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8" r:id="rId6"/>
    <p:sldId id="259" r:id="rId7"/>
    <p:sldId id="261" r:id="rId8"/>
    <p:sldId id="262" r:id="rId9"/>
    <p:sldId id="26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1D2813-8A3B-48ED-B0DD-510D88ECBD6D}" v="1" dt="2021-04-08T13:53:09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4A1D2813-8A3B-48ED-B0DD-510D88ECBD6D}"/>
    <pc:docChg chg="modSld">
      <pc:chgData name="Michal Černý" userId="47f2631e-daed-4119-b393-426e990e8c21" providerId="ADAL" clId="{4A1D2813-8A3B-48ED-B0DD-510D88ECBD6D}" dt="2021-04-08T13:53:09.788" v="0" actId="16037"/>
      <pc:docMkLst>
        <pc:docMk/>
      </pc:docMkLst>
      <pc:sldChg chg="modSp">
        <pc:chgData name="Michal Černý" userId="47f2631e-daed-4119-b393-426e990e8c21" providerId="ADAL" clId="{4A1D2813-8A3B-48ED-B0DD-510D88ECBD6D}" dt="2021-04-08T13:53:09.788" v="0" actId="16037"/>
        <pc:sldMkLst>
          <pc:docMk/>
          <pc:sldMk cId="1922295381" sldId="257"/>
        </pc:sldMkLst>
        <pc:spChg chg="mod">
          <ac:chgData name="Michal Černý" userId="47f2631e-daed-4119-b393-426e990e8c21" providerId="ADAL" clId="{4A1D2813-8A3B-48ED-B0DD-510D88ECBD6D}" dt="2021-04-08T13:53:09.788" v="0" actId="16037"/>
          <ac:spMkLst>
            <pc:docMk/>
            <pc:sldMk cId="1922295381" sldId="257"/>
            <ac:spMk id="2" creationId="{63C382E1-843F-4DB8-8099-075086BAC8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382E1-843F-4DB8-8099-075086BAC8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Vzdělávání založené na datech, design vzdělávacích služeb, nová vzdělávací zařízení a platformy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7F879F-C60C-4C09-8431-2E5F047F4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Učící se společnost</a:t>
            </a:r>
          </a:p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192229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EC93F-109C-4E07-A0FD-E692D8DB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založené na datech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584D30-4031-4CBC-935C-DA65C7DEE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inspirací jsou přírodní vědy a nutnost pedagogického výzkumu na začátku 20. století</a:t>
            </a:r>
          </a:p>
          <a:p>
            <a:r>
              <a:rPr lang="cs-CZ" dirty="0"/>
              <a:t>Druhou je evidence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medicine</a:t>
            </a:r>
            <a:endParaRPr lang="cs-CZ" dirty="0"/>
          </a:p>
          <a:p>
            <a:r>
              <a:rPr lang="cs-CZ" dirty="0"/>
              <a:t>Postupně přechází ve vlastní metodologickou oblast a stává se vlastním jádrem pedagogiky (zajímavé je, že stále nikoliv andragogiky)</a:t>
            </a:r>
          </a:p>
          <a:p>
            <a:r>
              <a:rPr lang="cs-CZ" dirty="0"/>
              <a:t>Chceme učit tak, aby to „fungovalo“</a:t>
            </a:r>
          </a:p>
          <a:p>
            <a:r>
              <a:rPr lang="cs-CZ" dirty="0"/>
              <a:t>Očekává se opakovatelnost edukačních procesů</a:t>
            </a:r>
          </a:p>
          <a:p>
            <a:r>
              <a:rPr lang="cs-CZ" dirty="0"/>
              <a:t>Inspirace z programovaného učení </a:t>
            </a:r>
            <a:r>
              <a:rPr lang="cs-CZ" dirty="0" err="1"/>
              <a:t>Skinnera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66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B57FB-4B7D-4234-9AFF-25D7E5BCE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založené na datech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C01BCD-CCDE-4F65-839E-6F51A1F93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Nový rozvoj díky technologiím</a:t>
            </a:r>
          </a:p>
          <a:p>
            <a:r>
              <a:rPr lang="cs-CZ" dirty="0"/>
              <a:t>Vždy ale pracujeme s omezeným množstvím dat, tedy s neúplností</a:t>
            </a:r>
          </a:p>
          <a:p>
            <a:r>
              <a:rPr lang="cs-CZ" dirty="0"/>
              <a:t>Zlatý věk přinesly LMS, jako je </a:t>
            </a:r>
            <a:r>
              <a:rPr lang="cs-CZ" dirty="0" err="1"/>
              <a:t>Moodle</a:t>
            </a:r>
            <a:r>
              <a:rPr lang="cs-CZ" dirty="0"/>
              <a:t> s obrovskou možností sledovat vše</a:t>
            </a:r>
          </a:p>
          <a:p>
            <a:r>
              <a:rPr lang="cs-CZ" dirty="0"/>
              <a:t>Jisté omezení je spojené s GDPR, ale je otázka, jak moc vážně se ve skutečnosti bere</a:t>
            </a:r>
          </a:p>
          <a:p>
            <a:r>
              <a:rPr lang="cs-CZ" dirty="0"/>
              <a:t>Lze identifikovat silný paternalistický přístup (snaha snížit drop </a:t>
            </a:r>
            <a:r>
              <a:rPr lang="cs-CZ" dirty="0" err="1"/>
              <a:t>out</a:t>
            </a:r>
            <a:r>
              <a:rPr lang="cs-CZ" dirty="0"/>
              <a:t> u konkrétních studentů) nebo přístup designový.</a:t>
            </a:r>
          </a:p>
          <a:p>
            <a:r>
              <a:rPr lang="cs-CZ" dirty="0"/>
              <a:t>Klíčové osobnosti: George Siemens, </a:t>
            </a:r>
            <a:r>
              <a:rPr lang="cs-CZ" dirty="0" err="1"/>
              <a:t>Fog</a:t>
            </a:r>
            <a:r>
              <a:rPr lang="cs-CZ" dirty="0"/>
              <a:t>, Dragan </a:t>
            </a:r>
            <a:r>
              <a:rPr lang="cs-CZ" dirty="0" err="1"/>
              <a:t>Gašević</a:t>
            </a:r>
            <a:r>
              <a:rPr lang="cs-CZ" dirty="0"/>
              <a:t>, Rebeca </a:t>
            </a:r>
            <a:r>
              <a:rPr lang="cs-CZ" dirty="0" err="1"/>
              <a:t>Ferguson</a:t>
            </a:r>
            <a:r>
              <a:rPr lang="cs-CZ" dirty="0"/>
              <a:t>, Ryan </a:t>
            </a:r>
            <a:r>
              <a:rPr lang="cs-CZ" dirty="0" err="1"/>
              <a:t>Baker</a:t>
            </a:r>
            <a:r>
              <a:rPr lang="cs-CZ" dirty="0"/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339134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33B51-4020-434C-A0E4-C9C73487A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Siemensův</a:t>
            </a:r>
            <a:r>
              <a:rPr lang="cs-CZ" dirty="0"/>
              <a:t> model LA</a:t>
            </a:r>
          </a:p>
        </p:txBody>
      </p:sp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BF831D44-ED5F-42E7-83A7-05F6AE007B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885" y="1825624"/>
            <a:ext cx="7436567" cy="4974657"/>
          </a:xfrm>
        </p:spPr>
      </p:pic>
    </p:spTree>
    <p:extLst>
      <p:ext uri="{BB962C8B-B14F-4D97-AF65-F5344CB8AC3E}">
        <p14:creationId xmlns:p14="http://schemas.microsoft.com/office/powerpoint/2010/main" val="565881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FBA59-1ABA-4E81-8E8B-94E4C380E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3B845-9E67-476F-89CD-526373847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r>
              <a:rPr lang="cs-CZ" dirty="0" err="1"/>
              <a:t>Discourse</a:t>
            </a:r>
            <a:r>
              <a:rPr lang="cs-CZ" dirty="0"/>
              <a:t> </a:t>
            </a:r>
            <a:r>
              <a:rPr lang="cs-CZ" dirty="0" err="1"/>
              <a:t>analytics</a:t>
            </a:r>
            <a:r>
              <a:rPr lang="cs-CZ" dirty="0"/>
              <a:t> (a vlastní práce s daty)</a:t>
            </a:r>
          </a:p>
          <a:p>
            <a:r>
              <a:rPr lang="cs-CZ" dirty="0" err="1"/>
              <a:t>Social</a:t>
            </a:r>
            <a:r>
              <a:rPr lang="cs-CZ" dirty="0"/>
              <a:t> learning </a:t>
            </a:r>
            <a:r>
              <a:rPr lang="cs-CZ" dirty="0" err="1"/>
              <a:t>analytics</a:t>
            </a:r>
            <a:endParaRPr lang="cs-CZ" dirty="0"/>
          </a:p>
          <a:p>
            <a:r>
              <a:rPr lang="cs-CZ" dirty="0" err="1"/>
              <a:t>Disposition</a:t>
            </a:r>
            <a:r>
              <a:rPr lang="cs-CZ" dirty="0"/>
              <a:t> </a:t>
            </a:r>
            <a:r>
              <a:rPr lang="cs-CZ" dirty="0" err="1"/>
              <a:t>analytics</a:t>
            </a:r>
            <a:endParaRPr lang="cs-CZ" dirty="0"/>
          </a:p>
          <a:p>
            <a:r>
              <a:rPr lang="cs-CZ" dirty="0" err="1"/>
              <a:t>Epistemic</a:t>
            </a:r>
            <a:r>
              <a:rPr lang="cs-CZ" dirty="0"/>
              <a:t> Network </a:t>
            </a:r>
            <a:r>
              <a:rPr lang="cs-CZ" dirty="0" err="1"/>
              <a:t>Analysis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83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802E7-89AC-4CE8-9732-6E638A6E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Současné výzkumy na </a:t>
            </a:r>
            <a:r>
              <a:rPr lang="cs-CZ" dirty="0" err="1"/>
              <a:t>KISKu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795A3C-8BC3-43FE-A14E-A7D50001D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Vrstevnice a CIVE</a:t>
            </a:r>
          </a:p>
          <a:p>
            <a:r>
              <a:rPr lang="cs-CZ" dirty="0"/>
              <a:t>Analýza dat z Google </a:t>
            </a:r>
            <a:r>
              <a:rPr lang="cs-CZ" dirty="0" err="1"/>
              <a:t>Analytics</a:t>
            </a:r>
            <a:r>
              <a:rPr lang="cs-CZ" dirty="0"/>
              <a:t> a </a:t>
            </a:r>
            <a:r>
              <a:rPr lang="cs-CZ" dirty="0" err="1"/>
              <a:t>SmartLook</a:t>
            </a:r>
            <a:endParaRPr lang="cs-CZ" dirty="0"/>
          </a:p>
          <a:p>
            <a:r>
              <a:rPr lang="cs-CZ" dirty="0"/>
              <a:t>Analýza obsahu a studentských úkolů</a:t>
            </a:r>
          </a:p>
          <a:p>
            <a:r>
              <a:rPr lang="cs-CZ" dirty="0"/>
              <a:t>Postupně se rozvíjející metody studia individuálních vzdělávacích cest</a:t>
            </a:r>
          </a:p>
          <a:p>
            <a:endParaRPr lang="cs-CZ" dirty="0"/>
          </a:p>
          <a:p>
            <a:r>
              <a:rPr lang="cs-CZ" dirty="0"/>
              <a:t>Obecně k téměř ničemu není metodologie!</a:t>
            </a:r>
          </a:p>
        </p:txBody>
      </p:sp>
    </p:spTree>
    <p:extLst>
      <p:ext uri="{BB962C8B-B14F-4D97-AF65-F5344CB8AC3E}">
        <p14:creationId xmlns:p14="http://schemas.microsoft.com/office/powerpoint/2010/main" val="1828584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9DFA7-538E-45F1-9FC8-37F1E067D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vzdělávacích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68A39-0001-4C08-A95F-0E4D9B70C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Těsné spojení s LA</a:t>
            </a:r>
          </a:p>
          <a:p>
            <a:r>
              <a:rPr lang="cs-CZ" dirty="0"/>
              <a:t>Je rozdíl mezi HCD a LCD (v běžném HCD nám jde o výsledek, ale v LCD nám jde o práci se vzdělávací cestou! HDC metody nejsou, podle některých ve vztahu ke vzdělávání vůbec možné. Byť je to asi komplikovanější…)</a:t>
            </a:r>
          </a:p>
          <a:p>
            <a:r>
              <a:rPr lang="cs-CZ" dirty="0"/>
              <a:t>Práce s personami, prototypování, testování</a:t>
            </a:r>
          </a:p>
          <a:p>
            <a:r>
              <a:rPr lang="cs-CZ" dirty="0"/>
              <a:t>Velký výzkumný i praktický důraz je kladen na evaluaci</a:t>
            </a:r>
          </a:p>
          <a:p>
            <a:r>
              <a:rPr lang="cs-CZ" dirty="0"/>
              <a:t>Těsné spojení s akčním výzkumem</a:t>
            </a:r>
          </a:p>
          <a:p>
            <a:r>
              <a:rPr lang="cs-CZ" dirty="0"/>
              <a:t>Těsné spojení teorie a praxe, co a jak…. Vědu od praxe nelze oddělit!</a:t>
            </a:r>
          </a:p>
        </p:txBody>
      </p:sp>
    </p:spTree>
    <p:extLst>
      <p:ext uri="{BB962C8B-B14F-4D97-AF65-F5344CB8AC3E}">
        <p14:creationId xmlns:p14="http://schemas.microsoft.com/office/powerpoint/2010/main" val="3340977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B8DEC9FF416A479116BD814A36328C" ma:contentTypeVersion="19" ma:contentTypeDescription="Vytvoří nový dokument" ma:contentTypeScope="" ma:versionID="d53f80696017c7628c4da6e939c03567">
  <xsd:schema xmlns:xsd="http://www.w3.org/2001/XMLSchema" xmlns:xs="http://www.w3.org/2001/XMLSchema" xmlns:p="http://schemas.microsoft.com/office/2006/metadata/properties" xmlns:ns3="331ae675-2ade-4225-bbda-8c4f885ff9b8" xmlns:ns4="1548ec18-6bfb-4aa6-850b-c3711d2cbe9a" targetNamespace="http://schemas.microsoft.com/office/2006/metadata/properties" ma:root="true" ma:fieldsID="f81ab684afbe1ea3a3eb05e1739b0562" ns3:_="" ns4:_="">
    <xsd:import namespace="331ae675-2ade-4225-bbda-8c4f885ff9b8"/>
    <xsd:import namespace="1548ec18-6bfb-4aa6-850b-c3711d2cbe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4:MediaServiceAutoTag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ae675-2ade-4225-bbda-8c4f885ff9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2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48ec18-6bfb-4aa6-850b-c3711d2cbe9a" elementFormDefault="qualified">
    <xsd:import namespace="http://schemas.microsoft.com/office/2006/documentManagement/types"/>
    <xsd:import namespace="http://schemas.microsoft.com/office/infopath/2007/PartnerControls"/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_Registration_Enabled" ma:internalName="Self_Registration_Enabled">
      <xsd:simpleType>
        <xsd:restriction base="dms:Boolean"/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1548ec18-6bfb-4aa6-850b-c3711d2cbe9a" xsi:nil="true"/>
    <Invited_Teachers xmlns="1548ec18-6bfb-4aa6-850b-c3711d2cbe9a" xsi:nil="true"/>
    <Self_Registration_Enabled xmlns="1548ec18-6bfb-4aa6-850b-c3711d2cbe9a" xsi:nil="true"/>
    <Student_Groups xmlns="1548ec18-6bfb-4aa6-850b-c3711d2cbe9a">
      <UserInfo>
        <DisplayName/>
        <AccountId xsi:nil="true"/>
        <AccountType/>
      </UserInfo>
    </Student_Groups>
    <Invited_Students xmlns="1548ec18-6bfb-4aa6-850b-c3711d2cbe9a" xsi:nil="true"/>
    <FolderType xmlns="1548ec18-6bfb-4aa6-850b-c3711d2cbe9a" xsi:nil="true"/>
    <Teachers xmlns="1548ec18-6bfb-4aa6-850b-c3711d2cbe9a">
      <UserInfo>
        <DisplayName/>
        <AccountId xsi:nil="true"/>
        <AccountType/>
      </UserInfo>
    </Teachers>
    <Owner xmlns="1548ec18-6bfb-4aa6-850b-c3711d2cbe9a">
      <UserInfo>
        <DisplayName/>
        <AccountId xsi:nil="true"/>
        <AccountType/>
      </UserInfo>
    </Owner>
    <Students xmlns="1548ec18-6bfb-4aa6-850b-c3711d2cbe9a">
      <UserInfo>
        <DisplayName/>
        <AccountId xsi:nil="true"/>
        <AccountType/>
      </UserInfo>
    </Students>
    <DefaultSectionNames xmlns="1548ec18-6bfb-4aa6-850b-c3711d2cbe9a" xsi:nil="true"/>
    <NotebookType xmlns="1548ec18-6bfb-4aa6-850b-c3711d2cbe9a" xsi:nil="true"/>
  </documentManagement>
</p:properties>
</file>

<file path=customXml/itemProps1.xml><?xml version="1.0" encoding="utf-8"?>
<ds:datastoreItem xmlns:ds="http://schemas.openxmlformats.org/officeDocument/2006/customXml" ds:itemID="{69E0823B-DF4D-46A8-9B52-9D939BD234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ae675-2ade-4225-bbda-8c4f885ff9b8"/>
    <ds:schemaRef ds:uri="1548ec18-6bfb-4aa6-850b-c3711d2cbe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363805-DB22-41D7-9851-8EBC0BCFD8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73ACC4-5592-4C02-9840-6537DA6AAB98}">
  <ds:schemaRefs>
    <ds:schemaRef ds:uri="http://schemas.microsoft.com/office/2006/metadata/properties"/>
    <ds:schemaRef ds:uri="http://schemas.microsoft.com/office/infopath/2007/PartnerControls"/>
    <ds:schemaRef ds:uri="1548ec18-6bfb-4aa6-850b-c3711d2cbe9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0</TotalTime>
  <Words>314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Citáty</vt:lpstr>
      <vt:lpstr>Vzdělávání založené na datech, design vzdělávacích služeb, nová vzdělávací zařízení a platformy</vt:lpstr>
      <vt:lpstr>Vzdělávání založené na datech</vt:lpstr>
      <vt:lpstr>Vzdělávání založené na datech II</vt:lpstr>
      <vt:lpstr>Siemensův model LA</vt:lpstr>
      <vt:lpstr>Metody</vt:lpstr>
      <vt:lpstr>Současné výzkumy na KISKu</vt:lpstr>
      <vt:lpstr>Design vzdělávacích služeb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založené na datech, design vzdělávacích služeb, nová vzdělávací zařízení a platformy</dc:title>
  <dc:creator>Michal Černý</dc:creator>
  <cp:lastModifiedBy>Michal Černý</cp:lastModifiedBy>
  <cp:revision>1</cp:revision>
  <dcterms:created xsi:type="dcterms:W3CDTF">2020-03-20T09:42:36Z</dcterms:created>
  <dcterms:modified xsi:type="dcterms:W3CDTF">2021-04-08T13:53:18Z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0x0101004AB8DEC9FF416A479116BD814A36328C</vt:lpwstr>
  </property>
</Properties>
</file>