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6" r:id="rId4"/>
    <p:sldId id="267" r:id="rId5"/>
    <p:sldId id="279" r:id="rId6"/>
    <p:sldId id="268" r:id="rId7"/>
    <p:sldId id="258" r:id="rId8"/>
    <p:sldId id="264" r:id="rId9"/>
    <p:sldId id="265" r:id="rId10"/>
    <p:sldId id="259" r:id="rId11"/>
    <p:sldId id="263" r:id="rId12"/>
    <p:sldId id="269" r:id="rId13"/>
    <p:sldId id="260" r:id="rId14"/>
    <p:sldId id="261" r:id="rId15"/>
    <p:sldId id="262" r:id="rId16"/>
    <p:sldId id="270" r:id="rId17"/>
    <p:sldId id="275" r:id="rId18"/>
    <p:sldId id="27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1511D-AD98-4782-8035-0D4382C0613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1D4F6FA-0DA2-4E8B-BAC2-E78D610505A4}">
      <dgm:prSet/>
      <dgm:spPr/>
      <dgm:t>
        <a:bodyPr/>
        <a:lstStyle/>
        <a:p>
          <a:r>
            <a:rPr lang="cs-CZ"/>
            <a:t>Učení je proces, během něhož dochází k propojení specializovaných uzlů všeobecné komplexní sítě (sdílení přístupu k informačním zdrojům, znalostí).</a:t>
          </a:r>
          <a:endParaRPr lang="en-US"/>
        </a:p>
      </dgm:t>
    </dgm:pt>
    <dgm:pt modelId="{76B86883-8244-41F2-AA4A-376324168483}" type="parTrans" cxnId="{32806D89-D9B1-4B86-9E8F-2AEBD909F867}">
      <dgm:prSet/>
      <dgm:spPr/>
      <dgm:t>
        <a:bodyPr/>
        <a:lstStyle/>
        <a:p>
          <a:endParaRPr lang="en-US"/>
        </a:p>
      </dgm:t>
    </dgm:pt>
    <dgm:pt modelId="{DF4E026A-8F3B-4BB1-8949-C79697A51656}" type="sibTrans" cxnId="{32806D89-D9B1-4B86-9E8F-2AEBD909F867}">
      <dgm:prSet/>
      <dgm:spPr/>
      <dgm:t>
        <a:bodyPr/>
        <a:lstStyle/>
        <a:p>
          <a:endParaRPr lang="en-US"/>
        </a:p>
      </dgm:t>
    </dgm:pt>
    <dgm:pt modelId="{9E39E960-C6F3-45DD-B86F-58843B35F3D3}">
      <dgm:prSet/>
      <dgm:spPr/>
      <dgm:t>
        <a:bodyPr/>
        <a:lstStyle/>
        <a:p>
          <a:r>
            <a:rPr lang="cs-CZ"/>
            <a:t>Poznávání je založeno na množství různorodých zkušeností (spojení různých kultur, použití odlišných technologií).</a:t>
          </a:r>
          <a:endParaRPr lang="en-US"/>
        </a:p>
      </dgm:t>
    </dgm:pt>
    <dgm:pt modelId="{561B3529-1AF5-4335-9DC7-002096984C36}" type="parTrans" cxnId="{A9928D31-CC78-48C4-95FC-EA8FC86E0A58}">
      <dgm:prSet/>
      <dgm:spPr/>
      <dgm:t>
        <a:bodyPr/>
        <a:lstStyle/>
        <a:p>
          <a:endParaRPr lang="en-US"/>
        </a:p>
      </dgm:t>
    </dgm:pt>
    <dgm:pt modelId="{94D77E68-9A2D-42B0-909B-1FBF132EE3C5}" type="sibTrans" cxnId="{A9928D31-CC78-48C4-95FC-EA8FC86E0A58}">
      <dgm:prSet/>
      <dgm:spPr/>
      <dgm:t>
        <a:bodyPr/>
        <a:lstStyle/>
        <a:p>
          <a:endParaRPr lang="en-US"/>
        </a:p>
      </dgm:t>
    </dgm:pt>
    <dgm:pt modelId="{1D2E35DA-5FA7-41EB-BA9B-89347DAB1C00}">
      <dgm:prSet/>
      <dgm:spPr/>
      <dgm:t>
        <a:bodyPr/>
        <a:lstStyle/>
        <a:p>
          <a:r>
            <a:rPr lang="cs-CZ"/>
            <a:t>Schopnost poznávat je vždy mnohem důležitější než momentální skutečné znalosti.</a:t>
          </a:r>
          <a:endParaRPr lang="en-US"/>
        </a:p>
      </dgm:t>
    </dgm:pt>
    <dgm:pt modelId="{D7BCA8DF-326D-419A-B265-2666935230F2}" type="parTrans" cxnId="{C51D7B35-A12D-408F-9366-66302486769A}">
      <dgm:prSet/>
      <dgm:spPr/>
      <dgm:t>
        <a:bodyPr/>
        <a:lstStyle/>
        <a:p>
          <a:endParaRPr lang="en-US"/>
        </a:p>
      </dgm:t>
    </dgm:pt>
    <dgm:pt modelId="{99BAA7BD-485A-4BB4-81ED-C8C403EA251E}" type="sibTrans" cxnId="{C51D7B35-A12D-408F-9366-66302486769A}">
      <dgm:prSet/>
      <dgm:spPr/>
      <dgm:t>
        <a:bodyPr/>
        <a:lstStyle/>
        <a:p>
          <a:endParaRPr lang="en-US"/>
        </a:p>
      </dgm:t>
    </dgm:pt>
    <dgm:pt modelId="{4F820963-83FF-460B-A05A-3EF750DE8075}">
      <dgm:prSet/>
      <dgm:spPr/>
      <dgm:t>
        <a:bodyPr/>
        <a:lstStyle/>
        <a:p>
          <a:r>
            <a:rPr lang="cs-CZ"/>
            <a:t>Navazování a údržba spojení je podmínkou soustavného poznávání (budování komunity).</a:t>
          </a:r>
          <a:endParaRPr lang="en-US"/>
        </a:p>
      </dgm:t>
    </dgm:pt>
    <dgm:pt modelId="{D3A544AE-ABB2-4988-B355-17000A5AFF8F}" type="parTrans" cxnId="{955632A4-CBDA-408E-9E65-E0522B18E6DA}">
      <dgm:prSet/>
      <dgm:spPr/>
      <dgm:t>
        <a:bodyPr/>
        <a:lstStyle/>
        <a:p>
          <a:endParaRPr lang="en-US"/>
        </a:p>
      </dgm:t>
    </dgm:pt>
    <dgm:pt modelId="{C749DA3A-CC3A-41B6-896A-AD0A33C3AC3A}" type="sibTrans" cxnId="{955632A4-CBDA-408E-9E65-E0522B18E6DA}">
      <dgm:prSet/>
      <dgm:spPr/>
      <dgm:t>
        <a:bodyPr/>
        <a:lstStyle/>
        <a:p>
          <a:endParaRPr lang="en-US"/>
        </a:p>
      </dgm:t>
    </dgm:pt>
    <dgm:pt modelId="{CEF09612-F4CE-48CD-B05A-62A8705C7B69}">
      <dgm:prSet/>
      <dgm:spPr/>
      <dgm:t>
        <a:bodyPr/>
        <a:lstStyle/>
        <a:p>
          <a:r>
            <a:rPr lang="cs-CZ"/>
            <a:t>Klíčovou kompetencí je schopnost rozeznat souvislosti mezi různými obory, koncepty či ideami.</a:t>
          </a:r>
          <a:endParaRPr lang="en-US"/>
        </a:p>
      </dgm:t>
    </dgm:pt>
    <dgm:pt modelId="{DA5E3598-E323-4069-86BA-CC95E2405391}" type="parTrans" cxnId="{D945DDF0-32A8-453E-BB42-B1D235BEDF3F}">
      <dgm:prSet/>
      <dgm:spPr/>
      <dgm:t>
        <a:bodyPr/>
        <a:lstStyle/>
        <a:p>
          <a:endParaRPr lang="en-US"/>
        </a:p>
      </dgm:t>
    </dgm:pt>
    <dgm:pt modelId="{BB182CE6-F605-437D-AFB4-43ECA170CC9B}" type="sibTrans" cxnId="{D945DDF0-32A8-453E-BB42-B1D235BEDF3F}">
      <dgm:prSet/>
      <dgm:spPr/>
      <dgm:t>
        <a:bodyPr/>
        <a:lstStyle/>
        <a:p>
          <a:endParaRPr lang="en-US"/>
        </a:p>
      </dgm:t>
    </dgm:pt>
    <dgm:pt modelId="{BA847894-0D04-4C6B-A440-1001373D4276}">
      <dgm:prSet/>
      <dgm:spPr/>
      <dgm:t>
        <a:bodyPr/>
        <a:lstStyle/>
        <a:p>
          <a:r>
            <a:rPr lang="cs-CZ"/>
            <a:t>Přítomnost (aktuálnost) je důležitým atributem konektivistických vzdělávacích aktivit (nic nemusí být zítra pravda).</a:t>
          </a:r>
          <a:endParaRPr lang="en-US"/>
        </a:p>
      </dgm:t>
    </dgm:pt>
    <dgm:pt modelId="{E7E9CFEF-AECF-4963-8571-C83BA6DD4376}" type="parTrans" cxnId="{CE7A8A89-358F-486B-AD6C-2A1E7311B08F}">
      <dgm:prSet/>
      <dgm:spPr/>
      <dgm:t>
        <a:bodyPr/>
        <a:lstStyle/>
        <a:p>
          <a:endParaRPr lang="en-US"/>
        </a:p>
      </dgm:t>
    </dgm:pt>
    <dgm:pt modelId="{8394299E-91AE-44A4-B9EF-87269FA50C82}" type="sibTrans" cxnId="{CE7A8A89-358F-486B-AD6C-2A1E7311B08F}">
      <dgm:prSet/>
      <dgm:spPr/>
      <dgm:t>
        <a:bodyPr/>
        <a:lstStyle/>
        <a:p>
          <a:endParaRPr lang="en-US"/>
        </a:p>
      </dgm:t>
    </dgm:pt>
    <dgm:pt modelId="{1A84655F-3C8C-4616-811C-273E80338791}">
      <dgm:prSet/>
      <dgm:spPr/>
      <dgm:t>
        <a:bodyPr/>
        <a:lstStyle/>
        <a:p>
          <a:r>
            <a:rPr lang="cs-CZ"/>
            <a:t>I neživá zařízení jsou schopna učení (formování struktury sítě, způsoby vyhledávání informací).</a:t>
          </a:r>
          <a:endParaRPr lang="en-US"/>
        </a:p>
      </dgm:t>
    </dgm:pt>
    <dgm:pt modelId="{C4F618B1-C3DB-4F16-9925-B7BC79CF621D}" type="parTrans" cxnId="{EC3694EB-1F17-4D81-94FC-9C8DA65242C4}">
      <dgm:prSet/>
      <dgm:spPr/>
      <dgm:t>
        <a:bodyPr/>
        <a:lstStyle/>
        <a:p>
          <a:endParaRPr lang="en-US"/>
        </a:p>
      </dgm:t>
    </dgm:pt>
    <dgm:pt modelId="{A24431E3-4AE3-4C6A-A948-9155E10B170E}" type="sibTrans" cxnId="{EC3694EB-1F17-4D81-94FC-9C8DA65242C4}">
      <dgm:prSet/>
      <dgm:spPr/>
      <dgm:t>
        <a:bodyPr/>
        <a:lstStyle/>
        <a:p>
          <a:endParaRPr lang="en-US"/>
        </a:p>
      </dgm:t>
    </dgm:pt>
    <dgm:pt modelId="{600980D1-9284-4B15-A026-00E58CE29D2B}">
      <dgm:prSet/>
      <dgm:spPr/>
      <dgm:t>
        <a:bodyPr/>
        <a:lstStyle/>
        <a:p>
          <a:r>
            <a:rPr lang="cs-CZ"/>
            <a:t>Vlastní rozhodování je součástí vzdělávacího procesu (měnící se realita vyžaduje schopnost měnit vlastní postoje).</a:t>
          </a:r>
          <a:endParaRPr lang="en-US"/>
        </a:p>
      </dgm:t>
    </dgm:pt>
    <dgm:pt modelId="{A2178BC5-6C18-435B-B9BB-E430FB0A1A67}" type="parTrans" cxnId="{22B03A34-2A6B-4975-B5AC-0058C4365807}">
      <dgm:prSet/>
      <dgm:spPr/>
      <dgm:t>
        <a:bodyPr/>
        <a:lstStyle/>
        <a:p>
          <a:endParaRPr lang="en-US"/>
        </a:p>
      </dgm:t>
    </dgm:pt>
    <dgm:pt modelId="{12B4DF28-6692-42AF-BC9E-E6C6BFFB228B}" type="sibTrans" cxnId="{22B03A34-2A6B-4975-B5AC-0058C4365807}">
      <dgm:prSet/>
      <dgm:spPr/>
      <dgm:t>
        <a:bodyPr/>
        <a:lstStyle/>
        <a:p>
          <a:endParaRPr lang="en-US"/>
        </a:p>
      </dgm:t>
    </dgm:pt>
    <dgm:pt modelId="{EF18935D-8B64-4C77-91FB-1E47E086EB19}" type="pres">
      <dgm:prSet presAssocID="{C9C1511D-AD98-4782-8035-0D4382C0613A}" presName="root" presStyleCnt="0">
        <dgm:presLayoutVars>
          <dgm:dir/>
          <dgm:resizeHandles val="exact"/>
        </dgm:presLayoutVars>
      </dgm:prSet>
      <dgm:spPr/>
    </dgm:pt>
    <dgm:pt modelId="{26ABDCDC-9C52-4F75-B571-C44FCE4596FA}" type="pres">
      <dgm:prSet presAssocID="{01D4F6FA-0DA2-4E8B-BAC2-E78D610505A4}" presName="compNode" presStyleCnt="0"/>
      <dgm:spPr/>
    </dgm:pt>
    <dgm:pt modelId="{1EBF7265-FC62-4D1D-93E0-FD0373379346}" type="pres">
      <dgm:prSet presAssocID="{01D4F6FA-0DA2-4E8B-BAC2-E78D610505A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zdrátové"/>
        </a:ext>
      </dgm:extLst>
    </dgm:pt>
    <dgm:pt modelId="{63C79A87-2DAD-4F86-81C1-E9FD121736A3}" type="pres">
      <dgm:prSet presAssocID="{01D4F6FA-0DA2-4E8B-BAC2-E78D610505A4}" presName="spaceRect" presStyleCnt="0"/>
      <dgm:spPr/>
    </dgm:pt>
    <dgm:pt modelId="{34EA6D06-0CBD-495B-93A9-6EA87AACF4D8}" type="pres">
      <dgm:prSet presAssocID="{01D4F6FA-0DA2-4E8B-BAC2-E78D610505A4}" presName="textRect" presStyleLbl="revTx" presStyleIdx="0" presStyleCnt="8">
        <dgm:presLayoutVars>
          <dgm:chMax val="1"/>
          <dgm:chPref val="1"/>
        </dgm:presLayoutVars>
      </dgm:prSet>
      <dgm:spPr/>
    </dgm:pt>
    <dgm:pt modelId="{281AAFE4-2F29-4E67-A56E-8059FD01507E}" type="pres">
      <dgm:prSet presAssocID="{DF4E026A-8F3B-4BB1-8949-C79697A51656}" presName="sibTrans" presStyleCnt="0"/>
      <dgm:spPr/>
    </dgm:pt>
    <dgm:pt modelId="{34E22980-EDBB-4055-AA3F-71EB59EA56B5}" type="pres">
      <dgm:prSet presAssocID="{9E39E960-C6F3-45DD-B86F-58843B35F3D3}" presName="compNode" presStyleCnt="0"/>
      <dgm:spPr/>
    </dgm:pt>
    <dgm:pt modelId="{C56BF63F-6D12-4F41-9DD3-676875BCD1C2}" type="pres">
      <dgm:prSet presAssocID="{9E39E960-C6F3-45DD-B86F-58843B35F3D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543E737E-2FDF-45B4-9E66-51BEE3BF2941}" type="pres">
      <dgm:prSet presAssocID="{9E39E960-C6F3-45DD-B86F-58843B35F3D3}" presName="spaceRect" presStyleCnt="0"/>
      <dgm:spPr/>
    </dgm:pt>
    <dgm:pt modelId="{25F59E6A-CFBA-412A-BC75-BCE86A3E4710}" type="pres">
      <dgm:prSet presAssocID="{9E39E960-C6F3-45DD-B86F-58843B35F3D3}" presName="textRect" presStyleLbl="revTx" presStyleIdx="1" presStyleCnt="8">
        <dgm:presLayoutVars>
          <dgm:chMax val="1"/>
          <dgm:chPref val="1"/>
        </dgm:presLayoutVars>
      </dgm:prSet>
      <dgm:spPr/>
    </dgm:pt>
    <dgm:pt modelId="{4BDE65C1-770C-4D39-8D9F-E1ADF14A411B}" type="pres">
      <dgm:prSet presAssocID="{94D77E68-9A2D-42B0-909B-1FBF132EE3C5}" presName="sibTrans" presStyleCnt="0"/>
      <dgm:spPr/>
    </dgm:pt>
    <dgm:pt modelId="{C7F4D3BB-1904-4764-9227-EF8A3295C42E}" type="pres">
      <dgm:prSet presAssocID="{1D2E35DA-5FA7-41EB-BA9B-89347DAB1C00}" presName="compNode" presStyleCnt="0"/>
      <dgm:spPr/>
    </dgm:pt>
    <dgm:pt modelId="{2B32BEE5-E736-4596-A3AB-9A5AE48729B6}" type="pres">
      <dgm:prSet presAssocID="{1D2E35DA-5FA7-41EB-BA9B-89347DAB1C00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EDC2982-229B-42B4-82BE-9BE96042A427}" type="pres">
      <dgm:prSet presAssocID="{1D2E35DA-5FA7-41EB-BA9B-89347DAB1C00}" presName="spaceRect" presStyleCnt="0"/>
      <dgm:spPr/>
    </dgm:pt>
    <dgm:pt modelId="{F925A2E9-89E3-439C-9233-072E8D1C1E90}" type="pres">
      <dgm:prSet presAssocID="{1D2E35DA-5FA7-41EB-BA9B-89347DAB1C00}" presName="textRect" presStyleLbl="revTx" presStyleIdx="2" presStyleCnt="8">
        <dgm:presLayoutVars>
          <dgm:chMax val="1"/>
          <dgm:chPref val="1"/>
        </dgm:presLayoutVars>
      </dgm:prSet>
      <dgm:spPr/>
    </dgm:pt>
    <dgm:pt modelId="{E72A5F21-88E8-4DB8-B217-0B7B63B18C96}" type="pres">
      <dgm:prSet presAssocID="{99BAA7BD-485A-4BB4-81ED-C8C403EA251E}" presName="sibTrans" presStyleCnt="0"/>
      <dgm:spPr/>
    </dgm:pt>
    <dgm:pt modelId="{029A7437-788D-4B30-992B-AED4E7F5C3BF}" type="pres">
      <dgm:prSet presAssocID="{4F820963-83FF-460B-A05A-3EF750DE8075}" presName="compNode" presStyleCnt="0"/>
      <dgm:spPr/>
    </dgm:pt>
    <dgm:pt modelId="{4E913528-C047-4FC7-8580-EC36D2BCFD2C}" type="pres">
      <dgm:prSet presAssocID="{4F820963-83FF-460B-A05A-3EF750DE807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E8EA781-BF2B-49FB-9A05-B8C107135864}" type="pres">
      <dgm:prSet presAssocID="{4F820963-83FF-460B-A05A-3EF750DE8075}" presName="spaceRect" presStyleCnt="0"/>
      <dgm:spPr/>
    </dgm:pt>
    <dgm:pt modelId="{9F621179-70CC-4C5A-90F8-0793D8B4B285}" type="pres">
      <dgm:prSet presAssocID="{4F820963-83FF-460B-A05A-3EF750DE8075}" presName="textRect" presStyleLbl="revTx" presStyleIdx="3" presStyleCnt="8">
        <dgm:presLayoutVars>
          <dgm:chMax val="1"/>
          <dgm:chPref val="1"/>
        </dgm:presLayoutVars>
      </dgm:prSet>
      <dgm:spPr/>
    </dgm:pt>
    <dgm:pt modelId="{6A8DE1F8-317F-45AD-9D65-E6401E4D11A5}" type="pres">
      <dgm:prSet presAssocID="{C749DA3A-CC3A-41B6-896A-AD0A33C3AC3A}" presName="sibTrans" presStyleCnt="0"/>
      <dgm:spPr/>
    </dgm:pt>
    <dgm:pt modelId="{EC72B917-137C-40AF-876B-208A8F751EF1}" type="pres">
      <dgm:prSet presAssocID="{CEF09612-F4CE-48CD-B05A-62A8705C7B69}" presName="compNode" presStyleCnt="0"/>
      <dgm:spPr/>
    </dgm:pt>
    <dgm:pt modelId="{E9F8395D-965B-4AF1-999E-29EAE2A03A7C}" type="pres">
      <dgm:prSet presAssocID="{CEF09612-F4CE-48CD-B05A-62A8705C7B6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5CB33FDC-B9DF-41FA-8B56-A9BADB6AF8CE}" type="pres">
      <dgm:prSet presAssocID="{CEF09612-F4CE-48CD-B05A-62A8705C7B69}" presName="spaceRect" presStyleCnt="0"/>
      <dgm:spPr/>
    </dgm:pt>
    <dgm:pt modelId="{2C33B089-5755-4F82-99D5-F381681C5F13}" type="pres">
      <dgm:prSet presAssocID="{CEF09612-F4CE-48CD-B05A-62A8705C7B69}" presName="textRect" presStyleLbl="revTx" presStyleIdx="4" presStyleCnt="8">
        <dgm:presLayoutVars>
          <dgm:chMax val="1"/>
          <dgm:chPref val="1"/>
        </dgm:presLayoutVars>
      </dgm:prSet>
      <dgm:spPr/>
    </dgm:pt>
    <dgm:pt modelId="{EF7B4141-FC80-4F60-90A9-2B1C2F771C8E}" type="pres">
      <dgm:prSet presAssocID="{BB182CE6-F605-437D-AFB4-43ECA170CC9B}" presName="sibTrans" presStyleCnt="0"/>
      <dgm:spPr/>
    </dgm:pt>
    <dgm:pt modelId="{5CB8FB31-63E7-47BC-B048-894BFEB0450B}" type="pres">
      <dgm:prSet presAssocID="{BA847894-0D04-4C6B-A440-1001373D4276}" presName="compNode" presStyleCnt="0"/>
      <dgm:spPr/>
    </dgm:pt>
    <dgm:pt modelId="{B35E490C-AC30-4691-A691-C1248837EFA3}" type="pres">
      <dgm:prSet presAssocID="{BA847894-0D04-4C6B-A440-1001373D427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vozovky"/>
        </a:ext>
      </dgm:extLst>
    </dgm:pt>
    <dgm:pt modelId="{C6697FB1-04CC-4968-9405-F1BF32C2714E}" type="pres">
      <dgm:prSet presAssocID="{BA847894-0D04-4C6B-A440-1001373D4276}" presName="spaceRect" presStyleCnt="0"/>
      <dgm:spPr/>
    </dgm:pt>
    <dgm:pt modelId="{54104B18-9976-4679-A277-1C9434424F66}" type="pres">
      <dgm:prSet presAssocID="{BA847894-0D04-4C6B-A440-1001373D4276}" presName="textRect" presStyleLbl="revTx" presStyleIdx="5" presStyleCnt="8">
        <dgm:presLayoutVars>
          <dgm:chMax val="1"/>
          <dgm:chPref val="1"/>
        </dgm:presLayoutVars>
      </dgm:prSet>
      <dgm:spPr/>
    </dgm:pt>
    <dgm:pt modelId="{C2E47059-5F6A-45E9-B4E0-62517F2CE212}" type="pres">
      <dgm:prSet presAssocID="{8394299E-91AE-44A4-B9EF-87269FA50C82}" presName="sibTrans" presStyleCnt="0"/>
      <dgm:spPr/>
    </dgm:pt>
    <dgm:pt modelId="{17C59B44-7615-452D-B10D-A49189180D7E}" type="pres">
      <dgm:prSet presAssocID="{1A84655F-3C8C-4616-811C-273E80338791}" presName="compNode" presStyleCnt="0"/>
      <dgm:spPr/>
    </dgm:pt>
    <dgm:pt modelId="{52D29807-7714-465E-8527-46ED97582E2A}" type="pres">
      <dgm:prSet presAssocID="{1A84655F-3C8C-4616-811C-273E8033879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17A4C66-0F00-49AC-A61E-9CA052030187}" type="pres">
      <dgm:prSet presAssocID="{1A84655F-3C8C-4616-811C-273E80338791}" presName="spaceRect" presStyleCnt="0"/>
      <dgm:spPr/>
    </dgm:pt>
    <dgm:pt modelId="{39462C4B-DDF8-461F-A9CD-704204B99B96}" type="pres">
      <dgm:prSet presAssocID="{1A84655F-3C8C-4616-811C-273E80338791}" presName="textRect" presStyleLbl="revTx" presStyleIdx="6" presStyleCnt="8">
        <dgm:presLayoutVars>
          <dgm:chMax val="1"/>
          <dgm:chPref val="1"/>
        </dgm:presLayoutVars>
      </dgm:prSet>
      <dgm:spPr/>
    </dgm:pt>
    <dgm:pt modelId="{23943739-2091-4153-BEFB-AE777243C062}" type="pres">
      <dgm:prSet presAssocID="{A24431E3-4AE3-4C6A-A948-9155E10B170E}" presName="sibTrans" presStyleCnt="0"/>
      <dgm:spPr/>
    </dgm:pt>
    <dgm:pt modelId="{82D33740-E3DB-4B75-9086-722D0BAAAB5F}" type="pres">
      <dgm:prSet presAssocID="{600980D1-9284-4B15-A026-00E58CE29D2B}" presName="compNode" presStyleCnt="0"/>
      <dgm:spPr/>
    </dgm:pt>
    <dgm:pt modelId="{AD8B029F-EF57-4741-A047-E5E31FB63700}" type="pres">
      <dgm:prSet presAssocID="{600980D1-9284-4B15-A026-00E58CE29D2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A0D3EDE-E20A-4BF2-9450-9F6780622646}" type="pres">
      <dgm:prSet presAssocID="{600980D1-9284-4B15-A026-00E58CE29D2B}" presName="spaceRect" presStyleCnt="0"/>
      <dgm:spPr/>
    </dgm:pt>
    <dgm:pt modelId="{20D0D40D-97FA-481F-B496-5418F0957BAB}" type="pres">
      <dgm:prSet presAssocID="{600980D1-9284-4B15-A026-00E58CE29D2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58CDB14-3836-4547-95DD-75212F919943}" type="presOf" srcId="{9E39E960-C6F3-45DD-B86F-58843B35F3D3}" destId="{25F59E6A-CFBA-412A-BC75-BCE86A3E4710}" srcOrd="0" destOrd="0" presId="urn:microsoft.com/office/officeart/2018/2/layout/IconLabelList"/>
    <dgm:cxn modelId="{4EBF6822-9B51-4AFD-8C95-9296879A6897}" type="presOf" srcId="{01D4F6FA-0DA2-4E8B-BAC2-E78D610505A4}" destId="{34EA6D06-0CBD-495B-93A9-6EA87AACF4D8}" srcOrd="0" destOrd="0" presId="urn:microsoft.com/office/officeart/2018/2/layout/IconLabelList"/>
    <dgm:cxn modelId="{A9928D31-CC78-48C4-95FC-EA8FC86E0A58}" srcId="{C9C1511D-AD98-4782-8035-0D4382C0613A}" destId="{9E39E960-C6F3-45DD-B86F-58843B35F3D3}" srcOrd="1" destOrd="0" parTransId="{561B3529-1AF5-4335-9DC7-002096984C36}" sibTransId="{94D77E68-9A2D-42B0-909B-1FBF132EE3C5}"/>
    <dgm:cxn modelId="{22B03A34-2A6B-4975-B5AC-0058C4365807}" srcId="{C9C1511D-AD98-4782-8035-0D4382C0613A}" destId="{600980D1-9284-4B15-A026-00E58CE29D2B}" srcOrd="7" destOrd="0" parTransId="{A2178BC5-6C18-435B-B9BB-E430FB0A1A67}" sibTransId="{12B4DF28-6692-42AF-BC9E-E6C6BFFB228B}"/>
    <dgm:cxn modelId="{C51D7B35-A12D-408F-9366-66302486769A}" srcId="{C9C1511D-AD98-4782-8035-0D4382C0613A}" destId="{1D2E35DA-5FA7-41EB-BA9B-89347DAB1C00}" srcOrd="2" destOrd="0" parTransId="{D7BCA8DF-326D-419A-B265-2666935230F2}" sibTransId="{99BAA7BD-485A-4BB4-81ED-C8C403EA251E}"/>
    <dgm:cxn modelId="{05D69E41-4C81-4AC6-A4E9-9D9858DF546B}" type="presOf" srcId="{600980D1-9284-4B15-A026-00E58CE29D2B}" destId="{20D0D40D-97FA-481F-B496-5418F0957BAB}" srcOrd="0" destOrd="0" presId="urn:microsoft.com/office/officeart/2018/2/layout/IconLabelList"/>
    <dgm:cxn modelId="{E3821249-D6C2-4F25-A7C8-9B9936926D3A}" type="presOf" srcId="{1D2E35DA-5FA7-41EB-BA9B-89347DAB1C00}" destId="{F925A2E9-89E3-439C-9233-072E8D1C1E90}" srcOrd="0" destOrd="0" presId="urn:microsoft.com/office/officeart/2018/2/layout/IconLabelList"/>
    <dgm:cxn modelId="{525BFB87-278F-4E34-BDFC-1EF31B30F5DD}" type="presOf" srcId="{CEF09612-F4CE-48CD-B05A-62A8705C7B69}" destId="{2C33B089-5755-4F82-99D5-F381681C5F13}" srcOrd="0" destOrd="0" presId="urn:microsoft.com/office/officeart/2018/2/layout/IconLabelList"/>
    <dgm:cxn modelId="{32806D89-D9B1-4B86-9E8F-2AEBD909F867}" srcId="{C9C1511D-AD98-4782-8035-0D4382C0613A}" destId="{01D4F6FA-0DA2-4E8B-BAC2-E78D610505A4}" srcOrd="0" destOrd="0" parTransId="{76B86883-8244-41F2-AA4A-376324168483}" sibTransId="{DF4E026A-8F3B-4BB1-8949-C79697A51656}"/>
    <dgm:cxn modelId="{CE7A8A89-358F-486B-AD6C-2A1E7311B08F}" srcId="{C9C1511D-AD98-4782-8035-0D4382C0613A}" destId="{BA847894-0D04-4C6B-A440-1001373D4276}" srcOrd="5" destOrd="0" parTransId="{E7E9CFEF-AECF-4963-8571-C83BA6DD4376}" sibTransId="{8394299E-91AE-44A4-B9EF-87269FA50C82}"/>
    <dgm:cxn modelId="{955632A4-CBDA-408E-9E65-E0522B18E6DA}" srcId="{C9C1511D-AD98-4782-8035-0D4382C0613A}" destId="{4F820963-83FF-460B-A05A-3EF750DE8075}" srcOrd="3" destOrd="0" parTransId="{D3A544AE-ABB2-4988-B355-17000A5AFF8F}" sibTransId="{C749DA3A-CC3A-41B6-896A-AD0A33C3AC3A}"/>
    <dgm:cxn modelId="{6209C7B7-2764-47A8-8416-9D943C27EA00}" type="presOf" srcId="{4F820963-83FF-460B-A05A-3EF750DE8075}" destId="{9F621179-70CC-4C5A-90F8-0793D8B4B285}" srcOrd="0" destOrd="0" presId="urn:microsoft.com/office/officeart/2018/2/layout/IconLabelList"/>
    <dgm:cxn modelId="{9DD26DBD-C115-49A7-A7A2-B51F40437FA7}" type="presOf" srcId="{1A84655F-3C8C-4616-811C-273E80338791}" destId="{39462C4B-DDF8-461F-A9CD-704204B99B96}" srcOrd="0" destOrd="0" presId="urn:microsoft.com/office/officeart/2018/2/layout/IconLabelList"/>
    <dgm:cxn modelId="{B0A2BBD2-6167-4580-8A7E-DBAB1BE88479}" type="presOf" srcId="{C9C1511D-AD98-4782-8035-0D4382C0613A}" destId="{EF18935D-8B64-4C77-91FB-1E47E086EB19}" srcOrd="0" destOrd="0" presId="urn:microsoft.com/office/officeart/2018/2/layout/IconLabelList"/>
    <dgm:cxn modelId="{9EBE5BDB-91AB-4323-905C-40D409E693C3}" type="presOf" srcId="{BA847894-0D04-4C6B-A440-1001373D4276}" destId="{54104B18-9976-4679-A277-1C9434424F66}" srcOrd="0" destOrd="0" presId="urn:microsoft.com/office/officeart/2018/2/layout/IconLabelList"/>
    <dgm:cxn modelId="{EC3694EB-1F17-4D81-94FC-9C8DA65242C4}" srcId="{C9C1511D-AD98-4782-8035-0D4382C0613A}" destId="{1A84655F-3C8C-4616-811C-273E80338791}" srcOrd="6" destOrd="0" parTransId="{C4F618B1-C3DB-4F16-9925-B7BC79CF621D}" sibTransId="{A24431E3-4AE3-4C6A-A948-9155E10B170E}"/>
    <dgm:cxn modelId="{D945DDF0-32A8-453E-BB42-B1D235BEDF3F}" srcId="{C9C1511D-AD98-4782-8035-0D4382C0613A}" destId="{CEF09612-F4CE-48CD-B05A-62A8705C7B69}" srcOrd="4" destOrd="0" parTransId="{DA5E3598-E323-4069-86BA-CC95E2405391}" sibTransId="{BB182CE6-F605-437D-AFB4-43ECA170CC9B}"/>
    <dgm:cxn modelId="{800E707D-30F4-4B07-91E4-85C6BDE8236B}" type="presParOf" srcId="{EF18935D-8B64-4C77-91FB-1E47E086EB19}" destId="{26ABDCDC-9C52-4F75-B571-C44FCE4596FA}" srcOrd="0" destOrd="0" presId="urn:microsoft.com/office/officeart/2018/2/layout/IconLabelList"/>
    <dgm:cxn modelId="{58D0B0A3-C87D-44F2-8288-36408074D433}" type="presParOf" srcId="{26ABDCDC-9C52-4F75-B571-C44FCE4596FA}" destId="{1EBF7265-FC62-4D1D-93E0-FD0373379346}" srcOrd="0" destOrd="0" presId="urn:microsoft.com/office/officeart/2018/2/layout/IconLabelList"/>
    <dgm:cxn modelId="{3B624955-3A66-4282-B193-6C149D909CA0}" type="presParOf" srcId="{26ABDCDC-9C52-4F75-B571-C44FCE4596FA}" destId="{63C79A87-2DAD-4F86-81C1-E9FD121736A3}" srcOrd="1" destOrd="0" presId="urn:microsoft.com/office/officeart/2018/2/layout/IconLabelList"/>
    <dgm:cxn modelId="{51BE5E45-DCD4-4295-9239-85118A8774E4}" type="presParOf" srcId="{26ABDCDC-9C52-4F75-B571-C44FCE4596FA}" destId="{34EA6D06-0CBD-495B-93A9-6EA87AACF4D8}" srcOrd="2" destOrd="0" presId="urn:microsoft.com/office/officeart/2018/2/layout/IconLabelList"/>
    <dgm:cxn modelId="{8FF6707F-FBD9-47A2-BA56-F1F0CFFD1CEB}" type="presParOf" srcId="{EF18935D-8B64-4C77-91FB-1E47E086EB19}" destId="{281AAFE4-2F29-4E67-A56E-8059FD01507E}" srcOrd="1" destOrd="0" presId="urn:microsoft.com/office/officeart/2018/2/layout/IconLabelList"/>
    <dgm:cxn modelId="{EB130B23-E626-44B4-AC01-1D401FA7A1B1}" type="presParOf" srcId="{EF18935D-8B64-4C77-91FB-1E47E086EB19}" destId="{34E22980-EDBB-4055-AA3F-71EB59EA56B5}" srcOrd="2" destOrd="0" presId="urn:microsoft.com/office/officeart/2018/2/layout/IconLabelList"/>
    <dgm:cxn modelId="{82DB732E-F9EA-4DAB-839E-8816188DAE05}" type="presParOf" srcId="{34E22980-EDBB-4055-AA3F-71EB59EA56B5}" destId="{C56BF63F-6D12-4F41-9DD3-676875BCD1C2}" srcOrd="0" destOrd="0" presId="urn:microsoft.com/office/officeart/2018/2/layout/IconLabelList"/>
    <dgm:cxn modelId="{09BC0B44-E28B-4DE3-B264-6840FD354427}" type="presParOf" srcId="{34E22980-EDBB-4055-AA3F-71EB59EA56B5}" destId="{543E737E-2FDF-45B4-9E66-51BEE3BF2941}" srcOrd="1" destOrd="0" presId="urn:microsoft.com/office/officeart/2018/2/layout/IconLabelList"/>
    <dgm:cxn modelId="{53B58FEF-0080-4E29-B3C3-61E5ECCFB36D}" type="presParOf" srcId="{34E22980-EDBB-4055-AA3F-71EB59EA56B5}" destId="{25F59E6A-CFBA-412A-BC75-BCE86A3E4710}" srcOrd="2" destOrd="0" presId="urn:microsoft.com/office/officeart/2018/2/layout/IconLabelList"/>
    <dgm:cxn modelId="{C9B16260-6DBB-4D52-B00E-CA9F75AF847D}" type="presParOf" srcId="{EF18935D-8B64-4C77-91FB-1E47E086EB19}" destId="{4BDE65C1-770C-4D39-8D9F-E1ADF14A411B}" srcOrd="3" destOrd="0" presId="urn:microsoft.com/office/officeart/2018/2/layout/IconLabelList"/>
    <dgm:cxn modelId="{99866E72-758F-4A92-B5BC-3CE708011D70}" type="presParOf" srcId="{EF18935D-8B64-4C77-91FB-1E47E086EB19}" destId="{C7F4D3BB-1904-4764-9227-EF8A3295C42E}" srcOrd="4" destOrd="0" presId="urn:microsoft.com/office/officeart/2018/2/layout/IconLabelList"/>
    <dgm:cxn modelId="{03BE1F65-A99F-454C-A9D7-76BA5F7E10EF}" type="presParOf" srcId="{C7F4D3BB-1904-4764-9227-EF8A3295C42E}" destId="{2B32BEE5-E736-4596-A3AB-9A5AE48729B6}" srcOrd="0" destOrd="0" presId="urn:microsoft.com/office/officeart/2018/2/layout/IconLabelList"/>
    <dgm:cxn modelId="{A9107D53-2CB4-4550-AEDA-3E2CBD67D653}" type="presParOf" srcId="{C7F4D3BB-1904-4764-9227-EF8A3295C42E}" destId="{4EDC2982-229B-42B4-82BE-9BE96042A427}" srcOrd="1" destOrd="0" presId="urn:microsoft.com/office/officeart/2018/2/layout/IconLabelList"/>
    <dgm:cxn modelId="{CC7D72B6-99B9-470C-B3E9-AA6C95925581}" type="presParOf" srcId="{C7F4D3BB-1904-4764-9227-EF8A3295C42E}" destId="{F925A2E9-89E3-439C-9233-072E8D1C1E90}" srcOrd="2" destOrd="0" presId="urn:microsoft.com/office/officeart/2018/2/layout/IconLabelList"/>
    <dgm:cxn modelId="{B33B1BFE-DA66-4F81-97F7-FC725C230B72}" type="presParOf" srcId="{EF18935D-8B64-4C77-91FB-1E47E086EB19}" destId="{E72A5F21-88E8-4DB8-B217-0B7B63B18C96}" srcOrd="5" destOrd="0" presId="urn:microsoft.com/office/officeart/2018/2/layout/IconLabelList"/>
    <dgm:cxn modelId="{9BB10A21-11E8-43DB-A2C3-1AC58686F4C9}" type="presParOf" srcId="{EF18935D-8B64-4C77-91FB-1E47E086EB19}" destId="{029A7437-788D-4B30-992B-AED4E7F5C3BF}" srcOrd="6" destOrd="0" presId="urn:microsoft.com/office/officeart/2018/2/layout/IconLabelList"/>
    <dgm:cxn modelId="{45956CC8-DFD2-46CE-BA61-B87FCDBC4C2F}" type="presParOf" srcId="{029A7437-788D-4B30-992B-AED4E7F5C3BF}" destId="{4E913528-C047-4FC7-8580-EC36D2BCFD2C}" srcOrd="0" destOrd="0" presId="urn:microsoft.com/office/officeart/2018/2/layout/IconLabelList"/>
    <dgm:cxn modelId="{9DDAB8F8-8F41-4B6C-A581-450D1473D2FC}" type="presParOf" srcId="{029A7437-788D-4B30-992B-AED4E7F5C3BF}" destId="{EE8EA781-BF2B-49FB-9A05-B8C107135864}" srcOrd="1" destOrd="0" presId="urn:microsoft.com/office/officeart/2018/2/layout/IconLabelList"/>
    <dgm:cxn modelId="{3C668E9D-43F8-4DC5-8ED3-6606BA90F949}" type="presParOf" srcId="{029A7437-788D-4B30-992B-AED4E7F5C3BF}" destId="{9F621179-70CC-4C5A-90F8-0793D8B4B285}" srcOrd="2" destOrd="0" presId="urn:microsoft.com/office/officeart/2018/2/layout/IconLabelList"/>
    <dgm:cxn modelId="{E9C72B12-AC8B-4505-BC18-B1225EE9A840}" type="presParOf" srcId="{EF18935D-8B64-4C77-91FB-1E47E086EB19}" destId="{6A8DE1F8-317F-45AD-9D65-E6401E4D11A5}" srcOrd="7" destOrd="0" presId="urn:microsoft.com/office/officeart/2018/2/layout/IconLabelList"/>
    <dgm:cxn modelId="{59E2CCD0-3AB8-47C4-BD7E-77B4118B7E01}" type="presParOf" srcId="{EF18935D-8B64-4C77-91FB-1E47E086EB19}" destId="{EC72B917-137C-40AF-876B-208A8F751EF1}" srcOrd="8" destOrd="0" presId="urn:microsoft.com/office/officeart/2018/2/layout/IconLabelList"/>
    <dgm:cxn modelId="{0CE65F11-C068-4021-85B7-E44227B4E079}" type="presParOf" srcId="{EC72B917-137C-40AF-876B-208A8F751EF1}" destId="{E9F8395D-965B-4AF1-999E-29EAE2A03A7C}" srcOrd="0" destOrd="0" presId="urn:microsoft.com/office/officeart/2018/2/layout/IconLabelList"/>
    <dgm:cxn modelId="{951DDAB6-5FE2-41D2-BB80-2C9138D9A0FD}" type="presParOf" srcId="{EC72B917-137C-40AF-876B-208A8F751EF1}" destId="{5CB33FDC-B9DF-41FA-8B56-A9BADB6AF8CE}" srcOrd="1" destOrd="0" presId="urn:microsoft.com/office/officeart/2018/2/layout/IconLabelList"/>
    <dgm:cxn modelId="{3AE90F42-8F35-442B-8266-6539AA8F3810}" type="presParOf" srcId="{EC72B917-137C-40AF-876B-208A8F751EF1}" destId="{2C33B089-5755-4F82-99D5-F381681C5F13}" srcOrd="2" destOrd="0" presId="urn:microsoft.com/office/officeart/2018/2/layout/IconLabelList"/>
    <dgm:cxn modelId="{474FF1F0-D078-449B-B770-F84C772704F3}" type="presParOf" srcId="{EF18935D-8B64-4C77-91FB-1E47E086EB19}" destId="{EF7B4141-FC80-4F60-90A9-2B1C2F771C8E}" srcOrd="9" destOrd="0" presId="urn:microsoft.com/office/officeart/2018/2/layout/IconLabelList"/>
    <dgm:cxn modelId="{264FBFA4-82BC-4D88-A90F-92336F402EBF}" type="presParOf" srcId="{EF18935D-8B64-4C77-91FB-1E47E086EB19}" destId="{5CB8FB31-63E7-47BC-B048-894BFEB0450B}" srcOrd="10" destOrd="0" presId="urn:microsoft.com/office/officeart/2018/2/layout/IconLabelList"/>
    <dgm:cxn modelId="{D302280C-91BA-4FA3-A091-CE596D650587}" type="presParOf" srcId="{5CB8FB31-63E7-47BC-B048-894BFEB0450B}" destId="{B35E490C-AC30-4691-A691-C1248837EFA3}" srcOrd="0" destOrd="0" presId="urn:microsoft.com/office/officeart/2018/2/layout/IconLabelList"/>
    <dgm:cxn modelId="{7159315C-4A2F-449A-B0A4-F4EC1A4DEFA4}" type="presParOf" srcId="{5CB8FB31-63E7-47BC-B048-894BFEB0450B}" destId="{C6697FB1-04CC-4968-9405-F1BF32C2714E}" srcOrd="1" destOrd="0" presId="urn:microsoft.com/office/officeart/2018/2/layout/IconLabelList"/>
    <dgm:cxn modelId="{84C30197-2C5E-446E-A2B7-D83903994B5D}" type="presParOf" srcId="{5CB8FB31-63E7-47BC-B048-894BFEB0450B}" destId="{54104B18-9976-4679-A277-1C9434424F66}" srcOrd="2" destOrd="0" presId="urn:microsoft.com/office/officeart/2018/2/layout/IconLabelList"/>
    <dgm:cxn modelId="{3E48D546-02C7-4E5E-9CBF-0513754C862A}" type="presParOf" srcId="{EF18935D-8B64-4C77-91FB-1E47E086EB19}" destId="{C2E47059-5F6A-45E9-B4E0-62517F2CE212}" srcOrd="11" destOrd="0" presId="urn:microsoft.com/office/officeart/2018/2/layout/IconLabelList"/>
    <dgm:cxn modelId="{F2EABF26-278B-4564-901E-AEE74D63ACEB}" type="presParOf" srcId="{EF18935D-8B64-4C77-91FB-1E47E086EB19}" destId="{17C59B44-7615-452D-B10D-A49189180D7E}" srcOrd="12" destOrd="0" presId="urn:microsoft.com/office/officeart/2018/2/layout/IconLabelList"/>
    <dgm:cxn modelId="{DC6BF7D8-6B40-4C2F-8483-54646D203986}" type="presParOf" srcId="{17C59B44-7615-452D-B10D-A49189180D7E}" destId="{52D29807-7714-465E-8527-46ED97582E2A}" srcOrd="0" destOrd="0" presId="urn:microsoft.com/office/officeart/2018/2/layout/IconLabelList"/>
    <dgm:cxn modelId="{40A4F0E2-9C88-488F-A90B-C94D2FCA8C96}" type="presParOf" srcId="{17C59B44-7615-452D-B10D-A49189180D7E}" destId="{117A4C66-0F00-49AC-A61E-9CA052030187}" srcOrd="1" destOrd="0" presId="urn:microsoft.com/office/officeart/2018/2/layout/IconLabelList"/>
    <dgm:cxn modelId="{270DC5C9-963F-4673-849D-7740C3608EBA}" type="presParOf" srcId="{17C59B44-7615-452D-B10D-A49189180D7E}" destId="{39462C4B-DDF8-461F-A9CD-704204B99B96}" srcOrd="2" destOrd="0" presId="urn:microsoft.com/office/officeart/2018/2/layout/IconLabelList"/>
    <dgm:cxn modelId="{C3F86052-3C73-49F7-BEC6-4E2D854F96CB}" type="presParOf" srcId="{EF18935D-8B64-4C77-91FB-1E47E086EB19}" destId="{23943739-2091-4153-BEFB-AE777243C062}" srcOrd="13" destOrd="0" presId="urn:microsoft.com/office/officeart/2018/2/layout/IconLabelList"/>
    <dgm:cxn modelId="{B5E8D6FB-42E2-46BA-A117-E0B0478D13D4}" type="presParOf" srcId="{EF18935D-8B64-4C77-91FB-1E47E086EB19}" destId="{82D33740-E3DB-4B75-9086-722D0BAAAB5F}" srcOrd="14" destOrd="0" presId="urn:microsoft.com/office/officeart/2018/2/layout/IconLabelList"/>
    <dgm:cxn modelId="{BB37FEF0-F8A4-44CF-A7BD-877F9E114898}" type="presParOf" srcId="{82D33740-E3DB-4B75-9086-722D0BAAAB5F}" destId="{AD8B029F-EF57-4741-A047-E5E31FB63700}" srcOrd="0" destOrd="0" presId="urn:microsoft.com/office/officeart/2018/2/layout/IconLabelList"/>
    <dgm:cxn modelId="{00248CE0-7505-4724-934C-4F853D0EC6E2}" type="presParOf" srcId="{82D33740-E3DB-4B75-9086-722D0BAAAB5F}" destId="{7A0D3EDE-E20A-4BF2-9450-9F6780622646}" srcOrd="1" destOrd="0" presId="urn:microsoft.com/office/officeart/2018/2/layout/IconLabelList"/>
    <dgm:cxn modelId="{35D6D265-B217-4108-B91E-77D0D811AB6D}" type="presParOf" srcId="{82D33740-E3DB-4B75-9086-722D0BAAAB5F}" destId="{20D0D40D-97FA-481F-B496-5418F0957B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F7265-FC62-4D1D-93E0-FD0373379346}">
      <dsp:nvSpPr>
        <dsp:cNvPr id="0" name=""/>
        <dsp:cNvSpPr/>
      </dsp:nvSpPr>
      <dsp:spPr>
        <a:xfrm>
          <a:off x="320917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A6D06-0CBD-495B-93A9-6EA87AACF4D8}">
      <dsp:nvSpPr>
        <dsp:cNvPr id="0" name=""/>
        <dsp:cNvSpPr/>
      </dsp:nvSpPr>
      <dsp:spPr>
        <a:xfrm>
          <a:off x="6708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Učení je proces, během něhož dochází k propojení specializovaných uzlů všeobecné komplexní sítě (sdílení přístupu k informačním zdrojům, znalostí).</a:t>
          </a:r>
          <a:endParaRPr lang="en-US" sz="1100" kern="1200"/>
        </a:p>
      </dsp:txBody>
      <dsp:txXfrm>
        <a:off x="6708" y="1675634"/>
        <a:ext cx="1142578" cy="685546"/>
      </dsp:txXfrm>
    </dsp:sp>
    <dsp:sp modelId="{C56BF63F-6D12-4F41-9DD3-676875BCD1C2}">
      <dsp:nvSpPr>
        <dsp:cNvPr id="0" name=""/>
        <dsp:cNvSpPr/>
      </dsp:nvSpPr>
      <dsp:spPr>
        <a:xfrm>
          <a:off x="1663446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59E6A-CFBA-412A-BC75-BCE86A3E4710}">
      <dsp:nvSpPr>
        <dsp:cNvPr id="0" name=""/>
        <dsp:cNvSpPr/>
      </dsp:nvSpPr>
      <dsp:spPr>
        <a:xfrm>
          <a:off x="1349237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Poznávání je založeno na množství různorodých zkušeností (spojení různých kultur, použití odlišných technologií).</a:t>
          </a:r>
          <a:endParaRPr lang="en-US" sz="1100" kern="1200"/>
        </a:p>
      </dsp:txBody>
      <dsp:txXfrm>
        <a:off x="1349237" y="1675634"/>
        <a:ext cx="1142578" cy="685546"/>
      </dsp:txXfrm>
    </dsp:sp>
    <dsp:sp modelId="{2B32BEE5-E736-4596-A3AB-9A5AE48729B6}">
      <dsp:nvSpPr>
        <dsp:cNvPr id="0" name=""/>
        <dsp:cNvSpPr/>
      </dsp:nvSpPr>
      <dsp:spPr>
        <a:xfrm>
          <a:off x="3005975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5A2E9-89E3-439C-9233-072E8D1C1E90}">
      <dsp:nvSpPr>
        <dsp:cNvPr id="0" name=""/>
        <dsp:cNvSpPr/>
      </dsp:nvSpPr>
      <dsp:spPr>
        <a:xfrm>
          <a:off x="2691766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Schopnost poznávat je vždy mnohem důležitější než momentální skutečné znalosti.</a:t>
          </a:r>
          <a:endParaRPr lang="en-US" sz="1100" kern="1200"/>
        </a:p>
      </dsp:txBody>
      <dsp:txXfrm>
        <a:off x="2691766" y="1675634"/>
        <a:ext cx="1142578" cy="685546"/>
      </dsp:txXfrm>
    </dsp:sp>
    <dsp:sp modelId="{4E913528-C047-4FC7-8580-EC36D2BCFD2C}">
      <dsp:nvSpPr>
        <dsp:cNvPr id="0" name=""/>
        <dsp:cNvSpPr/>
      </dsp:nvSpPr>
      <dsp:spPr>
        <a:xfrm>
          <a:off x="4348505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21179-70CC-4C5A-90F8-0793D8B4B285}">
      <dsp:nvSpPr>
        <dsp:cNvPr id="0" name=""/>
        <dsp:cNvSpPr/>
      </dsp:nvSpPr>
      <dsp:spPr>
        <a:xfrm>
          <a:off x="4034296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Navazování a údržba spojení je podmínkou soustavného poznávání (budování komunity).</a:t>
          </a:r>
          <a:endParaRPr lang="en-US" sz="1100" kern="1200"/>
        </a:p>
      </dsp:txBody>
      <dsp:txXfrm>
        <a:off x="4034296" y="1675634"/>
        <a:ext cx="1142578" cy="685546"/>
      </dsp:txXfrm>
    </dsp:sp>
    <dsp:sp modelId="{E9F8395D-965B-4AF1-999E-29EAE2A03A7C}">
      <dsp:nvSpPr>
        <dsp:cNvPr id="0" name=""/>
        <dsp:cNvSpPr/>
      </dsp:nvSpPr>
      <dsp:spPr>
        <a:xfrm>
          <a:off x="5691034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3B089-5755-4F82-99D5-F381681C5F13}">
      <dsp:nvSpPr>
        <dsp:cNvPr id="0" name=""/>
        <dsp:cNvSpPr/>
      </dsp:nvSpPr>
      <dsp:spPr>
        <a:xfrm>
          <a:off x="5376825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Klíčovou kompetencí je schopnost rozeznat souvislosti mezi různými obory, koncepty či ideami.</a:t>
          </a:r>
          <a:endParaRPr lang="en-US" sz="1100" kern="1200"/>
        </a:p>
      </dsp:txBody>
      <dsp:txXfrm>
        <a:off x="5376825" y="1675634"/>
        <a:ext cx="1142578" cy="685546"/>
      </dsp:txXfrm>
    </dsp:sp>
    <dsp:sp modelId="{B35E490C-AC30-4691-A691-C1248837EFA3}">
      <dsp:nvSpPr>
        <dsp:cNvPr id="0" name=""/>
        <dsp:cNvSpPr/>
      </dsp:nvSpPr>
      <dsp:spPr>
        <a:xfrm>
          <a:off x="7033563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4B18-9976-4679-A277-1C9434424F66}">
      <dsp:nvSpPr>
        <dsp:cNvPr id="0" name=""/>
        <dsp:cNvSpPr/>
      </dsp:nvSpPr>
      <dsp:spPr>
        <a:xfrm>
          <a:off x="6719354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Přítomnost (aktuálnost) je důležitým atributem konektivistických vzdělávacích aktivit (nic nemusí být zítra pravda).</a:t>
          </a:r>
          <a:endParaRPr lang="en-US" sz="1100" kern="1200"/>
        </a:p>
      </dsp:txBody>
      <dsp:txXfrm>
        <a:off x="6719354" y="1675634"/>
        <a:ext cx="1142578" cy="685546"/>
      </dsp:txXfrm>
    </dsp:sp>
    <dsp:sp modelId="{52D29807-7714-465E-8527-46ED97582E2A}">
      <dsp:nvSpPr>
        <dsp:cNvPr id="0" name=""/>
        <dsp:cNvSpPr/>
      </dsp:nvSpPr>
      <dsp:spPr>
        <a:xfrm>
          <a:off x="8376093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62C4B-DDF8-461F-A9CD-704204B99B96}">
      <dsp:nvSpPr>
        <dsp:cNvPr id="0" name=""/>
        <dsp:cNvSpPr/>
      </dsp:nvSpPr>
      <dsp:spPr>
        <a:xfrm>
          <a:off x="8061884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I neživá zařízení jsou schopna učení (formování struktury sítě, způsoby vyhledávání informací).</a:t>
          </a:r>
          <a:endParaRPr lang="en-US" sz="1100" kern="1200"/>
        </a:p>
      </dsp:txBody>
      <dsp:txXfrm>
        <a:off x="8061884" y="1675634"/>
        <a:ext cx="1142578" cy="685546"/>
      </dsp:txXfrm>
    </dsp:sp>
    <dsp:sp modelId="{AD8B029F-EF57-4741-A047-E5E31FB63700}">
      <dsp:nvSpPr>
        <dsp:cNvPr id="0" name=""/>
        <dsp:cNvSpPr/>
      </dsp:nvSpPr>
      <dsp:spPr>
        <a:xfrm>
          <a:off x="9718622" y="949634"/>
          <a:ext cx="514160" cy="51416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0D40D-97FA-481F-B496-5418F0957BAB}">
      <dsp:nvSpPr>
        <dsp:cNvPr id="0" name=""/>
        <dsp:cNvSpPr/>
      </dsp:nvSpPr>
      <dsp:spPr>
        <a:xfrm>
          <a:off x="9404413" y="1675634"/>
          <a:ext cx="1142578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Vlastní rozhodování je součástí vzdělávacího procesu (měnící se realita vyžaduje schopnost měnit vlastní postoje).</a:t>
          </a:r>
          <a:endParaRPr lang="en-US" sz="1100" kern="1200"/>
        </a:p>
      </dsp:txBody>
      <dsp:txXfrm>
        <a:off x="9404413" y="1675634"/>
        <a:ext cx="1142578" cy="685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6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8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26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2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0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66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3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6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7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7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8389706-069E-4A66-ACC7-64975B9C0203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66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ittoraly.wordpress.com/2016/01/24/co-curricular-records-better-with-open-badges-and-eportfol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spomocnik.rvp.cz/clanek/10357/KONEKTIVISMUS---TEORIE-VZDELAVANI-V-PROSTREDI-SOCIALNICH-SI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space.org/blog/" TargetMode="External"/><Relationship Id="rId2" Type="http://schemas.openxmlformats.org/officeDocument/2006/relationships/hyperlink" Target="http://davecormier.com/edblo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26544860_Connectivism_Learning_Theory_of_the_Future_or_Vestige_of_the_Past" TargetMode="External"/><Relationship Id="rId4" Type="http://schemas.openxmlformats.org/officeDocument/2006/relationships/hyperlink" Target="http://www.downes.ca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„Nosce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86455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Konektivismus</a:t>
            </a:r>
            <a:r>
              <a:rPr lang="cs-CZ" dirty="0"/>
              <a:t>, PLE, </a:t>
            </a:r>
            <a:r>
              <a:rPr lang="cs-CZ" dirty="0" err="1"/>
              <a:t>sebeřízené</a:t>
            </a:r>
            <a:r>
              <a:rPr lang="cs-CZ" dirty="0"/>
              <a:t> a sebeurčené učení, co-</a:t>
            </a:r>
            <a:r>
              <a:rPr lang="cs-CZ" dirty="0" err="1"/>
              <a:t>curiculum</a:t>
            </a:r>
            <a:endParaRPr lang="cs-CZ" dirty="0"/>
          </a:p>
          <a:p>
            <a:r>
              <a:rPr lang="cs-CZ" dirty="0"/>
              <a:t>Učící se společnost</a:t>
            </a:r>
          </a:p>
          <a:p>
            <a:r>
              <a:rPr lang="cs-CZ" dirty="0"/>
              <a:t>2021</a:t>
            </a:r>
          </a:p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24480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vzdělávací prostředí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5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>
                <a:solidFill>
                  <a:schemeClr val="tx1"/>
                </a:solidFill>
              </a:rPr>
              <a:t>Co je PLE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cs-CZ" sz="1600" i="1"/>
              <a:t>…. To neví nikdo nikdo, možná snad někdo, ale nikdo neví kdo….</a:t>
            </a:r>
          </a:p>
          <a:p>
            <a:endParaRPr lang="cs-CZ" sz="1600"/>
          </a:p>
          <a:p>
            <a:r>
              <a:rPr lang="cs-CZ" sz="1600"/>
              <a:t>Soubor nástrojů, prostředků, postupů, které slouží k učení se</a:t>
            </a:r>
          </a:p>
          <a:p>
            <a:r>
              <a:rPr lang="cs-CZ" sz="1600"/>
              <a:t>PLE x PLEs</a:t>
            </a:r>
          </a:p>
          <a:p>
            <a:r>
              <a:rPr lang="cs-CZ" sz="1600"/>
              <a:t>Jde o individuální záležitost</a:t>
            </a:r>
          </a:p>
          <a:p>
            <a:r>
              <a:rPr lang="cs-CZ" sz="1600"/>
              <a:t>Často je PLE spojené se sdílením</a:t>
            </a:r>
          </a:p>
          <a:p>
            <a:r>
              <a:rPr lang="cs-CZ" sz="1600"/>
              <a:t>Často je PLE spojené s konektivismem</a:t>
            </a:r>
          </a:p>
          <a:p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5884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-9832" y="4525094"/>
            <a:ext cx="12203151" cy="2344057"/>
            <a:chOff x="0" y="4525094"/>
            <a:chExt cx="12203151" cy="2344057"/>
          </a:xfrm>
        </p:grpSpPr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PLE modely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Výsledek obrázku pro 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697732"/>
            <a:ext cx="3531576" cy="348743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155" y="1121521"/>
            <a:ext cx="3531576" cy="2639853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PL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344" y="1143594"/>
            <a:ext cx="3531576" cy="259570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0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 b="1">
                <a:solidFill>
                  <a:schemeClr val="tx1"/>
                </a:solidFill>
              </a:rPr>
              <a:t>A Generic Model</a:t>
            </a:r>
            <a:endParaRPr lang="cs-CZ" sz="3200">
              <a:solidFill>
                <a:schemeClr val="tx1"/>
              </a:solidFill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4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600" b="1"/>
              <a:t>Práce a učení se s dalšími lidmi</a:t>
            </a:r>
            <a:r>
              <a:rPr lang="cs-CZ" sz="1600"/>
              <a:t>. Součástí PLE je vytváření sociálních vazeb a struktur, které člověku pomohou se lépe učit nebo provádět praktické činnost, na kterých se něco učí.</a:t>
            </a:r>
          </a:p>
          <a:p>
            <a:pPr>
              <a:buFont typeface="+mj-lt"/>
              <a:buAutoNum type="arabicPeriod"/>
            </a:pPr>
            <a:r>
              <a:rPr lang="cs-CZ" sz="1600" b="1"/>
              <a:t>Práce se vzdělávacími objekty</a:t>
            </a:r>
            <a:r>
              <a:rPr lang="cs-CZ" sz="1600"/>
              <a:t>. Student by měl být schopen vybírat a hodnotit vzdělávací zdroje, vytvářet v nich systém a kontext. Ze záplavy možností z čeho se vzdělávat, činní vědomý výběr.</a:t>
            </a:r>
          </a:p>
          <a:p>
            <a:pPr>
              <a:buFont typeface="+mj-lt"/>
              <a:buAutoNum type="arabicPeriod"/>
            </a:pPr>
            <a:r>
              <a:rPr lang="cs-CZ" sz="1600" b="1"/>
              <a:t>Řízení činností</a:t>
            </a:r>
            <a:r>
              <a:rPr lang="cs-CZ" sz="1600"/>
              <a:t>. Student umí používat nástroje a metody, které mu umožní stanovit si vzdělávací plán, měřit čas, který věnuje jednotlivým úkonům a plánovat.</a:t>
            </a:r>
          </a:p>
          <a:p>
            <a:pPr>
              <a:buFont typeface="+mj-lt"/>
              <a:buAutoNum type="arabicPeriod"/>
            </a:pPr>
            <a:r>
              <a:rPr lang="cs-CZ" sz="1600" b="1"/>
              <a:t>Integrace</a:t>
            </a:r>
            <a:r>
              <a:rPr lang="cs-CZ" sz="1600"/>
              <a:t> všech zmíněných oblastí do procesu vzdělávání. Student je současně schopný jednotlivé online vzdělávací aktivity vztáhnout k formálnímu vzdělávání nebo ke kurzu.</a:t>
            </a:r>
          </a:p>
        </p:txBody>
      </p:sp>
    </p:spTree>
    <p:extLst>
      <p:ext uri="{BB962C8B-B14F-4D97-AF65-F5344CB8AC3E}">
        <p14:creationId xmlns:p14="http://schemas.microsoft.com/office/powerpoint/2010/main" val="7380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 b="1">
                <a:solidFill>
                  <a:schemeClr val="tx1"/>
                </a:solidFill>
              </a:rPr>
              <a:t>Collecting-Reflecting-Connecting-Publishing Model</a:t>
            </a:r>
            <a:endParaRPr lang="cs-CZ" sz="320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200" b="1" dirty="0"/>
              <a:t>Vytváření sbírek a kolekcí</a:t>
            </a:r>
            <a:r>
              <a:rPr lang="cs-CZ" sz="1200" dirty="0"/>
              <a:t> je činnost, která je pro praktické studium nezbytná. Spadá sem práce se záložkami, zdroji, kurzy, učebními materiály. Student si toto vše ukládá do promyšlené struktury, může se k materiálům vracet a aktivně s nimi manipulovat.</a:t>
            </a:r>
          </a:p>
          <a:p>
            <a:pPr>
              <a:lnSpc>
                <a:spcPct val="90000"/>
              </a:lnSpc>
            </a:pPr>
            <a:r>
              <a:rPr lang="cs-CZ" sz="1200" b="1" dirty="0"/>
              <a:t>Reflektivní učení</a:t>
            </a:r>
            <a:r>
              <a:rPr lang="cs-CZ" sz="1200" dirty="0"/>
              <a:t> přenáší aktivitu ze strany učitele, který by určoval vzdělávací program na stranu studenta. Materiály pro sebou zvolenou část vzdělávání (například podle plánu či smlouvy) </a:t>
            </a:r>
            <a:r>
              <a:rPr lang="cs-CZ" sz="1200" dirty="0" err="1"/>
              <a:t>sebeurčeně</a:t>
            </a:r>
            <a:r>
              <a:rPr lang="cs-CZ" sz="1200" dirty="0"/>
              <a:t> nebo </a:t>
            </a:r>
            <a:r>
              <a:rPr lang="cs-CZ" sz="1200" dirty="0" err="1"/>
              <a:t>sebřízeně</a:t>
            </a:r>
            <a:r>
              <a:rPr lang="cs-CZ" sz="1200" dirty="0"/>
              <a:t> hodnotí, volí si vlastní vzdělávací cestu a z materiálů aktivně vybírá, co je pro něj právě podstatné.</a:t>
            </a:r>
          </a:p>
          <a:p>
            <a:pPr>
              <a:lnSpc>
                <a:spcPct val="90000"/>
              </a:lnSpc>
            </a:pPr>
            <a:r>
              <a:rPr lang="cs-CZ" sz="1200" dirty="0"/>
              <a:t>V rámci </a:t>
            </a:r>
            <a:r>
              <a:rPr lang="cs-CZ" sz="1200" b="1" dirty="0"/>
              <a:t>propojování</a:t>
            </a:r>
            <a:r>
              <a:rPr lang="cs-CZ" sz="1200" dirty="0"/>
              <a:t> je student aktivně schopný využívat různé sociální sítě a učební platformy, podílet se na řešení společných cílů, problémů či aktivně působit v různých komunitách. Tím dochází k tvorbě sociálního kapitálu, který může být využit pro různé činnosti.</a:t>
            </a:r>
          </a:p>
          <a:p>
            <a:pPr>
              <a:lnSpc>
                <a:spcPct val="90000"/>
              </a:lnSpc>
            </a:pPr>
            <a:r>
              <a:rPr lang="cs-CZ" sz="1200" b="1" dirty="0"/>
              <a:t>Publikování</a:t>
            </a:r>
            <a:r>
              <a:rPr lang="cs-CZ" sz="1200" dirty="0"/>
              <a:t> souvisí s tím, že PLE není jen otázkou hromadění si vlastního know-how, ale také jeho sdílení. V rámci této kompetence dochází k modifikaci stávajících či tvorbě nových digitálních artefaktů a jejich nabízení širší veřejnosti. Může sem ale spadat také sdílení kolekcí, práce s portfoliem, blogem, osobním webem atp.</a:t>
            </a:r>
          </a:p>
        </p:txBody>
      </p:sp>
    </p:spTree>
    <p:extLst>
      <p:ext uri="{BB962C8B-B14F-4D97-AF65-F5344CB8AC3E}">
        <p14:creationId xmlns:p14="http://schemas.microsoft.com/office/powerpoint/2010/main" val="25486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 b="1">
                <a:solidFill>
                  <a:schemeClr val="tx1"/>
                </a:solidFill>
              </a:rPr>
              <a:t>The Four C’s Model</a:t>
            </a:r>
            <a:endParaRPr lang="cs-CZ" sz="320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b="1" dirty="0"/>
              <a:t>Sbírat</a:t>
            </a:r>
            <a:r>
              <a:rPr lang="cs-CZ" sz="1600" dirty="0"/>
              <a:t> či shromažďovat články, nástroje, data, obrazy a prostředky, které jsou ukládány (typicky do cloudu) anebo organisovány v kolekcích či jiné struktuře.</a:t>
            </a:r>
          </a:p>
          <a:p>
            <a:pPr>
              <a:lnSpc>
                <a:spcPct val="90000"/>
              </a:lnSpc>
            </a:pPr>
            <a:r>
              <a:rPr lang="cs-CZ" sz="1600" b="1" dirty="0"/>
              <a:t>Komunikace</a:t>
            </a:r>
            <a:r>
              <a:rPr lang="cs-CZ" sz="1600" dirty="0"/>
              <a:t> souvisí se schopností sdílet nápady, přenášet informace, ptát se, reflektovat, reagovat, komentovat či diskutovat. Jde o koncept pracující s </a:t>
            </a:r>
            <a:r>
              <a:rPr lang="cs-CZ" sz="1600" dirty="0" err="1"/>
              <a:t>konektivistickým</a:t>
            </a:r>
            <a:r>
              <a:rPr lang="cs-CZ" sz="1600" dirty="0"/>
              <a:t> pojetím a má těsnou návaznost na sociální a komunikační dovednosti.</a:t>
            </a:r>
          </a:p>
          <a:p>
            <a:pPr>
              <a:lnSpc>
                <a:spcPct val="90000"/>
              </a:lnSpc>
            </a:pPr>
            <a:r>
              <a:rPr lang="cs-CZ" sz="1600" b="1" dirty="0"/>
              <a:t>Kreativita</a:t>
            </a:r>
            <a:r>
              <a:rPr lang="cs-CZ" sz="1600" dirty="0"/>
              <a:t>, která se uplatňuje u tvorby nápadů, výzkumných záměrů či projektů, psaní prací s obsahem. Zde se projevují schopnosti kreativního myšlení či kreativní práce s informacemi.</a:t>
            </a:r>
          </a:p>
          <a:p>
            <a:pPr>
              <a:lnSpc>
                <a:spcPct val="90000"/>
              </a:lnSpc>
            </a:pPr>
            <a:r>
              <a:rPr lang="cs-CZ" sz="1600" b="1" dirty="0"/>
              <a:t>Spolupráce</a:t>
            </a:r>
            <a:r>
              <a:rPr lang="cs-CZ" sz="1600" dirty="0"/>
              <a:t> odkazuje na to, že v současném světě není možné být úspěšným solitérem. Součástí PLE je nesporně také schopnost aktivně spolupracovat s komunitou, ať již v oblasti participace na cizích aktivitách nebo v oblasti schopnosti prosadit vlastní pracovní program.</a:t>
            </a:r>
          </a:p>
        </p:txBody>
      </p:sp>
    </p:spTree>
    <p:extLst>
      <p:ext uri="{BB962C8B-B14F-4D97-AF65-F5344CB8AC3E}">
        <p14:creationId xmlns:p14="http://schemas.microsoft.com/office/powerpoint/2010/main" val="23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Co-</a:t>
            </a:r>
            <a:r>
              <a:rPr lang="cs-CZ" dirty="0" err="1"/>
              <a:t>curiculum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>
                <a:solidFill>
                  <a:schemeClr val="tx1"/>
                </a:solidFill>
              </a:rPr>
              <a:t>Co-curiculum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cs-CZ" sz="1600" dirty="0"/>
              <a:t>Některé věci se ve škole učí špatně nebo neefektivně</a:t>
            </a:r>
          </a:p>
          <a:p>
            <a:r>
              <a:rPr lang="cs-CZ" sz="1600" dirty="0"/>
              <a:t>Poslouží pro propojení praxe a formálního vzdělávání</a:t>
            </a:r>
          </a:p>
          <a:p>
            <a:r>
              <a:rPr lang="cs-CZ" sz="1600" dirty="0"/>
              <a:t>Možnost implementace mimoškolních či zájmových aktivit</a:t>
            </a:r>
          </a:p>
          <a:p>
            <a:r>
              <a:rPr lang="cs-CZ" sz="1600" dirty="0"/>
              <a:t>Možnost mentorských konzultací</a:t>
            </a:r>
          </a:p>
          <a:p>
            <a:r>
              <a:rPr lang="cs-CZ" sz="1600" dirty="0"/>
              <a:t>Těsný vztah k MOOC, </a:t>
            </a:r>
            <a:r>
              <a:rPr lang="cs-CZ" sz="1600" dirty="0" err="1"/>
              <a:t>konektivismu</a:t>
            </a:r>
            <a:endParaRPr lang="cs-CZ" sz="1600" dirty="0"/>
          </a:p>
          <a:p>
            <a:r>
              <a:rPr lang="cs-CZ" sz="1600" dirty="0"/>
              <a:t>Portfolia mohou být klíčovou částí celého konceptu co-</a:t>
            </a:r>
            <a:r>
              <a:rPr lang="cs-CZ" sz="1600" dirty="0" err="1"/>
              <a:t>curicula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29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AF9B2B08-75D2-47EB-A5C0-98647839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58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8">
            <a:extLst>
              <a:ext uri="{FF2B5EF4-FFF2-40B4-BE49-F238E27FC236}">
                <a16:creationId xmlns:a16="http://schemas.microsoft.com/office/drawing/2014/main" id="{7E25C7D9-6246-4DD6-8994-4BC3A9EE4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0932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16A414C-5E5E-4426-8403-003A08DA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4DB3BEE-6C96-46FB-8C15-8B113A650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40BAA06-E9BA-470B-A5C0-46A23420F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062096F8-9F75-4506-A42C-8867603F6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Co-curiculum (</a:t>
            </a:r>
            <a:r>
              <a:rPr lang="en-US">
                <a:hlinkClick r:id="rId2"/>
              </a:rPr>
              <a:t>zdroj</a:t>
            </a:r>
            <a:r>
              <a:rPr lang="en-US"/>
              <a:t>)</a:t>
            </a:r>
          </a:p>
        </p:txBody>
      </p:sp>
      <p:pic>
        <p:nvPicPr>
          <p:cNvPr id="3076" name="Picture 4" descr="ePandCCR_v18_Smallpie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184" y="809368"/>
            <a:ext cx="4346093" cy="32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0160120_ePandOpenBadges_BACCrev2_FriendsBenefit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687" y="813355"/>
            <a:ext cx="4346093" cy="32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3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9699A8-9F52-4C34-9606-370C555BC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65199" y="1240780"/>
            <a:ext cx="6086857" cy="437644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017256" y="1240780"/>
            <a:ext cx="3364746" cy="437644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CF8BA8-E7AA-4F97-9E4C-CD11742F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7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8BB682-EE85-42BA-BCFD-F6694426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>
                <a:solidFill>
                  <a:schemeClr val="tx1"/>
                </a:solidFill>
              </a:rPr>
              <a:t>Portfolia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051BA-52F4-479D-888C-089481D4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cs-CZ" sz="1600"/>
              <a:t>Profesní</a:t>
            </a:r>
          </a:p>
          <a:p>
            <a:r>
              <a:rPr lang="cs-CZ" sz="1600"/>
              <a:t>Studijní</a:t>
            </a:r>
          </a:p>
          <a:p>
            <a:r>
              <a:rPr lang="cs-CZ" sz="1600"/>
              <a:t>Zachycení studijní cesty</a:t>
            </a:r>
          </a:p>
          <a:p>
            <a:r>
              <a:rPr lang="cs-CZ" sz="1600"/>
              <a:t>David Cormier – portfolio či blog jako domov</a:t>
            </a:r>
          </a:p>
          <a:p>
            <a:r>
              <a:rPr lang="cs-CZ" sz="1600"/>
              <a:t>Práce s portfoliem na KISKu</a:t>
            </a:r>
          </a:p>
        </p:txBody>
      </p:sp>
    </p:spTree>
    <p:extLst>
      <p:ext uri="{BB962C8B-B14F-4D97-AF65-F5344CB8AC3E}">
        <p14:creationId xmlns:p14="http://schemas.microsoft.com/office/powerpoint/2010/main" val="73047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(situace) v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Digitální vzdělávání 2020</a:t>
            </a:r>
          </a:p>
        </p:txBody>
      </p:sp>
    </p:spTree>
    <p:extLst>
      <p:ext uri="{BB962C8B-B14F-4D97-AF65-F5344CB8AC3E}">
        <p14:creationId xmlns:p14="http://schemas.microsoft.com/office/powerpoint/2010/main" val="65343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Digitální vzdělávání 2020 dle MŠMT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Tři základní hodnoty: otevřenost, digitální gramotnost, informatické myšlení</a:t>
            </a:r>
          </a:p>
          <a:p>
            <a:pPr>
              <a:buFont typeface="Wingdings 2" charset="2"/>
              <a:buChar char=""/>
            </a:pPr>
            <a:endParaRPr lang="en-US" sz="160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Dokument obsahuje řadu praktických opatření, jak toho dosáhnout</a:t>
            </a:r>
          </a:p>
          <a:p>
            <a:pPr>
              <a:buFont typeface="Wingdings 2" charset="2"/>
              <a:buChar char=""/>
            </a:pPr>
            <a:endParaRPr lang="en-US" sz="160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-&gt; Strategie 2030+</a:t>
            </a:r>
          </a:p>
          <a:p>
            <a:pP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-&gt; Reforma kurikula na úrovni RVP pro ZŠ</a:t>
            </a: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symbol pro obsah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06" y="1330207"/>
            <a:ext cx="5638853" cy="41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C185C2-1A6C-46FB-AD45-D3429237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Strategie 2030+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24FACA-A277-46DE-9D29-6C8890D1C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514" y="2046514"/>
            <a:ext cx="3575737" cy="3994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Strategické cíle: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Zaměřit vzdělávání více na získání kompetencí potřebných pro aktivní občanský, profesní i osobní život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Snížit nerovnosti v přístupu ke kvalitnímu vzdělávání a umožnit maximální rozvoj potenciálu žáků a studentů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61C633C-6777-49DA-99F5-DA0BC7FED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849" y="643467"/>
            <a:ext cx="6025624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6511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1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 err="1"/>
              <a:t>Konektivismus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zdroj</a:t>
            </a:r>
            <a:r>
              <a:rPr lang="cs-CZ" dirty="0"/>
              <a:t>)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E173B34-E822-4348-A8B6-76730DFD7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403585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 dirty="0" err="1">
                <a:solidFill>
                  <a:schemeClr val="tx1"/>
                </a:solidFill>
              </a:rPr>
              <a:t>Konektivismus</a:t>
            </a:r>
            <a:endParaRPr lang="cs-CZ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cs-CZ" sz="1600">
                <a:hlinkClick r:id="rId2"/>
              </a:rPr>
              <a:t>David Cormier</a:t>
            </a:r>
            <a:endParaRPr lang="cs-CZ" sz="1600"/>
          </a:p>
          <a:p>
            <a:r>
              <a:rPr lang="cs-CZ" sz="1600">
                <a:hlinkClick r:id="rId3"/>
              </a:rPr>
              <a:t>George Siemens</a:t>
            </a:r>
            <a:endParaRPr lang="cs-CZ" sz="1600"/>
          </a:p>
          <a:p>
            <a:r>
              <a:rPr lang="cs-CZ" sz="1600">
                <a:hlinkClick r:id="rId4"/>
              </a:rPr>
              <a:t>Stephen Downes</a:t>
            </a:r>
            <a:endParaRPr lang="cs-CZ" sz="1600"/>
          </a:p>
          <a:p>
            <a:r>
              <a:rPr lang="cs-CZ" sz="1600">
                <a:hlinkClick r:id="rId5"/>
              </a:rPr>
              <a:t>Rita Kop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403712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cs-CZ" sz="3200" dirty="0">
                <a:solidFill>
                  <a:schemeClr val="tx1"/>
                </a:solidFill>
              </a:rPr>
              <a:t>Kritika </a:t>
            </a:r>
            <a:r>
              <a:rPr lang="cs-CZ" sz="3200" dirty="0" err="1">
                <a:solidFill>
                  <a:schemeClr val="tx1"/>
                </a:solidFill>
              </a:rPr>
              <a:t>konektivismu</a:t>
            </a:r>
            <a:endParaRPr lang="cs-CZ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 lvl="1"/>
            <a:r>
              <a:rPr lang="cs-CZ" dirty="0"/>
              <a:t>Není to teorie</a:t>
            </a:r>
          </a:p>
          <a:p>
            <a:pPr lvl="1"/>
            <a:r>
              <a:rPr lang="cs-CZ" dirty="0"/>
              <a:t>Není to efektivní</a:t>
            </a:r>
          </a:p>
          <a:p>
            <a:pPr lvl="1"/>
            <a:r>
              <a:rPr lang="cs-CZ" dirty="0"/>
              <a:t>Není to pro každého</a:t>
            </a:r>
          </a:p>
          <a:p>
            <a:pPr lvl="1"/>
            <a:r>
              <a:rPr lang="cs-CZ" dirty="0"/>
              <a:t>Relativizuje se pravda</a:t>
            </a:r>
          </a:p>
          <a:p>
            <a:pPr lvl="1"/>
            <a:r>
              <a:rPr lang="cs-CZ" dirty="0"/>
              <a:t>Rozbíjí se standardizace</a:t>
            </a:r>
          </a:p>
          <a:p>
            <a:pPr lvl="1"/>
            <a:r>
              <a:rPr lang="cs-CZ" dirty="0"/>
              <a:t>Je to závislé na technologiích</a:t>
            </a:r>
          </a:p>
          <a:p>
            <a:pPr lvl="1"/>
            <a:r>
              <a:rPr lang="cs-CZ" dirty="0"/>
              <a:t>Vede to k informačnímu přetížení a </a:t>
            </a:r>
            <a:r>
              <a:rPr lang="cs-CZ" dirty="0" err="1"/>
              <a:t>technostressu</a:t>
            </a:r>
            <a:endParaRPr lang="cs-CZ" dirty="0"/>
          </a:p>
          <a:p>
            <a:pPr lvl="1"/>
            <a:r>
              <a:rPr lang="cs-CZ" dirty="0"/>
              <a:t>Nedotažená reflexe dílčích problémů</a:t>
            </a:r>
          </a:p>
          <a:p>
            <a:pPr lvl="1"/>
            <a:r>
              <a:rPr lang="cs-CZ" dirty="0"/>
              <a:t>Absence shody na individuálním x kolektivním přístupu</a:t>
            </a:r>
          </a:p>
          <a:p>
            <a:pPr lvl="1"/>
            <a:r>
              <a:rPr lang="cs-CZ" dirty="0"/>
              <a:t>Absence příkladů dobré praxe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647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Širokoúhlá obrazovka</PresentationFormat>
  <Paragraphs>86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Century Gothic</vt:lpstr>
      <vt:lpstr>Wingdings 2</vt:lpstr>
      <vt:lpstr>Citáty</vt:lpstr>
      <vt:lpstr>„Nosce te ipsum“</vt:lpstr>
      <vt:lpstr>Portfolia</vt:lpstr>
      <vt:lpstr>Motivace (situace) v ČR</vt:lpstr>
      <vt:lpstr>Digitální vzdělávání 2020 dle MŠMT</vt:lpstr>
      <vt:lpstr>Strategie 2030+</vt:lpstr>
      <vt:lpstr>Konektivismus</vt:lpstr>
      <vt:lpstr>Konektivismus (zdroj)</vt:lpstr>
      <vt:lpstr>Konektivismus</vt:lpstr>
      <vt:lpstr>Kritika konektivismu</vt:lpstr>
      <vt:lpstr>Osobní vzdělávací prostředí</vt:lpstr>
      <vt:lpstr>Co je PLE</vt:lpstr>
      <vt:lpstr>PLE modely</vt:lpstr>
      <vt:lpstr>A Generic Model</vt:lpstr>
      <vt:lpstr>Collecting-Reflecting-Connecting-Publishing Model</vt:lpstr>
      <vt:lpstr>The Four C’s Model</vt:lpstr>
      <vt:lpstr>Co-curiculum</vt:lpstr>
      <vt:lpstr>Co-curiculum</vt:lpstr>
      <vt:lpstr>Co-curiculum (zdroj)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„Nosce te ipsum“</dc:title>
  <dc:creator>Michal Černý</dc:creator>
  <cp:lastModifiedBy>Michal Černý</cp:lastModifiedBy>
  <cp:revision>1</cp:revision>
  <dcterms:created xsi:type="dcterms:W3CDTF">2021-04-30T06:44:01Z</dcterms:created>
  <dcterms:modified xsi:type="dcterms:W3CDTF">2021-04-30T06:46:02Z</dcterms:modified>
</cp:coreProperties>
</file>