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8" r:id="rId4"/>
    <p:sldId id="307" r:id="rId5"/>
    <p:sldId id="310" r:id="rId6"/>
    <p:sldId id="329" r:id="rId7"/>
    <p:sldId id="371" r:id="rId8"/>
    <p:sldId id="362" r:id="rId9"/>
    <p:sldId id="361" r:id="rId10"/>
    <p:sldId id="336" r:id="rId11"/>
    <p:sldId id="337" r:id="rId12"/>
    <p:sldId id="338" r:id="rId13"/>
    <p:sldId id="366" r:id="rId14"/>
    <p:sldId id="339" r:id="rId15"/>
    <p:sldId id="340" r:id="rId16"/>
    <p:sldId id="341" r:id="rId17"/>
    <p:sldId id="342" r:id="rId18"/>
    <p:sldId id="343" r:id="rId19"/>
    <p:sldId id="375" r:id="rId20"/>
    <p:sldId id="374" r:id="rId21"/>
    <p:sldId id="344" r:id="rId22"/>
    <p:sldId id="372" r:id="rId23"/>
    <p:sldId id="373" r:id="rId24"/>
    <p:sldId id="345" r:id="rId25"/>
    <p:sldId id="346" r:id="rId26"/>
    <p:sldId id="334" r:id="rId27"/>
    <p:sldId id="347" r:id="rId28"/>
    <p:sldId id="348" r:id="rId29"/>
    <p:sldId id="359" r:id="rId30"/>
    <p:sldId id="349" r:id="rId31"/>
    <p:sldId id="350" r:id="rId32"/>
    <p:sldId id="358" r:id="rId33"/>
    <p:sldId id="351" r:id="rId34"/>
    <p:sldId id="332" r:id="rId35"/>
    <p:sldId id="333" r:id="rId36"/>
    <p:sldId id="353" r:id="rId37"/>
    <p:sldId id="335" r:id="rId38"/>
    <p:sldId id="364" r:id="rId39"/>
    <p:sldId id="365" r:id="rId40"/>
    <p:sldId id="352" r:id="rId41"/>
    <p:sldId id="354" r:id="rId42"/>
    <p:sldId id="363" r:id="rId43"/>
    <p:sldId id="360" r:id="rId44"/>
    <p:sldId id="367" r:id="rId45"/>
    <p:sldId id="368" r:id="rId46"/>
    <p:sldId id="286" r:id="rId47"/>
    <p:sldId id="289" r:id="rId48"/>
    <p:sldId id="298" r:id="rId49"/>
    <p:sldId id="258" r:id="rId50"/>
    <p:sldId id="299" r:id="rId51"/>
    <p:sldId id="301" r:id="rId52"/>
    <p:sldId id="302" r:id="rId53"/>
    <p:sldId id="314" r:id="rId54"/>
    <p:sldId id="315" r:id="rId55"/>
    <p:sldId id="316" r:id="rId56"/>
    <p:sldId id="317" r:id="rId57"/>
    <p:sldId id="270" r:id="rId58"/>
    <p:sldId id="267" r:id="rId59"/>
    <p:sldId id="262" r:id="rId60"/>
    <p:sldId id="274" r:id="rId61"/>
    <p:sldId id="277" r:id="rId62"/>
    <p:sldId id="369" r:id="rId63"/>
    <p:sldId id="370" r:id="rId6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5AFE-D763-4B89-9781-39C5B02DF118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10BD-F315-469E-A0F9-CBE4FD28A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682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5AFE-D763-4B89-9781-39C5B02DF118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10BD-F315-469E-A0F9-CBE4FD28A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80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5AFE-D763-4B89-9781-39C5B02DF118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10BD-F315-469E-A0F9-CBE4FD28A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28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5AFE-D763-4B89-9781-39C5B02DF118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10BD-F315-469E-A0F9-CBE4FD28A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3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5AFE-D763-4B89-9781-39C5B02DF118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10BD-F315-469E-A0F9-CBE4FD28A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0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5AFE-D763-4B89-9781-39C5B02DF118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10BD-F315-469E-A0F9-CBE4FD28A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72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5AFE-D763-4B89-9781-39C5B02DF118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10BD-F315-469E-A0F9-CBE4FD28A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45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5AFE-D763-4B89-9781-39C5B02DF118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10BD-F315-469E-A0F9-CBE4FD28A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3148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5AFE-D763-4B89-9781-39C5B02DF118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10BD-F315-469E-A0F9-CBE4FD28A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70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5AFE-D763-4B89-9781-39C5B02DF118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10BD-F315-469E-A0F9-CBE4FD28A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61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5AFE-D763-4B89-9781-39C5B02DF118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410BD-F315-469E-A0F9-CBE4FD28A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98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5AFE-D763-4B89-9781-39C5B02DF118}" type="datetimeFigureOut">
              <a:rPr lang="cs-CZ" smtClean="0"/>
              <a:pPr/>
              <a:t>12.05.2021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410BD-F315-469E-A0F9-CBE4FD28AB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82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clanky.rvp.cz/clanek/.html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Design vzdělávacího procesu</a:t>
            </a:r>
          </a:p>
          <a:p>
            <a:r>
              <a:rPr lang="cs-CZ" sz="2400" dirty="0"/>
              <a:t>Obecná a oborová didaktika </a:t>
            </a:r>
          </a:p>
          <a:p>
            <a:endParaRPr lang="cs-CZ" sz="2800" dirty="0">
              <a:solidFill>
                <a:schemeClr val="tx1"/>
              </a:solidFill>
            </a:endParaRPr>
          </a:p>
          <a:p>
            <a:r>
              <a:rPr lang="cs-CZ" sz="2800" dirty="0">
                <a:solidFill>
                  <a:schemeClr val="tx1"/>
                </a:solidFill>
              </a:rPr>
              <a:t>Semestr jaro 2021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B4E44B3-CF86-48F2-A869-8C085A186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2400" cy="2304256"/>
          </a:xfrm>
        </p:spPr>
        <p:txBody>
          <a:bodyPr>
            <a:normAutofit/>
          </a:bodyPr>
          <a:lstStyle/>
          <a:p>
            <a:r>
              <a:rPr lang="cs-CZ" b="1" dirty="0"/>
              <a:t>Hodnocení, evaluace, (sebe)reflexe </a:t>
            </a:r>
            <a:br>
              <a:rPr lang="cs-CZ" dirty="0"/>
            </a:br>
            <a:r>
              <a:rPr lang="cs-CZ" dirty="0"/>
              <a:t>v pedagogické praxi </a:t>
            </a:r>
          </a:p>
        </p:txBody>
      </p:sp>
    </p:spTree>
    <p:extLst>
      <p:ext uri="{BB962C8B-B14F-4D97-AF65-F5344CB8AC3E}">
        <p14:creationId xmlns:p14="http://schemas.microsoft.com/office/powerpoint/2010/main" val="3541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5D933-86EB-463F-B37D-B7FC59600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Sumativní</a:t>
            </a:r>
            <a:r>
              <a:rPr lang="cs-CZ" dirty="0"/>
              <a:t> a formativní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7F1D0A-7AB3-4F89-A3DF-66A25FA21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40" y="1340768"/>
            <a:ext cx="8229600" cy="5429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/>
              <a:t>Podle účelu, k jakému hodnocení slouží, a podle interpretace výsledků hodnocení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Hodnocení </a:t>
            </a:r>
            <a:r>
              <a:rPr lang="cs-CZ" b="1" dirty="0" err="1"/>
              <a:t>sumativní</a:t>
            </a:r>
            <a:r>
              <a:rPr lang="cs-CZ" b="1" dirty="0"/>
              <a:t> - </a:t>
            </a:r>
            <a:r>
              <a:rPr lang="cs-CZ" dirty="0"/>
              <a:t>slouží jako informace převážně někomu jiném</a:t>
            </a:r>
          </a:p>
          <a:p>
            <a:r>
              <a:rPr lang="cs-CZ" dirty="0"/>
              <a:t>Typickým příkladem </a:t>
            </a:r>
            <a:r>
              <a:rPr lang="cs-CZ" dirty="0" err="1"/>
              <a:t>sumativního</a:t>
            </a:r>
            <a:r>
              <a:rPr lang="cs-CZ" dirty="0"/>
              <a:t> hodnocení je závěrečné vysvědčení – slouží jako informace pro rodiče nebo pro přijímací řízení na střední školu</a:t>
            </a:r>
          </a:p>
          <a:p>
            <a:r>
              <a:rPr lang="cs-CZ" dirty="0"/>
              <a:t>Vysvědčení poskytuje informace i žákovi, ale ve fázi, kdy už s výsledky nelze nic dělat.</a:t>
            </a:r>
          </a:p>
          <a:p>
            <a:r>
              <a:rPr lang="cs-CZ" dirty="0" err="1"/>
              <a:t>Sumativní</a:t>
            </a:r>
            <a:r>
              <a:rPr lang="cs-CZ" dirty="0"/>
              <a:t> hodnocení - zpravidla </a:t>
            </a:r>
            <a:r>
              <a:rPr lang="cs-CZ" b="1" dirty="0"/>
              <a:t>konečné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Hodnocení formativní - </a:t>
            </a:r>
            <a:r>
              <a:rPr lang="cs-CZ" dirty="0"/>
              <a:t>slouží primárně žákovi</a:t>
            </a:r>
          </a:p>
          <a:p>
            <a:r>
              <a:rPr lang="cs-CZ" dirty="0"/>
              <a:t> Formativní hodnocení - zpravidla </a:t>
            </a:r>
            <a:r>
              <a:rPr lang="cs-CZ" b="1" dirty="0"/>
              <a:t>průběžné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Pojem formativní hodnocení</a:t>
            </a:r>
          </a:p>
          <a:p>
            <a:pPr>
              <a:buFontTx/>
              <a:buChar char="-"/>
            </a:pPr>
            <a:r>
              <a:rPr lang="cs-CZ" dirty="0"/>
              <a:t>objevil se na počátku 70. let</a:t>
            </a:r>
          </a:p>
          <a:p>
            <a:pPr>
              <a:buFontTx/>
              <a:buChar char="-"/>
            </a:pPr>
            <a:r>
              <a:rPr lang="cs-CZ" dirty="0"/>
              <a:t>vznikl trochu paradoxně v prostředí výzkumu testování znalostí žáků</a:t>
            </a:r>
          </a:p>
          <a:p>
            <a:pPr>
              <a:buFontTx/>
              <a:buChar char="-"/>
            </a:pPr>
            <a:r>
              <a:rPr lang="cs-CZ" dirty="0"/>
              <a:t>nejznámější osobností je B. </a:t>
            </a:r>
            <a:r>
              <a:rPr lang="cs-CZ" dirty="0" err="1"/>
              <a:t>Bloom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pedagogické hodnocení by se nemělo zabývat pouze měřením žákova výkonu, ale mělo by žákům poskytovat zpětnou vazbu a radit jim, jak napravovat chybné učební postupy.</a:t>
            </a:r>
          </a:p>
          <a:p>
            <a:pPr>
              <a:buFontTx/>
              <a:buChar char="-"/>
            </a:pPr>
            <a:r>
              <a:rPr lang="cs-CZ" dirty="0"/>
              <a:t>K pojmu a jeho šíření více viz </a:t>
            </a:r>
            <a:r>
              <a:rPr lang="cs-CZ" dirty="0" err="1"/>
              <a:t>Greger</a:t>
            </a:r>
            <a:r>
              <a:rPr lang="cs-CZ" dirty="0"/>
              <a:t> a Ježková (</a:t>
            </a:r>
            <a:r>
              <a:rPr lang="cs-CZ" dirty="0" err="1"/>
              <a:t>eds</a:t>
            </a:r>
            <a:r>
              <a:rPr lang="cs-CZ" dirty="0"/>
              <a:t>.),  2006 (příspěvek K. Starého)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613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C1EAA4-3D8D-41BA-ADFE-F56970E34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Sumativní</a:t>
            </a:r>
            <a:r>
              <a:rPr lang="cs-CZ" dirty="0"/>
              <a:t> a formativní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65D571-021A-4BAC-A1D9-32B2FB8D3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Smysl </a:t>
            </a:r>
            <a:r>
              <a:rPr lang="cs-CZ" dirty="0" err="1"/>
              <a:t>sumativního</a:t>
            </a:r>
            <a:r>
              <a:rPr lang="cs-CZ" dirty="0"/>
              <a:t> hodnocení - </a:t>
            </a:r>
            <a:r>
              <a:rPr lang="cs-CZ" i="1" dirty="0"/>
              <a:t>"získat konečný přehled o dosahovaných výkonech nebo kvalitativně roztřídit celý posuzovaný soubor (žáků, pracovních výsledků apod.)"</a:t>
            </a:r>
            <a:r>
              <a:rPr lang="cs-CZ" dirty="0"/>
              <a:t> (Slavík 1999, s. 37)</a:t>
            </a:r>
          </a:p>
          <a:p>
            <a:r>
              <a:rPr lang="cs-CZ" dirty="0"/>
              <a:t>Podstata formativního hodnocení - </a:t>
            </a:r>
            <a:r>
              <a:rPr lang="cs-CZ" i="1" dirty="0"/>
              <a:t>"časté, interaktivní hodnocení pokroku žáka v učení, porozumění učebním potřebám žáků a přizpůsobení výuky těmto potřebám“ </a:t>
            </a:r>
            <a:r>
              <a:rPr lang="cs-CZ" dirty="0"/>
              <a:t> </a:t>
            </a:r>
            <a:r>
              <a:rPr lang="cs-CZ" i="1" dirty="0"/>
              <a:t> </a:t>
            </a:r>
            <a:r>
              <a:rPr lang="cs-CZ" dirty="0"/>
              <a:t>(Formative </a:t>
            </a:r>
            <a:r>
              <a:rPr lang="cs-CZ" dirty="0" err="1"/>
              <a:t>Assessment</a:t>
            </a:r>
            <a:r>
              <a:rPr lang="cs-CZ" dirty="0"/>
              <a:t>, 2005; přel. K. S.).</a:t>
            </a:r>
          </a:p>
          <a:p>
            <a:pPr marL="0" indent="0">
              <a:buNone/>
            </a:pPr>
            <a:r>
              <a:rPr lang="cs-CZ" dirty="0"/>
              <a:t>Hlavními argumenty pro zavádění formativního hodnocení do škol jsou uváděny tyto účinky:</a:t>
            </a:r>
          </a:p>
          <a:p>
            <a:r>
              <a:rPr lang="cs-CZ" b="1" dirty="0"/>
              <a:t>podporuje spravedlivost</a:t>
            </a:r>
            <a:r>
              <a:rPr lang="cs-CZ" dirty="0"/>
              <a:t> ve škole</a:t>
            </a:r>
          </a:p>
          <a:p>
            <a:r>
              <a:rPr lang="cs-CZ" b="1" dirty="0"/>
              <a:t>zvyšuje celkovou školní úspěšnost všech žáků</a:t>
            </a:r>
            <a:endParaRPr lang="cs-CZ" dirty="0"/>
          </a:p>
          <a:p>
            <a:r>
              <a:rPr lang="cs-CZ" b="1" dirty="0"/>
              <a:t>rozvíjí klíčové kompetence</a:t>
            </a:r>
            <a:r>
              <a:rPr lang="cs-CZ" dirty="0"/>
              <a:t>, obzvláště kompetenci k učení</a:t>
            </a:r>
          </a:p>
          <a:p>
            <a:r>
              <a:rPr lang="cs-CZ" dirty="0"/>
              <a:t>Aby se formativní hodnocení mohlo účinně rozvinout, </a:t>
            </a:r>
            <a:r>
              <a:rPr lang="cs-CZ" b="1" dirty="0"/>
              <a:t>vyžaduje to zaměření školní výuky na formování žáka</a:t>
            </a:r>
            <a:r>
              <a:rPr lang="cs-CZ" dirty="0"/>
              <a:t>. </a:t>
            </a:r>
          </a:p>
          <a:p>
            <a:endParaRPr lang="cs-CZ" dirty="0"/>
          </a:p>
          <a:p>
            <a:r>
              <a:rPr lang="cs-CZ" dirty="0"/>
              <a:t>Otázka nestojí, zda ve škole provádět buď </a:t>
            </a:r>
            <a:r>
              <a:rPr lang="cs-CZ" dirty="0" err="1"/>
              <a:t>sumativní</a:t>
            </a:r>
            <a:r>
              <a:rPr lang="cs-CZ" dirty="0"/>
              <a:t>, anebo formativní hodnocení - ve škole se žák bude vždy setkávat s oběma druhy hodnocení. </a:t>
            </a:r>
          </a:p>
          <a:p>
            <a:r>
              <a:rPr lang="cs-CZ" b="1" dirty="0"/>
              <a:t>Důležité je uvědomit si, že pro rozvoj kompetenčního učení (klíčové kompetence pro život ve 21. st.) potřebuje žák především takové formy hodnocení, které se označují jako hodnocení formativní.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582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804B60-5981-4B77-817F-1A4E2212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Formativní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ECD6AB-0224-4B5F-A60A-9D0206BDC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Hlavními argumenty pro zavádění formativního hodnocení do škol jsou uváděny tyto účinky:</a:t>
            </a:r>
          </a:p>
          <a:p>
            <a:r>
              <a:rPr lang="cs-CZ" b="1" dirty="0"/>
              <a:t>podporuje spravedlivost</a:t>
            </a:r>
            <a:r>
              <a:rPr lang="cs-CZ" dirty="0"/>
              <a:t> ve škole</a:t>
            </a:r>
          </a:p>
          <a:p>
            <a:r>
              <a:rPr lang="cs-CZ" b="1" dirty="0"/>
              <a:t>zvyšuje celkovou školní úspěšnost všech žáků</a:t>
            </a:r>
            <a:endParaRPr lang="cs-CZ" dirty="0"/>
          </a:p>
          <a:p>
            <a:r>
              <a:rPr lang="cs-CZ" b="1" dirty="0"/>
              <a:t>rozvíjí klíčové kompetence</a:t>
            </a:r>
            <a:r>
              <a:rPr lang="cs-CZ" dirty="0"/>
              <a:t>, obzvláště kompetenci k učení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Aby se formativní hodnocení mohlo účinně rozvinout, </a:t>
            </a:r>
            <a:r>
              <a:rPr lang="cs-CZ" b="1" dirty="0"/>
              <a:t>vyžaduje to zaměření školní výuky na formování žáka</a:t>
            </a:r>
            <a:r>
              <a:rPr lang="cs-CZ" dirty="0"/>
              <a:t>.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30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54CDF2-8D62-40E5-8D3E-26E47D2B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používat formativní hodnocení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43A683B-6A9B-425E-BF18-AFCEF6F9C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059" y="1600200"/>
            <a:ext cx="492788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0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A79BC0-CC1D-4929-9844-6C3AC38B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Šest oblastí výuky zaměřených na formativní hodnocení (dle OECD)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D562BF-673E-416B-A350-BA5AF59587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4661527" cy="25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428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9771E-BE42-422E-A085-C055A304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1. Podporující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2E12A9-BC02-4EF9-BABD-EDDE504C4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Vytvoření </a:t>
            </a:r>
            <a:r>
              <a:rPr lang="cs-CZ" b="1" dirty="0"/>
              <a:t>prostředí</a:t>
            </a:r>
            <a:r>
              <a:rPr lang="cs-CZ" dirty="0"/>
              <a:t>, které podporuje interakci a užívání hodnotících postupů</a:t>
            </a:r>
          </a:p>
          <a:p>
            <a:r>
              <a:rPr lang="cs-CZ" dirty="0"/>
              <a:t>Navození atmosféry bezpečí a důvěry ve třídě (bez toho nelze očekávat, že se budou žáci ochotni aktivně  podílet na procesech formativního hodnocení)</a:t>
            </a:r>
          </a:p>
          <a:p>
            <a:r>
              <a:rPr lang="cs-CZ" dirty="0"/>
              <a:t>Respektování kulturních a individuálních odlišností žáků (aby se nikdo nemusel obávat, že se při chybné odpovědi stane předmětem posměchu ostatních)</a:t>
            </a:r>
          </a:p>
          <a:p>
            <a:r>
              <a:rPr lang="cs-CZ" dirty="0"/>
              <a:t>Budování podporujícího prostředí je dlouhodobá, náročná a soustavná činnost.</a:t>
            </a:r>
          </a:p>
          <a:p>
            <a:r>
              <a:rPr lang="cs-CZ" dirty="0"/>
              <a:t>Součástí podporujícího prostředí je to, že si učitelé vytvoří dostatek prostoru na individuální a skupinové konzultace se žáky mimo přímou výuku</a:t>
            </a:r>
          </a:p>
        </p:txBody>
      </p:sp>
    </p:spTree>
    <p:extLst>
      <p:ext uri="{BB962C8B-B14F-4D97-AF65-F5344CB8AC3E}">
        <p14:creationId xmlns:p14="http://schemas.microsoft.com/office/powerpoint/2010/main" val="170598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819FA6-943E-49DD-A6EC-B611F4C8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2. Učební cíle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D4C216-6C98-4909-90B9-F07A7732A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Stanovování </a:t>
            </a:r>
            <a:r>
              <a:rPr lang="cs-CZ" b="1" dirty="0"/>
              <a:t>učebních cílů</a:t>
            </a:r>
            <a:r>
              <a:rPr lang="cs-CZ" dirty="0"/>
              <a:t> vede k tomu, že učební proces se stává pro žáky srozumitelnějším = vědí, co se od nich očekává.</a:t>
            </a:r>
          </a:p>
          <a:p>
            <a:r>
              <a:rPr lang="cs-CZ" dirty="0"/>
              <a:t>Realizace = ŠVP rozpracován do konkrétních učebních cílů a míra splnění těchto cílů je popsána v podobě kritérií</a:t>
            </a:r>
          </a:p>
          <a:p>
            <a:r>
              <a:rPr lang="cs-CZ" dirty="0"/>
              <a:t>Realizace = učitelé explicitně stanovují učební cíle pro svůj vyučovací předmět a zapojují do procesu stanovování učebních cílů žáky.</a:t>
            </a:r>
          </a:p>
        </p:txBody>
      </p:sp>
    </p:spTree>
    <p:extLst>
      <p:ext uri="{BB962C8B-B14F-4D97-AF65-F5344CB8AC3E}">
        <p14:creationId xmlns:p14="http://schemas.microsoft.com/office/powerpoint/2010/main" val="156094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7BA55-E1A3-416F-A7AC-63F9335FC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3. Výukové strategie</a:t>
            </a:r>
            <a:r>
              <a:rPr lang="cs-CZ" sz="4000" dirty="0"/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1D1EBA-5651-4AB4-BA9C-E0FB374EE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Užívání různorodých výukových strategií za účelem uspokojení různých potřeb žáků</a:t>
            </a:r>
          </a:p>
          <a:p>
            <a:r>
              <a:rPr lang="cs-CZ" dirty="0"/>
              <a:t>Umožňuje to zaměřit se na porozumění novým pojmům, poskytování možnosti volby při práci ve třídě a povzbuzování žáků ke vzájemné pomoci při učení</a:t>
            </a:r>
          </a:p>
          <a:p>
            <a:r>
              <a:rPr lang="cs-CZ" dirty="0"/>
              <a:t>Realizace některých výukových strategií vyžaduje uvolnění pevného školního rozvrhu pro plnění specifických úloh (např. v rámci projektové výuky)</a:t>
            </a:r>
          </a:p>
        </p:txBody>
      </p:sp>
    </p:spTree>
    <p:extLst>
      <p:ext uri="{BB962C8B-B14F-4D97-AF65-F5344CB8AC3E}">
        <p14:creationId xmlns:p14="http://schemas.microsoft.com/office/powerpoint/2010/main" val="3519820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27B6B-50FE-4152-B9A5-60ADB84EB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4. Hodnoticí postupy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5213F7-5B05-402A-B712-EB7F73091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Užívání různých </a:t>
            </a:r>
            <a:r>
              <a:rPr lang="cs-CZ" b="1" dirty="0"/>
              <a:t>postupů zjišťování výsledků a procesů učení</a:t>
            </a:r>
            <a:r>
              <a:rPr lang="cs-CZ" dirty="0"/>
              <a:t> žáků </a:t>
            </a:r>
          </a:p>
          <a:p>
            <a:r>
              <a:rPr lang="cs-CZ" dirty="0"/>
              <a:t>Obsahují zjišťování znalostí při nástupu žáka do školy, na začátku školního roku nebo při otvírání a uzavírání tematického celku</a:t>
            </a:r>
          </a:p>
          <a:p>
            <a:r>
              <a:rPr lang="cs-CZ" dirty="0"/>
              <a:t>Vhodnou formou mohou být tzv. </a:t>
            </a:r>
            <a:r>
              <a:rPr lang="cs-CZ" dirty="0" err="1"/>
              <a:t>pretest</a:t>
            </a:r>
            <a:r>
              <a:rPr lang="cs-CZ" dirty="0"/>
              <a:t> a </a:t>
            </a:r>
            <a:r>
              <a:rPr lang="cs-CZ" dirty="0" err="1"/>
              <a:t>posttest</a:t>
            </a:r>
            <a:r>
              <a:rPr lang="cs-CZ" dirty="0"/>
              <a:t>, které po skončení tematického celku umožní porovnání konečných výsledků s počátečním stavem znalostí žáků.</a:t>
            </a:r>
          </a:p>
          <a:p>
            <a:r>
              <a:rPr lang="cs-CZ" dirty="0"/>
              <a:t>Další formou hodnocení jsou žákovská portfolia </a:t>
            </a:r>
          </a:p>
          <a:p>
            <a:r>
              <a:rPr lang="cs-CZ" dirty="0"/>
              <a:t>Jinou formou jsou průběžné dotazovací techniky v průběhu výukové interakce - cílem kladení vhodných otázek je zjišťování míry porozumění novému učivu</a:t>
            </a:r>
          </a:p>
          <a:p>
            <a:r>
              <a:rPr lang="cs-CZ" dirty="0"/>
              <a:t>Pro žáky je běžnou součástí výuky, že jsou zapojováni do hodnotících procesů formou hodnocení výsledků spolužáků (vzájemná zpětná vazba) i hodnocení svých vlastních výsledků (sebehodnocení, reflektivní přístup k hodnocení)</a:t>
            </a:r>
          </a:p>
        </p:txBody>
      </p:sp>
    </p:spTree>
    <p:extLst>
      <p:ext uri="{BB962C8B-B14F-4D97-AF65-F5344CB8AC3E}">
        <p14:creationId xmlns:p14="http://schemas.microsoft.com/office/powerpoint/2010/main" val="2939708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E5C852-287C-4027-AC71-2D664F67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989"/>
          </a:xfrm>
        </p:spPr>
        <p:txBody>
          <a:bodyPr>
            <a:normAutofit/>
          </a:bodyPr>
          <a:lstStyle/>
          <a:p>
            <a:r>
              <a:rPr lang="cs-CZ" sz="3200" b="1" dirty="0"/>
              <a:t>Hodnoticí postupy ve formativním hodnocení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0017904-CF8A-4F74-ABC3-A747FA382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04033"/>
            <a:ext cx="3626190" cy="249161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7C023B6-7F54-4721-8608-D8885B712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404033"/>
            <a:ext cx="4580579" cy="262336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2C6A48B-A1E0-4A7D-9210-8D8A55F3F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20" y="4241808"/>
            <a:ext cx="6531496" cy="242431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9601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3600" dirty="0"/>
              <a:t>Vymezení problematiky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800" b="1" dirty="0">
                <a:solidFill>
                  <a:srgbClr val="FF0000"/>
                </a:solidFill>
              </a:rPr>
              <a:t>EVALUACE </a:t>
            </a:r>
            <a:r>
              <a:rPr lang="cs-CZ" dirty="0"/>
              <a:t>= proces </a:t>
            </a:r>
            <a:r>
              <a:rPr lang="cs-CZ" b="1" dirty="0"/>
              <a:t>systematického </a:t>
            </a:r>
            <a:r>
              <a:rPr lang="cs-CZ" b="1" cap="all" dirty="0"/>
              <a:t>shromažďování</a:t>
            </a:r>
            <a:r>
              <a:rPr lang="cs-CZ" b="1" dirty="0"/>
              <a:t> informací, jejich </a:t>
            </a:r>
            <a:r>
              <a:rPr lang="cs-CZ" b="1" cap="all" dirty="0"/>
              <a:t>analýzy</a:t>
            </a:r>
            <a:r>
              <a:rPr lang="cs-CZ" b="1" dirty="0"/>
              <a:t> podle určitých kritérií </a:t>
            </a:r>
            <a:r>
              <a:rPr lang="cs-CZ" b="1" cap="all" dirty="0"/>
              <a:t>a interpretace</a:t>
            </a:r>
            <a:r>
              <a:rPr lang="cs-CZ" b="1" dirty="0"/>
              <a:t> informací za účelem dalšího rozhodování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Výstup</a:t>
            </a:r>
            <a:r>
              <a:rPr lang="cs-CZ" dirty="0"/>
              <a:t>: analyzovaná a interpretovaná data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Znaky:</a:t>
            </a:r>
          </a:p>
          <a:p>
            <a:pPr marL="0" indent="0">
              <a:buNone/>
            </a:pPr>
            <a:r>
              <a:rPr lang="cs-CZ" dirty="0"/>
              <a:t>— systematická, tzn. mít explicitně vymezenou oblast a strukturu </a:t>
            </a:r>
          </a:p>
          <a:p>
            <a:pPr marL="0" indent="0">
              <a:buNone/>
            </a:pPr>
            <a:r>
              <a:rPr lang="cs-CZ" dirty="0"/>
              <a:t>— provedena správně metodicky i metodologicky</a:t>
            </a:r>
          </a:p>
          <a:p>
            <a:pPr marL="0" indent="0">
              <a:buNone/>
            </a:pPr>
            <a:r>
              <a:rPr lang="cs-CZ" dirty="0"/>
              <a:t>— prováděna pravidelně </a:t>
            </a:r>
          </a:p>
          <a:p>
            <a:pPr marL="0" indent="0">
              <a:buNone/>
            </a:pPr>
            <a:r>
              <a:rPr lang="cs-CZ" dirty="0"/>
              <a:t>— řízena podle předem stanovených kritérií </a:t>
            </a:r>
          </a:p>
          <a:p>
            <a:pPr marL="0" indent="0">
              <a:buNone/>
            </a:pPr>
            <a:r>
              <a:rPr lang="cs-CZ" dirty="0"/>
              <a:t>— použitelná pro rozhodování a další plánování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Terminologie</a:t>
            </a:r>
            <a:r>
              <a:rPr lang="cs-CZ" dirty="0"/>
              <a:t>: evaluace / hodnocení / </a:t>
            </a:r>
            <a:r>
              <a:rPr lang="cs-CZ" dirty="0" err="1"/>
              <a:t>autoevaluace</a:t>
            </a:r>
            <a:r>
              <a:rPr lang="cs-CZ" dirty="0"/>
              <a:t>  /</a:t>
            </a:r>
            <a:r>
              <a:rPr lang="cs-CZ" dirty="0" err="1"/>
              <a:t>sebeevaluace</a:t>
            </a:r>
            <a:r>
              <a:rPr lang="cs-CZ" dirty="0"/>
              <a:t> /vlastní hodnocení ….</a:t>
            </a:r>
          </a:p>
        </p:txBody>
      </p:sp>
    </p:spTree>
    <p:extLst>
      <p:ext uri="{BB962C8B-B14F-4D97-AF65-F5344CB8AC3E}">
        <p14:creationId xmlns:p14="http://schemas.microsoft.com/office/powerpoint/2010/main" val="2851433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2B2593-729C-43B6-816B-877EDD71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Hodnocení a sebehodnocení </a:t>
            </a:r>
            <a:br>
              <a:rPr lang="cs-CZ" sz="3200" b="1" dirty="0"/>
            </a:br>
            <a:r>
              <a:rPr lang="cs-CZ" sz="3200" b="1" dirty="0"/>
              <a:t>v </a:t>
            </a:r>
            <a:r>
              <a:rPr lang="cs-CZ" sz="3200" b="1" noProof="1"/>
              <a:t>sebeřízeném </a:t>
            </a:r>
            <a:r>
              <a:rPr lang="cs-CZ" sz="3200" b="1" dirty="0"/>
              <a:t>učení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2FDAF84-6F42-456D-AB69-23863D5A5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1758860"/>
            <a:ext cx="2945247" cy="167014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349F25E-CA27-48F0-8392-EF018466E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650" y="3789040"/>
            <a:ext cx="2261883" cy="180609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7961399-1365-4E43-A4C9-1E2DF8E91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67" y="4581128"/>
            <a:ext cx="5568345" cy="180609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B20D882-AD5B-4F6C-8A22-8603B25A5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44" y="1502907"/>
            <a:ext cx="3844439" cy="2639368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14028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C6E92-7954-4CD3-AC91-C088CF6E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5. Zpětná vazba</a:t>
            </a:r>
            <a:r>
              <a:rPr lang="cs-CZ" sz="4000" dirty="0"/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7105D7-5831-4A10-8086-376FBC93A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je jádrem formativního hodnocení</a:t>
            </a:r>
          </a:p>
          <a:p>
            <a:r>
              <a:rPr lang="cs-CZ" dirty="0"/>
              <a:t>Rozmanité ústní i písemné formy poskytování zpětné vazby žákům obsahující informace o tom, do jaké míry stanovená kritéria hodnocení naplňují</a:t>
            </a:r>
          </a:p>
          <a:p>
            <a:r>
              <a:rPr lang="cs-CZ" dirty="0"/>
              <a:t>Zdůrazňován interaktivní charakter zpětné vazby - často až v dialogu se žákem učitel identifikuje mylný myšlenkový postup (dialogické vyučování) a může tak jako součást kvalitní zpětné vazby žákovi předat rady a doporučení, jak se nedopustit podobné chyby v budoucnosti</a:t>
            </a:r>
          </a:p>
          <a:p>
            <a:r>
              <a:rPr lang="cs-CZ" dirty="0"/>
              <a:t>Učitel - v procesu formativního hodnocení získává zpětnou vazbu o efektivitě a vhodnosti použitých vyučovacích postupů</a:t>
            </a:r>
          </a:p>
          <a:p>
            <a:r>
              <a:rPr lang="cs-CZ" dirty="0"/>
              <a:t>Učitel - měl by na základě zpětné vazby flexibilně přizpůsobovat výuku identifikovaným potřebám</a:t>
            </a:r>
          </a:p>
        </p:txBody>
      </p:sp>
    </p:spTree>
    <p:extLst>
      <p:ext uri="{BB962C8B-B14F-4D97-AF65-F5344CB8AC3E}">
        <p14:creationId xmlns:p14="http://schemas.microsoft.com/office/powerpoint/2010/main" val="3156987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3F494-B405-4B6A-A0DE-780CEEFE1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cs-CZ" sz="3200" b="1" dirty="0"/>
              <a:t>5. Zpětná vazba (učitele i žáka, dle situace)</a:t>
            </a:r>
            <a:endParaRPr lang="cs-CZ" sz="32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88DB3CA-2914-4451-871F-1F48B276F34B}"/>
              </a:ext>
            </a:extLst>
          </p:cNvPr>
          <p:cNvSpPr txBox="1"/>
          <p:nvPr/>
        </p:nvSpPr>
        <p:spPr>
          <a:xfrm>
            <a:off x="179512" y="980727"/>
            <a:ext cx="4032448" cy="2862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Příprava učitele</a:t>
            </a:r>
          </a:p>
          <a:p>
            <a:r>
              <a:rPr lang="cs-CZ" dirty="0"/>
              <a:t>● Zformulujte si pro sebe v jedné jasné větě</a:t>
            </a:r>
          </a:p>
          <a:p>
            <a:r>
              <a:rPr lang="cs-CZ" dirty="0"/>
              <a:t>podstatu zpětné vazby, kterou chcete žákovi dát.</a:t>
            </a:r>
          </a:p>
          <a:p>
            <a:r>
              <a:rPr lang="cs-CZ" dirty="0"/>
              <a:t>● Ujistěte se, že vaším cílem je pomoci a podpořit.</a:t>
            </a:r>
          </a:p>
          <a:p>
            <a:r>
              <a:rPr lang="cs-CZ" dirty="0"/>
              <a:t>● Ověřte, zda oslovujete žáka v příhodném čase.</a:t>
            </a:r>
          </a:p>
          <a:p>
            <a:r>
              <a:rPr lang="cs-CZ" dirty="0"/>
              <a:t>● Buďte pozitivní.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164C775-3971-42C0-833C-24B05D3EDCDB}"/>
              </a:ext>
            </a:extLst>
          </p:cNvPr>
          <p:cNvSpPr txBox="1"/>
          <p:nvPr/>
        </p:nvSpPr>
        <p:spPr>
          <a:xfrm>
            <a:off x="4788024" y="1916832"/>
            <a:ext cx="4176464" cy="31393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Popis pozorování</a:t>
            </a:r>
          </a:p>
          <a:p>
            <a:r>
              <a:rPr lang="cs-CZ" dirty="0"/>
              <a:t>● Popište co jste přímo viděli, slyšeli, zažili, a to</a:t>
            </a:r>
          </a:p>
          <a:p>
            <a:r>
              <a:rPr lang="cs-CZ" dirty="0"/>
              <a:t>neutrálně bez emočních nebo silných výrazů.</a:t>
            </a:r>
          </a:p>
          <a:p>
            <a:r>
              <a:rPr lang="cs-CZ" dirty="0"/>
              <a:t>● Zaměřte se na dovednosti žáka, ne na jeho charakter.</a:t>
            </a:r>
          </a:p>
          <a:p>
            <a:r>
              <a:rPr lang="cs-CZ" dirty="0"/>
              <a:t>● Uvádějte konkrétní příklady.</a:t>
            </a:r>
          </a:p>
          <a:p>
            <a:r>
              <a:rPr lang="cs-CZ" dirty="0"/>
              <a:t>● Opírejte se o stanovená kritéria.</a:t>
            </a:r>
          </a:p>
          <a:p>
            <a:r>
              <a:rPr lang="cs-CZ" dirty="0"/>
              <a:t>● Nezapomeňte na popisný jazyk bez známek hodnocení.</a:t>
            </a:r>
          </a:p>
        </p:txBody>
      </p:sp>
    </p:spTree>
    <p:extLst>
      <p:ext uri="{BB962C8B-B14F-4D97-AF65-F5344CB8AC3E}">
        <p14:creationId xmlns:p14="http://schemas.microsoft.com/office/powerpoint/2010/main" val="359007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E12F2-1943-4399-8FE5-EE80B5EF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490066"/>
          </a:xfrm>
        </p:spPr>
        <p:txBody>
          <a:bodyPr>
            <a:noAutofit/>
          </a:bodyPr>
          <a:lstStyle/>
          <a:p>
            <a:r>
              <a:rPr lang="cs-CZ" sz="3200" b="1" dirty="0"/>
              <a:t>5. Zpětná vazba (učitele i žáka, dle situace)</a:t>
            </a:r>
            <a:endParaRPr lang="cs-CZ" sz="32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7506933-FA87-40A3-A92B-506759887688}"/>
              </a:ext>
            </a:extLst>
          </p:cNvPr>
          <p:cNvSpPr txBox="1"/>
          <p:nvPr/>
        </p:nvSpPr>
        <p:spPr>
          <a:xfrm>
            <a:off x="539552" y="1268760"/>
            <a:ext cx="4032448" cy="36933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Vyjádření ocenění a doporučení</a:t>
            </a:r>
          </a:p>
          <a:p>
            <a:r>
              <a:rPr lang="cs-CZ" dirty="0"/>
              <a:t>● Nedělejte unáhlené závěry, aniž jste vysvětlili své pozorování, vyslechli druhého a probrali s ní(m) jeho pohled</a:t>
            </a:r>
          </a:p>
          <a:p>
            <a:r>
              <a:rPr lang="cs-CZ" dirty="0"/>
              <a:t>● Zeptejte se příjemce na návrhy řešení.</a:t>
            </a:r>
          </a:p>
          <a:p>
            <a:r>
              <a:rPr lang="cs-CZ" dirty="0"/>
              <a:t>● Hledejte další řešení společně, podporujte druhého v jeho nápadech.</a:t>
            </a:r>
          </a:p>
          <a:p>
            <a:r>
              <a:rPr lang="cs-CZ" dirty="0"/>
              <a:t>● Sdělte svá konkrétní ocenění.</a:t>
            </a:r>
          </a:p>
          <a:p>
            <a:r>
              <a:rPr lang="cs-CZ" dirty="0"/>
              <a:t>● Ujistěte se, že další kroky a postupy jsou dostatečně jasné a přesně zformulované.</a:t>
            </a:r>
          </a:p>
          <a:p>
            <a:r>
              <a:rPr lang="cs-CZ" dirty="0"/>
              <a:t>● Vyjádřete, že věříte v jejich realizovatelnost.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55BAE42-CAA3-4501-B0CE-78AC6EFDFA8C}"/>
              </a:ext>
            </a:extLst>
          </p:cNvPr>
          <p:cNvSpPr txBox="1"/>
          <p:nvPr/>
        </p:nvSpPr>
        <p:spPr>
          <a:xfrm>
            <a:off x="5148064" y="2857927"/>
            <a:ext cx="3384376" cy="258532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Reflektivní přístup ke zpětné vazbě</a:t>
            </a:r>
          </a:p>
          <a:p>
            <a:r>
              <a:rPr lang="cs-CZ" dirty="0"/>
              <a:t>● Zaměřte se na zkušenosti ze zpětné vazby otázkami:</a:t>
            </a:r>
          </a:p>
          <a:p>
            <a:endParaRPr lang="cs-CZ" dirty="0"/>
          </a:p>
          <a:p>
            <a:r>
              <a:rPr lang="cs-CZ" i="1" dirty="0"/>
              <a:t>Co bylo pro tebe užitečné?</a:t>
            </a:r>
          </a:p>
          <a:p>
            <a:r>
              <a:rPr lang="cs-CZ" i="1" dirty="0"/>
              <a:t>V čem vnímáš pro sebe přínos?</a:t>
            </a:r>
          </a:p>
          <a:p>
            <a:r>
              <a:rPr lang="cs-CZ" i="1" dirty="0"/>
              <a:t>Co sis uvědomil(a)?</a:t>
            </a:r>
          </a:p>
          <a:p>
            <a:r>
              <a:rPr lang="cs-CZ" i="1" dirty="0"/>
              <a:t>Co nejlépe zafungovalo? A co ne? </a:t>
            </a:r>
          </a:p>
        </p:txBody>
      </p:sp>
    </p:spTree>
    <p:extLst>
      <p:ext uri="{BB962C8B-B14F-4D97-AF65-F5344CB8AC3E}">
        <p14:creationId xmlns:p14="http://schemas.microsoft.com/office/powerpoint/2010/main" val="1896677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01595-48FC-4058-A8A7-A9ED3800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6. Aktivní učení žáků</a:t>
            </a:r>
            <a:r>
              <a:rPr lang="cs-CZ" sz="4000" dirty="0"/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555D71-F9E0-484F-8B09-C2FCB1FDF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Současně </a:t>
            </a:r>
            <a:r>
              <a:rPr lang="cs-CZ" dirty="0"/>
              <a:t>předpoklad i výsledek formativního hodnocení</a:t>
            </a:r>
          </a:p>
          <a:p>
            <a:r>
              <a:rPr lang="cs-CZ" dirty="0"/>
              <a:t>Učitel již není monopolním zdrojem informací (transmisivní paradigma </a:t>
            </a:r>
            <a:r>
              <a:rPr lang="cs-CZ" dirty="0" err="1"/>
              <a:t>pedag</a:t>
            </a:r>
            <a:r>
              <a:rPr lang="cs-CZ" dirty="0"/>
              <a:t>.)</a:t>
            </a:r>
          </a:p>
          <a:p>
            <a:r>
              <a:rPr lang="cs-CZ" dirty="0"/>
              <a:t>Učitel musí optimálně umět informace hledat, třídit a hodnotit</a:t>
            </a:r>
          </a:p>
          <a:p>
            <a:r>
              <a:rPr lang="cs-CZ" dirty="0"/>
              <a:t>Učitelovo poslání - poskytovat žákům podporu a pomoc při učení</a:t>
            </a:r>
          </a:p>
          <a:p>
            <a:r>
              <a:rPr lang="cs-CZ" dirty="0"/>
              <a:t>Cílem takovéhoto profesního pojetí je to, že buduje repertoár učebních strategií žáků a rozvíjí jejich dovednosti samostatně se učit</a:t>
            </a:r>
          </a:p>
        </p:txBody>
      </p:sp>
    </p:spTree>
    <p:extLst>
      <p:ext uri="{BB962C8B-B14F-4D97-AF65-F5344CB8AC3E}">
        <p14:creationId xmlns:p14="http://schemas.microsoft.com/office/powerpoint/2010/main" val="3712222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3F479F-D44E-4F19-A3A3-1F875D77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b="1" dirty="0"/>
            </a:br>
            <a:r>
              <a:rPr lang="cs-CZ" dirty="0"/>
              <a:t>Překážky rozšíření formativního hodnocení – jak je překonávat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4B947E-436B-41EE-AB94-6B3E254F4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Překážky obecně: </a:t>
            </a:r>
          </a:p>
          <a:p>
            <a:r>
              <a:rPr lang="cs-CZ" dirty="0"/>
              <a:t>výsledky </a:t>
            </a:r>
            <a:r>
              <a:rPr lang="cs-CZ" dirty="0" err="1"/>
              <a:t>sumativních</a:t>
            </a:r>
            <a:r>
              <a:rPr lang="cs-CZ" dirty="0"/>
              <a:t> testů jsou snáze prokazatelné než účinky formativního působení na žáka</a:t>
            </a:r>
          </a:p>
          <a:p>
            <a:r>
              <a:rPr lang="cs-CZ" dirty="0"/>
              <a:t>výsledky formativního hodnocení se stávají zjevnými až po dlouhodobějším působení a většinou pouze nepřímo</a:t>
            </a:r>
          </a:p>
          <a:p>
            <a:pPr marL="0" indent="0">
              <a:buNone/>
            </a:pPr>
            <a:r>
              <a:rPr lang="cs-CZ" dirty="0"/>
              <a:t>Vhodná přechodná fáze = </a:t>
            </a:r>
            <a:r>
              <a:rPr lang="cs-CZ" b="1" dirty="0"/>
              <a:t>propojovat přístupy </a:t>
            </a:r>
            <a:r>
              <a:rPr lang="cs-CZ" b="1" dirty="0" err="1"/>
              <a:t>sumativního</a:t>
            </a:r>
            <a:r>
              <a:rPr lang="cs-CZ" b="1" dirty="0"/>
              <a:t> a formativního hodnocení, příležitosti </a:t>
            </a:r>
            <a:r>
              <a:rPr lang="cs-CZ" dirty="0"/>
              <a:t>využívat </a:t>
            </a:r>
            <a:r>
              <a:rPr lang="cs-CZ" dirty="0" err="1"/>
              <a:t>sumativních</a:t>
            </a:r>
            <a:r>
              <a:rPr lang="cs-CZ" dirty="0"/>
              <a:t> výsledků k formativním účelům</a:t>
            </a:r>
          </a:p>
          <a:p>
            <a:pPr marL="0" indent="0">
              <a:buNone/>
            </a:pPr>
            <a:r>
              <a:rPr lang="cs-CZ" dirty="0"/>
              <a:t>Příklad z praxe: známka z didaktického testu je doplňována slovním komentářem, který může být nejen podrobnějším popisem výkonu, ale může obsahovat i informace o individuálním pokroku žáka vzhledem k dosavadnímu průběhu jeho učení a může (a mělo by) obsahovat i výzvy a doporučení, co by měl žák udělat pro to, aby jeho výsledky byly lepší, respektive, aby se dále učil. Žák tak získává zpětnou vazbu, do jaké míry se v uchopení učiva posunul.</a:t>
            </a:r>
          </a:p>
        </p:txBody>
      </p:sp>
    </p:spTree>
    <p:extLst>
      <p:ext uri="{BB962C8B-B14F-4D97-AF65-F5344CB8AC3E}">
        <p14:creationId xmlns:p14="http://schemas.microsoft.com/office/powerpoint/2010/main" val="2029367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1107A-A241-486C-BF8B-0A803F2A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cs-CZ" dirty="0"/>
              <a:t>Překážky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B72C45-0107-4FFD-93B2-F0DAD35DE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3068"/>
            <a:ext cx="8229600" cy="5776292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/>
              <a:t>„Jedna jedenáctiletá žačka, mi nedávno hrdě oznámila, že je v angličtině nejlepší. Když jsem se zeptal, jak to ví, odpověděla, že už má sedm jedniček a </a:t>
            </a:r>
            <a:r>
              <a:rPr lang="cs-CZ" sz="2000" dirty="0" err="1"/>
              <a:t>Emča</a:t>
            </a:r>
            <a:r>
              <a:rPr lang="cs-CZ" sz="2000" dirty="0"/>
              <a:t> jen šest.“</a:t>
            </a:r>
          </a:p>
          <a:p>
            <a:r>
              <a:rPr lang="cs-CZ" sz="2000" b="1" dirty="0"/>
              <a:t>Klasifikace = žáci dostávají za své výkony známky</a:t>
            </a:r>
          </a:p>
          <a:p>
            <a:r>
              <a:rPr lang="cs-CZ" sz="2000" b="1" dirty="0"/>
              <a:t>Jakou informaci vlastně známka nese?</a:t>
            </a:r>
          </a:p>
          <a:p>
            <a:endParaRPr lang="cs-CZ" sz="2000" b="1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Při použití číselného hodnocení (škály známek, procenta či body) učitel stále primárně ROZLIŠUJE, kdo je lepší a kdo horší. Pokud chce hodnotit formativně, nelze u rozlišování skončit, nýbrž je nutno ještě něco významného přidat – </a:t>
            </a:r>
            <a:r>
              <a:rPr lang="cs-CZ" sz="2000" b="1" dirty="0"/>
              <a:t>informovat žáky o tom, co se naučili, co se ještě nenaučili a poradit, jak se učit dál.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C489F6-9012-47CA-9156-11615D051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57264"/>
            <a:ext cx="74390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4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7E689-72BB-403E-A060-DF984D44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Překážky rozšíření formativního hodnocení – jak je překonávat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0AC9BE-E827-4CCD-BF66-3631C92E4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Co znamená </a:t>
            </a:r>
            <a:r>
              <a:rPr lang="cs-CZ" b="1" i="1" dirty="0"/>
              <a:t>Napsal kontrolní písemnou práci z matematiky na trojku</a:t>
            </a:r>
            <a:r>
              <a:rPr lang="cs-CZ" b="1" dirty="0"/>
              <a:t>?</a:t>
            </a:r>
          </a:p>
          <a:p>
            <a:r>
              <a:rPr lang="cs-CZ" dirty="0"/>
              <a:t>Pro jednoho žáka to znamená celkem slabý výkon / pro jiného vrchol jeho možností</a:t>
            </a:r>
          </a:p>
          <a:p>
            <a:r>
              <a:rPr lang="cs-CZ" dirty="0"/>
              <a:t>Učitel to ví, ale </a:t>
            </a:r>
            <a:r>
              <a:rPr lang="cs-CZ" dirty="0" err="1"/>
              <a:t>sumativní</a:t>
            </a:r>
            <a:r>
              <a:rPr lang="cs-CZ" dirty="0"/>
              <a:t> hodnocení neumožňuje tento rozdílný závěr učinit</a:t>
            </a:r>
          </a:p>
          <a:p>
            <a:r>
              <a:rPr lang="cs-CZ" dirty="0"/>
              <a:t>Slovní hodnocení umožňuje ocenit i snahu a píli</a:t>
            </a:r>
          </a:p>
          <a:p>
            <a:r>
              <a:rPr lang="cs-CZ" b="1" dirty="0"/>
              <a:t>Slovní komentář může kromě povzbuzení poskytovat i informace o tom, v čem byl použitý postup žáka chybný a jak je možno se v budoucnu podobné chyby vyvarovat</a:t>
            </a:r>
          </a:p>
          <a:p>
            <a:endParaRPr lang="cs-CZ" b="1" dirty="0"/>
          </a:p>
          <a:p>
            <a:pPr marL="0" indent="0">
              <a:buNone/>
            </a:pPr>
            <a:r>
              <a:rPr lang="cs-CZ" b="1" dirty="0"/>
              <a:t>Zásada slovního hodnocení:</a:t>
            </a:r>
          </a:p>
          <a:p>
            <a:r>
              <a:rPr lang="cs-CZ" b="1" dirty="0"/>
              <a:t>Nehodnotí se žákova osobnost, ale výsledek jeho práce</a:t>
            </a:r>
          </a:p>
          <a:p>
            <a:r>
              <a:rPr lang="cs-CZ" b="1" dirty="0"/>
              <a:t>n</a:t>
            </a:r>
            <a:r>
              <a:rPr lang="cs-CZ" dirty="0"/>
              <a:t>ebezpečí negativního i pozitivního </a:t>
            </a:r>
            <a:r>
              <a:rPr lang="cs-CZ" b="1" dirty="0"/>
              <a:t>nálepkování </a:t>
            </a:r>
            <a:r>
              <a:rPr lang="cs-CZ" dirty="0"/>
              <a:t>žáků – viz např. publikace  </a:t>
            </a:r>
            <a:r>
              <a:rPr lang="cs-CZ" dirty="0" err="1"/>
              <a:t>Cangelossiho</a:t>
            </a:r>
            <a:r>
              <a:rPr lang="cs-CZ" dirty="0"/>
              <a:t> (1994), Nováčkové (2005) nebo Staré (2006)</a:t>
            </a:r>
          </a:p>
          <a:p>
            <a:r>
              <a:rPr lang="cs-CZ" dirty="0"/>
              <a:t>Slovní hodnocení není jedinou alternativní formou ke známkování - slibné výsledky přinášejí například </a:t>
            </a:r>
            <a:r>
              <a:rPr lang="cs-CZ" b="1" dirty="0"/>
              <a:t>žákovská portfolia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3295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E2B9C-5DB2-494F-B1E7-35969EAB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Překážky rozšíření formativního hodnocení – jak je překonávat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B278B-A843-4C2E-B424-C13558076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Na úrovni školy </a:t>
            </a:r>
          </a:p>
          <a:p>
            <a:r>
              <a:rPr lang="cs-CZ" dirty="0"/>
              <a:t>velký počet žáků ve třídě nebo mnoho žáků s výchovnými problémy</a:t>
            </a:r>
          </a:p>
          <a:p>
            <a:r>
              <a:rPr lang="cs-CZ" dirty="0"/>
              <a:t>možnosti individuálního učitele jsou omezené (snížení počtu žáků nemůže přímo ovlivnit // dělení tříd může mít dopad na rozpočet škol</a:t>
            </a:r>
          </a:p>
          <a:p>
            <a:r>
              <a:rPr lang="cs-CZ" b="1" dirty="0"/>
              <a:t>Extenzívní nárůst učiva - </a:t>
            </a:r>
            <a:r>
              <a:rPr lang="cs-CZ" dirty="0"/>
              <a:t>tlak na přibývání poznatků, kterým se mají žáci naučit</a:t>
            </a:r>
          </a:p>
          <a:p>
            <a:r>
              <a:rPr lang="cs-CZ" dirty="0"/>
              <a:t>Zdroje tlaku - centrálně stanovené "osnovy" (RVP – aktuální diskuse o revizi RVP, diskusi učitelů uvnitř škol o poměru dovedností a znalostí, o základním a rozšiřujícím učivu apod.), ale také subjektivní nároky učitele</a:t>
            </a:r>
          </a:p>
          <a:p>
            <a:r>
              <a:rPr lang="cs-CZ" i="1" dirty="0"/>
              <a:t>Praxe: „Nemám čas se zabývat slovními komentáři ke známkám, protože bych nestihl/a probrat další látku„</a:t>
            </a:r>
          </a:p>
          <a:p>
            <a:r>
              <a:rPr lang="cs-CZ" dirty="0"/>
              <a:t>Množství učiva ve školním kurikulu je limitováno žákovou "absorpční" schopností (ne vždy platí, že čím více učiva žákům předložíme, tím více se toho naučí)</a:t>
            </a:r>
          </a:p>
        </p:txBody>
      </p:sp>
    </p:spTree>
    <p:extLst>
      <p:ext uri="{BB962C8B-B14F-4D97-AF65-F5344CB8AC3E}">
        <p14:creationId xmlns:p14="http://schemas.microsoft.com/office/powerpoint/2010/main" val="1301711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169B5-BC5C-4996-ACA4-80A1EE1A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dirty="0"/>
              <a:t>(Ne)koherence cílů, aktivit a hodnocení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1506821-E57A-473B-88F1-1854677A0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124744"/>
            <a:ext cx="7877175" cy="41529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588D2DE-F868-4943-9A97-1C9C77FD012E}"/>
              </a:ext>
            </a:extLst>
          </p:cNvPr>
          <p:cNvSpPr txBox="1"/>
          <p:nvPr/>
        </p:nvSpPr>
        <p:spPr>
          <a:xfrm>
            <a:off x="457200" y="558924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Příklad</a:t>
            </a:r>
            <a:r>
              <a:rPr lang="cs-CZ" dirty="0"/>
              <a:t>: Ve cvičení je opraven pravopis a nejsou opraveny obsahově chybné odpovědi.</a:t>
            </a:r>
          </a:p>
        </p:txBody>
      </p:sp>
    </p:spTree>
    <p:extLst>
      <p:ext uri="{BB962C8B-B14F-4D97-AF65-F5344CB8AC3E}">
        <p14:creationId xmlns:p14="http://schemas.microsoft.com/office/powerpoint/2010/main" val="71697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b="1" dirty="0"/>
              <a:t>Sebehodnocení / </a:t>
            </a:r>
            <a:r>
              <a:rPr lang="cs-CZ" b="1" dirty="0" err="1"/>
              <a:t>sebeevaluace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/>
              <a:t>Sebehodnocení</a:t>
            </a:r>
            <a:r>
              <a:rPr lang="cs-CZ" dirty="0"/>
              <a:t> </a:t>
            </a:r>
          </a:p>
          <a:p>
            <a:r>
              <a:rPr lang="cs-CZ" dirty="0"/>
              <a:t>neplánované a necílené nahodilé hodnocení každodenní praxe, které provádí každý jedinec bez dlouhodobější přípravy</a:t>
            </a:r>
          </a:p>
          <a:p>
            <a:pPr marL="0" indent="0">
              <a:buNone/>
            </a:pPr>
            <a:r>
              <a:rPr lang="cs-CZ" b="1" dirty="0" err="1"/>
              <a:t>Sebeevaluace</a:t>
            </a:r>
            <a:endParaRPr lang="cs-CZ" b="1" dirty="0"/>
          </a:p>
          <a:p>
            <a:r>
              <a:rPr lang="cs-CZ" dirty="0"/>
              <a:t>zhodnocení sama sebe účastníkem vzdělávací aktivity</a:t>
            </a:r>
          </a:p>
          <a:p>
            <a:r>
              <a:rPr lang="cs-CZ" dirty="0"/>
              <a:t>výsledkem je </a:t>
            </a:r>
            <a:r>
              <a:rPr lang="cs-CZ" b="1" dirty="0"/>
              <a:t>subjektivní posouzení </a:t>
            </a:r>
            <a:r>
              <a:rPr lang="cs-CZ" dirty="0"/>
              <a:t>úrovně dosažení stanovených cílů vzdělávací aktivity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Výsledky </a:t>
            </a:r>
            <a:r>
              <a:rPr lang="cs-CZ" dirty="0" err="1"/>
              <a:t>sebeevaluace</a:t>
            </a:r>
            <a:r>
              <a:rPr lang="cs-CZ" dirty="0"/>
              <a:t> se využívají: </a:t>
            </a:r>
          </a:p>
          <a:p>
            <a:r>
              <a:rPr lang="cs-CZ" b="1" dirty="0"/>
              <a:t>k nastavení vzdělávacích cílů </a:t>
            </a:r>
            <a:r>
              <a:rPr lang="cs-CZ" dirty="0"/>
              <a:t>(před vstupem do vzdělávání)</a:t>
            </a:r>
          </a:p>
          <a:p>
            <a:r>
              <a:rPr lang="cs-CZ" b="1" dirty="0"/>
              <a:t>k posouzení stupně splnění stanovených cílů </a:t>
            </a:r>
            <a:r>
              <a:rPr lang="cs-CZ" dirty="0"/>
              <a:t>a sledování průběhu jejich naplňování</a:t>
            </a:r>
          </a:p>
          <a:p>
            <a:r>
              <a:rPr lang="cs-CZ" b="1" dirty="0"/>
              <a:t>k specifikaci </a:t>
            </a:r>
            <a:r>
              <a:rPr lang="cs-CZ" dirty="0"/>
              <a:t>oblastí s dobrými/špatnými výsledky</a:t>
            </a:r>
          </a:p>
          <a:p>
            <a:r>
              <a:rPr lang="cs-CZ" dirty="0"/>
              <a:t>jako podklad pro </a:t>
            </a:r>
            <a:r>
              <a:rPr lang="cs-CZ" b="1" dirty="0"/>
              <a:t>ověření účinnosti vzdělávací aktivity </a:t>
            </a:r>
            <a:r>
              <a:rPr lang="cs-CZ" dirty="0"/>
              <a:t>a vyhodnocení dosažených zlepšení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3579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EA00B-56BD-4649-8313-864D940D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Překážky rozšíření formativního hodnocení – jak je překonávat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13EF02-EC2A-4A60-8C69-8058A1E1F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Rozhodující role - vedení školy</a:t>
            </a:r>
          </a:p>
          <a:p>
            <a:r>
              <a:rPr lang="cs-CZ" dirty="0"/>
              <a:t>Klíč k tvorbě dobrého ŠVP - představa finálního produktu = absolventa školy</a:t>
            </a:r>
          </a:p>
          <a:p>
            <a:r>
              <a:rPr lang="cs-CZ" dirty="0"/>
              <a:t>Od toho je možno odvíjet postupné kroky v podobě dílčích vzdělávacích cílů pro jednotlivé ročníky, vzdělávací oblasti, vyučovací předměty až po úroveň výukových cílů jednotlivých tematických celků či vyučovacích hodin</a:t>
            </a:r>
          </a:p>
          <a:p>
            <a:r>
              <a:rPr lang="cs-CZ" b="1" dirty="0"/>
              <a:t>Přijmout myšlenku, že učební látka je prostředkem k rozvoji klíčových dovedností </a:t>
            </a:r>
            <a:r>
              <a:rPr lang="cs-CZ" dirty="0"/>
              <a:t>(výuka dějepisu = žák získává schopnost kriticky hodnotit prameny, nikoli umět zpaměti mnoho letopočtů bez kontextu) </a:t>
            </a:r>
          </a:p>
          <a:p>
            <a:r>
              <a:rPr lang="cs-CZ" dirty="0"/>
              <a:t>Podstata kurikulární reformy = přizpůsobení vzdělávání potřebám žáků vzhledem k jejich budoucí existenci ve světě, kde znalosti, vědomosti a dovednosti mají rozhodující vliv na úspěch v profesním životě</a:t>
            </a:r>
          </a:p>
        </p:txBody>
      </p:sp>
    </p:spTree>
    <p:extLst>
      <p:ext uri="{BB962C8B-B14F-4D97-AF65-F5344CB8AC3E}">
        <p14:creationId xmlns:p14="http://schemas.microsoft.com/office/powerpoint/2010/main" val="3663283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4BF1F-A823-4C8E-B49A-884C7508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Překážky rozšíření formativního hodnocení – jak je překonávat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76D465-0FE2-462C-BE0C-31718A882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„Sladěné“ hodnocení na úrovni školy</a:t>
            </a:r>
          </a:p>
          <a:p>
            <a:r>
              <a:rPr lang="cs-CZ" b="1" dirty="0"/>
              <a:t>Ne nutně </a:t>
            </a:r>
            <a:r>
              <a:rPr lang="cs-CZ" dirty="0"/>
              <a:t>to, že všichni učitelé používají stejné způsoby hodnocení</a:t>
            </a:r>
          </a:p>
          <a:p>
            <a:r>
              <a:rPr lang="cs-CZ" dirty="0"/>
              <a:t>O způsobech hodnocení vést diskusi vedoucí k jednotné "filosofii" hodnocení na celé škole</a:t>
            </a:r>
          </a:p>
          <a:p>
            <a:r>
              <a:rPr lang="cs-CZ" dirty="0"/>
              <a:t>Respektování </a:t>
            </a:r>
            <a:r>
              <a:rPr lang="cs-CZ" b="1" dirty="0"/>
              <a:t>pojetí vzdělávání zaměřeného na žáka - </a:t>
            </a:r>
            <a:r>
              <a:rPr lang="cs-CZ" dirty="0"/>
              <a:t>učitelé si uvědomují, že vzdělávání jednotlivého žáka je jejich "společným dílem" a žák si zaslouží, aby všichni jeho "vzdělavatelé" - učitelé i rodiče - vzájemně spolupracovali</a:t>
            </a:r>
          </a:p>
        </p:txBody>
      </p:sp>
    </p:spTree>
    <p:extLst>
      <p:ext uri="{BB962C8B-B14F-4D97-AF65-F5344CB8AC3E}">
        <p14:creationId xmlns:p14="http://schemas.microsoft.com/office/powerpoint/2010/main" val="7225301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2A089-12BF-4024-9267-CB882799A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Překážky rozšíření formativního hodnocení – jak je překonávat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FB9313F-8331-42B3-BAC7-55E46C15B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2060848"/>
            <a:ext cx="3922153" cy="32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17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B3220-3A0A-46F3-90FE-461CFAEC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Překážky rozšíření formativního hodnocení – jak je překonávat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AF50F6-81CD-42BA-BD94-83468158A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Vhodný nástroj - </a:t>
            </a:r>
            <a:r>
              <a:rPr lang="cs-CZ" b="1" dirty="0"/>
              <a:t>porady učitelů vyučujících v jedné třídě</a:t>
            </a:r>
          </a:p>
          <a:p>
            <a:r>
              <a:rPr lang="cs-CZ" dirty="0"/>
              <a:t>Pečlivé informování rodičů nejen o tradičním prospěchu a chování jejich dětí, ale také o pravidlech chování, výukových metodách i učivu</a:t>
            </a:r>
          </a:p>
          <a:p>
            <a:r>
              <a:rPr lang="cs-CZ" dirty="0"/>
              <a:t>Učitelé – jsou rodičům svých žáků k dispozici radou a pomocí v případě, že je rodiče sami vyhledávají, ale také pro takovou spolupráci vytvářejí vhodné podmínky a rodiče podporují v zájmu o učení svého – význam tohoto přístupu pro rodiny s nižším socioekonomickým statusem a nižším vzděláním rodičů</a:t>
            </a:r>
          </a:p>
        </p:txBody>
      </p:sp>
    </p:spTree>
    <p:extLst>
      <p:ext uri="{BB962C8B-B14F-4D97-AF65-F5344CB8AC3E}">
        <p14:creationId xmlns:p14="http://schemas.microsoft.com/office/powerpoint/2010/main" val="1005618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9F58C-2F08-4986-81DE-6C48C252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FORMATIVNÍ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EFA9F3-ACB6-45E2-A69D-4B09CD666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Posuďte tyto dva způsoby komunikace. </a:t>
            </a:r>
          </a:p>
          <a:p>
            <a:r>
              <a:rPr lang="cs-CZ" b="1" dirty="0"/>
              <a:t>Co se z nich dozvídá dotyčná žákyně? </a:t>
            </a:r>
          </a:p>
          <a:p>
            <a:endParaRPr lang="cs-CZ" b="1" dirty="0"/>
          </a:p>
          <a:p>
            <a:pPr marL="514350" indent="-514350">
              <a:buAutoNum type="alphaLcParenR"/>
            </a:pPr>
            <a:r>
              <a:rPr lang="cs-CZ" dirty="0"/>
              <a:t>„Martino, jsi velice nadaná žákyně, sebejistá, výborná čtenářka. Tvoje práce je na čistou jedničku!“ 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r>
              <a:rPr lang="cs-CZ" dirty="0"/>
              <a:t>b) „Eliško, Tvoje úvaha o ideální knize je dobře strukturována, postupně se věnuješ jednotlivým znakům ideální knihy, v závěru vše shrneš a doplníš konkrétními příklady. Líbí se mi, že si v rámci úvahy pokládáš závažné otázky. Celkově považuji Tvou úvahu za zdařilou. Příště si po sobě zkus práci ještě jednou přečíst, aby ses vyvarovala drobných gramatických chyb z nepozornosti.“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068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92C0ED-9DF0-47F3-B533-E888CC8F3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FORMATIVNÍ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8A644-327F-46F1-A18F-14B7D8814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Formativní = takové hodnocení, které přináší </a:t>
            </a:r>
            <a:r>
              <a:rPr lang="cs-CZ" b="1" dirty="0"/>
              <a:t>užitečnou informaci </a:t>
            </a:r>
            <a:r>
              <a:rPr lang="cs-CZ" dirty="0"/>
              <a:t>o aktuálním stavu vědomostí a dovedností žáka</a:t>
            </a:r>
          </a:p>
          <a:p>
            <a:r>
              <a:rPr lang="cs-CZ" b="1" dirty="0"/>
              <a:t>Užitečná informace </a:t>
            </a:r>
            <a:r>
              <a:rPr lang="cs-CZ" dirty="0"/>
              <a:t>=  žák bude vědět, kde se právě nachází a také co má dělat, aby se něčemu dalšímu naučil</a:t>
            </a:r>
          </a:p>
          <a:p>
            <a:endParaRPr lang="cs-CZ" dirty="0"/>
          </a:p>
          <a:p>
            <a:r>
              <a:rPr lang="cs-CZ" b="1" dirty="0"/>
              <a:t>Jaká je současná podoba hodnocení v našich školách?</a:t>
            </a:r>
          </a:p>
          <a:p>
            <a:r>
              <a:rPr lang="cs-CZ" b="1" dirty="0"/>
              <a:t>Poskytují učitelé účinnou zpětnou vazbu? </a:t>
            </a:r>
          </a:p>
        </p:txBody>
      </p:sp>
    </p:spTree>
    <p:extLst>
      <p:ext uri="{BB962C8B-B14F-4D97-AF65-F5344CB8AC3E}">
        <p14:creationId xmlns:p14="http://schemas.microsoft.com/office/powerpoint/2010/main" val="3384208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A7AB8-3120-4B82-8CEF-117D41844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formativního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2CB072-9568-4368-BA02-F83CD0DDB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důraz na komunikaci mezi žákem a učitelem i žáky navzájem,</a:t>
            </a:r>
          </a:p>
          <a:p>
            <a:r>
              <a:rPr lang="cs-CZ" dirty="0"/>
              <a:t>pravidelné a četné vyhodnocování žákovské práce (poskytnutí zpětné vazby – informace o tom, co se podařilo, na co je třeba se zaměřit v budoucnu a jak konkrétně je třeba postupovat),</a:t>
            </a:r>
          </a:p>
          <a:p>
            <a:r>
              <a:rPr lang="cs-CZ" dirty="0"/>
              <a:t>stanovení výukových cílů a sledování pokroku každého žáka na cestě k těmto cílům,</a:t>
            </a:r>
          </a:p>
          <a:p>
            <a:r>
              <a:rPr lang="cs-CZ" dirty="0"/>
              <a:t>podporování zodpovědnosti žáků za své vlastní učení.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374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E7C7F-2E2D-4E4F-ADC9-B9AF344E3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Učitelé a FORMATIVNÍ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ED1241-FD84-4B3A-B71C-C804A44C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Jeden z nejúčinnějších postupů vedoucích k efektivnímu vzdělávání žáků</a:t>
            </a:r>
          </a:p>
          <a:p>
            <a:pPr marL="0" indent="0">
              <a:buNone/>
            </a:pPr>
            <a:r>
              <a:rPr lang="cs-CZ" b="1" dirty="0"/>
              <a:t>Učitel</a:t>
            </a:r>
            <a:r>
              <a:rPr lang="cs-CZ" dirty="0"/>
              <a:t>, který používá formativní hodnocení:</a:t>
            </a:r>
          </a:p>
          <a:p>
            <a:r>
              <a:rPr lang="cs-CZ" dirty="0"/>
              <a:t>nesrovnává žáky mezi sebou</a:t>
            </a:r>
          </a:p>
          <a:p>
            <a:r>
              <a:rPr lang="cs-CZ" dirty="0"/>
              <a:t>zaměřuje se na dosahování učebních cílů u každého z žáků třídy</a:t>
            </a:r>
          </a:p>
          <a:p>
            <a:pPr marL="0" indent="0">
              <a:buNone/>
            </a:pPr>
            <a:r>
              <a:rPr lang="cs-CZ" b="1" dirty="0"/>
              <a:t>Žák </a:t>
            </a:r>
            <a:r>
              <a:rPr lang="cs-CZ" dirty="0"/>
              <a:t>hodnocený formativně:</a:t>
            </a:r>
          </a:p>
          <a:p>
            <a:r>
              <a:rPr lang="cs-CZ" dirty="0"/>
              <a:t>zažívá uspokojení z vykonané práce</a:t>
            </a:r>
          </a:p>
          <a:p>
            <a:r>
              <a:rPr lang="cs-CZ" dirty="0"/>
              <a:t>nabývá patřičné důvěry ve své schopnosti</a:t>
            </a:r>
          </a:p>
          <a:p>
            <a:r>
              <a:rPr lang="cs-CZ" dirty="0"/>
              <a:t>Formativní hodnocení u něho podporuje rozvoj kompetence k učení. </a:t>
            </a:r>
          </a:p>
        </p:txBody>
      </p:sp>
    </p:spTree>
    <p:extLst>
      <p:ext uri="{BB962C8B-B14F-4D97-AF65-F5344CB8AC3E}">
        <p14:creationId xmlns:p14="http://schemas.microsoft.com/office/powerpoint/2010/main" val="2457943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1D5E09-4290-4DF0-BE66-B8173CB69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formativního hodnocení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69E7B046-589D-475B-88E6-EC7E35D65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025" y="1417638"/>
            <a:ext cx="5695950" cy="15716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8A1EAB-119F-4BE9-AACB-1EDB4B67F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141663"/>
            <a:ext cx="6296025" cy="19812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EFB01C3-6B08-4D75-8DC4-70FCB0D96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5282795"/>
            <a:ext cx="31051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49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7CCF7E5-E06D-4334-8FB6-69899E892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formativního hodnocení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2BDB37-509E-4408-8F08-AA35D9147F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Zpětná vazba, metoda semaforu, učíme se navzájem </a:t>
            </a:r>
          </a:p>
          <a:p>
            <a:pPr lvl="1"/>
            <a:r>
              <a:rPr lang="pl-PL" dirty="0"/>
              <a:t>Video: https://www.youtube.com/watch?v=0GOJdAXhteY (Od 1´15´´)</a:t>
            </a:r>
          </a:p>
          <a:p>
            <a:pPr lvl="1"/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9F12A3C-10F4-4C43-B04B-F36ED2D9B2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988840"/>
            <a:ext cx="4038600" cy="303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b="1" dirty="0"/>
              <a:t>Školní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Termín se užívá </a:t>
            </a:r>
            <a:r>
              <a:rPr lang="cs-CZ" b="1" dirty="0"/>
              <a:t>v kontextech běžné edukační  praxe</a:t>
            </a:r>
            <a:r>
              <a:rPr lang="cs-CZ" dirty="0"/>
              <a:t>, např. hovoří se o hodnocení žáků, práce učitelů, hodnocení ředitele apod., tam je užíván jako synonymum evaluace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Zahrnuje všechny hodnoticí procesy (záměrné i bezděčné) –učitelů i žáků, které jsou součástí vyučování a učení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662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25C90-F1AD-424A-83D9-36A96037C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Techniky formativního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538DA7-3630-456B-8BAF-8B7DA3A1B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cap="all" dirty="0"/>
              <a:t>VZÁJEMNÉ HODNOCENÍ ŽÁKŮ (v kooperativním učení)</a:t>
            </a:r>
          </a:p>
          <a:p>
            <a:pPr marL="0" indent="0">
              <a:buNone/>
            </a:pPr>
            <a:endParaRPr lang="cs-CZ" b="1" cap="all" dirty="0"/>
          </a:p>
          <a:p>
            <a:r>
              <a:rPr lang="cs-CZ" b="1" dirty="0"/>
              <a:t>“Zeptej se třech a pak mě” C3B4ME</a:t>
            </a:r>
            <a:r>
              <a:rPr lang="cs-CZ" b="1" i="1" dirty="0"/>
              <a:t> </a:t>
            </a:r>
            <a:r>
              <a:rPr lang="cs-CZ" b="1" dirty="0"/>
              <a:t>“</a:t>
            </a:r>
            <a:r>
              <a:rPr lang="cs-CZ" b="1" dirty="0" err="1"/>
              <a:t>See</a:t>
            </a:r>
            <a:r>
              <a:rPr lang="cs-CZ" b="1" dirty="0"/>
              <a:t> </a:t>
            </a:r>
            <a:r>
              <a:rPr lang="cs-CZ" b="1" dirty="0" err="1"/>
              <a:t>three</a:t>
            </a:r>
            <a:r>
              <a:rPr lang="cs-CZ" b="1" dirty="0"/>
              <a:t> </a:t>
            </a:r>
            <a:r>
              <a:rPr lang="cs-CZ" b="1" dirty="0" err="1"/>
              <a:t>before</a:t>
            </a:r>
            <a:r>
              <a:rPr lang="cs-CZ" b="1" dirty="0"/>
              <a:t> </a:t>
            </a:r>
            <a:r>
              <a:rPr lang="cs-CZ" b="1" dirty="0" err="1"/>
              <a:t>me</a:t>
            </a:r>
            <a:r>
              <a:rPr lang="cs-CZ" b="1" dirty="0"/>
              <a:t>”</a:t>
            </a:r>
            <a:endParaRPr lang="cs-CZ" dirty="0"/>
          </a:p>
          <a:p>
            <a:pPr lvl="1"/>
            <a:r>
              <a:rPr lang="cs-CZ" dirty="0"/>
              <a:t>Předtím než žák požádá učitele o pomoc při řešení úkolu, musí se zeptat třech spolužáků, jestli znají správné řešení. </a:t>
            </a:r>
          </a:p>
          <a:p>
            <a:r>
              <a:rPr lang="cs-CZ" b="1" dirty="0"/>
              <a:t>Vzájemná kontrola domácího úkolu</a:t>
            </a:r>
            <a:endParaRPr lang="cs-CZ" dirty="0"/>
          </a:p>
          <a:p>
            <a:pPr lvl="1"/>
            <a:r>
              <a:rPr lang="cs-CZ" dirty="0"/>
              <a:t>Domácí úkol je možno využít nejenom k opakování učiva, ale i k naučení žáků vzájemnému hodnocení a sebehodnocení. Místo toho, aby učitel kontroloval domácí úkol, promítne výsledky na tabuli a žáci si buď ve dvojicích nebo ve skupinách vymění sešity, zkontrolují a ohodnotí domácí úkol. Během této aktivity si vypracují domácí úkol žáci, kteří ho neudělali doma. </a:t>
            </a:r>
          </a:p>
          <a:p>
            <a:r>
              <a:rPr lang="cs-CZ" b="1" dirty="0"/>
              <a:t>Dvě hvězdičky a jedno přání</a:t>
            </a:r>
            <a:endParaRPr lang="cs-CZ" dirty="0"/>
          </a:p>
          <a:p>
            <a:pPr lvl="1"/>
            <a:r>
              <a:rPr lang="cs-CZ" dirty="0"/>
              <a:t>Při vyhodnocování domácích úkolů žáci označí dvěma hvězdičkami, co bylo v úkolu spolužáka dobré, a zároveň navrhnou přání, co je potřeba zlepšit a zopakovat.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869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6BDBF9-7DE2-43AB-9EDA-9F8D12A20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Techniky formativního 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C54393-04EE-459F-89D7-EA275CAB7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cap="all" dirty="0"/>
              <a:t>PRAKTICKÉ TECHNIKY PRO SEBEHODNOCENÍ</a:t>
            </a:r>
          </a:p>
          <a:p>
            <a:r>
              <a:rPr lang="cs-CZ" b="1" dirty="0"/>
              <a:t>Sebehodnocení dovedností po probrání jednoho celku</a:t>
            </a:r>
          </a:p>
          <a:p>
            <a:pPr lvl="1"/>
            <a:r>
              <a:rPr lang="cs-CZ" dirty="0"/>
              <a:t>Žáci si sami zhodnotí jednotlivé dovednosti po probrání celku buď slovním hodnocením, nebo pomocí „úsměvu“, známek, procent, písmen, obrázků, nálepek či jiných znaků</a:t>
            </a:r>
          </a:p>
          <a:p>
            <a:pPr lvl="1"/>
            <a:r>
              <a:rPr lang="cs-CZ" dirty="0"/>
              <a:t>Po provedení sebehodnocení napíší žáci zkušební test, který si sami zkontrolují a vyhodnotí</a:t>
            </a:r>
          </a:p>
          <a:p>
            <a:pPr lvl="1"/>
            <a:r>
              <a:rPr lang="cs-CZ" dirty="0"/>
              <a:t>Doporučení pro žáky: srovnat sebehodnocení s výsledkem zkušebního testu a následně se vrátit k problematickým oblastem a doučit se je ještě před samotným opakovacím testem = forma opakování učiva, kterou si řídí sám žák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480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5701F90-80B4-457B-91B8-3C671F9AE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933056"/>
            <a:ext cx="5686425" cy="229552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48856BC-A9DB-4DE4-BCD2-80197F83F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51" y="537928"/>
            <a:ext cx="5410745" cy="28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078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346CB0A-D89E-4397-9F00-E301CCC04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00100"/>
            <a:ext cx="6096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64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7693E9-E849-4282-BEA9-4286887A1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Závěry z výzkumů hodnocení </a:t>
            </a:r>
            <a:br>
              <a:rPr lang="cs-CZ" dirty="0"/>
            </a:br>
            <a:r>
              <a:rPr lang="cs-CZ" dirty="0"/>
              <a:t>v českých školách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BCB0A7-2C8E-433A-87BB-5D251B659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FH na úrovni ISCED 2 je v ČR spíše ve fázi hledání cest způsobů, jak ho uplatnit ve výuce</a:t>
            </a:r>
          </a:p>
          <a:p>
            <a:r>
              <a:rPr lang="cs-CZ" dirty="0"/>
              <a:t>ŠVP umožňují školám promyslet specifické způsoby hodnocení – učitelé ale potřebují podporu k jejich naplňování</a:t>
            </a:r>
          </a:p>
          <a:p>
            <a:r>
              <a:rPr lang="cs-CZ" dirty="0"/>
              <a:t>Stěžejní pro uplatnění FH ve výuce je vnitřní přesvědčení učitelů o jeho pozitivním efektu na učení žáků</a:t>
            </a:r>
          </a:p>
          <a:p>
            <a:r>
              <a:rPr lang="cs-CZ" dirty="0"/>
              <a:t>Zásadní pro FH nejsou metody/ techniky či nástroje jako takové, ale respektující komunikace, která je založená na popisném jazyku zpětné vazby. To potvrzují také žáci – více si vážili toho učitele, který je neztrapňoval nebo jeho hodnocení (či vyjadřování) nebylo jedovatý.</a:t>
            </a:r>
          </a:p>
        </p:txBody>
      </p:sp>
    </p:spTree>
    <p:extLst>
      <p:ext uri="{BB962C8B-B14F-4D97-AF65-F5344CB8AC3E}">
        <p14:creationId xmlns:p14="http://schemas.microsoft.com/office/powerpoint/2010/main" val="1388709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538105-A56D-4A07-8962-86807B52F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Náměty do diskuse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DD56CE-045C-4DD8-AFCD-D8025D216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Jak zajistit, aby FH bylo přijímáno žáky (a rodiči)?</a:t>
            </a:r>
          </a:p>
          <a:p>
            <a:r>
              <a:rPr lang="cs-CZ" dirty="0"/>
              <a:t>Jak se vypořádat s velkou časovou náročností FH? </a:t>
            </a:r>
          </a:p>
          <a:p>
            <a:r>
              <a:rPr lang="cs-CZ" dirty="0"/>
              <a:t>Jak dokázat, že FH skutečně přináší pozitivní výsledky? </a:t>
            </a:r>
          </a:p>
          <a:p>
            <a:r>
              <a:rPr lang="cs-CZ" dirty="0"/>
              <a:t>Je možné, aby FH aplikovali jednotliví učitelé nebo by to měl být celoškolní přístup? </a:t>
            </a:r>
          </a:p>
          <a:p>
            <a:r>
              <a:rPr lang="cs-CZ" dirty="0"/>
              <a:t>Jak šířit co nejefektivněji myšlenku FH do škol?</a:t>
            </a:r>
          </a:p>
          <a:p>
            <a:r>
              <a:rPr lang="cs-CZ" dirty="0"/>
              <a:t>Jak pomoci učitelům v osvojování metod/strategií a technik FH? </a:t>
            </a:r>
          </a:p>
          <a:p>
            <a:r>
              <a:rPr lang="cs-CZ" dirty="0"/>
              <a:t>Jak se vyvarovat mechanickému využívání metod/strategií a technik FH učiteli, potažmo žáky? </a:t>
            </a:r>
          </a:p>
          <a:p>
            <a:r>
              <a:rPr lang="cs-CZ" dirty="0"/>
              <a:t>Jak mohou pomoci v šíření FH fakulty připravující učitele?</a:t>
            </a:r>
          </a:p>
        </p:txBody>
      </p:sp>
    </p:spTree>
    <p:extLst>
      <p:ext uri="{BB962C8B-B14F-4D97-AF65-F5344CB8AC3E}">
        <p14:creationId xmlns:p14="http://schemas.microsoft.com/office/powerpoint/2010/main" val="10623221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6931"/>
            <a:ext cx="8229600" cy="1143000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dirty="0"/>
              <a:t>Sebehodnocení v edukační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Sebehodnocení jednou ze strategií vzdělávání </a:t>
            </a:r>
          </a:p>
          <a:p>
            <a:pPr>
              <a:buNone/>
            </a:pPr>
            <a:r>
              <a:rPr lang="cs-CZ" dirty="0"/>
              <a:t>    k naplnění požadavků na komplexní rozvoj osobnosti učícího se jedince</a:t>
            </a:r>
          </a:p>
          <a:p>
            <a:pPr>
              <a:buNone/>
            </a:pPr>
            <a:endParaRPr lang="cs-CZ" dirty="0"/>
          </a:p>
          <a:p>
            <a:pPr lvl="1"/>
            <a:r>
              <a:rPr lang="cs-CZ" dirty="0"/>
              <a:t>Rozvoj silných stránek a reálné sebereflexe</a:t>
            </a:r>
          </a:p>
          <a:p>
            <a:pPr lvl="1"/>
            <a:endParaRPr lang="cs-CZ" dirty="0"/>
          </a:p>
          <a:p>
            <a:r>
              <a:rPr lang="cs-CZ" dirty="0"/>
              <a:t>Výchovný prostředek neformálního charakteru</a:t>
            </a:r>
          </a:p>
          <a:p>
            <a:endParaRPr lang="cs-CZ" dirty="0"/>
          </a:p>
          <a:p>
            <a:r>
              <a:rPr lang="cs-CZ" dirty="0"/>
              <a:t>Zaměřené na průběh i výsledek práce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0890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36930"/>
            <a:ext cx="8229600" cy="1143000"/>
          </a:xfrm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cs-CZ" dirty="0"/>
              <a:t>Funkce sebehodnocení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Informativní</a:t>
            </a:r>
          </a:p>
          <a:p>
            <a:pPr lvl="1"/>
            <a:r>
              <a:rPr lang="cs-CZ" dirty="0"/>
              <a:t>Učící se jedinec si plně uvědomuje proces svého učení a výsledky </a:t>
            </a:r>
          </a:p>
          <a:p>
            <a:pPr lvl="1"/>
            <a:r>
              <a:rPr lang="cs-CZ" dirty="0"/>
              <a:t>Zpětná vazba pro lektora</a:t>
            </a:r>
          </a:p>
          <a:p>
            <a:pPr marL="514350" indent="-457200"/>
            <a:r>
              <a:rPr lang="cs-CZ" b="1" dirty="0">
                <a:solidFill>
                  <a:srgbClr val="0070C0"/>
                </a:solidFill>
              </a:rPr>
              <a:t>Diagnostická</a:t>
            </a:r>
          </a:p>
          <a:p>
            <a:pPr marL="914400" lvl="1" indent="-457200"/>
            <a:r>
              <a:rPr lang="cs-CZ" dirty="0"/>
              <a:t>lektor diagnostikuje studentovo sebevědomí, učební styl, stanovuje příčiny </a:t>
            </a:r>
            <a:r>
              <a:rPr lang="cs-CZ" dirty="0" err="1"/>
              <a:t>sdtudentova</a:t>
            </a:r>
            <a:r>
              <a:rPr lang="cs-CZ" dirty="0"/>
              <a:t> úspěchu či neúspěchu…; lektor vybírá vhodné metody a postupy vyučování, individualizuje výuku</a:t>
            </a:r>
          </a:p>
          <a:p>
            <a:pPr marL="514350" indent="-457200"/>
            <a:r>
              <a:rPr lang="cs-CZ" b="1" dirty="0">
                <a:solidFill>
                  <a:srgbClr val="0070C0"/>
                </a:solidFill>
              </a:rPr>
              <a:t>Kontrolní</a:t>
            </a:r>
          </a:p>
          <a:p>
            <a:pPr marL="914400" lvl="1" indent="-457200"/>
            <a:r>
              <a:rPr lang="cs-CZ" dirty="0"/>
              <a:t>Kontrola plnění cíle, zpětná vazba lektorovi</a:t>
            </a:r>
          </a:p>
          <a:p>
            <a:pPr marL="514350" indent="-457200"/>
            <a:r>
              <a:rPr lang="cs-CZ" b="1" dirty="0">
                <a:solidFill>
                  <a:srgbClr val="0070C0"/>
                </a:solidFill>
              </a:rPr>
              <a:t>Formativní (výchovná)</a:t>
            </a:r>
          </a:p>
          <a:p>
            <a:pPr marL="914400" lvl="1" indent="-457200"/>
            <a:r>
              <a:rPr lang="cs-CZ" dirty="0"/>
              <a:t>Formuje pozitivní vlastnosti žáka/učícího se jedince, postoje, impulz k dalšímu poznávání, sebepojetí, sebekontrola </a:t>
            </a:r>
          </a:p>
          <a:p>
            <a:pPr marL="914400" lvl="1" indent="-457200"/>
            <a:endParaRPr lang="cs-CZ" dirty="0"/>
          </a:p>
          <a:p>
            <a:pPr marL="57150" indent="0">
              <a:buNone/>
            </a:pPr>
            <a:r>
              <a:rPr lang="cs-CZ" b="1" dirty="0"/>
              <a:t>Sebehodnocení je závislé především na kognitivním vývoji jedince (schopnost provádět vyšší úrovně myšlenkových operací) a na jeho sociální vyzrálosti </a:t>
            </a:r>
          </a:p>
          <a:p>
            <a:pPr marL="45720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767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3600" b="1" dirty="0"/>
              <a:t>Sebehodnocení </a:t>
            </a:r>
            <a:r>
              <a:rPr lang="cs-CZ" sz="3600" dirty="0"/>
              <a:t>ve formálním vzdělávání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b="1" dirty="0"/>
              <a:t>VÝHODY </a:t>
            </a:r>
          </a:p>
          <a:p>
            <a:pPr>
              <a:buNone/>
            </a:pPr>
            <a:r>
              <a:rPr lang="cs-CZ" dirty="0"/>
              <a:t>•Žák chápe své aktuální kompetence </a:t>
            </a:r>
          </a:p>
          <a:p>
            <a:pPr>
              <a:buNone/>
            </a:pPr>
            <a:r>
              <a:rPr lang="cs-CZ" dirty="0"/>
              <a:t>•Hledá příčiny, vyvozuje důsledky jednání </a:t>
            </a:r>
          </a:p>
          <a:p>
            <a:pPr>
              <a:buNone/>
            </a:pPr>
            <a:r>
              <a:rPr lang="cs-CZ" dirty="0"/>
              <a:t>•Vnitřně motivován pro vlastní jednání, výkon</a:t>
            </a:r>
          </a:p>
          <a:p>
            <a:pPr>
              <a:buNone/>
            </a:pPr>
            <a:r>
              <a:rPr lang="cs-CZ" dirty="0"/>
              <a:t>•Analyzuje, navrhuje opatření </a:t>
            </a:r>
          </a:p>
          <a:p>
            <a:pPr>
              <a:buNone/>
            </a:pPr>
            <a:r>
              <a:rPr lang="cs-CZ" dirty="0"/>
              <a:t>•Pracuje s chybou – chyba jako výzva! </a:t>
            </a:r>
          </a:p>
          <a:p>
            <a:pPr>
              <a:buNone/>
            </a:pPr>
            <a:r>
              <a:rPr lang="cs-CZ" dirty="0"/>
              <a:t>•Poznává své osobní hodnoty </a:t>
            </a:r>
          </a:p>
          <a:p>
            <a:pPr>
              <a:buNone/>
            </a:pPr>
            <a:r>
              <a:rPr lang="cs-CZ" dirty="0"/>
              <a:t>•Odpovědnost za své učení </a:t>
            </a:r>
          </a:p>
          <a:p>
            <a:pPr>
              <a:buNone/>
            </a:pPr>
            <a:r>
              <a:rPr lang="cs-CZ" dirty="0"/>
              <a:t>•Rozvíjí komunikační schopnosti </a:t>
            </a:r>
          </a:p>
          <a:p>
            <a:pPr>
              <a:buNone/>
            </a:pPr>
            <a:r>
              <a:rPr lang="cs-CZ" dirty="0"/>
              <a:t>•Eliminace kázeňských problémů, pozitivní sociální klima ve třídě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ÚSKALÍ </a:t>
            </a:r>
          </a:p>
          <a:p>
            <a:pPr>
              <a:buNone/>
            </a:pPr>
            <a:r>
              <a:rPr lang="cs-CZ" dirty="0"/>
              <a:t>•Nerealističnost sebehodnocení žáka (přílišná sebekritika / absence sebekritiky) </a:t>
            </a:r>
          </a:p>
          <a:p>
            <a:pPr>
              <a:buNone/>
            </a:pPr>
            <a:r>
              <a:rPr lang="cs-CZ" dirty="0"/>
              <a:t>•Vliv rodinného prostředí </a:t>
            </a:r>
          </a:p>
          <a:p>
            <a:pPr>
              <a:buNone/>
            </a:pPr>
            <a:r>
              <a:rPr lang="cs-CZ" dirty="0"/>
              <a:t>•Práce s chybou – náročnější, nesmí docházet k fixaci chyby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Výsledky </a:t>
            </a:r>
            <a:r>
              <a:rPr lang="cs-CZ" dirty="0"/>
              <a:t>edukačního procesu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1</a:t>
            </a:r>
            <a:r>
              <a:rPr lang="cs-CZ" b="1" dirty="0"/>
              <a:t>. Vědomosti</a:t>
            </a:r>
          </a:p>
          <a:p>
            <a:pPr lvl="1"/>
            <a:r>
              <a:rPr lang="cs-CZ" dirty="0"/>
              <a:t>pamětně osvojená fakta; vzájemné vztahy, míra zobecnění a soustavy faktů</a:t>
            </a:r>
          </a:p>
          <a:p>
            <a:pPr lvl="1"/>
            <a:r>
              <a:rPr lang="cs-CZ" dirty="0"/>
              <a:t>pojmy, poučky, zákony, definice</a:t>
            </a:r>
          </a:p>
          <a:p>
            <a:pPr marL="0" indent="0">
              <a:buNone/>
            </a:pPr>
            <a:r>
              <a:rPr lang="cs-CZ" dirty="0"/>
              <a:t>2. </a:t>
            </a:r>
            <a:r>
              <a:rPr lang="cs-CZ" b="1" dirty="0"/>
              <a:t>Dovednosti</a:t>
            </a:r>
          </a:p>
          <a:p>
            <a:pPr lvl="1"/>
            <a:r>
              <a:rPr lang="cs-CZ" dirty="0"/>
              <a:t>učením získaná způsobilost k výkonu určité činnosti nebo k řešení úkolů a problémů </a:t>
            </a:r>
          </a:p>
          <a:p>
            <a:pPr marL="57150" indent="0">
              <a:buNone/>
            </a:pPr>
            <a:r>
              <a:rPr lang="cs-CZ" b="1" dirty="0"/>
              <a:t>3. Postoje</a:t>
            </a:r>
          </a:p>
          <a:p>
            <a:pPr marL="914400" lvl="1" indent="-457200"/>
            <a:r>
              <a:rPr lang="cs-CZ" dirty="0"/>
              <a:t>vztah člověka ke společnosti, přírodě, k sobě</a:t>
            </a:r>
          </a:p>
          <a:p>
            <a:pPr marL="57150" indent="0">
              <a:buNone/>
            </a:pPr>
            <a:r>
              <a:rPr lang="cs-CZ" b="1" dirty="0"/>
              <a:t>4. Kompetence</a:t>
            </a:r>
          </a:p>
          <a:p>
            <a:pPr marL="914400" lvl="1" indent="-457200"/>
            <a:r>
              <a:rPr lang="cs-CZ" dirty="0"/>
              <a:t>souhrn … výše uvedeného + „vnitřní integraci a propojení“ výše uvedeného ve funkčním použití k řešení situace		</a:t>
            </a:r>
          </a:p>
          <a:p>
            <a:pPr marL="57150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7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cs-CZ" dirty="0" err="1"/>
              <a:t>Sebeevaluace</a:t>
            </a:r>
            <a:r>
              <a:rPr lang="cs-CZ" dirty="0"/>
              <a:t> a škola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systematické vyhodnocování dosažených cílů </a:t>
            </a:r>
            <a:r>
              <a:rPr lang="cs-CZ" sz="2400" dirty="0"/>
              <a:t>dle předem stanovených kritérií, prováděné zaměstnanci školy</a:t>
            </a:r>
          </a:p>
          <a:p>
            <a:r>
              <a:rPr lang="cs-CZ" sz="2400" dirty="0"/>
              <a:t>nezbytná součást </a:t>
            </a:r>
            <a:r>
              <a:rPr lang="cs-CZ" sz="2400" dirty="0" err="1"/>
              <a:t>seberegulačního</a:t>
            </a:r>
            <a:r>
              <a:rPr lang="cs-CZ" sz="2400" dirty="0"/>
              <a:t> mechanismu  fungování školy</a:t>
            </a:r>
          </a:p>
          <a:p>
            <a:r>
              <a:rPr lang="cs-CZ" sz="2400" dirty="0"/>
              <a:t>poskytuje zpětnou vazbu o kvalitě a úrovni dosažených cílů vzhledem k plánovaným cílům </a:t>
            </a:r>
          </a:p>
          <a:p>
            <a:r>
              <a:rPr lang="cs-CZ" sz="2400" dirty="0"/>
              <a:t>proces, který </a:t>
            </a:r>
            <a:r>
              <a:rPr lang="cs-CZ" sz="2400" b="1" dirty="0"/>
              <a:t>škole jako organizaci umožňuje reflektovat svoji práci</a:t>
            </a:r>
            <a:r>
              <a:rPr lang="cs-CZ" sz="2400" dirty="0"/>
              <a:t>, a tedy i lépe stanovovat vlastní cíle a volit prostředky k jejich naplnění</a:t>
            </a:r>
          </a:p>
        </p:txBody>
      </p:sp>
    </p:spTree>
    <p:extLst>
      <p:ext uri="{BB962C8B-B14F-4D97-AF65-F5344CB8AC3E}">
        <p14:creationId xmlns:p14="http://schemas.microsoft.com/office/powerpoint/2010/main" val="21461198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3600" dirty="0"/>
              <a:t>Evaluace v neformálním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Několik rovin: </a:t>
            </a:r>
          </a:p>
          <a:p>
            <a:pPr marL="0" indent="0">
              <a:buNone/>
            </a:pPr>
            <a:r>
              <a:rPr lang="cs-CZ" sz="2400" dirty="0"/>
              <a:t>— vyhodnocení </a:t>
            </a:r>
            <a:r>
              <a:rPr lang="cs-CZ" sz="2400" b="1" dirty="0"/>
              <a:t>posunu v úrovni kompetencí účastníků </a:t>
            </a:r>
            <a:r>
              <a:rPr lang="cs-CZ" sz="2400" dirty="0"/>
              <a:t>(i </a:t>
            </a:r>
            <a:r>
              <a:rPr lang="cs-CZ" sz="2400" dirty="0" err="1"/>
              <a:t>sebeevaluace</a:t>
            </a:r>
            <a:r>
              <a:rPr lang="cs-CZ" sz="2400" dirty="0"/>
              <a:t>) a celkové úspěšnosti dosažení cílů vzdělávací akce; </a:t>
            </a:r>
          </a:p>
          <a:p>
            <a:pPr marL="0" indent="0">
              <a:buNone/>
            </a:pPr>
            <a:r>
              <a:rPr lang="cs-CZ" sz="2400" dirty="0"/>
              <a:t>— vyhodnocení </a:t>
            </a:r>
            <a:r>
              <a:rPr lang="cs-CZ" sz="2400" b="1" dirty="0"/>
              <a:t>obsahu</a:t>
            </a:r>
            <a:r>
              <a:rPr lang="cs-CZ" sz="2400" dirty="0"/>
              <a:t> (vhodnost konkrétních cílů, výběr a struktura metod) a realizace (školitelé, organizační stránka atd.) vzdělávací akce </a:t>
            </a:r>
            <a:r>
              <a:rPr lang="cs-CZ" sz="2400" b="1" dirty="0"/>
              <a:t>z pohledu účastníků</a:t>
            </a:r>
            <a:r>
              <a:rPr lang="cs-CZ" sz="2400" dirty="0"/>
              <a:t>; </a:t>
            </a:r>
          </a:p>
          <a:p>
            <a:pPr marL="0" indent="0">
              <a:buNone/>
            </a:pPr>
            <a:r>
              <a:rPr lang="cs-CZ" sz="2400" dirty="0"/>
              <a:t>— vyhodnocení </a:t>
            </a:r>
            <a:r>
              <a:rPr lang="cs-CZ" sz="2400" b="1" dirty="0"/>
              <a:t>obsahu</a:t>
            </a:r>
            <a:r>
              <a:rPr lang="cs-CZ" sz="2400" dirty="0"/>
              <a:t> (hlavní cíl a naplnění potřeb organizace, konkrétní cíle, cílová skupina a profil účastníka, formy a metody, atd.) </a:t>
            </a:r>
            <a:r>
              <a:rPr lang="cs-CZ" sz="2400" b="1" dirty="0"/>
              <a:t>a</a:t>
            </a:r>
            <a:r>
              <a:rPr lang="cs-CZ" sz="2400" dirty="0"/>
              <a:t> </a:t>
            </a:r>
            <a:r>
              <a:rPr lang="cs-CZ" sz="2400" b="1" dirty="0"/>
              <a:t>realizace</a:t>
            </a:r>
            <a:r>
              <a:rPr lang="cs-CZ" sz="2400" dirty="0"/>
              <a:t> (proces realizace, organizační a technické zabezpečení – místo konání, didaktická technika, atd., ekonomická náročnost, komunikace v týmu i s účastníky, propagace…) vzdělávací akce </a:t>
            </a:r>
            <a:r>
              <a:rPr lang="cs-CZ" sz="2400" b="1" dirty="0"/>
              <a:t>z hlediska školitelů a zadavatele</a:t>
            </a:r>
            <a:r>
              <a:rPr lang="cs-CZ" sz="2400" dirty="0"/>
              <a:t>; </a:t>
            </a:r>
          </a:p>
          <a:p>
            <a:pPr marL="0" indent="0">
              <a:buNone/>
            </a:pPr>
            <a:r>
              <a:rPr lang="cs-CZ" sz="2400" dirty="0"/>
              <a:t>— zhodnocení dalších aspektů vzdělávací akce školitele i účastníky dle potřeby</a:t>
            </a:r>
          </a:p>
        </p:txBody>
      </p:sp>
    </p:spTree>
    <p:extLst>
      <p:ext uri="{BB962C8B-B14F-4D97-AF65-F5344CB8AC3E}">
        <p14:creationId xmlns:p14="http://schemas.microsoft.com/office/powerpoint/2010/main" val="11572005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3756" y="274638"/>
            <a:ext cx="8750732" cy="85010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2800" b="1" dirty="0"/>
              <a:t>Metody / postupy evaluace v neformálním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/>
              <a:t>VHODNÉ postupy, vždy s ohledem na to, co jako lektoři hodnotíme v rozvoji účastníků vzdělávání </a:t>
            </a:r>
          </a:p>
          <a:p>
            <a:pPr marL="0" indent="0">
              <a:buNone/>
            </a:pPr>
            <a:r>
              <a:rPr lang="cs-CZ" sz="2800" dirty="0"/>
              <a:t>Typy: pozorování, rozhovory, dotazníková šetření, rozbory dokumentace, testování…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/>
              <a:t>Příklady:</a:t>
            </a:r>
          </a:p>
          <a:p>
            <a:r>
              <a:rPr lang="cs-CZ" sz="2600" b="1" dirty="0"/>
              <a:t>Znalosti</a:t>
            </a:r>
            <a:r>
              <a:rPr lang="cs-CZ" sz="2600" dirty="0"/>
              <a:t> – znalostní test, ústní dotazování, písemná práce</a:t>
            </a:r>
          </a:p>
          <a:p>
            <a:r>
              <a:rPr lang="cs-CZ" sz="2600" b="1" dirty="0"/>
              <a:t>Dovednosti</a:t>
            </a:r>
            <a:r>
              <a:rPr lang="cs-CZ" sz="2600" dirty="0"/>
              <a:t> – praktické předvedení (např. vytvoření určitého výstupu skupinové či individuální práce), praktické předvedení s komentářem, simulace, </a:t>
            </a:r>
            <a:r>
              <a:rPr lang="cs-CZ" sz="2600" dirty="0" err="1"/>
              <a:t>sebeevaluační</a:t>
            </a:r>
            <a:r>
              <a:rPr lang="cs-CZ" sz="2600" dirty="0"/>
              <a:t> dotazník</a:t>
            </a:r>
          </a:p>
          <a:p>
            <a:r>
              <a:rPr lang="cs-CZ" sz="2600" b="1" dirty="0"/>
              <a:t>Měkké kompetence </a:t>
            </a:r>
            <a:r>
              <a:rPr lang="cs-CZ" sz="2600" dirty="0"/>
              <a:t>– simulace/hraní rolí + pozorování, videozáznam, </a:t>
            </a:r>
            <a:r>
              <a:rPr lang="cs-CZ" sz="2600" dirty="0" err="1"/>
              <a:t>sebeevaluační</a:t>
            </a:r>
            <a:r>
              <a:rPr lang="cs-CZ" sz="2600" dirty="0"/>
              <a:t> dotazník</a:t>
            </a:r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113892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3200" b="1" dirty="0"/>
              <a:t>Metody / postupy evaluace v neformálním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Poznámky k úvahám:</a:t>
            </a:r>
            <a:r>
              <a:rPr lang="cs-CZ" sz="2400" dirty="0"/>
              <a:t> </a:t>
            </a:r>
          </a:p>
          <a:p>
            <a:r>
              <a:rPr lang="cs-CZ" sz="2400" dirty="0"/>
              <a:t>Jak znalosti, tak měkké kompetence lze zpravidla též zhodnotit jako součást evaluace dovedností</a:t>
            </a:r>
          </a:p>
          <a:p>
            <a:r>
              <a:rPr lang="cs-CZ" sz="2400" dirty="0"/>
              <a:t>Při tvorbě výstupů prokazujících dovednosti a jejich prezentaci se uplatňují jak znalosti (např. terminologie), tak měkké kompetence (k efektivní komunikaci, ke spolupráci, k plánování a organizaci práce atd.)</a:t>
            </a:r>
          </a:p>
        </p:txBody>
      </p:sp>
    </p:spTree>
    <p:extLst>
      <p:ext uri="{BB962C8B-B14F-4D97-AF65-F5344CB8AC3E}">
        <p14:creationId xmlns:p14="http://schemas.microsoft.com/office/powerpoint/2010/main" val="3724637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2800" b="1" dirty="0"/>
              <a:t>Příklad evaluace odborných kompetencí obecných (čtyřstupňová 0-3)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88840"/>
            <a:ext cx="6463477" cy="446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96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sz="3200" b="1" dirty="0"/>
              <a:t>Evaluace měkkých kompetencí</a:t>
            </a:r>
            <a:br>
              <a:rPr lang="cs-CZ" sz="3200" b="1" dirty="0"/>
            </a:br>
            <a:r>
              <a:rPr lang="cs-CZ" sz="3200" b="1" dirty="0"/>
              <a:t>(šestistupňový model, úroveň 0-5)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645024"/>
            <a:ext cx="6566982" cy="3028355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83568" y="1700808"/>
            <a:ext cx="8003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Využíván především pro měkké kompetence a odborné kompetence specifické. Každá měkká kompetence je popsána prostřednictvím sady přímo pro ni vytvořených deskriptorů – vzorů chování vykonavatele jednotky práce</a:t>
            </a:r>
          </a:p>
          <a:p>
            <a:r>
              <a:rPr lang="cs-CZ" dirty="0"/>
              <a:t>Nejnižší úrovně kompetence vyjadřují nízké nebo žádné požadavky na zvládání dané kompetence, nejvyšší úrovně vyjadřují vysoké požadavky na zvládnutí kompetence.</a:t>
            </a:r>
          </a:p>
        </p:txBody>
      </p:sp>
    </p:spTree>
    <p:extLst>
      <p:ext uri="{BB962C8B-B14F-4D97-AF65-F5344CB8AC3E}">
        <p14:creationId xmlns:p14="http://schemas.microsoft.com/office/powerpoint/2010/main" val="29717364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cs-CZ" dirty="0"/>
              <a:t>360° zpětná vazba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852936"/>
            <a:ext cx="6082655" cy="380301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57200" y="980728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Systém 360° zpětné vazby rozvoje rozvoj klíčových kompetencí poskytuje např. nadřízenému informace o pracovním výkonu a pracovním chování hodnocených pracovníků, o splnění stanovených cílů v informačním vzdělávání, o silných a slabých stránkách např. knihovníků (a to i v oblasti vedení lidí). </a:t>
            </a:r>
          </a:p>
          <a:p>
            <a:r>
              <a:rPr lang="cs-CZ" dirty="0"/>
              <a:t>360° zpětná vazba poskytuje hodnocenému jedinci komplexní zpětnou vazbu – např. knihovníkovi informace o posudku nadřízeného, kolegů, žáků ad. </a:t>
            </a:r>
          </a:p>
        </p:txBody>
      </p:sp>
    </p:spTree>
    <p:extLst>
      <p:ext uri="{BB962C8B-B14F-4D97-AF65-F5344CB8AC3E}">
        <p14:creationId xmlns:p14="http://schemas.microsoft.com/office/powerpoint/2010/main" val="5866477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cs-CZ" dirty="0"/>
              <a:t>Evaluace vzdělávacího programu</a:t>
            </a:r>
            <a:br>
              <a:rPr lang="cs-CZ" dirty="0"/>
            </a:br>
            <a:r>
              <a:rPr lang="cs-CZ" dirty="0"/>
              <a:t>DOTAZNÍKOVÉ 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47500" lnSpcReduction="20000"/>
          </a:bodyPr>
          <a:lstStyle/>
          <a:p>
            <a:r>
              <a:rPr lang="cs-CZ" dirty="0"/>
              <a:t>Jedna z nejčastějších metod sběru dat</a:t>
            </a:r>
          </a:p>
          <a:p>
            <a:r>
              <a:rPr lang="cs-CZ" dirty="0"/>
              <a:t>Relativně nízká časová a finanční náročnost</a:t>
            </a:r>
          </a:p>
          <a:p>
            <a:r>
              <a:rPr lang="cs-CZ" dirty="0"/>
              <a:t>Umožňuje opakované použití</a:t>
            </a:r>
          </a:p>
          <a:p>
            <a:r>
              <a:rPr lang="cs-CZ" dirty="0"/>
              <a:t>Zajišťuje určitou míru anonymity</a:t>
            </a:r>
          </a:p>
          <a:p>
            <a:endParaRPr lang="cs-CZ" dirty="0"/>
          </a:p>
          <a:p>
            <a:r>
              <a:rPr lang="cs-CZ" dirty="0"/>
              <a:t>Hodí se do </a:t>
            </a:r>
            <a:r>
              <a:rPr lang="cs-CZ" dirty="0" err="1"/>
              <a:t>sebeevaluaci</a:t>
            </a:r>
            <a:r>
              <a:rPr lang="cs-CZ" dirty="0"/>
              <a:t> a evaluaci, ale NE pro  všechny oblasti</a:t>
            </a:r>
          </a:p>
          <a:p>
            <a:r>
              <a:rPr lang="cs-CZ" dirty="0"/>
              <a:t>Výhoda: lze je provést opakovaně a snadno porovnat výsledky (např. před zahájením a po skončení vzdělávací akce)</a:t>
            </a:r>
          </a:p>
          <a:p>
            <a:r>
              <a:rPr lang="cs-CZ" dirty="0"/>
              <a:t>Stanovaní </a:t>
            </a:r>
            <a:r>
              <a:rPr lang="cs-CZ" b="1" dirty="0"/>
              <a:t>cíle dotazníkového šetření </a:t>
            </a:r>
            <a:r>
              <a:rPr lang="cs-CZ" dirty="0"/>
              <a:t>= první krok</a:t>
            </a:r>
          </a:p>
          <a:p>
            <a:r>
              <a:rPr lang="cs-CZ" dirty="0"/>
              <a:t>Význam důsledné </a:t>
            </a:r>
            <a:r>
              <a:rPr lang="cs-CZ" b="1" dirty="0"/>
              <a:t>specifikace cíle - především vytvoření hypotéz</a:t>
            </a:r>
            <a:r>
              <a:rPr lang="cs-CZ" dirty="0"/>
              <a:t>, které lze prostřednictvím dotazníkového šetření ověřit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Příklady témat dotazníkového šetření </a:t>
            </a:r>
          </a:p>
          <a:p>
            <a:r>
              <a:rPr lang="cs-CZ" dirty="0"/>
              <a:t>Neformální vzdělávání v knihovně: získání základních informací, charakterizujících stav názorů, představ, chování a zájmů dětí v našem městě, tj. životního stylu a volnočasových aktivit; jinými slovy – o jaké volnočasové aktivity se zajímají naši potenciální klienti</a:t>
            </a:r>
          </a:p>
          <a:p>
            <a:r>
              <a:rPr lang="cs-CZ" dirty="0"/>
              <a:t>Spokojenost zaměstnanců: získání názorů, které se bezprostředně dotýkají knihovny jako pracoviště, například získání názorů na spokojenost pracovníků s pracovními podmínkami.</a:t>
            </a:r>
          </a:p>
        </p:txBody>
      </p:sp>
    </p:spTree>
    <p:extLst>
      <p:ext uri="{BB962C8B-B14F-4D97-AF65-F5344CB8AC3E}">
        <p14:creationId xmlns:p14="http://schemas.microsoft.com/office/powerpoint/2010/main" val="42916682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br>
              <a:rPr lang="cs-CZ" dirty="0">
                <a:solidFill>
                  <a:srgbClr val="0070C0"/>
                </a:solidFill>
              </a:rPr>
            </a:br>
            <a:r>
              <a:rPr lang="cs-CZ" dirty="0"/>
              <a:t>Evaluace v portfoliu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7150" indent="0">
              <a:buNone/>
            </a:pPr>
            <a:r>
              <a:rPr lang="cs-CZ" dirty="0"/>
              <a:t>Donedávna „alternativní“ přístup k hodnocení</a:t>
            </a:r>
          </a:p>
          <a:p>
            <a:pPr marL="57150" indent="0">
              <a:buNone/>
            </a:pPr>
            <a:r>
              <a:rPr lang="cs-CZ" dirty="0"/>
              <a:t>Např. </a:t>
            </a:r>
            <a:r>
              <a:rPr lang="cs-CZ" b="1" dirty="0"/>
              <a:t>osobní kompetenční portfolio</a:t>
            </a:r>
            <a:r>
              <a:rPr lang="cs-CZ" dirty="0"/>
              <a:t>:</a:t>
            </a:r>
          </a:p>
          <a:p>
            <a:pPr marL="514350" indent="-457200"/>
            <a:r>
              <a:rPr lang="cs-CZ" dirty="0"/>
              <a:t>Osobní údaje</a:t>
            </a:r>
          </a:p>
          <a:p>
            <a:pPr marL="514350" indent="-457200"/>
            <a:r>
              <a:rPr lang="cs-CZ" dirty="0"/>
              <a:t>Přehled výstupů = seznam absolvovaných vzdělávacích akcí, a z každé z nich kompetenční profil, který popisuje úroveň rozvoje klíčových kompetencí</a:t>
            </a:r>
          </a:p>
          <a:p>
            <a:pPr marL="57150" indent="0">
              <a:buNone/>
            </a:pPr>
            <a:r>
              <a:rPr lang="cs-CZ" dirty="0"/>
              <a:t>Např. </a:t>
            </a:r>
            <a:r>
              <a:rPr lang="cs-CZ" b="1" dirty="0"/>
              <a:t>osobní portfolio žáka / učitele / aktivního dospělého…</a:t>
            </a:r>
          </a:p>
          <a:p>
            <a:pPr marL="514350" indent="-457200"/>
            <a:r>
              <a:rPr lang="cs-CZ" dirty="0"/>
              <a:t>Přehled množství shromážděných výstupů jednoho jedince  </a:t>
            </a:r>
          </a:p>
          <a:p>
            <a:pPr marL="514350" indent="-457200"/>
            <a:r>
              <a:rPr lang="cs-CZ" dirty="0"/>
              <a:t>Na základě produktů a dalších záznamů (výrobky, exponáty, písemné práce, pracovní listy, umělecká díla, poznámky k aktivitám…)</a:t>
            </a:r>
          </a:p>
          <a:p>
            <a:pPr lvl="1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4293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cs-CZ" dirty="0"/>
              <a:t>Evaluační testy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Standardizované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Vytvořené skupinou odborníků</a:t>
            </a:r>
          </a:p>
          <a:p>
            <a:r>
              <a:rPr lang="cs-CZ" dirty="0"/>
              <a:t>Validní, </a:t>
            </a:r>
            <a:r>
              <a:rPr lang="cs-CZ" dirty="0" err="1"/>
              <a:t>reliabilní</a:t>
            </a:r>
            <a:r>
              <a:rPr lang="cs-CZ" dirty="0"/>
              <a:t>,…</a:t>
            </a:r>
          </a:p>
          <a:p>
            <a:r>
              <a:rPr lang="cs-CZ" dirty="0"/>
              <a:t>Pevná kritéria pro hodnocení</a:t>
            </a:r>
          </a:p>
          <a:p>
            <a:r>
              <a:rPr lang="cs-CZ" dirty="0"/>
              <a:t>Použití pro srovnání výsledků jednotlivých institucí ve vzdělávání (i neformálním)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Nestandardizované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Častější v edukační praxi</a:t>
            </a:r>
          </a:p>
          <a:p>
            <a:r>
              <a:rPr lang="cs-CZ" dirty="0"/>
              <a:t>Tvoří je lektor sám</a:t>
            </a:r>
          </a:p>
          <a:p>
            <a:r>
              <a:rPr lang="cs-CZ" dirty="0"/>
              <a:t>Cíl: diagnostika vědomostí ve třídě</a:t>
            </a:r>
          </a:p>
          <a:p>
            <a:r>
              <a:rPr lang="cs-CZ" dirty="0"/>
              <a:t>Rychlé, objektivní zjištění</a:t>
            </a:r>
          </a:p>
          <a:p>
            <a:r>
              <a:rPr lang="cs-CZ" dirty="0"/>
              <a:t>Hodnoceny body (známkou)</a:t>
            </a:r>
          </a:p>
        </p:txBody>
      </p:sp>
    </p:spTree>
    <p:extLst>
      <p:ext uri="{BB962C8B-B14F-4D97-AF65-F5344CB8AC3E}">
        <p14:creationId xmlns:p14="http://schemas.microsoft.com/office/powerpoint/2010/main" val="42699212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cs-CZ" dirty="0"/>
              <a:t>Hlediska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4000" b="1" dirty="0">
                <a:solidFill>
                  <a:srgbClr val="0070C0"/>
                </a:solidFill>
              </a:rPr>
              <a:t>Hodnocení podle subjektu</a:t>
            </a:r>
          </a:p>
          <a:p>
            <a:r>
              <a:rPr lang="cs-CZ" b="1" dirty="0"/>
              <a:t>Heteronomní</a:t>
            </a:r>
          </a:p>
          <a:p>
            <a:pPr lvl="1"/>
            <a:r>
              <a:rPr lang="cs-CZ" dirty="0"/>
              <a:t>Hodnocený = žák/účastník posuzován zvnějšku (lektorem)</a:t>
            </a:r>
          </a:p>
          <a:p>
            <a:r>
              <a:rPr lang="cs-CZ" b="1" dirty="0"/>
              <a:t>Autonomní</a:t>
            </a:r>
          </a:p>
          <a:p>
            <a:pPr lvl="1"/>
            <a:r>
              <a:rPr lang="cs-CZ" dirty="0"/>
              <a:t>Vnitřní – hodnocený se posuzuje sám</a:t>
            </a:r>
          </a:p>
          <a:p>
            <a:pPr lvl="2"/>
            <a:r>
              <a:rPr lang="cs-CZ" dirty="0"/>
              <a:t>Sebereflexe lektora, portfolio žáka/účastníka – hodnotí své pokroky v daných kompetencích informační gramotnosti (měsíc, čtvrtletí …)  </a:t>
            </a:r>
          </a:p>
          <a:p>
            <a:pPr lvl="2"/>
            <a:endParaRPr lang="cs-CZ" dirty="0"/>
          </a:p>
          <a:p>
            <a:pPr marL="114300" indent="0">
              <a:buNone/>
            </a:pPr>
            <a:r>
              <a:rPr lang="cs-CZ" sz="4000" b="1" dirty="0">
                <a:solidFill>
                  <a:srgbClr val="0070C0"/>
                </a:solidFill>
              </a:rPr>
              <a:t>Hodnocení podle vztahové normy</a:t>
            </a:r>
          </a:p>
          <a:p>
            <a:pPr marL="571500" indent="-457200"/>
            <a:r>
              <a:rPr lang="cs-CZ" b="1" dirty="0"/>
              <a:t>Sociálně-vztahové</a:t>
            </a:r>
          </a:p>
          <a:p>
            <a:pPr marL="971550" lvl="1" indent="-457200"/>
            <a:r>
              <a:rPr lang="cs-CZ" dirty="0"/>
              <a:t>Porovnáváme výsledky jednoho studujícího s výsledky (výkony) ostatních</a:t>
            </a:r>
          </a:p>
          <a:p>
            <a:pPr marL="571500" indent="-457200"/>
            <a:r>
              <a:rPr lang="cs-CZ" b="1" dirty="0"/>
              <a:t>Individuálně-vztahové</a:t>
            </a:r>
          </a:p>
          <a:p>
            <a:pPr marL="971550" lvl="1" indent="-457200"/>
            <a:r>
              <a:rPr lang="cs-CZ" dirty="0"/>
              <a:t>Porovnáváme výsledky u jedince v průběhu času 	</a:t>
            </a:r>
          </a:p>
          <a:p>
            <a:pPr marL="914400" lvl="2" indent="0">
              <a:buNone/>
            </a:pPr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975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otázky jsou součástí hodnocení </a:t>
            </a:r>
            <a:br>
              <a:rPr lang="cs-CZ" dirty="0"/>
            </a:br>
            <a:r>
              <a:rPr lang="cs-CZ" dirty="0"/>
              <a:t>v učitelově práci?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Co se stalo?</a:t>
            </a:r>
          </a:p>
          <a:p>
            <a:r>
              <a:rPr lang="cs-CZ" i="1" dirty="0"/>
              <a:t>Jak se to stalo?</a:t>
            </a:r>
          </a:p>
          <a:p>
            <a:r>
              <a:rPr lang="cs-CZ" i="1" dirty="0"/>
              <a:t>Proč se to stalo?</a:t>
            </a:r>
          </a:p>
          <a:p>
            <a:r>
              <a:rPr lang="cs-CZ" i="1" dirty="0"/>
              <a:t>Bylo dosaženo cíle?</a:t>
            </a:r>
          </a:p>
          <a:p>
            <a:r>
              <a:rPr lang="cs-CZ" i="1" dirty="0"/>
              <a:t>Jak je cíl kvalitní?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9203711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1"/>
            </a:solidFill>
          </a:ln>
        </p:spPr>
        <p:txBody>
          <a:bodyPr/>
          <a:lstStyle/>
          <a:p>
            <a:r>
              <a:rPr lang="cs-CZ" dirty="0"/>
              <a:t>Z historie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Tzv. lokace</a:t>
            </a:r>
          </a:p>
          <a:p>
            <a:r>
              <a:rPr lang="cs-CZ" dirty="0"/>
              <a:t>Tělesné tresty</a:t>
            </a:r>
          </a:p>
          <a:p>
            <a:r>
              <a:rPr lang="cs-CZ" dirty="0"/>
              <a:t>Symboly – oslí uši</a:t>
            </a:r>
          </a:p>
          <a:p>
            <a:r>
              <a:rPr lang="cs-CZ" dirty="0"/>
              <a:t>Knihy cti / černé knihy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Hodnocení slovní / známkové /kodifikace hodnocení</a:t>
            </a:r>
          </a:p>
          <a:p>
            <a:r>
              <a:rPr lang="cs-CZ" dirty="0"/>
              <a:t>Hodnocení slovní – do 16. století</a:t>
            </a:r>
          </a:p>
          <a:p>
            <a:r>
              <a:rPr lang="cs-CZ" dirty="0"/>
              <a:t>Hodnocení známkami – třídicí funkce</a:t>
            </a:r>
          </a:p>
          <a:p>
            <a:r>
              <a:rPr lang="cs-CZ" dirty="0"/>
              <a:t>Kodifikace školního hodnocení – </a:t>
            </a:r>
            <a:r>
              <a:rPr lang="cs-CZ" dirty="0" err="1"/>
              <a:t>Felbigerův</a:t>
            </a:r>
            <a:r>
              <a:rPr lang="cs-CZ" dirty="0"/>
              <a:t> </a:t>
            </a:r>
            <a:r>
              <a:rPr lang="cs-CZ" i="1" dirty="0"/>
              <a:t>Školní řád </a:t>
            </a:r>
            <a:r>
              <a:rPr lang="cs-CZ" dirty="0"/>
              <a:t>(1774)</a:t>
            </a:r>
          </a:p>
          <a:p>
            <a:r>
              <a:rPr lang="cs-CZ" dirty="0"/>
              <a:t>Uzákonění veřejné zkoušky, vysvědčení na konci docházky – </a:t>
            </a:r>
            <a:r>
              <a:rPr lang="cs-CZ" i="1" dirty="0"/>
              <a:t>Kniha </a:t>
            </a:r>
            <a:r>
              <a:rPr lang="cs-CZ" i="1" dirty="0" err="1"/>
              <a:t>metodní</a:t>
            </a:r>
            <a:r>
              <a:rPr lang="cs-CZ" i="1" dirty="0"/>
              <a:t> </a:t>
            </a:r>
            <a:r>
              <a:rPr lang="cs-CZ" dirty="0"/>
              <a:t>(1775)</a:t>
            </a:r>
          </a:p>
          <a:p>
            <a:endParaRPr lang="cs-CZ" dirty="0"/>
          </a:p>
          <a:p>
            <a:r>
              <a:rPr lang="cs-CZ" dirty="0"/>
              <a:t>Počátek 20. století – kritika hodnocení prostřednictvím známek!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054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3633" y="245097"/>
            <a:ext cx="8253167" cy="1239687"/>
          </a:xfrm>
          <a:ln w="381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cs-CZ" dirty="0"/>
              <a:t>Jak reflektivně přistupovat </a:t>
            </a:r>
            <a:br>
              <a:rPr lang="cs-CZ" dirty="0"/>
            </a:br>
            <a:r>
              <a:rPr lang="cs-CZ" dirty="0"/>
              <a:t>k hodnocení ve výuce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Mám konkrétně stanovená kritéria hodnocení?</a:t>
            </a:r>
          </a:p>
          <a:p>
            <a:r>
              <a:rPr lang="cs-CZ" dirty="0"/>
              <a:t>Znají moji žáci/studenti  mé požadavky?</a:t>
            </a:r>
          </a:p>
          <a:p>
            <a:r>
              <a:rPr lang="cs-CZ" dirty="0"/>
              <a:t>Používám různé formy hodnocení?</a:t>
            </a:r>
          </a:p>
          <a:p>
            <a:r>
              <a:rPr lang="cs-CZ" dirty="0"/>
              <a:t>Používám hodnocení k různým účelům?</a:t>
            </a:r>
          </a:p>
          <a:p>
            <a:r>
              <a:rPr lang="cs-CZ" dirty="0"/>
              <a:t>Je moje hodnocení komplexní (sleduje různé stránky rozvoje osobnosti, postihuje všechny druhy cílů)?</a:t>
            </a:r>
          </a:p>
          <a:p>
            <a:r>
              <a:rPr lang="cs-CZ" dirty="0"/>
              <a:t>Hodnotím a poskytuji zpětnou vazbu dostatečně  a konstruktivně?</a:t>
            </a:r>
          </a:p>
          <a:p>
            <a:r>
              <a:rPr lang="cs-CZ" dirty="0"/>
              <a:t>Pomáhám dostatečně, aby se žáci/studující připravili na činnosti, které hodnotím? </a:t>
            </a:r>
          </a:p>
          <a:p>
            <a:r>
              <a:rPr lang="cs-CZ" dirty="0"/>
              <a:t>Jsou moje kritéria a formy hodnocení přiměřené možnostem účastníků?</a:t>
            </a:r>
          </a:p>
          <a:p>
            <a:r>
              <a:rPr lang="cs-CZ" dirty="0"/>
              <a:t>Rozvíjím u žáků/studujících dovednost sebehodnocení?</a:t>
            </a:r>
          </a:p>
          <a:p>
            <a:r>
              <a:rPr lang="cs-CZ" dirty="0"/>
              <a:t>Jsem v hodnocení objektivní?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5650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510B89-F594-46AF-A8A1-44E491D58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/>
              <a:t>Zdroje v českém jazyce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930D04-787D-4CB5-9EF2-6746E2777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96325"/>
          </a:xfrm>
        </p:spPr>
        <p:txBody>
          <a:bodyPr>
            <a:normAutofit fontScale="55000" lnSpcReduction="20000"/>
          </a:bodyPr>
          <a:lstStyle/>
          <a:p>
            <a:r>
              <a:rPr lang="cs-CZ" dirty="0" err="1"/>
              <a:t>Dwecková</a:t>
            </a:r>
            <a:r>
              <a:rPr lang="cs-CZ" dirty="0"/>
              <a:t>, C. S. Nastavení mysli: nová psychologie úspěchu, aneb, naučte se využít svůj potenciál</a:t>
            </a:r>
          </a:p>
          <a:p>
            <a:r>
              <a:rPr lang="cs-CZ" dirty="0" err="1"/>
              <a:t>Hansen</a:t>
            </a:r>
            <a:r>
              <a:rPr lang="cs-CZ" dirty="0"/>
              <a:t> Čechová, B. </a:t>
            </a:r>
            <a:r>
              <a:rPr lang="cs-CZ" i="1" dirty="0"/>
              <a:t>Nápady pro rozvoj hodnocení klíčových kompetencí žáků </a:t>
            </a:r>
          </a:p>
          <a:p>
            <a:r>
              <a:rPr lang="cs-CZ" sz="3200" dirty="0"/>
              <a:t>KOLÁŘ, Zdeněk a Renata ŠIKULOVÁ. </a:t>
            </a:r>
            <a:r>
              <a:rPr lang="cs-CZ" sz="3200" i="1" dirty="0"/>
              <a:t>Hodnocení žáků</a:t>
            </a:r>
            <a:r>
              <a:rPr lang="cs-CZ" sz="3200" dirty="0"/>
              <a:t>. 2., dopl. vyd. Praha: Grada, 2009. Pedagogika (Grada). ISBN 978-80-247-2834-6. </a:t>
            </a:r>
          </a:p>
          <a:p>
            <a:r>
              <a:rPr lang="cs-CZ" dirty="0"/>
              <a:t>Košťálová, H., Miková, Š., </a:t>
            </a:r>
            <a:r>
              <a:rPr lang="cs-CZ" dirty="0" err="1"/>
              <a:t>Stang</a:t>
            </a:r>
            <a:r>
              <a:rPr lang="cs-CZ" dirty="0"/>
              <a:t>, J. </a:t>
            </a:r>
            <a:r>
              <a:rPr lang="cs-CZ" i="1" dirty="0"/>
              <a:t>Školní hodnocení žáků a studentů</a:t>
            </a:r>
          </a:p>
          <a:p>
            <a:r>
              <a:rPr lang="cs-CZ" dirty="0"/>
              <a:t>Kratochvílová, J. </a:t>
            </a:r>
            <a:r>
              <a:rPr lang="cs-CZ" i="1" dirty="0"/>
              <a:t>Systém hodnocení a sebehodnocení žáků </a:t>
            </a:r>
          </a:p>
          <a:p>
            <a:r>
              <a:rPr lang="cs-CZ" dirty="0"/>
              <a:t>PASCH, Marvin. </a:t>
            </a:r>
            <a:r>
              <a:rPr lang="cs-CZ" i="1" dirty="0"/>
              <a:t>Od vzdělávacího programu k vyučovací hodině</a:t>
            </a:r>
            <a:r>
              <a:rPr lang="cs-CZ" dirty="0"/>
              <a:t>. Vyd. 2. Praha: Portál, 2005. ISBN 80-7367-054-2. </a:t>
            </a:r>
          </a:p>
          <a:p>
            <a:r>
              <a:rPr lang="cs-CZ" dirty="0"/>
              <a:t>Slavík, J. </a:t>
            </a:r>
            <a:r>
              <a:rPr lang="cs-CZ" i="1" dirty="0"/>
              <a:t>Hodnocení v současné škole</a:t>
            </a:r>
          </a:p>
          <a:p>
            <a:r>
              <a:rPr lang="cs-CZ" dirty="0"/>
              <a:t>Starý, K., </a:t>
            </a:r>
            <a:r>
              <a:rPr lang="cs-CZ" dirty="0" err="1"/>
              <a:t>Laufková</a:t>
            </a:r>
            <a:r>
              <a:rPr lang="cs-CZ" dirty="0"/>
              <a:t>, V. a kol. </a:t>
            </a:r>
            <a:r>
              <a:rPr lang="cs-CZ" i="1" dirty="0"/>
              <a:t>Formativní hodnocení ve výuce</a:t>
            </a:r>
          </a:p>
          <a:p>
            <a:r>
              <a:rPr lang="cs-CZ" dirty="0" err="1"/>
              <a:t>Šeďová</a:t>
            </a:r>
            <a:r>
              <a:rPr lang="cs-CZ" dirty="0"/>
              <a:t>, K., Švaříček, R. a Šalamounová, Z. </a:t>
            </a:r>
            <a:r>
              <a:rPr lang="cs-CZ" i="1" dirty="0"/>
              <a:t>Komunikace ve školní třídě</a:t>
            </a:r>
          </a:p>
          <a:p>
            <a:r>
              <a:rPr lang="cs-CZ" sz="3200" dirty="0"/>
              <a:t>VÚP Praha. </a:t>
            </a:r>
            <a:r>
              <a:rPr lang="cs-CZ" sz="3200" i="1" dirty="0"/>
              <a:t>Čtyřstupňová škála pro hodnocení klíčových kompetencí žáků</a:t>
            </a:r>
            <a:r>
              <a:rPr lang="cs-CZ" sz="3200" dirty="0"/>
              <a:t>. Metodický portál: Články [online], [cit. 2016 -10-05]. Dostupné z: </a:t>
            </a:r>
            <a:r>
              <a:rPr lang="cs-CZ" sz="32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http://clanky.rvp.cz/</a:t>
            </a:r>
            <a:r>
              <a:rPr lang="cs-CZ" sz="3200" dirty="0" err="1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clanek</a:t>
            </a:r>
            <a:r>
              <a:rPr lang="cs-CZ" sz="3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/.html</a:t>
            </a:r>
            <a:r>
              <a:rPr lang="cs-CZ" sz="3200" dirty="0"/>
              <a:t>.</a:t>
            </a:r>
          </a:p>
          <a:p>
            <a:r>
              <a:rPr lang="cs-CZ" dirty="0"/>
              <a:t>William, D., </a:t>
            </a:r>
            <a:r>
              <a:rPr lang="cs-CZ" dirty="0" err="1"/>
              <a:t>Leahyová</a:t>
            </a:r>
            <a:r>
              <a:rPr lang="cs-CZ" dirty="0"/>
              <a:t>, S. </a:t>
            </a:r>
            <a:r>
              <a:rPr lang="cs-CZ" i="1" dirty="0"/>
              <a:t>Zavádění formativního hodnocení. </a:t>
            </a:r>
            <a:r>
              <a:rPr lang="cs-CZ" dirty="0"/>
              <a:t>Praktické techniky pro základní a střední školy</a:t>
            </a:r>
          </a:p>
          <a:p>
            <a:r>
              <a:rPr lang="cs-CZ" sz="3200" dirty="0"/>
              <a:t>ZORMANOVÁ, L. </a:t>
            </a:r>
            <a:r>
              <a:rPr lang="cs-CZ" sz="3200" i="1" dirty="0"/>
              <a:t>Obecná didaktika. Praha</a:t>
            </a:r>
            <a:r>
              <a:rPr lang="cs-CZ" sz="3200" dirty="0"/>
              <a:t>: Grada </a:t>
            </a:r>
            <a:r>
              <a:rPr lang="cs-CZ" sz="3200" dirty="0" err="1"/>
              <a:t>Publishing</a:t>
            </a:r>
            <a:r>
              <a:rPr lang="cs-CZ" sz="3200" dirty="0"/>
              <a:t>, 2009. ISBN 978-80-247-4590-9.</a:t>
            </a:r>
          </a:p>
          <a:p>
            <a:endParaRPr lang="cs-CZ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cs-CZ" sz="3200" dirty="0"/>
              <a:t>Periodikum </a:t>
            </a:r>
            <a:r>
              <a:rPr lang="cs-CZ" sz="3200" i="1" dirty="0"/>
              <a:t>Kritické listy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5950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659A7-8EAD-4260-B412-E50FCF51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v anglickém jazyce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3FBEF-1B4F-49B1-996A-28F38D7BC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Andrade, H. L., &amp; </a:t>
            </a:r>
            <a:r>
              <a:rPr lang="en-US" dirty="0" err="1"/>
              <a:t>Cizek</a:t>
            </a:r>
            <a:r>
              <a:rPr lang="en-US" dirty="0"/>
              <a:t>, G. J. (2010). Handbook of formative assessment. New York: Routledge. </a:t>
            </a:r>
            <a:endParaRPr lang="cs-CZ" dirty="0"/>
          </a:p>
          <a:p>
            <a:r>
              <a:rPr lang="en-US" dirty="0" err="1"/>
              <a:t>Články</a:t>
            </a:r>
            <a:r>
              <a:rPr lang="en-US" dirty="0"/>
              <a:t> </a:t>
            </a:r>
            <a:r>
              <a:rPr lang="en-US" dirty="0" err="1"/>
              <a:t>Blacka</a:t>
            </a:r>
            <a:r>
              <a:rPr lang="en-US" dirty="0"/>
              <a:t>, </a:t>
            </a:r>
            <a:r>
              <a:rPr lang="en-US" dirty="0" err="1"/>
              <a:t>Wiliama</a:t>
            </a:r>
            <a:r>
              <a:rPr lang="en-US" dirty="0"/>
              <a:t> a </a:t>
            </a:r>
            <a:r>
              <a:rPr lang="en-US" dirty="0" err="1"/>
              <a:t>kol</a:t>
            </a:r>
            <a:r>
              <a:rPr lang="en-US" dirty="0"/>
              <a:t>: 1998, 2004, 2005, 2010.</a:t>
            </a:r>
            <a:endParaRPr lang="cs-CZ" dirty="0"/>
          </a:p>
          <a:p>
            <a:r>
              <a:rPr lang="en-US" dirty="0"/>
              <a:t>Earl, L. M. (2003). Assessment as learning: using classroom assessment to maximize student learning. Thousand Oaks: Corwin, Press. </a:t>
            </a:r>
            <a:endParaRPr lang="cs-CZ" dirty="0"/>
          </a:p>
          <a:p>
            <a:r>
              <a:rPr lang="cs-CZ" dirty="0"/>
              <a:t>H</a:t>
            </a:r>
            <a:r>
              <a:rPr lang="en-US" dirty="0" err="1"/>
              <a:t>attie</a:t>
            </a:r>
            <a:r>
              <a:rPr lang="en-US" dirty="0"/>
              <a:t>, J., &amp; Timperley, H. (2007). The power of feedback. Review Of Educational Research, 77(1), 81–112. </a:t>
            </a:r>
            <a:endParaRPr lang="cs-CZ" dirty="0"/>
          </a:p>
          <a:p>
            <a:r>
              <a:rPr lang="en-US" dirty="0"/>
              <a:t>Heritage, M. (2007). Formative Assessment: What Do Teachers Need to Know and Do? Phi Delta </a:t>
            </a:r>
            <a:r>
              <a:rPr lang="en-US" dirty="0" err="1"/>
              <a:t>Kappan</a:t>
            </a:r>
            <a:r>
              <a:rPr lang="en-US" dirty="0"/>
              <a:t>, 89(2), 140–145. </a:t>
            </a:r>
            <a:endParaRPr lang="cs-CZ" dirty="0"/>
          </a:p>
          <a:p>
            <a:r>
              <a:rPr lang="en-US" dirty="0"/>
              <a:t>Heritage, M. (2010). Formative assessment and next-generation assessment systems: Are we losing an opportunity? Washington, D.C.: Council of Chief State School Officers.</a:t>
            </a:r>
            <a:endParaRPr lang="cs-CZ" dirty="0"/>
          </a:p>
          <a:p>
            <a:r>
              <a:rPr lang="en-US" dirty="0" err="1"/>
              <a:t>Chappuis</a:t>
            </a:r>
            <a:r>
              <a:rPr lang="en-US" dirty="0"/>
              <a:t>, J. (2009). Seven strategies of assessment for learning. Boston: Allyn &amp; Bacon </a:t>
            </a:r>
            <a:endParaRPr lang="cs-CZ" dirty="0"/>
          </a:p>
          <a:p>
            <a:r>
              <a:rPr lang="en-US" dirty="0" err="1"/>
              <a:t>Wiliam</a:t>
            </a:r>
            <a:r>
              <a:rPr lang="en-US" dirty="0"/>
              <a:t>, D. (2011). Embedded formative assessment. Bloomington, IN: Solution Tree Press.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954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4B53F-0151-4961-A172-00ECA5B6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Hodnocení v kontextu vzdělávacích cílů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96EE8E-7F27-4348-BA5E-0CD110BA9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484784"/>
            <a:ext cx="59055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E2FDC2-6B6B-49E8-8D31-9913EBCA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pohledy na školní hodnocení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DC1B39A0-CF4B-42D0-8F44-314150653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444100"/>
              </p:ext>
            </p:extLst>
          </p:nvPr>
        </p:nvGraphicFramePr>
        <p:xfrm>
          <a:off x="457200" y="1600200"/>
          <a:ext cx="8229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4207122692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4254724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dirty="0" err="1"/>
                        <a:t>Hodnocení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výsledků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učení</a:t>
                      </a:r>
                      <a:r>
                        <a:rPr lang="en-US" sz="2000" dirty="0"/>
                        <a:t> - </a:t>
                      </a:r>
                      <a:r>
                        <a:rPr lang="en-US" dirty="0"/>
                        <a:t>Assessment of Learning</a:t>
                      </a:r>
                      <a:endParaRPr lang="cs-CZ" dirty="0"/>
                    </a:p>
                    <a:p>
                      <a:pPr marL="342900" indent="-342900">
                        <a:buAutoNum type="arabicPeriod"/>
                      </a:pPr>
                      <a:endParaRPr lang="cs-CZ" dirty="0"/>
                    </a:p>
                    <a:p>
                      <a:pPr marL="0" indent="0">
                        <a:buNone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Testy, písemky, vysvědčení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32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2. </a:t>
                      </a:r>
                      <a:r>
                        <a:rPr lang="cs-CZ" sz="2000" b="1" dirty="0"/>
                        <a:t>Hodnocení procesu učení  </a:t>
                      </a:r>
                    </a:p>
                    <a:p>
                      <a:r>
                        <a:rPr lang="cs-CZ" sz="2000" b="1" dirty="0"/>
                        <a:t>    </a:t>
                      </a:r>
                      <a:r>
                        <a:rPr lang="cs-CZ" dirty="0" err="1"/>
                        <a:t>Assessment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for</a:t>
                      </a:r>
                      <a:r>
                        <a:rPr lang="cs-CZ" dirty="0"/>
                        <a:t> Learning</a:t>
                      </a:r>
                    </a:p>
                    <a:p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Cíle, kritéria a informativní zpětná vazba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104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cs-CZ" sz="2000" b="1" dirty="0"/>
                        <a:t>3. Hodnocení jako součást učení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2000" b="1" dirty="0"/>
                        <a:t>     </a:t>
                      </a:r>
                      <a:r>
                        <a:rPr lang="cs-CZ" dirty="0"/>
                        <a:t>(Učení se hodnocením)</a:t>
                      </a:r>
                    </a:p>
                    <a:p>
                      <a:pPr marL="0" indent="0">
                        <a:buNone/>
                      </a:pPr>
                      <a:r>
                        <a:rPr lang="cs-CZ" dirty="0"/>
                        <a:t>      </a:t>
                      </a:r>
                      <a:r>
                        <a:rPr lang="cs-CZ" dirty="0" err="1"/>
                        <a:t>Assessment</a:t>
                      </a:r>
                      <a:r>
                        <a:rPr lang="cs-CZ" dirty="0"/>
                        <a:t> as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Sebehodnocení a vrstevnické hodnocení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123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39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4FB58-7088-4413-A5E4-A8E8F62A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cs-CZ" dirty="0"/>
              <a:t>Typy školního hodnocení</a:t>
            </a:r>
            <a:br>
              <a:rPr lang="cs-CZ" dirty="0"/>
            </a:br>
            <a:r>
              <a:rPr lang="cs-CZ" dirty="0"/>
              <a:t> </a:t>
            </a:r>
            <a:br>
              <a:rPr lang="cs-CZ" dirty="0"/>
            </a:br>
            <a:r>
              <a:rPr lang="cs-CZ" sz="2700" dirty="0"/>
              <a:t>Dělení na </a:t>
            </a:r>
            <a:r>
              <a:rPr lang="cs-CZ" sz="2700" noProof="1"/>
              <a:t>sumativní</a:t>
            </a:r>
            <a:r>
              <a:rPr lang="cs-CZ" sz="2700" dirty="0"/>
              <a:t> a formativní vychází z: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F1E82F8A-A3E2-4697-898A-46E304725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203" y="2276872"/>
            <a:ext cx="638959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190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4858</Words>
  <Application>Microsoft Office PowerPoint</Application>
  <PresentationFormat>Předvádění na obrazovce (4:3)</PresentationFormat>
  <Paragraphs>445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6" baseType="lpstr">
      <vt:lpstr>Arial</vt:lpstr>
      <vt:lpstr>Calibri</vt:lpstr>
      <vt:lpstr>Motiv systému Office</vt:lpstr>
      <vt:lpstr>Hodnocení, evaluace, (sebe)reflexe  v pedagogické praxi </vt:lpstr>
      <vt:lpstr>Vymezení problematiky </vt:lpstr>
      <vt:lpstr>Sebehodnocení / sebeevaluace</vt:lpstr>
      <vt:lpstr>Školní hodnocení</vt:lpstr>
      <vt:lpstr>Sebeevaluace a škola</vt:lpstr>
      <vt:lpstr>Jaké otázky jsou součástí hodnocení  v učitelově práci? </vt:lpstr>
      <vt:lpstr>Hodnocení v kontextu vzdělávacích cílů</vt:lpstr>
      <vt:lpstr>Tři pohledy na školní hodnocení</vt:lpstr>
      <vt:lpstr>Typy školního hodnocení   Dělení na sumativní a formativní vychází z:</vt:lpstr>
      <vt:lpstr>Sumativní a formativní hodnocení</vt:lpstr>
      <vt:lpstr>Sumativní a formativní hodnocení</vt:lpstr>
      <vt:lpstr>Formativní hodnocení</vt:lpstr>
      <vt:lpstr>Proč používat formativní hodnocení</vt:lpstr>
      <vt:lpstr>Šest oblastí výuky zaměřených na formativní hodnocení (dle OECD)</vt:lpstr>
      <vt:lpstr>1. Podporující prostředí</vt:lpstr>
      <vt:lpstr>2. Učební cíle </vt:lpstr>
      <vt:lpstr>3. Výukové strategie </vt:lpstr>
      <vt:lpstr>4. Hodnoticí postupy</vt:lpstr>
      <vt:lpstr>Hodnoticí postupy ve formativním hodnocení </vt:lpstr>
      <vt:lpstr>Hodnocení a sebehodnocení  v sebeřízeném učení </vt:lpstr>
      <vt:lpstr>5. Zpětná vazba </vt:lpstr>
      <vt:lpstr>5. Zpětná vazba (učitele i žáka, dle situace)</vt:lpstr>
      <vt:lpstr>5. Zpětná vazba (učitele i žáka, dle situace)</vt:lpstr>
      <vt:lpstr>6. Aktivní učení žáků </vt:lpstr>
      <vt:lpstr> Překážky rozšíření formativního hodnocení – jak je překonávat </vt:lpstr>
      <vt:lpstr>Překážky</vt:lpstr>
      <vt:lpstr> Překážky rozšíření formativního hodnocení – jak je překonávat </vt:lpstr>
      <vt:lpstr>Překážky rozšíření formativního hodnocení – jak je překonávat</vt:lpstr>
      <vt:lpstr>(Ne)koherence cílů, aktivit a hodnocení</vt:lpstr>
      <vt:lpstr>Překážky rozšíření formativního hodnocení – jak je překonávat</vt:lpstr>
      <vt:lpstr>Překážky rozšíření formativního hodnocení – jak je překonávat</vt:lpstr>
      <vt:lpstr>Překážky rozšíření formativního hodnocení – jak je překonávat</vt:lpstr>
      <vt:lpstr>Překážky rozšíření formativního hodnocení – jak je překonávat</vt:lpstr>
      <vt:lpstr>FORMATIVNÍ HODNOCENÍ</vt:lpstr>
      <vt:lpstr>FORMATIVNÍ HODNOCENÍ</vt:lpstr>
      <vt:lpstr>Principy formativního hodnocení</vt:lpstr>
      <vt:lpstr>Učitelé a FORMATIVNÍ HODNOCENÍ</vt:lpstr>
      <vt:lpstr>Strategie formativního hodnocení </vt:lpstr>
      <vt:lpstr>Strategie formativního hodnocení </vt:lpstr>
      <vt:lpstr>Techniky formativního hodnocení</vt:lpstr>
      <vt:lpstr>Techniky formativního hodnocení</vt:lpstr>
      <vt:lpstr>Prezentace aplikace PowerPoint</vt:lpstr>
      <vt:lpstr>Prezentace aplikace PowerPoint</vt:lpstr>
      <vt:lpstr>Závěry z výzkumů hodnocení  v českých školách</vt:lpstr>
      <vt:lpstr>Náměty do diskuse </vt:lpstr>
      <vt:lpstr>Sebehodnocení v edukační praxi</vt:lpstr>
      <vt:lpstr>Funkce sebehodnocení</vt:lpstr>
      <vt:lpstr>Sebehodnocení ve formálním vzdělávání </vt:lpstr>
      <vt:lpstr>Výsledky edukačního procesu</vt:lpstr>
      <vt:lpstr>Evaluace v neformálním vzdělávání</vt:lpstr>
      <vt:lpstr>Metody / postupy evaluace v neformálním vzdělávání</vt:lpstr>
      <vt:lpstr>Metody / postupy evaluace v neformálním vzdělávání</vt:lpstr>
      <vt:lpstr>Příklad evaluace odborných kompetencí obecných (čtyřstupňová 0-3) </vt:lpstr>
      <vt:lpstr>Evaluace měkkých kompetencí (šestistupňový model, úroveň 0-5)</vt:lpstr>
      <vt:lpstr>360° zpětná vazba</vt:lpstr>
      <vt:lpstr>Evaluace vzdělávacího programu DOTAZNÍKOVÉ šetření</vt:lpstr>
      <vt:lpstr> Evaluace v portfoliu </vt:lpstr>
      <vt:lpstr>Evaluační testy</vt:lpstr>
      <vt:lpstr>Hlediska hodnocení</vt:lpstr>
      <vt:lpstr>Z historie hodnocení</vt:lpstr>
      <vt:lpstr>Jak reflektivně přistupovat  k hodnocení ve výuce</vt:lpstr>
      <vt:lpstr>Zdroje v českém jazyce</vt:lpstr>
      <vt:lpstr>Zdroje v anglickém jazyce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a hodnocení vědomostí žáků</dc:title>
  <dc:creator>user</dc:creator>
  <cp:lastModifiedBy>Pavlína Mazáčová</cp:lastModifiedBy>
  <cp:revision>82</cp:revision>
  <dcterms:created xsi:type="dcterms:W3CDTF">2016-05-10T05:12:20Z</dcterms:created>
  <dcterms:modified xsi:type="dcterms:W3CDTF">2021-05-12T13:19:06Z</dcterms:modified>
</cp:coreProperties>
</file>