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5" r:id="rId4"/>
    <p:sldId id="283" r:id="rId5"/>
    <p:sldId id="286" r:id="rId6"/>
    <p:sldId id="258" r:id="rId7"/>
    <p:sldId id="259" r:id="rId8"/>
    <p:sldId id="257"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4" r:id="rId23"/>
    <p:sldId id="273" r:id="rId24"/>
    <p:sldId id="275" r:id="rId25"/>
    <p:sldId id="276" r:id="rId26"/>
    <p:sldId id="277" r:id="rId27"/>
    <p:sldId id="284" r:id="rId28"/>
    <p:sldId id="278" r:id="rId29"/>
    <p:sldId id="279" r:id="rId30"/>
    <p:sldId id="280" r:id="rId31"/>
    <p:sldId id="281" r:id="rId32"/>
    <p:sldId id="282"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96"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2BA76F-A1C0-4A4B-B3E2-AEC3C7882D3B}" type="datetimeFigureOut">
              <a:rPr lang="cs-CZ" smtClean="0"/>
              <a:t>19.05.2021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8B9741-6CB0-4C85-ADA6-84AF103D9E08}" type="slidenum">
              <a:rPr lang="cs-CZ" smtClean="0"/>
              <a:t>‹#›</a:t>
            </a:fld>
            <a:endParaRPr lang="cs-CZ"/>
          </a:p>
        </p:txBody>
      </p:sp>
    </p:spTree>
    <p:extLst>
      <p:ext uri="{BB962C8B-B14F-4D97-AF65-F5344CB8AC3E}">
        <p14:creationId xmlns:p14="http://schemas.microsoft.com/office/powerpoint/2010/main" val="23418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2BA76F-A1C0-4A4B-B3E2-AEC3C7882D3B}" type="datetimeFigureOut">
              <a:rPr lang="cs-CZ" smtClean="0"/>
              <a:t>19.05.2021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8B9741-6CB0-4C85-ADA6-84AF103D9E08}" type="slidenum">
              <a:rPr lang="cs-CZ" smtClean="0"/>
              <a:t>‹#›</a:t>
            </a:fld>
            <a:endParaRPr lang="cs-CZ"/>
          </a:p>
        </p:txBody>
      </p:sp>
    </p:spTree>
    <p:extLst>
      <p:ext uri="{BB962C8B-B14F-4D97-AF65-F5344CB8AC3E}">
        <p14:creationId xmlns:p14="http://schemas.microsoft.com/office/powerpoint/2010/main" val="197666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2BA76F-A1C0-4A4B-B3E2-AEC3C7882D3B}" type="datetimeFigureOut">
              <a:rPr lang="cs-CZ" smtClean="0"/>
              <a:t>19.05.2021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8B9741-6CB0-4C85-ADA6-84AF103D9E08}" type="slidenum">
              <a:rPr lang="cs-CZ" smtClean="0"/>
              <a:t>‹#›</a:t>
            </a:fld>
            <a:endParaRPr lang="cs-CZ"/>
          </a:p>
        </p:txBody>
      </p:sp>
    </p:spTree>
    <p:extLst>
      <p:ext uri="{BB962C8B-B14F-4D97-AF65-F5344CB8AC3E}">
        <p14:creationId xmlns:p14="http://schemas.microsoft.com/office/powerpoint/2010/main" val="284078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2BA76F-A1C0-4A4B-B3E2-AEC3C7882D3B}" type="datetimeFigureOut">
              <a:rPr lang="cs-CZ" smtClean="0"/>
              <a:t>19.05.2021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8B9741-6CB0-4C85-ADA6-84AF103D9E08}" type="slidenum">
              <a:rPr lang="cs-CZ" smtClean="0"/>
              <a:t>‹#›</a:t>
            </a:fld>
            <a:endParaRPr lang="cs-CZ"/>
          </a:p>
        </p:txBody>
      </p:sp>
    </p:spTree>
    <p:extLst>
      <p:ext uri="{BB962C8B-B14F-4D97-AF65-F5344CB8AC3E}">
        <p14:creationId xmlns:p14="http://schemas.microsoft.com/office/powerpoint/2010/main" val="128226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2BA76F-A1C0-4A4B-B3E2-AEC3C7882D3B}" type="datetimeFigureOut">
              <a:rPr lang="cs-CZ" smtClean="0"/>
              <a:t>19.05.2021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8B9741-6CB0-4C85-ADA6-84AF103D9E08}" type="slidenum">
              <a:rPr lang="cs-CZ" smtClean="0"/>
              <a:t>‹#›</a:t>
            </a:fld>
            <a:endParaRPr lang="cs-CZ"/>
          </a:p>
        </p:txBody>
      </p:sp>
    </p:spTree>
    <p:extLst>
      <p:ext uri="{BB962C8B-B14F-4D97-AF65-F5344CB8AC3E}">
        <p14:creationId xmlns:p14="http://schemas.microsoft.com/office/powerpoint/2010/main" val="426392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2BA76F-A1C0-4A4B-B3E2-AEC3C7882D3B}" type="datetimeFigureOut">
              <a:rPr lang="cs-CZ" smtClean="0"/>
              <a:t>19.05.2021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D8B9741-6CB0-4C85-ADA6-84AF103D9E08}" type="slidenum">
              <a:rPr lang="cs-CZ" smtClean="0"/>
              <a:t>‹#›</a:t>
            </a:fld>
            <a:endParaRPr lang="cs-CZ"/>
          </a:p>
        </p:txBody>
      </p:sp>
    </p:spTree>
    <p:extLst>
      <p:ext uri="{BB962C8B-B14F-4D97-AF65-F5344CB8AC3E}">
        <p14:creationId xmlns:p14="http://schemas.microsoft.com/office/powerpoint/2010/main" val="163983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2BA76F-A1C0-4A4B-B3E2-AEC3C7882D3B}" type="datetimeFigureOut">
              <a:rPr lang="cs-CZ" smtClean="0"/>
              <a:t>19.05.2021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D8B9741-6CB0-4C85-ADA6-84AF103D9E08}" type="slidenum">
              <a:rPr lang="cs-CZ" smtClean="0"/>
              <a:t>‹#›</a:t>
            </a:fld>
            <a:endParaRPr lang="cs-CZ"/>
          </a:p>
        </p:txBody>
      </p:sp>
    </p:spTree>
    <p:extLst>
      <p:ext uri="{BB962C8B-B14F-4D97-AF65-F5344CB8AC3E}">
        <p14:creationId xmlns:p14="http://schemas.microsoft.com/office/powerpoint/2010/main" val="120728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2BA76F-A1C0-4A4B-B3E2-AEC3C7882D3B}" type="datetimeFigureOut">
              <a:rPr lang="cs-CZ" smtClean="0"/>
              <a:t>19.05.2021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D8B9741-6CB0-4C85-ADA6-84AF103D9E08}" type="slidenum">
              <a:rPr lang="cs-CZ" smtClean="0"/>
              <a:t>‹#›</a:t>
            </a:fld>
            <a:endParaRPr lang="cs-CZ"/>
          </a:p>
        </p:txBody>
      </p:sp>
    </p:spTree>
    <p:extLst>
      <p:ext uri="{BB962C8B-B14F-4D97-AF65-F5344CB8AC3E}">
        <p14:creationId xmlns:p14="http://schemas.microsoft.com/office/powerpoint/2010/main" val="390000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2BA76F-A1C0-4A4B-B3E2-AEC3C7882D3B}" type="datetimeFigureOut">
              <a:rPr lang="cs-CZ" smtClean="0"/>
              <a:t>19.05.2021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D8B9741-6CB0-4C85-ADA6-84AF103D9E08}" type="slidenum">
              <a:rPr lang="cs-CZ" smtClean="0"/>
              <a:t>‹#›</a:t>
            </a:fld>
            <a:endParaRPr lang="cs-CZ"/>
          </a:p>
        </p:txBody>
      </p:sp>
    </p:spTree>
    <p:extLst>
      <p:ext uri="{BB962C8B-B14F-4D97-AF65-F5344CB8AC3E}">
        <p14:creationId xmlns:p14="http://schemas.microsoft.com/office/powerpoint/2010/main" val="291279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2BA76F-A1C0-4A4B-B3E2-AEC3C7882D3B}" type="datetimeFigureOut">
              <a:rPr lang="cs-CZ" smtClean="0"/>
              <a:t>19.05.2021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D8B9741-6CB0-4C85-ADA6-84AF103D9E08}" type="slidenum">
              <a:rPr lang="cs-CZ" smtClean="0"/>
              <a:t>‹#›</a:t>
            </a:fld>
            <a:endParaRPr lang="cs-CZ"/>
          </a:p>
        </p:txBody>
      </p:sp>
    </p:spTree>
    <p:extLst>
      <p:ext uri="{BB962C8B-B14F-4D97-AF65-F5344CB8AC3E}">
        <p14:creationId xmlns:p14="http://schemas.microsoft.com/office/powerpoint/2010/main" val="329177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2BA76F-A1C0-4A4B-B3E2-AEC3C7882D3B}" type="datetimeFigureOut">
              <a:rPr lang="cs-CZ" smtClean="0"/>
              <a:t>19.05.2021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D8B9741-6CB0-4C85-ADA6-84AF103D9E08}" type="slidenum">
              <a:rPr lang="cs-CZ" smtClean="0"/>
              <a:t>‹#›</a:t>
            </a:fld>
            <a:endParaRPr lang="cs-CZ"/>
          </a:p>
        </p:txBody>
      </p:sp>
    </p:spTree>
    <p:extLst>
      <p:ext uri="{BB962C8B-B14F-4D97-AF65-F5344CB8AC3E}">
        <p14:creationId xmlns:p14="http://schemas.microsoft.com/office/powerpoint/2010/main" val="242644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BA76F-A1C0-4A4B-B3E2-AEC3C7882D3B}" type="datetimeFigureOut">
              <a:rPr lang="cs-CZ" smtClean="0"/>
              <a:t>19.05.2021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B9741-6CB0-4C85-ADA6-84AF103D9E08}" type="slidenum">
              <a:rPr lang="cs-CZ" smtClean="0"/>
              <a:t>‹#›</a:t>
            </a:fld>
            <a:endParaRPr lang="cs-CZ"/>
          </a:p>
        </p:txBody>
      </p:sp>
    </p:spTree>
    <p:extLst>
      <p:ext uri="{BB962C8B-B14F-4D97-AF65-F5344CB8AC3E}">
        <p14:creationId xmlns:p14="http://schemas.microsoft.com/office/powerpoint/2010/main" val="3709540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Balkánské války</a:t>
            </a:r>
          </a:p>
        </p:txBody>
      </p:sp>
      <p:sp>
        <p:nvSpPr>
          <p:cNvPr id="3" name="Podnadpis 2"/>
          <p:cNvSpPr>
            <a:spLocks noGrp="1"/>
          </p:cNvSpPr>
          <p:nvPr>
            <p:ph type="subTitle" idx="1"/>
          </p:nvPr>
        </p:nvSpPr>
        <p:spPr/>
        <p:txBody>
          <a:bodyPr/>
          <a:lstStyle/>
          <a:p>
            <a:r>
              <a:rPr lang="cs-CZ" dirty="0"/>
              <a:t>Připravil doc. PhDr. Václav Štěpánek, Ph.D.</a:t>
            </a:r>
          </a:p>
        </p:txBody>
      </p:sp>
    </p:spTree>
    <p:extLst>
      <p:ext uri="{BB962C8B-B14F-4D97-AF65-F5344CB8AC3E}">
        <p14:creationId xmlns:p14="http://schemas.microsoft.com/office/powerpoint/2010/main" val="48448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39726"/>
          </a:xfrm>
        </p:spPr>
        <p:txBody>
          <a:bodyPr>
            <a:normAutofit/>
          </a:bodyPr>
          <a:lstStyle/>
          <a:p>
            <a:pPr algn="ctr"/>
            <a:r>
              <a:rPr lang="cs-CZ" sz="2000" dirty="0"/>
              <a:t>Král Nikola na pozici při začátku války. Černá Hora zahájila válku již 8. října 1912</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8806" y="1720734"/>
            <a:ext cx="7074388" cy="4538749"/>
          </a:xfrm>
        </p:spPr>
      </p:pic>
    </p:spTree>
    <p:extLst>
      <p:ext uri="{BB962C8B-B14F-4D97-AF65-F5344CB8AC3E}">
        <p14:creationId xmlns:p14="http://schemas.microsoft.com/office/powerpoint/2010/main" val="31723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147791"/>
          </a:xfrm>
        </p:spPr>
        <p:txBody>
          <a:bodyPr>
            <a:normAutofit/>
          </a:bodyPr>
          <a:lstStyle/>
          <a:p>
            <a:pPr algn="ctr"/>
            <a:r>
              <a:rPr lang="cs-CZ" sz="2000" dirty="0"/>
              <a:t>Mapka směru útoků spojeneckých vojsk v první balkánské válce</a:t>
            </a:r>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2501" y="1712422"/>
            <a:ext cx="7930342" cy="4929448"/>
          </a:xfrm>
        </p:spPr>
      </p:pic>
    </p:spTree>
    <p:extLst>
      <p:ext uri="{BB962C8B-B14F-4D97-AF65-F5344CB8AC3E}">
        <p14:creationId xmlns:p14="http://schemas.microsoft.com/office/powerpoint/2010/main" val="193728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14788"/>
          </a:xfrm>
        </p:spPr>
        <p:txBody>
          <a:bodyPr>
            <a:normAutofit/>
          </a:bodyPr>
          <a:lstStyle/>
          <a:p>
            <a:pPr algn="ctr"/>
            <a:r>
              <a:rPr lang="cs-CZ" sz="2000" dirty="0"/>
              <a:t>„Na bodák.“ Obraz českého v Bulharsku působícího malíře Jaroslava Věšína znázorňující bulharský útok na turecké pozice</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07229" y="1690687"/>
            <a:ext cx="4414058" cy="5109123"/>
          </a:xfrm>
        </p:spPr>
      </p:pic>
    </p:spTree>
    <p:extLst>
      <p:ext uri="{BB962C8B-B14F-4D97-AF65-F5344CB8AC3E}">
        <p14:creationId xmlns:p14="http://schemas.microsoft.com/office/powerpoint/2010/main" val="411973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000" dirty="0"/>
              <a:t>Srbští (na hlavách lodičky se štítkem) a černohorští (v brigadýrkách nebo tradičních okrouhlých „</a:t>
            </a:r>
            <a:r>
              <a:rPr lang="cs-CZ" sz="2000" dirty="0" err="1"/>
              <a:t>černohorkách</a:t>
            </a:r>
            <a:r>
              <a:rPr lang="cs-CZ" sz="2000" dirty="0"/>
              <a:t>“ (které daly základ i sokolské pokrývce hlavy)  důstojníci</a:t>
            </a:r>
            <a:br>
              <a:rPr lang="cs-CZ" sz="2000" dirty="0"/>
            </a:br>
            <a:r>
              <a:rPr lang="cs-CZ" sz="2000" dirty="0"/>
              <a:t>v dobyté </a:t>
            </a:r>
            <a:r>
              <a:rPr lang="cs-CZ" sz="2000" dirty="0" err="1"/>
              <a:t>Djakovici</a:t>
            </a:r>
            <a:r>
              <a:rPr lang="cs-CZ" sz="2000" dirty="0"/>
              <a:t> (alb. </a:t>
            </a:r>
            <a:r>
              <a:rPr lang="cs-CZ" sz="2000" dirty="0" err="1"/>
              <a:t>Djakovë</a:t>
            </a:r>
            <a:r>
              <a:rPr lang="cs-CZ" sz="2000" dirty="0"/>
              <a:t>) v </a:t>
            </a:r>
            <a:r>
              <a:rPr lang="cs-CZ" sz="2000" dirty="0" err="1"/>
              <a:t>Metochii</a:t>
            </a:r>
            <a:endParaRPr lang="cs-CZ" sz="20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039" y="1825625"/>
            <a:ext cx="6653921" cy="4351338"/>
          </a:xfrm>
        </p:spPr>
      </p:pic>
    </p:spTree>
    <p:extLst>
      <p:ext uri="{BB962C8B-B14F-4D97-AF65-F5344CB8AC3E}">
        <p14:creationId xmlns:p14="http://schemas.microsoft.com/office/powerpoint/2010/main" val="44858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06475"/>
          </a:xfrm>
        </p:spPr>
        <p:txBody>
          <a:bodyPr>
            <a:normAutofit/>
          </a:bodyPr>
          <a:lstStyle/>
          <a:p>
            <a:pPr algn="ctr"/>
            <a:r>
              <a:rPr lang="cs-CZ" sz="2000" dirty="0"/>
              <a:t>Ústup osmanských vojsk po prohrané bitvě u </a:t>
            </a:r>
            <a:r>
              <a:rPr lang="cs-CZ" sz="2000" dirty="0" err="1"/>
              <a:t>Lüle</a:t>
            </a:r>
            <a:r>
              <a:rPr lang="cs-CZ" sz="2000" dirty="0"/>
              <a:t> Burgasu.</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6495" y="1812175"/>
            <a:ext cx="7747461" cy="4962698"/>
          </a:xfrm>
        </p:spPr>
      </p:pic>
    </p:spTree>
    <p:extLst>
      <p:ext uri="{BB962C8B-B14F-4D97-AF65-F5344CB8AC3E}">
        <p14:creationId xmlns:p14="http://schemas.microsoft.com/office/powerpoint/2010/main" val="6287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000" dirty="0"/>
              <a:t>Řecká flotila před ostrovem Lemnos 18. října 1912</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883" y="1825624"/>
            <a:ext cx="6916189" cy="4841183"/>
          </a:xfrm>
        </p:spPr>
      </p:pic>
    </p:spTree>
    <p:extLst>
      <p:ext uri="{BB962C8B-B14F-4D97-AF65-F5344CB8AC3E}">
        <p14:creationId xmlns:p14="http://schemas.microsoft.com/office/powerpoint/2010/main" val="185553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14788"/>
          </a:xfrm>
        </p:spPr>
        <p:txBody>
          <a:bodyPr>
            <a:normAutofit/>
          </a:bodyPr>
          <a:lstStyle/>
          <a:p>
            <a:pPr algn="ctr"/>
            <a:r>
              <a:rPr lang="cs-CZ" sz="2000" dirty="0"/>
              <a:t>Srbské dělostřelectvo za první balkánské války</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2999" y="1784062"/>
            <a:ext cx="6521142" cy="4674928"/>
          </a:xfrm>
        </p:spPr>
      </p:pic>
    </p:spTree>
    <p:extLst>
      <p:ext uri="{BB962C8B-B14F-4D97-AF65-F5344CB8AC3E}">
        <p14:creationId xmlns:p14="http://schemas.microsoft.com/office/powerpoint/2010/main" val="270827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89850"/>
          </a:xfrm>
        </p:spPr>
        <p:txBody>
          <a:bodyPr>
            <a:normAutofit/>
          </a:bodyPr>
          <a:lstStyle/>
          <a:p>
            <a:pPr algn="ctr"/>
            <a:r>
              <a:rPr lang="cs-CZ" sz="2000" dirty="0"/>
              <a:t>Car Ferdinand (uprostřed) a řecký král Jiří I. (vlevo), při setkání v </a:t>
            </a:r>
            <a:r>
              <a:rPr lang="cs-CZ" sz="2000" dirty="0" err="1"/>
              <a:t>Soluňi</a:t>
            </a:r>
            <a:r>
              <a:rPr lang="cs-CZ" sz="2000" dirty="0"/>
              <a:t> 12. prosince 1912</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0428" y="1825625"/>
            <a:ext cx="6951144" cy="4558550"/>
          </a:xfrm>
        </p:spPr>
      </p:pic>
    </p:spTree>
    <p:extLst>
      <p:ext uri="{BB962C8B-B14F-4D97-AF65-F5344CB8AC3E}">
        <p14:creationId xmlns:p14="http://schemas.microsoft.com/office/powerpoint/2010/main" val="279921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64911"/>
          </a:xfrm>
        </p:spPr>
        <p:txBody>
          <a:bodyPr>
            <a:normAutofit/>
          </a:bodyPr>
          <a:lstStyle/>
          <a:p>
            <a:pPr algn="ctr"/>
            <a:r>
              <a:rPr lang="cs-CZ" sz="2000" dirty="0"/>
              <a:t>Vyjednávání příměří u </a:t>
            </a:r>
            <a:r>
              <a:rPr lang="cs-CZ" sz="2000" dirty="0" err="1"/>
              <a:t>Čataldži</a:t>
            </a:r>
            <a:r>
              <a:rPr lang="cs-CZ" sz="2000" dirty="0"/>
              <a:t>. Uprostřed </a:t>
            </a:r>
            <a:r>
              <a:rPr lang="cs-CZ" sz="2000" dirty="0" err="1"/>
              <a:t>Nazim</a:t>
            </a:r>
            <a:r>
              <a:rPr lang="cs-CZ" sz="2000" dirty="0"/>
              <a:t> paša, vedle něho zleva Stojan </a:t>
            </a:r>
            <a:r>
              <a:rPr lang="cs-CZ" sz="2000" dirty="0" err="1"/>
              <a:t>Danev</a:t>
            </a:r>
            <a:r>
              <a:rPr lang="cs-CZ" sz="2000" dirty="0"/>
              <a:t> a generál Ivan </a:t>
            </a:r>
            <a:r>
              <a:rPr lang="cs-CZ" sz="2000" dirty="0" err="1"/>
              <a:t>Fičev</a:t>
            </a:r>
            <a:r>
              <a:rPr lang="cs-CZ" sz="2000" dirty="0"/>
              <a:t>, zprava generál Michail </a:t>
            </a:r>
            <a:r>
              <a:rPr lang="cs-CZ" sz="2000" dirty="0" err="1"/>
              <a:t>Savov</a:t>
            </a:r>
            <a:endParaRPr lang="cs-CZ" sz="20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3964" y="1825625"/>
            <a:ext cx="6244072" cy="4351338"/>
          </a:xfrm>
        </p:spPr>
      </p:pic>
    </p:spTree>
    <p:extLst>
      <p:ext uri="{BB962C8B-B14F-4D97-AF65-F5344CB8AC3E}">
        <p14:creationId xmlns:p14="http://schemas.microsoft.com/office/powerpoint/2010/main" val="382341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dirty="0"/>
              <a:t>Dne 28. listopadu vyhlásil ve </a:t>
            </a:r>
            <a:r>
              <a:rPr lang="cs-CZ" sz="2000" dirty="0" err="1"/>
              <a:t>Vloře</a:t>
            </a:r>
            <a:r>
              <a:rPr lang="cs-CZ" sz="2000" dirty="0"/>
              <a:t> Ismail </a:t>
            </a:r>
            <a:r>
              <a:rPr lang="cs-CZ" sz="2000" dirty="0" err="1"/>
              <a:t>Qemali</a:t>
            </a:r>
            <a:r>
              <a:rPr lang="cs-CZ" sz="2000" dirty="0"/>
              <a:t> (s podporou Rakouska-Uherska) samostatný albánský stát</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8051" y="1825624"/>
            <a:ext cx="4114799" cy="4758055"/>
          </a:xfrm>
        </p:spPr>
      </p:pic>
    </p:spTree>
    <p:extLst>
      <p:ext uri="{BB962C8B-B14F-4D97-AF65-F5344CB8AC3E}">
        <p14:creationId xmlns:p14="http://schemas.microsoft.com/office/powerpoint/2010/main" val="255654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06970"/>
          </a:xfrm>
        </p:spPr>
        <p:txBody>
          <a:bodyPr>
            <a:normAutofit/>
          </a:bodyPr>
          <a:lstStyle/>
          <a:p>
            <a:pPr algn="ctr"/>
            <a:r>
              <a:rPr lang="cs-CZ" sz="2000" dirty="0"/>
              <a:t>Básník na sultánském trůně, </a:t>
            </a:r>
            <a:r>
              <a:rPr lang="cs-CZ" sz="2000" dirty="0" err="1"/>
              <a:t>Mehmed</a:t>
            </a:r>
            <a:r>
              <a:rPr lang="cs-CZ" sz="2000" dirty="0"/>
              <a:t> V. Za jeho vlády (27. dubna 1909–3. července 1918) Turecko ztratilo většinu svého evropského území a </a:t>
            </a:r>
            <a:r>
              <a:rPr lang="cs-CZ" sz="2000" dirty="0" err="1"/>
              <a:t>Lybii</a:t>
            </a:r>
            <a:endParaRPr lang="cs-CZ" sz="20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738" y="1587731"/>
            <a:ext cx="3840480" cy="4937760"/>
          </a:xfrm>
        </p:spPr>
      </p:pic>
    </p:spTree>
    <p:extLst>
      <p:ext uri="{BB962C8B-B14F-4D97-AF65-F5344CB8AC3E}">
        <p14:creationId xmlns:p14="http://schemas.microsoft.com/office/powerpoint/2010/main" val="329249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81290"/>
          </a:xfrm>
        </p:spPr>
        <p:txBody>
          <a:bodyPr>
            <a:normAutofit/>
          </a:bodyPr>
          <a:lstStyle/>
          <a:p>
            <a:pPr algn="ctr"/>
            <a:r>
              <a:rPr lang="cs-CZ" sz="2000" dirty="0"/>
              <a:t>Mladoturecký převrat v Turecku byl zahájen vraždou ministra války </a:t>
            </a:r>
            <a:r>
              <a:rPr lang="cs-CZ" sz="2000" dirty="0" err="1"/>
              <a:t>Nazima</a:t>
            </a:r>
            <a:r>
              <a:rPr lang="cs-CZ" sz="2000" dirty="0"/>
              <a:t> paši, za níž stál Enver bej (později paša), vzápětí jmenovaný na místo zavražděného. Enver paša byl během Velké války hlavním strůjcem arménské genocidy</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06735" y="1778924"/>
            <a:ext cx="4123112" cy="5020887"/>
          </a:xfrm>
        </p:spPr>
      </p:pic>
    </p:spTree>
    <p:extLst>
      <p:ext uri="{BB962C8B-B14F-4D97-AF65-F5344CB8AC3E}">
        <p14:creationId xmlns:p14="http://schemas.microsoft.com/office/powerpoint/2010/main" val="436550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000" dirty="0"/>
              <a:t>Během druhé fáze války dobyla bulharská armáda, podporována srbským dělostřelectvem, </a:t>
            </a:r>
            <a:r>
              <a:rPr lang="cs-CZ" sz="2000" dirty="0" err="1"/>
              <a:t>Edirne</a:t>
            </a:r>
            <a:r>
              <a:rPr lang="cs-CZ" sz="2000" dirty="0"/>
              <a:t>, údajně nedobytnou tureckou pevnost</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0312" y="1825625"/>
            <a:ext cx="6591375" cy="4608426"/>
          </a:xfrm>
        </p:spPr>
      </p:pic>
    </p:spTree>
    <p:extLst>
      <p:ext uri="{BB962C8B-B14F-4D97-AF65-F5344CB8AC3E}">
        <p14:creationId xmlns:p14="http://schemas.microsoft.com/office/powerpoint/2010/main" val="3657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000" dirty="0"/>
              <a:t>Král Nikola vjíždí triumfálně do dobytého Skadaru a přijímá kapitulaci města. Z dobytí Skadaru se ovšem dlouho neradoval. Na nátlak Rakouska-Uherska jej musela černohorská armáda vzápětí vyklidit</a:t>
            </a:r>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13905" y="1825625"/>
            <a:ext cx="4272741" cy="4351337"/>
          </a:xfrm>
        </p:spPr>
      </p:pic>
      <p:pic>
        <p:nvPicPr>
          <p:cNvPr id="6" name="Zástupný symbol pro obsah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825625"/>
            <a:ext cx="5181600" cy="4008522"/>
          </a:xfrm>
        </p:spPr>
      </p:pic>
    </p:spTree>
    <p:extLst>
      <p:ext uri="{BB962C8B-B14F-4D97-AF65-F5344CB8AC3E}">
        <p14:creationId xmlns:p14="http://schemas.microsoft.com/office/powerpoint/2010/main" val="301049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56351"/>
          </a:xfrm>
        </p:spPr>
        <p:txBody>
          <a:bodyPr>
            <a:normAutofit/>
          </a:bodyPr>
          <a:lstStyle/>
          <a:p>
            <a:pPr algn="ctr"/>
            <a:r>
              <a:rPr lang="cs-CZ" sz="2000" dirty="0"/>
              <a:t>Regulérním armádám pomáhaly v osmanském týle </a:t>
            </a:r>
            <a:r>
              <a:rPr lang="cs-CZ" sz="2000" dirty="0" err="1"/>
              <a:t>komitské</a:t>
            </a:r>
            <a:r>
              <a:rPr lang="cs-CZ" sz="2000" dirty="0"/>
              <a:t> čety. Na obrázku komité z </a:t>
            </a:r>
            <a:r>
              <a:rPr lang="cs-CZ" sz="2000" dirty="0" err="1"/>
              <a:t>Lerinu</a:t>
            </a:r>
            <a:endParaRPr lang="cs-CZ" sz="20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8794" y="1825625"/>
            <a:ext cx="7434411" cy="4351338"/>
          </a:xfrm>
        </p:spPr>
      </p:pic>
    </p:spTree>
    <p:extLst>
      <p:ext uri="{BB962C8B-B14F-4D97-AF65-F5344CB8AC3E}">
        <p14:creationId xmlns:p14="http://schemas.microsoft.com/office/powerpoint/2010/main" val="3180535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81537"/>
          </a:xfrm>
        </p:spPr>
        <p:txBody>
          <a:bodyPr>
            <a:normAutofit/>
          </a:bodyPr>
          <a:lstStyle/>
          <a:p>
            <a:pPr algn="ctr"/>
            <a:r>
              <a:rPr lang="cs-CZ" sz="2000" dirty="0"/>
              <a:t>Podpis londýnské mírové smlouvy 30. května 1913</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7069" y="1936865"/>
            <a:ext cx="7148946" cy="4713317"/>
          </a:xfrm>
        </p:spPr>
      </p:pic>
    </p:spTree>
    <p:extLst>
      <p:ext uri="{BB962C8B-B14F-4D97-AF65-F5344CB8AC3E}">
        <p14:creationId xmlns:p14="http://schemas.microsoft.com/office/powerpoint/2010/main" val="2753136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72977"/>
          </a:xfrm>
        </p:spPr>
        <p:txBody>
          <a:bodyPr>
            <a:normAutofit/>
          </a:bodyPr>
          <a:lstStyle/>
          <a:p>
            <a:pPr algn="ctr"/>
            <a:r>
              <a:rPr lang="cs-CZ" sz="2000" dirty="0"/>
              <a:t>Dobová mapka situace po skončení bojů na konci dubna 1913 znázorňuje, která osmanská území měl k té době ten který člen balkánského čtyřspolku okupována</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3324" y="1690688"/>
            <a:ext cx="6858000" cy="5167312"/>
          </a:xfrm>
        </p:spPr>
      </p:pic>
    </p:spTree>
    <p:extLst>
      <p:ext uri="{BB962C8B-B14F-4D97-AF65-F5344CB8AC3E}">
        <p14:creationId xmlns:p14="http://schemas.microsoft.com/office/powerpoint/2010/main" val="2270658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7007" y="232122"/>
            <a:ext cx="10515600" cy="1325563"/>
          </a:xfrm>
        </p:spPr>
        <p:txBody>
          <a:bodyPr>
            <a:normAutofit/>
          </a:bodyPr>
          <a:lstStyle/>
          <a:p>
            <a:pPr algn="ctr"/>
            <a:r>
              <a:rPr lang="cs-CZ" sz="2000" dirty="0"/>
              <a:t>Tatáž mapka v moderní grafice. Zelená čára znázorňuje hranice budoucí Albánie, bílé místo kolem </a:t>
            </a:r>
            <a:r>
              <a:rPr lang="cs-CZ" sz="2000" dirty="0" err="1"/>
              <a:t>Vlory</a:t>
            </a:r>
            <a:r>
              <a:rPr lang="cs-CZ" sz="2000" dirty="0"/>
              <a:t> ukazuje, jaké území v té době vlastně ovládala albánská  národní rada v čele s Ismailem </a:t>
            </a:r>
            <a:r>
              <a:rPr lang="cs-CZ" sz="2000" dirty="0" err="1"/>
              <a:t>Qemalim</a:t>
            </a:r>
            <a:r>
              <a:rPr lang="cs-CZ" sz="2000" dirty="0"/>
              <a:t>, modrá čára znázorňuje původně dohodnuté rozdělení Makedonie na spornou a nespornou (pro Bulharsko) část</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345" y="1690688"/>
            <a:ext cx="5386647" cy="5034307"/>
          </a:xfrm>
        </p:spPr>
      </p:pic>
    </p:spTree>
    <p:extLst>
      <p:ext uri="{BB962C8B-B14F-4D97-AF65-F5344CB8AC3E}">
        <p14:creationId xmlns:p14="http://schemas.microsoft.com/office/powerpoint/2010/main" val="2485016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23100"/>
          </a:xfrm>
        </p:spPr>
        <p:txBody>
          <a:bodyPr>
            <a:normAutofit/>
          </a:bodyPr>
          <a:lstStyle/>
          <a:p>
            <a:pPr algn="ctr"/>
            <a:r>
              <a:rPr lang="cs-CZ" sz="2000" dirty="0"/>
              <a:t>Srbské územní zisky před jejich omezením londýnskou mírovou konferencí</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3113" y="1654234"/>
            <a:ext cx="3965171" cy="4713314"/>
          </a:xfrm>
        </p:spPr>
      </p:pic>
    </p:spTree>
    <p:extLst>
      <p:ext uri="{BB962C8B-B14F-4D97-AF65-F5344CB8AC3E}">
        <p14:creationId xmlns:p14="http://schemas.microsoft.com/office/powerpoint/2010/main" val="1324549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06475"/>
          </a:xfrm>
        </p:spPr>
        <p:txBody>
          <a:bodyPr>
            <a:normAutofit/>
          </a:bodyPr>
          <a:lstStyle/>
          <a:p>
            <a:pPr algn="ctr"/>
            <a:r>
              <a:rPr lang="cs-CZ" sz="2000" dirty="0"/>
              <a:t>Nikola </a:t>
            </a:r>
            <a:r>
              <a:rPr lang="cs-CZ" sz="2000" dirty="0" err="1"/>
              <a:t>Pašič</a:t>
            </a:r>
            <a:r>
              <a:rPr lang="cs-CZ" sz="2000" dirty="0"/>
              <a:t> a </a:t>
            </a:r>
            <a:r>
              <a:rPr lang="cs-CZ" sz="2000" dirty="0" err="1"/>
              <a:t>Elefterios</a:t>
            </a:r>
            <a:r>
              <a:rPr lang="cs-CZ" sz="2000" dirty="0"/>
              <a:t> </a:t>
            </a:r>
            <a:r>
              <a:rPr lang="cs-CZ" sz="2000" dirty="0" err="1"/>
              <a:t>Venizelos</a:t>
            </a:r>
            <a:r>
              <a:rPr lang="cs-CZ" sz="2000" dirty="0"/>
              <a:t> při jednání o smlouvě o přátelství a vzájemné pomoci, namířené proti Bulharsku. Smlouva byla podepsána 1. června 1913</a:t>
            </a:r>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9920" y="1889030"/>
            <a:ext cx="5852160" cy="4224528"/>
          </a:xfrm>
        </p:spPr>
      </p:pic>
    </p:spTree>
    <p:extLst>
      <p:ext uri="{BB962C8B-B14F-4D97-AF65-F5344CB8AC3E}">
        <p14:creationId xmlns:p14="http://schemas.microsoft.com/office/powerpoint/2010/main" val="3541003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31413"/>
          </a:xfrm>
        </p:spPr>
        <p:txBody>
          <a:bodyPr>
            <a:normAutofit/>
          </a:bodyPr>
          <a:lstStyle/>
          <a:p>
            <a:pPr algn="ctr"/>
            <a:r>
              <a:rPr lang="cs-CZ" sz="2000" dirty="0"/>
              <a:t>Mapka směrů pohybu vojsk během druhé balkánské války</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25931" y="1579419"/>
            <a:ext cx="7340138" cy="4929448"/>
          </a:xfrm>
        </p:spPr>
      </p:pic>
    </p:spTree>
    <p:extLst>
      <p:ext uri="{BB962C8B-B14F-4D97-AF65-F5344CB8AC3E}">
        <p14:creationId xmlns:p14="http://schemas.microsoft.com/office/powerpoint/2010/main" val="146245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31413"/>
          </a:xfrm>
        </p:spPr>
        <p:txBody>
          <a:bodyPr>
            <a:normAutofit/>
          </a:bodyPr>
          <a:lstStyle/>
          <a:p>
            <a:pPr algn="ctr"/>
            <a:r>
              <a:rPr lang="cs-CZ" sz="2000" dirty="0"/>
              <a:t>Jeden z vůdců albánské vzpoury proti mladoturkům, </a:t>
            </a:r>
            <a:r>
              <a:rPr lang="cs-CZ" sz="2000" dirty="0" err="1"/>
              <a:t>Isa</a:t>
            </a:r>
            <a:r>
              <a:rPr lang="cs-CZ" sz="2000" dirty="0"/>
              <a:t> </a:t>
            </a:r>
            <a:r>
              <a:rPr lang="cs-CZ" sz="2000" dirty="0" err="1"/>
              <a:t>Boljetini</a:t>
            </a:r>
            <a:r>
              <a:rPr lang="cs-CZ" sz="2000" dirty="0"/>
              <a:t>. </a:t>
            </a:r>
            <a:r>
              <a:rPr lang="cs-CZ" sz="2000" dirty="0" err="1"/>
              <a:t>Riccioti</a:t>
            </a:r>
            <a:r>
              <a:rPr lang="cs-CZ" sz="2000" dirty="0"/>
              <a:t> Garibaldi, syn slavného </a:t>
            </a:r>
            <a:r>
              <a:rPr lang="cs-CZ" sz="2000" dirty="0" err="1"/>
              <a:t>Giuseppa</a:t>
            </a:r>
            <a:r>
              <a:rPr lang="cs-CZ" sz="2000" dirty="0"/>
              <a:t>. Se svými dobrovolníky pomáhal v řecko-turecké válce, hodlal vyslat dobrovolníky na pomoc albánskému povstání, angažoval se také během první balkánské války</a:t>
            </a:r>
          </a:p>
        </p:txBody>
      </p:sp>
      <p:pic>
        <p:nvPicPr>
          <p:cNvPr id="7" name="Zástupný symbol pro obsah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4351337"/>
          </a:xfrm>
        </p:spPr>
      </p:pic>
      <p:pic>
        <p:nvPicPr>
          <p:cNvPr id="8" name="Zástupný symbol pro obsah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25041" y="1690688"/>
            <a:ext cx="3275918" cy="4486275"/>
          </a:xfrm>
        </p:spPr>
      </p:pic>
    </p:spTree>
    <p:extLst>
      <p:ext uri="{BB962C8B-B14F-4D97-AF65-F5344CB8AC3E}">
        <p14:creationId xmlns:p14="http://schemas.microsoft.com/office/powerpoint/2010/main" val="552033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14788"/>
          </a:xfrm>
        </p:spPr>
        <p:txBody>
          <a:bodyPr>
            <a:normAutofit/>
          </a:bodyPr>
          <a:lstStyle/>
          <a:p>
            <a:pPr algn="ctr"/>
            <a:r>
              <a:rPr lang="cs-CZ" sz="2000" dirty="0"/>
              <a:t>Řecko-bulharská bitva u </a:t>
            </a:r>
            <a:r>
              <a:rPr lang="cs-CZ" sz="2000" dirty="0" err="1"/>
              <a:t>Kukuše</a:t>
            </a:r>
            <a:r>
              <a:rPr lang="cs-CZ" sz="2000" dirty="0"/>
              <a:t> (</a:t>
            </a:r>
            <a:r>
              <a:rPr lang="cs-CZ" sz="2000" dirty="0" err="1"/>
              <a:t>řec</a:t>
            </a:r>
            <a:r>
              <a:rPr lang="cs-CZ" sz="2000" dirty="0"/>
              <a:t>. </a:t>
            </a:r>
            <a:r>
              <a:rPr lang="cs-CZ" sz="2000" dirty="0" err="1"/>
              <a:t>Kilkis</a:t>
            </a:r>
            <a:r>
              <a:rPr lang="cs-CZ" sz="2000" dirty="0"/>
              <a:t>) 21. června 1913. Město </a:t>
            </a:r>
            <a:r>
              <a:rPr lang="cs-CZ" sz="2000" dirty="0" err="1"/>
              <a:t>Kukuš</a:t>
            </a:r>
            <a:r>
              <a:rPr lang="cs-CZ" sz="2000" dirty="0"/>
              <a:t>, které na počátku první balkánské války obsadily </a:t>
            </a:r>
            <a:r>
              <a:rPr lang="cs-CZ" sz="2000" dirty="0" err="1"/>
              <a:t>komitské</a:t>
            </a:r>
            <a:r>
              <a:rPr lang="cs-CZ" sz="2000" dirty="0"/>
              <a:t> čety VMORO, bylo následně řeckou armádou do základu vypáleno</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2954" y="1825624"/>
            <a:ext cx="6616930" cy="4674929"/>
          </a:xfrm>
        </p:spPr>
      </p:pic>
    </p:spTree>
    <p:extLst>
      <p:ext uri="{BB962C8B-B14F-4D97-AF65-F5344CB8AC3E}">
        <p14:creationId xmlns:p14="http://schemas.microsoft.com/office/powerpoint/2010/main" val="266641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06475"/>
          </a:xfrm>
        </p:spPr>
        <p:txBody>
          <a:bodyPr>
            <a:normAutofit/>
          </a:bodyPr>
          <a:lstStyle/>
          <a:p>
            <a:pPr algn="ctr"/>
            <a:r>
              <a:rPr lang="cs-CZ" sz="2000" dirty="0"/>
              <a:t>Dobová mapka znázorňuje dobyté, ale ještě nerozdělené území, o němž se jednalo na Londýnské konferenci, a výsledek druhé balkánské války, dojednaný na mírové konferenci v Bukurešti</a:t>
            </a:r>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535" y="1825624"/>
            <a:ext cx="4488872" cy="4915997"/>
          </a:xfrm>
        </p:spPr>
      </p:pic>
    </p:spTree>
    <p:extLst>
      <p:ext uri="{BB962C8B-B14F-4D97-AF65-F5344CB8AC3E}">
        <p14:creationId xmlns:p14="http://schemas.microsoft.com/office/powerpoint/2010/main" val="2731845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72977"/>
          </a:xfrm>
        </p:spPr>
        <p:txBody>
          <a:bodyPr>
            <a:normAutofit/>
          </a:bodyPr>
          <a:lstStyle/>
          <a:p>
            <a:pPr algn="ctr"/>
            <a:r>
              <a:rPr lang="cs-CZ" sz="2000" dirty="0"/>
              <a:t>Dobová mapka nových hranic balkánských států. Barevně jsou znázorněny územní zisky jednotlivých států</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8095" y="1637607"/>
            <a:ext cx="5328458" cy="5137265"/>
          </a:xfrm>
        </p:spPr>
      </p:pic>
    </p:spTree>
    <p:extLst>
      <p:ext uri="{BB962C8B-B14F-4D97-AF65-F5344CB8AC3E}">
        <p14:creationId xmlns:p14="http://schemas.microsoft.com/office/powerpoint/2010/main" val="390649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dirty="0"/>
              <a:t>Korunovace Nikoly </a:t>
            </a:r>
            <a:r>
              <a:rPr lang="cs-CZ" sz="2000" dirty="0" err="1"/>
              <a:t>Petroviće</a:t>
            </a:r>
            <a:r>
              <a:rPr lang="cs-CZ" sz="2000" dirty="0"/>
              <a:t> </a:t>
            </a:r>
            <a:r>
              <a:rPr lang="cs-CZ" sz="2000" dirty="0" err="1"/>
              <a:t>Njegoše</a:t>
            </a:r>
            <a:r>
              <a:rPr lang="cs-CZ" sz="2000" dirty="0"/>
              <a:t> v roce 1910 při příležitosti 50 let jeho vlády. Korunovaci byli přítomni mj. princ Aleksandar </a:t>
            </a:r>
            <a:r>
              <a:rPr lang="cs-CZ" sz="2000" dirty="0" err="1"/>
              <a:t>Karadjordjević</a:t>
            </a:r>
            <a:r>
              <a:rPr lang="cs-CZ" sz="2000" dirty="0"/>
              <a:t> (vnuk), italský král Viktor Emanuel III. (zeť, vpravo). Stojící zleva velkokníže Nikolaj </a:t>
            </a:r>
            <a:r>
              <a:rPr lang="cs-CZ" sz="2000" dirty="0" err="1"/>
              <a:t>Nikolajević</a:t>
            </a:r>
            <a:r>
              <a:rPr lang="cs-CZ" sz="2000" dirty="0"/>
              <a:t> </a:t>
            </a:r>
            <a:r>
              <a:rPr lang="cs-CZ" sz="2000" dirty="0" err="1"/>
              <a:t>Romanov</a:t>
            </a:r>
            <a:r>
              <a:rPr lang="cs-CZ" sz="2000" dirty="0"/>
              <a:t> (zeť, bratranec cara Mikuláše) a František  </a:t>
            </a:r>
            <a:r>
              <a:rPr lang="cs-CZ" sz="2000" dirty="0" err="1"/>
              <a:t>Battembergský</a:t>
            </a:r>
            <a:r>
              <a:rPr lang="cs-CZ" sz="2000" dirty="0"/>
              <a:t> (zeť,  bratr prvního bulharského knížete Alexandra </a:t>
            </a:r>
            <a:r>
              <a:rPr lang="cs-CZ" sz="2000" dirty="0" err="1"/>
              <a:t>Battemberského</a:t>
            </a:r>
            <a:r>
              <a:rPr lang="cs-CZ" sz="2000" dirty="0"/>
              <a:t>).</a:t>
            </a:r>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86370" y="1825625"/>
            <a:ext cx="3285260" cy="4351338"/>
          </a:xfrm>
        </p:spPr>
      </p:pic>
      <p:pic>
        <p:nvPicPr>
          <p:cNvPr id="6" name="Zástupný symbol pro obsah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825625"/>
            <a:ext cx="5181600" cy="4351337"/>
          </a:xfrm>
        </p:spPr>
      </p:pic>
    </p:spTree>
    <p:extLst>
      <p:ext uri="{BB962C8B-B14F-4D97-AF65-F5344CB8AC3E}">
        <p14:creationId xmlns:p14="http://schemas.microsoft.com/office/powerpoint/2010/main" val="222384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Italští vojáci v bitvě o Tripolis</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7298" y="1953491"/>
            <a:ext cx="5817404" cy="4364788"/>
          </a:xfrm>
        </p:spPr>
      </p:pic>
    </p:spTree>
    <p:extLst>
      <p:ext uri="{BB962C8B-B14F-4D97-AF65-F5344CB8AC3E}">
        <p14:creationId xmlns:p14="http://schemas.microsoft.com/office/powerpoint/2010/main" val="218810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73224"/>
          </a:xfrm>
        </p:spPr>
        <p:txBody>
          <a:bodyPr>
            <a:normAutofit/>
          </a:bodyPr>
          <a:lstStyle/>
          <a:p>
            <a:pPr algn="ctr"/>
            <a:r>
              <a:rPr lang="cs-CZ" sz="2000" dirty="0"/>
              <a:t>Premiéři Srbska a Bulharska, Milovan </a:t>
            </a:r>
            <a:r>
              <a:rPr lang="cs-CZ" sz="2000" dirty="0" err="1"/>
              <a:t>Milovanović</a:t>
            </a:r>
            <a:r>
              <a:rPr lang="cs-CZ" sz="2000" dirty="0"/>
              <a:t> a Ivan </a:t>
            </a:r>
            <a:r>
              <a:rPr lang="cs-CZ" sz="2000" dirty="0" err="1"/>
              <a:t>Gešov</a:t>
            </a:r>
            <a:r>
              <a:rPr lang="cs-CZ" sz="2000" dirty="0"/>
              <a:t>, kteří podepsali smlouvu o spolupráci ve skutečnosti však pakt proti Turecku</a:t>
            </a:r>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4250" y="1825625"/>
            <a:ext cx="3037499" cy="4351338"/>
          </a:xfrm>
        </p:spPr>
      </p:pic>
      <p:pic>
        <p:nvPicPr>
          <p:cNvPr id="8" name="Zástupný symbol pro obsah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69623" y="1825625"/>
            <a:ext cx="3316777" cy="4351338"/>
          </a:xfrm>
        </p:spPr>
      </p:pic>
    </p:spTree>
    <p:extLst>
      <p:ext uri="{BB962C8B-B14F-4D97-AF65-F5344CB8AC3E}">
        <p14:creationId xmlns:p14="http://schemas.microsoft.com/office/powerpoint/2010/main" val="356950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5320" y="356813"/>
            <a:ext cx="10515600" cy="1039726"/>
          </a:xfrm>
        </p:spPr>
        <p:txBody>
          <a:bodyPr>
            <a:normAutofit/>
          </a:bodyPr>
          <a:lstStyle/>
          <a:p>
            <a:pPr algn="ctr"/>
            <a:r>
              <a:rPr lang="cs-CZ" sz="2000" dirty="0"/>
              <a:t>Hybatelé bulharské a srbské politiky, Stojan </a:t>
            </a:r>
            <a:r>
              <a:rPr lang="cs-CZ" sz="2000" dirty="0" err="1"/>
              <a:t>Danev</a:t>
            </a:r>
            <a:r>
              <a:rPr lang="cs-CZ" sz="2000" dirty="0"/>
              <a:t> a Nikola </a:t>
            </a:r>
            <a:r>
              <a:rPr lang="cs-CZ" sz="2000" dirty="0" err="1"/>
              <a:t>Pašić</a:t>
            </a:r>
            <a:endParaRPr lang="cs-CZ" sz="2000" dirty="0"/>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11596" y="1825625"/>
            <a:ext cx="3234807" cy="4351338"/>
          </a:xfrm>
        </p:spPr>
      </p:pic>
      <p:pic>
        <p:nvPicPr>
          <p:cNvPr id="6" name="Zástupný symbol pro obsah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20886" y="1825625"/>
            <a:ext cx="2684227" cy="4351338"/>
          </a:xfrm>
        </p:spPr>
      </p:pic>
    </p:spTree>
    <p:extLst>
      <p:ext uri="{BB962C8B-B14F-4D97-AF65-F5344CB8AC3E}">
        <p14:creationId xmlns:p14="http://schemas.microsoft.com/office/powerpoint/2010/main" val="193849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31660"/>
          </a:xfrm>
        </p:spPr>
        <p:txBody>
          <a:bodyPr>
            <a:normAutofit/>
          </a:bodyPr>
          <a:lstStyle/>
          <a:p>
            <a:pPr algn="ctr"/>
            <a:r>
              <a:rPr lang="cs-CZ" sz="2000" dirty="0"/>
              <a:t>Sporná (šedá) a nesporná zóna. Kontroverzní výsledek srbsko-bulharských jednání o rozdělení Makedonie v případě úspěšné války</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16284" y="1296786"/>
            <a:ext cx="4771505" cy="5203766"/>
          </a:xfrm>
        </p:spPr>
      </p:pic>
    </p:spTree>
    <p:extLst>
      <p:ext uri="{BB962C8B-B14F-4D97-AF65-F5344CB8AC3E}">
        <p14:creationId xmlns:p14="http://schemas.microsoft.com/office/powerpoint/2010/main" val="135020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dirty="0"/>
              <a:t>Karikatury dobového tisku. Představitelé velmocí se snaží přiklopit vroucí balkánský kotel: František Josef I., Vilém II., Mikuláš II, Viktor Emanuel III. a Herbert </a:t>
            </a:r>
            <a:r>
              <a:rPr lang="cs-CZ" sz="2000" dirty="0" err="1"/>
              <a:t>Asquit</a:t>
            </a:r>
            <a:r>
              <a:rPr lang="cs-CZ" sz="2000" dirty="0"/>
              <a:t> (britský premiér). Spojenečtí králové otřásají trůnem sultána </a:t>
            </a:r>
            <a:r>
              <a:rPr lang="cs-CZ" sz="2000" dirty="0" err="1"/>
              <a:t>Mehmeda</a:t>
            </a:r>
            <a:r>
              <a:rPr lang="cs-CZ" sz="2000" dirty="0"/>
              <a:t> V. (Zprava: Ferdinand </a:t>
            </a:r>
            <a:r>
              <a:rPr lang="cs-CZ" sz="2000" dirty="0" err="1"/>
              <a:t>Koburský</a:t>
            </a:r>
            <a:r>
              <a:rPr lang="cs-CZ" sz="2000" dirty="0"/>
              <a:t>, Petar </a:t>
            </a:r>
            <a:r>
              <a:rPr lang="cs-CZ" sz="2000" dirty="0" err="1"/>
              <a:t>Karadjordjević</a:t>
            </a:r>
            <a:r>
              <a:rPr lang="cs-CZ" sz="2000" dirty="0"/>
              <a:t>, Nikola </a:t>
            </a:r>
            <a:r>
              <a:rPr lang="cs-CZ" sz="2000" dirty="0" err="1"/>
              <a:t>Petrović</a:t>
            </a:r>
            <a:r>
              <a:rPr lang="cs-CZ" sz="2000" dirty="0"/>
              <a:t> </a:t>
            </a:r>
            <a:r>
              <a:rPr lang="cs-CZ" sz="2000" dirty="0" err="1"/>
              <a:t>Njegoš</a:t>
            </a:r>
            <a:r>
              <a:rPr lang="cs-CZ" sz="2000" dirty="0"/>
              <a:t>, Jiří I. Řecký</a:t>
            </a:r>
          </a:p>
        </p:txBody>
      </p:sp>
      <p:pic>
        <p:nvPicPr>
          <p:cNvPr id="8" name="Zástupný symbol pro obsah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4725" y="2039144"/>
            <a:ext cx="2876550" cy="3924300"/>
          </a:xfrm>
        </p:spPr>
      </p:pic>
      <p:pic>
        <p:nvPicPr>
          <p:cNvPr id="7" name="Zástupný symbol pro obsah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22316" y="1825625"/>
            <a:ext cx="3213367" cy="4351338"/>
          </a:xfrm>
        </p:spPr>
      </p:pic>
    </p:spTree>
    <p:extLst>
      <p:ext uri="{BB962C8B-B14F-4D97-AF65-F5344CB8AC3E}">
        <p14:creationId xmlns:p14="http://schemas.microsoft.com/office/powerpoint/2010/main" val="238107079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737</Words>
  <Application>Microsoft Office PowerPoint</Application>
  <PresentationFormat>Širokoúhlá obrazovka</PresentationFormat>
  <Paragraphs>33</Paragraphs>
  <Slides>32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32</vt:i4>
      </vt:variant>
    </vt:vector>
  </HeadingPairs>
  <TitlesOfParts>
    <vt:vector size="36" baseType="lpstr">
      <vt:lpstr>Arial</vt:lpstr>
      <vt:lpstr>Calibri</vt:lpstr>
      <vt:lpstr>Calibri Light</vt:lpstr>
      <vt:lpstr>Motiv Office</vt:lpstr>
      <vt:lpstr>Balkánské války</vt:lpstr>
      <vt:lpstr>Básník na sultánském trůně, Mehmed V. Za jeho vlády (27. dubna 1909–3. července 1918) Turecko ztratilo většinu svého evropského území a Lybii</vt:lpstr>
      <vt:lpstr>Jeden z vůdců albánské vzpoury proti mladoturkům, Isa Boljetini. Riccioti Garibaldi, syn slavného Giuseppa. Se svými dobrovolníky pomáhal v řecko-turecké válce, hodlal vyslat dobrovolníky na pomoc albánskému povstání, angažoval se také během první balkánské války</vt:lpstr>
      <vt:lpstr>Korunovace Nikoly Petroviće Njegoše v roce 1910 při příležitosti 50 let jeho vlády. Korunovaci byli přítomni mj. princ Aleksandar Karadjordjević (vnuk), italský král Viktor Emanuel III. (zeť, vpravo). Stojící zleva velkokníže Nikolaj Nikolajević Romanov (zeť, bratranec cara Mikuláše) a František  Battembergský (zeť,  bratr prvního bulharského knížete Alexandra Battemberského).</vt:lpstr>
      <vt:lpstr>Italští vojáci v bitvě o Tripolis</vt:lpstr>
      <vt:lpstr>Premiéři Srbska a Bulharska, Milovan Milovanović a Ivan Gešov, kteří podepsali smlouvu o spolupráci ve skutečnosti však pakt proti Turecku</vt:lpstr>
      <vt:lpstr>Hybatelé bulharské a srbské politiky, Stojan Danev a Nikola Pašić</vt:lpstr>
      <vt:lpstr>Sporná (šedá) a nesporná zóna. Kontroverzní výsledek srbsko-bulharských jednání o rozdělení Makedonie v případě úspěšné války</vt:lpstr>
      <vt:lpstr>Karikatury dobového tisku. Představitelé velmocí se snaží přiklopit vroucí balkánský kotel: František Josef I., Vilém II., Mikuláš II, Viktor Emanuel III. a Herbert Asquit (britský premiér). Spojenečtí králové otřásají trůnem sultána Mehmeda V. (Zprava: Ferdinand Koburský, Petar Karadjordjević, Nikola Petrović Njegoš, Jiří I. Řecký</vt:lpstr>
      <vt:lpstr>Král Nikola na pozici při začátku války. Černá Hora zahájila válku již 8. října 1912</vt:lpstr>
      <vt:lpstr>Mapka směru útoků spojeneckých vojsk v první balkánské válce</vt:lpstr>
      <vt:lpstr>„Na bodák.“ Obraz českého v Bulharsku působícího malíře Jaroslava Věšína znázorňující bulharský útok na turecké pozice</vt:lpstr>
      <vt:lpstr>Srbští (na hlavách lodičky se štítkem) a černohorští (v brigadýrkách nebo tradičních okrouhlých „černohorkách“ (které daly základ i sokolské pokrývce hlavy)  důstojníci v dobyté Djakovici (alb. Djakovë) v Metochii</vt:lpstr>
      <vt:lpstr>Ústup osmanských vojsk po prohrané bitvě u Lüle Burgasu.</vt:lpstr>
      <vt:lpstr>Řecká flotila před ostrovem Lemnos 18. října 1912</vt:lpstr>
      <vt:lpstr>Srbské dělostřelectvo za první balkánské války</vt:lpstr>
      <vt:lpstr>Car Ferdinand (uprostřed) a řecký král Jiří I. (vlevo), při setkání v Soluňi 12. prosince 1912</vt:lpstr>
      <vt:lpstr>Vyjednávání příměří u Čataldži. Uprostřed Nazim paša, vedle něho zleva Stojan Danev a generál Ivan Fičev, zprava generál Michail Savov</vt:lpstr>
      <vt:lpstr>Dne 28. listopadu vyhlásil ve Vloře Ismail Qemali (s podporou Rakouska-Uherska) samostatný albánský stát</vt:lpstr>
      <vt:lpstr>Mladoturecký převrat v Turecku byl zahájen vraždou ministra války Nazima paši, za níž stál Enver bej (později paša), vzápětí jmenovaný na místo zavražděného. Enver paša byl během Velké války hlavním strůjcem arménské genocidy</vt:lpstr>
      <vt:lpstr>Během druhé fáze války dobyla bulharská armáda, podporována srbským dělostřelectvem, Edirne, údajně nedobytnou tureckou pevnost</vt:lpstr>
      <vt:lpstr>Král Nikola vjíždí triumfálně do dobytého Skadaru a přijímá kapitulaci města. Z dobytí Skadaru se ovšem dlouho neradoval. Na nátlak Rakouska-Uherska jej musela černohorská armáda vzápětí vyklidit</vt:lpstr>
      <vt:lpstr>Regulérním armádám pomáhaly v osmanském týle komitské čety. Na obrázku komité z Lerinu</vt:lpstr>
      <vt:lpstr>Podpis londýnské mírové smlouvy 30. května 1913</vt:lpstr>
      <vt:lpstr>Dobová mapka situace po skončení bojů na konci dubna 1913 znázorňuje, která osmanská území měl k té době ten který člen balkánského čtyřspolku okupována</vt:lpstr>
      <vt:lpstr>Tatáž mapka v moderní grafice. Zelená čára znázorňuje hranice budoucí Albánie, bílé místo kolem Vlory ukazuje, jaké území v té době vlastně ovládala albánská  národní rada v čele s Ismailem Qemalim, modrá čára znázorňuje původně dohodnuté rozdělení Makedonie na spornou a nespornou (pro Bulharsko) část</vt:lpstr>
      <vt:lpstr>Srbské územní zisky před jejich omezením londýnskou mírovou konferencí</vt:lpstr>
      <vt:lpstr>Nikola Pašič a Elefterios Venizelos při jednání o smlouvě o přátelství a vzájemné pomoci, namířené proti Bulharsku. Smlouva byla podepsána 1. června 1913</vt:lpstr>
      <vt:lpstr>Mapka směrů pohybu vojsk během druhé balkánské války</vt:lpstr>
      <vt:lpstr>Řecko-bulharská bitva u Kukuše (řec. Kilkis) 21. června 1913. Město Kukuš, které na počátku první balkánské války obsadily komitské čety VMORO, bylo následně řeckou armádou do základu vypáleno</vt:lpstr>
      <vt:lpstr>Dobová mapka znázorňuje dobyté, ale ještě nerozdělené území, o němž se jednalo na Londýnské konferenci, a výsledek druhé balkánské války, dojednaný na mírové konferenci v Bukurešti</vt:lpstr>
      <vt:lpstr>Dobová mapka nových hranic balkánských států. Barevně jsou znázorněny územní zisky jednotlivých států</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Balkánské války</dc:title>
  <dc:creator>Václav Štěpánek</dc:creator>
  <cp:lastModifiedBy>Václav Štěpánek</cp:lastModifiedBy>
  <cp:revision>14</cp:revision>
  <dcterms:created xsi:type="dcterms:W3CDTF">2020-05-16T20:53:31Z</dcterms:created>
  <dcterms:modified xsi:type="dcterms:W3CDTF">2021-05-19T12:15:35Z</dcterms:modified>
</cp:coreProperties>
</file>