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9" r:id="rId3"/>
    <p:sldId id="290" r:id="rId4"/>
    <p:sldId id="291" r:id="rId5"/>
    <p:sldId id="283" r:id="rId6"/>
    <p:sldId id="288" r:id="rId7"/>
    <p:sldId id="284" r:id="rId8"/>
    <p:sldId id="264" r:id="rId9"/>
    <p:sldId id="276" r:id="rId10"/>
    <p:sldId id="257" r:id="rId11"/>
    <p:sldId id="259" r:id="rId12"/>
    <p:sldId id="260" r:id="rId13"/>
    <p:sldId id="261" r:id="rId14"/>
    <p:sldId id="262" r:id="rId15"/>
    <p:sldId id="266" r:id="rId16"/>
    <p:sldId id="268" r:id="rId17"/>
    <p:sldId id="285" r:id="rId18"/>
    <p:sldId id="286" r:id="rId19"/>
    <p:sldId id="270" r:id="rId20"/>
    <p:sldId id="280" r:id="rId21"/>
    <p:sldId id="281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77"/>
    <p:restoredTop sz="94422"/>
  </p:normalViewPr>
  <p:slideViewPr>
    <p:cSldViewPr snapToGrid="0" snapToObjects="1">
      <p:cViewPr>
        <p:scale>
          <a:sx n="132" d="100"/>
          <a:sy n="132" d="100"/>
        </p:scale>
        <p:origin x="136" y="-3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3</a:t>
            </a: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49E9709-ECE6-9D44-B4FF-98368AC6A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095" y="0"/>
            <a:ext cx="4958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2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BBFB79C0-C4EC-E241-AB2B-EEF62E6A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82" y="0"/>
            <a:ext cx="5172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1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5C9704F-5C41-EC49-84A1-F9713CCB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41" y="0"/>
            <a:ext cx="508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3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calendar&#10;&#10;Description automatically generated">
            <a:extLst>
              <a:ext uri="{FF2B5EF4-FFF2-40B4-BE49-F238E27FC236}">
                <a16:creationId xmlns:a16="http://schemas.microsoft.com/office/drawing/2014/main" id="{484A9A95-C86C-FC43-BA2F-1ED79D214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037" y="0"/>
            <a:ext cx="5183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73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70B6EFF-17C7-EA42-AC3A-6C509E4E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929" y="0"/>
            <a:ext cx="524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743E714A-5605-4240-AE14-DB9768C80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87" y="185153"/>
            <a:ext cx="8403333" cy="2308072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6CA2AD4-13B7-3D4B-84ED-C51527D6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87" y="4205364"/>
            <a:ext cx="5841198" cy="2308072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486436A-381F-B44E-995F-42056D920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030" y="2341987"/>
            <a:ext cx="2794870" cy="200816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D790042-FBF0-504C-80A2-CB2B26D32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284" y="2424917"/>
            <a:ext cx="3161796" cy="1856928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E1E55F00-33A5-E746-B65D-737B10718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897" y="2424917"/>
            <a:ext cx="2631390" cy="200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0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D404FB-F198-164F-8B74-D4E899D3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412750"/>
            <a:ext cx="7366000" cy="6032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3FDF69-7078-FC42-81CE-49C3E2E30F90}"/>
              </a:ext>
            </a:extLst>
          </p:cNvPr>
          <p:cNvSpPr txBox="1"/>
          <p:nvPr/>
        </p:nvSpPr>
        <p:spPr>
          <a:xfrm>
            <a:off x="3135085" y="1460665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佢做中文功課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D55EED-1586-B046-9C0F-287BCE2EAA62}"/>
              </a:ext>
            </a:extLst>
          </p:cNvPr>
          <p:cNvSpPr txBox="1"/>
          <p:nvPr/>
        </p:nvSpPr>
        <p:spPr>
          <a:xfrm>
            <a:off x="3135085" y="2183081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我去新界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DC5884-F42B-6B49-8FC2-D75151106600}"/>
              </a:ext>
            </a:extLst>
          </p:cNvPr>
          <p:cNvSpPr txBox="1"/>
          <p:nvPr/>
        </p:nvSpPr>
        <p:spPr>
          <a:xfrm>
            <a:off x="3135085" y="2918095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媽媽煮飯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6FE047-5745-7A4A-9F73-DA8825BAF24A}"/>
              </a:ext>
            </a:extLst>
          </p:cNvPr>
          <p:cNvSpPr txBox="1"/>
          <p:nvPr/>
        </p:nvSpPr>
        <p:spPr>
          <a:xfrm>
            <a:off x="3135085" y="3653109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Farah</a:t>
            </a:r>
            <a:r>
              <a:rPr lang="ja-JP" altLang="en-US"/>
              <a:t>既哥哥黎香港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F5194-0FC2-FE49-825D-6A3A58497027}"/>
              </a:ext>
            </a:extLst>
          </p:cNvPr>
          <p:cNvSpPr txBox="1"/>
          <p:nvPr/>
        </p:nvSpPr>
        <p:spPr>
          <a:xfrm>
            <a:off x="3135085" y="4482402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HK"/>
              <a:t>我</a:t>
            </a:r>
            <a:r>
              <a:rPr lang="ja-JP" altLang="en-US"/>
              <a:t>習慣唔食早餐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FC1F89-BA54-BF41-8B36-01FA9627F98F}"/>
              </a:ext>
            </a:extLst>
          </p:cNvPr>
          <p:cNvSpPr txBox="1"/>
          <p:nvPr/>
        </p:nvSpPr>
        <p:spPr>
          <a:xfrm>
            <a:off x="3135085" y="5212669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黃老師離開學校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C24174-948E-6946-913A-7D93089D1F98}"/>
              </a:ext>
            </a:extLst>
          </p:cNvPr>
          <p:cNvSpPr txBox="1"/>
          <p:nvPr/>
        </p:nvSpPr>
        <p:spPr>
          <a:xfrm>
            <a:off x="3135085" y="5942936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我練習英文發音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B9208A-16B1-8947-AFE9-3666CE6E2382}"/>
              </a:ext>
            </a:extLst>
          </p:cNvPr>
          <p:cNvSpPr txBox="1"/>
          <p:nvPr/>
        </p:nvSpPr>
        <p:spPr>
          <a:xfrm>
            <a:off x="819150" y="2657475"/>
            <a:ext cx="172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喇</a:t>
            </a:r>
            <a:endParaRPr lang="en-HK" altLang="ja-JP" dirty="0"/>
          </a:p>
          <a:p>
            <a:r>
              <a:rPr lang="ja-JP" altLang="en-US"/>
              <a:t>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41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660908-464B-BA45-AF43-7D65F9C6B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495300"/>
            <a:ext cx="7518400" cy="586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182D1-827B-854C-849D-BFE44A772E06}"/>
              </a:ext>
            </a:extLst>
          </p:cNvPr>
          <p:cNvSpPr txBox="1"/>
          <p:nvPr/>
        </p:nvSpPr>
        <p:spPr>
          <a:xfrm>
            <a:off x="3038103" y="1565564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你學咗廣東話幾耐呀</a:t>
            </a:r>
            <a:r>
              <a:rPr lang="zh-TW" altLang="en-US" dirty="0"/>
              <a:t>？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9124D-68C8-B240-988F-034E52E37CB6}"/>
              </a:ext>
            </a:extLst>
          </p:cNvPr>
          <p:cNvSpPr txBox="1"/>
          <p:nvPr/>
        </p:nvSpPr>
        <p:spPr>
          <a:xfrm>
            <a:off x="3038103" y="2323606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佢返咗屋企幾耐呀</a:t>
            </a:r>
            <a:r>
              <a:rPr lang="zh-TW" altLang="en-US" dirty="0"/>
              <a:t>？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7C632-1F2B-0545-8A8A-D2ED5CCBCA3C}"/>
              </a:ext>
            </a:extLst>
          </p:cNvPr>
          <p:cNvSpPr txBox="1"/>
          <p:nvPr/>
        </p:nvSpPr>
        <p:spPr>
          <a:xfrm>
            <a:off x="3038103" y="3081648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你等咗佢幾耐呀</a:t>
            </a:r>
            <a:r>
              <a:rPr lang="zh-TW" altLang="en-US" dirty="0"/>
              <a:t>？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CE28C-4712-6A4A-BAB1-A81AE484C50B}"/>
              </a:ext>
            </a:extLst>
          </p:cNvPr>
          <p:cNvSpPr txBox="1"/>
          <p:nvPr/>
        </p:nvSpPr>
        <p:spPr>
          <a:xfrm>
            <a:off x="3190503" y="5107770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你講咗電話幾耐呀</a:t>
            </a:r>
            <a:r>
              <a:rPr lang="zh-TW" altLang="en-US" dirty="0"/>
              <a:t>？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6ED8C9-7C62-B642-A948-7416F7FF94F6}"/>
              </a:ext>
            </a:extLst>
          </p:cNvPr>
          <p:cNvSpPr txBox="1"/>
          <p:nvPr/>
        </p:nvSpPr>
        <p:spPr>
          <a:xfrm>
            <a:off x="3190503" y="5865812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你爸爸去咗旅行幾耐呀</a:t>
            </a:r>
            <a:r>
              <a:rPr lang="zh-TW" altLang="en-US" dirty="0"/>
              <a:t>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27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A52809-5EA9-C941-BA91-F0CB19F25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44" y="1252304"/>
            <a:ext cx="9122915" cy="4353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04965-152F-3A47-808B-AE2811ECF844}"/>
              </a:ext>
            </a:extLst>
          </p:cNvPr>
          <p:cNvSpPr txBox="1"/>
          <p:nvPr/>
        </p:nvSpPr>
        <p:spPr>
          <a:xfrm>
            <a:off x="2539339" y="2456212"/>
            <a:ext cx="250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HK"/>
              <a:t>返學</a:t>
            </a:r>
            <a:r>
              <a:rPr lang="ja-JP" altLang="en-US"/>
              <a:t>之前</a:t>
            </a:r>
            <a:r>
              <a:rPr lang="zh-TW" altLang="en-US" dirty="0"/>
              <a:t>，</a:t>
            </a:r>
            <a:r>
              <a:rPr lang="ja-JP" altLang="en-US"/>
              <a:t>我食早餐</a:t>
            </a:r>
            <a:r>
              <a:rPr lang="zh-TW" altLang="en-US" dirty="0"/>
              <a:t>。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C2E98-FD03-B241-BAE3-53B5D60793FE}"/>
              </a:ext>
            </a:extLst>
          </p:cNvPr>
          <p:cNvSpPr txBox="1"/>
          <p:nvPr/>
        </p:nvSpPr>
        <p:spPr>
          <a:xfrm>
            <a:off x="2539339" y="2941121"/>
            <a:ext cx="2970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HK"/>
              <a:t>佢</a:t>
            </a:r>
            <a:r>
              <a:rPr lang="ja-JP" altLang="en-US"/>
              <a:t>喺屋企玩電腦</a:t>
            </a:r>
            <a:r>
              <a:rPr lang="zh-TW" altLang="en-US" dirty="0"/>
              <a:t>，</a:t>
            </a:r>
            <a:r>
              <a:rPr lang="ja-JP" altLang="en-US"/>
              <a:t>睇電視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E8014-7E5F-B54A-A611-ADF6C1E5FE2D}"/>
              </a:ext>
            </a:extLst>
          </p:cNvPr>
          <p:cNvSpPr txBox="1"/>
          <p:nvPr/>
        </p:nvSpPr>
        <p:spPr>
          <a:xfrm>
            <a:off x="4520540" y="3603833"/>
            <a:ext cx="496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HK"/>
              <a:t>返學</a:t>
            </a:r>
            <a:r>
              <a:rPr lang="ja-JP" altLang="en-US"/>
              <a:t>之後</a:t>
            </a:r>
            <a:r>
              <a:rPr lang="zh-TW" altLang="en-US" dirty="0"/>
              <a:t>，</a:t>
            </a:r>
            <a:r>
              <a:rPr lang="ja-JP" altLang="en-US"/>
              <a:t>我地有集會</a:t>
            </a:r>
            <a:r>
              <a:rPr lang="zh-TW" altLang="en-US" dirty="0"/>
              <a:t>，</a:t>
            </a:r>
            <a:r>
              <a:rPr lang="ja-JP" altLang="en-US"/>
              <a:t>然後上第一堂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0DA7E-C134-E04D-91CE-6AE3CB952999}"/>
              </a:ext>
            </a:extLst>
          </p:cNvPr>
          <p:cNvSpPr txBox="1"/>
          <p:nvPr/>
        </p:nvSpPr>
        <p:spPr>
          <a:xfrm>
            <a:off x="2440379" y="4420098"/>
            <a:ext cx="496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HK"/>
              <a:t>佢</a:t>
            </a:r>
            <a:r>
              <a:rPr lang="ja-JP" altLang="en-US"/>
              <a:t>去買飯盒</a:t>
            </a:r>
            <a:r>
              <a:rPr lang="zh-TW" altLang="en-US" dirty="0"/>
              <a:t>，</a:t>
            </a:r>
            <a:r>
              <a:rPr lang="ja-JP" altLang="en-US"/>
              <a:t>返屋企</a:t>
            </a:r>
            <a:r>
              <a:rPr lang="zh-TW" altLang="en-US" dirty="0"/>
              <a:t>。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7CC3AF-6E94-314D-A425-E8681982F31C}"/>
              </a:ext>
            </a:extLst>
          </p:cNvPr>
          <p:cNvSpPr txBox="1"/>
          <p:nvPr/>
        </p:nvSpPr>
        <p:spPr>
          <a:xfrm>
            <a:off x="2440378" y="4905007"/>
            <a:ext cx="496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我黎餐廳一陣啫</a:t>
            </a:r>
            <a:r>
              <a:rPr lang="zh-TW" altLang="en-US" dirty="0"/>
              <a:t>。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1FF4C-A252-3243-B303-35D2F2908F0B}"/>
              </a:ext>
            </a:extLst>
          </p:cNvPr>
          <p:cNvSpPr txBox="1"/>
          <p:nvPr/>
        </p:nvSpPr>
        <p:spPr>
          <a:xfrm>
            <a:off x="2440378" y="5567719"/>
            <a:ext cx="496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我返學會搭地鐵先</a:t>
            </a:r>
            <a:r>
              <a:rPr lang="zh-TW" altLang="en-US" dirty="0"/>
              <a:t>，</a:t>
            </a:r>
            <a:r>
              <a:rPr lang="ja-JP" altLang="en-US"/>
              <a:t>轉小巴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32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66202AA-091E-BC45-8E34-392A6AA7F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481" y="872014"/>
            <a:ext cx="8015037" cy="51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8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1749EFF-BA72-DD43-928C-D35C0AA5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48" y="0"/>
            <a:ext cx="521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5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D4B2AAB3-0BB3-194F-8BF9-B9992832B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96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6B0359-7BBE-DB42-A8B8-E626CAEA1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73770"/>
              </p:ext>
            </p:extLst>
          </p:nvPr>
        </p:nvGraphicFramePr>
        <p:xfrm>
          <a:off x="591788" y="257959"/>
          <a:ext cx="11008424" cy="6342081"/>
        </p:xfrm>
        <a:graphic>
          <a:graphicData uri="http://schemas.openxmlformats.org/drawingml/2006/table">
            <a:tbl>
              <a:tblPr/>
              <a:tblGrid>
                <a:gridCol w="975755">
                  <a:extLst>
                    <a:ext uri="{9D8B030D-6E8A-4147-A177-3AD203B41FA5}">
                      <a16:colId xmlns:a16="http://schemas.microsoft.com/office/drawing/2014/main" val="4169358455"/>
                    </a:ext>
                  </a:extLst>
                </a:gridCol>
                <a:gridCol w="1615044">
                  <a:extLst>
                    <a:ext uri="{9D8B030D-6E8A-4147-A177-3AD203B41FA5}">
                      <a16:colId xmlns:a16="http://schemas.microsoft.com/office/drawing/2014/main" val="1874699219"/>
                    </a:ext>
                  </a:extLst>
                </a:gridCol>
                <a:gridCol w="4429496">
                  <a:extLst>
                    <a:ext uri="{9D8B030D-6E8A-4147-A177-3AD203B41FA5}">
                      <a16:colId xmlns:a16="http://schemas.microsoft.com/office/drawing/2014/main" val="3125079347"/>
                    </a:ext>
                  </a:extLst>
                </a:gridCol>
                <a:gridCol w="3988129">
                  <a:extLst>
                    <a:ext uri="{9D8B030D-6E8A-4147-A177-3AD203B41FA5}">
                      <a16:colId xmlns:a16="http://schemas.microsoft.com/office/drawing/2014/main" val="3152755226"/>
                    </a:ext>
                  </a:extLst>
                </a:gridCol>
              </a:tblGrid>
              <a:tr h="137050">
                <a:tc>
                  <a:txBody>
                    <a:bodyPr/>
                    <a:lstStyle/>
                    <a:p>
                      <a:pPr algn="ctr"/>
                      <a:r>
                        <a:rPr lang="en-HK" sz="1600" b="1" dirty="0">
                          <a:effectLst/>
                        </a:rPr>
                        <a:t>Particle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b="1">
                          <a:effectLst/>
                        </a:rPr>
                        <a:t>Jyutping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b="1" dirty="0">
                          <a:effectLst/>
                        </a:rPr>
                        <a:t>Usage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1600" b="1" dirty="0">
                          <a:effectLst/>
                        </a:rPr>
                        <a:t>Example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991436"/>
                  </a:ext>
                </a:extLst>
              </a:tr>
              <a:tr h="54820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呀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aa3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Used in neutral </a:t>
                      </a:r>
                      <a:r>
                        <a:rPr lang="en-HK" sz="1600" b="1" dirty="0">
                          <a:effectLst/>
                        </a:rPr>
                        <a:t>questions</a:t>
                      </a:r>
                      <a:r>
                        <a:rPr lang="en-HK" sz="1600" dirty="0">
                          <a:effectLst/>
                        </a:rPr>
                        <a:t>. Also used to soften the tone of affirmative statements so they </a:t>
                      </a:r>
                      <a:r>
                        <a:rPr lang="en-HK" sz="1600" b="1" dirty="0">
                          <a:effectLst/>
                        </a:rPr>
                        <a:t>don't sound as abrupt.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ja-JP" sz="1600" dirty="0">
                          <a:effectLst/>
                        </a:rPr>
                        <a:t>Nei5 heoi3 bin1aa3?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你去邊呀</a:t>
                      </a:r>
                      <a:r>
                        <a:rPr lang="en-US" altLang="ja-JP" sz="1600" dirty="0">
                          <a:effectLst/>
                        </a:rPr>
                        <a:t>? </a:t>
                      </a:r>
                      <a:r>
                        <a:rPr lang="en-HK" sz="1600" dirty="0">
                          <a:effectLst/>
                        </a:rPr>
                        <a:t>Where are you going?</a:t>
                      </a:r>
                    </a:p>
                    <a:p>
                      <a:endParaRPr lang="en-HK" sz="1600" dirty="0">
                        <a:effectLst/>
                      </a:endParaRPr>
                    </a:p>
                    <a:p>
                      <a:r>
                        <a:rPr lang="en-HK" sz="1600" dirty="0">
                          <a:effectLst/>
                        </a:rPr>
                        <a:t>Ngo5 faan1 uk1 kei2 aa3.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我返屋企呀 </a:t>
                      </a:r>
                      <a:r>
                        <a:rPr lang="en-HK" sz="1600" dirty="0">
                          <a:effectLst/>
                        </a:rPr>
                        <a:t>I'm going home.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655759"/>
                  </a:ext>
                </a:extLst>
              </a:tr>
              <a:tr h="1267713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嘅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ge3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Used in assertions where something is emphasized (usually </a:t>
                      </a:r>
                      <a:r>
                        <a:rPr lang="ja-JP" altLang="en-US" sz="1600">
                          <a:effectLst/>
                        </a:rPr>
                        <a:t>係 </a:t>
                      </a:r>
                      <a:r>
                        <a:rPr lang="en-HK" sz="1600" dirty="0">
                          <a:effectLst/>
                        </a:rPr>
                        <a:t>hai6 is in front of what is being emphasized). Pronouncing it as ge2 adds a sense of puzzlement about the situation. This is equivalent to the Mandarin/written Chinese </a:t>
                      </a:r>
                      <a:r>
                        <a:rPr lang="ja-JP" altLang="en-US" sz="1600">
                          <a:effectLst/>
                        </a:rPr>
                        <a:t>的 </a:t>
                      </a:r>
                      <a:r>
                        <a:rPr lang="en-HK" sz="1600" dirty="0">
                          <a:effectLst/>
                        </a:rPr>
                        <a:t>dik1.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600" dirty="0">
                          <a:effectLst/>
                        </a:rPr>
                        <a:t>Ngo5 hai6 gam1 jat6 </a:t>
                      </a:r>
                      <a:r>
                        <a:rPr lang="en-HK" sz="1600" dirty="0">
                          <a:effectLst/>
                        </a:rPr>
                        <a:t>faan1 uk1 kei2  ge3.</a:t>
                      </a:r>
                      <a:endParaRPr lang="en-GB" altLang="ja-JP" sz="1600" dirty="0">
                        <a:effectLst/>
                      </a:endParaRPr>
                    </a:p>
                    <a:p>
                      <a:r>
                        <a:rPr lang="ja-JP" altLang="en-US" sz="1600">
                          <a:effectLst/>
                        </a:rPr>
                        <a:t>我係今日返屋企嘅 </a:t>
                      </a:r>
                      <a:r>
                        <a:rPr lang="en-HK" sz="1600" dirty="0">
                          <a:effectLst/>
                        </a:rPr>
                        <a:t>I'm going home today. (the "today" is emphasized)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38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㗎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gaa3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Contraction of the combination </a:t>
                      </a:r>
                      <a:r>
                        <a:rPr lang="ja-JP" altLang="en-US" sz="1600">
                          <a:effectLst/>
                        </a:rPr>
                        <a:t>嘅呀 </a:t>
                      </a:r>
                      <a:r>
                        <a:rPr lang="en-HK" sz="1600" dirty="0">
                          <a:effectLst/>
                        </a:rPr>
                        <a:t>ge3 aa3.</a:t>
                      </a:r>
                    </a:p>
                    <a:p>
                      <a:r>
                        <a:rPr lang="en-HK" sz="1600" dirty="0">
                          <a:effectLst/>
                        </a:rPr>
                        <a:t>Can be used in question and answer.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你係幾時返來㗎</a:t>
                      </a:r>
                      <a:r>
                        <a:rPr lang="en-US" altLang="ja-JP" sz="1600" dirty="0">
                          <a:effectLst/>
                        </a:rPr>
                        <a:t>? </a:t>
                      </a:r>
                      <a:r>
                        <a:rPr lang="en-HK" sz="1600" dirty="0">
                          <a:effectLst/>
                        </a:rPr>
                        <a:t>When are you coming back? (the "when" is emphasized)</a:t>
                      </a:r>
                    </a:p>
                    <a:p>
                      <a:endParaRPr lang="en-HK" sz="16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600" dirty="0">
                          <a:effectLst/>
                        </a:rPr>
                        <a:t>Use for defending your argument or emphasis. Stronger than</a:t>
                      </a:r>
                      <a:r>
                        <a:rPr lang="ja-JP" altLang="en-US" sz="1600">
                          <a:effectLst/>
                        </a:rPr>
                        <a:t>嘅</a:t>
                      </a:r>
                      <a:r>
                        <a:rPr lang="en-GB" altLang="ja-JP" sz="1600" dirty="0">
                          <a:effectLst/>
                        </a:rPr>
                        <a:t>ge3.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ja-JP" sz="16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1600" dirty="0">
                          <a:effectLst/>
                        </a:rPr>
                        <a:t>Hai6 ngo5 gaa3!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GB" sz="1600">
                          <a:effectLst/>
                        </a:rPr>
                        <a:t>係</a:t>
                      </a:r>
                      <a:r>
                        <a:rPr lang="ja-JP" altLang="en-US" sz="1600">
                          <a:effectLst/>
                        </a:rPr>
                        <a:t>我架</a:t>
                      </a:r>
                      <a:r>
                        <a:rPr lang="en-GB" altLang="ja-JP" sz="1600" dirty="0">
                          <a:effectLst/>
                        </a:rPr>
                        <a:t>!</a:t>
                      </a:r>
                      <a:r>
                        <a:rPr lang="en-US" altLang="ja-JP" sz="1600" dirty="0">
                          <a:effectLst/>
                        </a:rPr>
                        <a:t> </a:t>
                      </a:r>
                      <a:r>
                        <a:rPr lang="en-GB" altLang="ja-JP" sz="1600" dirty="0">
                          <a:effectLst/>
                        </a:rPr>
                        <a:t>It’s</a:t>
                      </a:r>
                      <a:r>
                        <a:rPr lang="en-US" altLang="ja-JP" sz="1600" dirty="0">
                          <a:effectLst/>
                        </a:rPr>
                        <a:t> </a:t>
                      </a:r>
                      <a:r>
                        <a:rPr lang="en-GB" altLang="ja-JP" sz="1600" dirty="0">
                          <a:effectLst/>
                        </a:rPr>
                        <a:t>mine!</a:t>
                      </a:r>
                      <a:endParaRPr lang="ja-JP" altLang="en-US" sz="160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269315"/>
                  </a:ext>
                </a:extLst>
              </a:tr>
              <a:tr h="95935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啦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laa1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 dirty="0">
                          <a:effectLst/>
                        </a:rPr>
                        <a:t>Used in requests and imperatives. This is one particle where leaving it out could make the sentence sound rude. This is equivalent to the Mandarin/written Chinese sentence final </a:t>
                      </a:r>
                      <a:r>
                        <a:rPr lang="ja-JP" altLang="en-US" sz="1600">
                          <a:effectLst/>
                        </a:rPr>
                        <a:t>吧 </a:t>
                      </a:r>
                      <a:r>
                        <a:rPr lang="en-HK" sz="1600" dirty="0">
                          <a:effectLst/>
                        </a:rPr>
                        <a:t>baa6.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ja-JP" sz="1600" dirty="0">
                          <a:effectLst/>
                        </a:rPr>
                        <a:t>Bei2 ngo5 laa1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畀我啦 </a:t>
                      </a:r>
                      <a:r>
                        <a:rPr lang="en-HK" sz="1600" dirty="0">
                          <a:effectLst/>
                        </a:rPr>
                        <a:t>Give it to me [please].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899453"/>
                  </a:ext>
                </a:extLst>
              </a:tr>
              <a:tr h="548200">
                <a:tc>
                  <a:txBody>
                    <a:bodyPr/>
                    <a:lstStyle/>
                    <a:p>
                      <a:r>
                        <a:rPr lang="ja-JP" altLang="en-US" sz="1600">
                          <a:effectLst/>
                        </a:rPr>
                        <a:t>啫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ze1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HK" sz="1600">
                          <a:effectLst/>
                        </a:rPr>
                        <a:t>Can be used to mean "only" or "that's all," or used to play down the significance of the situation.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ja-JP" sz="1600" dirty="0">
                          <a:effectLst/>
                        </a:rPr>
                        <a:t>Keoi5 faan1 yat1 yat6  ze1</a:t>
                      </a:r>
                    </a:p>
                    <a:p>
                      <a:r>
                        <a:rPr lang="ja-JP" altLang="en-US" sz="1600">
                          <a:effectLst/>
                        </a:rPr>
                        <a:t>佢返一日啫 </a:t>
                      </a:r>
                      <a:r>
                        <a:rPr lang="en-HK" sz="1600" dirty="0">
                          <a:effectLst/>
                        </a:rPr>
                        <a:t>He's only coming back for one day.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49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01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BD33FB-28FE-3948-B2C1-A1840409BBA0}"/>
              </a:ext>
            </a:extLst>
          </p:cNvPr>
          <p:cNvSpPr/>
          <p:nvPr/>
        </p:nvSpPr>
        <p:spPr>
          <a:xfrm>
            <a:off x="1319110" y="2077238"/>
            <a:ext cx="10081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keoi5 faan1 zo2 uk1 kei2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("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He went home")</a:t>
            </a:r>
          </a:p>
          <a:p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呀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informing the listener) “He went home!”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laa3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喇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informing the listener) “He already went home!”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wo3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喎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“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Oh… He already went home though.”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gwaa3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啩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with uncertainty) “He went home, I guess”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me1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咩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?  – “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Oh, he went home?”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lo1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囉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(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with emphasis) “He went home already.”</a:t>
            </a:r>
            <a:b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佢返咗屋企 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laa3 maa3 </a:t>
            </a:r>
            <a:r>
              <a:rPr lang="ja-JP" altLang="en-US">
                <a:solidFill>
                  <a:srgbClr val="333333"/>
                </a:solidFill>
                <a:latin typeface="Verdana" panose="020B0604030504040204" pitchFamily="34" charset="0"/>
              </a:rPr>
              <a:t>啦嘛 </a:t>
            </a:r>
            <a:r>
              <a:rPr lang="en-US" altLang="ja-JP" dirty="0">
                <a:solidFill>
                  <a:srgbClr val="333333"/>
                </a:solidFill>
                <a:latin typeface="Verdana" panose="020B0604030504040204" pitchFamily="34" charset="0"/>
              </a:rPr>
              <a:t>– “</a:t>
            </a:r>
            <a:r>
              <a:rPr lang="en-HK" dirty="0">
                <a:solidFill>
                  <a:srgbClr val="333333"/>
                </a:solidFill>
                <a:latin typeface="Verdana" panose="020B0604030504040204" pitchFamily="34" charset="0"/>
              </a:rPr>
              <a:t>He went home already! (so he can’t be here right now)”</a:t>
            </a:r>
            <a:endParaRPr lang="en-HK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19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AFCB9D23-4931-DD46-8AFB-3C9E1FF24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730" y="179515"/>
            <a:ext cx="4997317" cy="667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DA0C320-0F36-B34A-8019-D47E19D5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528" y="292061"/>
            <a:ext cx="4770943" cy="62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38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9D8B10AB-AA1B-0E48-A3C1-71E0705E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840" y="0"/>
            <a:ext cx="640231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08804F-390F-7547-AFA7-177540CC5165}"/>
              </a:ext>
            </a:extLst>
          </p:cNvPr>
          <p:cNvSpPr txBox="1"/>
          <p:nvPr/>
        </p:nvSpPr>
        <p:spPr>
          <a:xfrm>
            <a:off x="256032" y="3938016"/>
            <a:ext cx="393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Sik6 zo2 faan6 mei6 aa3?</a:t>
            </a:r>
            <a:endParaRPr lang="en-GB" altLang="ja-JP" dirty="0"/>
          </a:p>
          <a:p>
            <a:r>
              <a:rPr lang="ja-JP" altLang="en-US"/>
              <a:t>食咗飯未呀</a:t>
            </a:r>
            <a:r>
              <a:rPr lang="zh-TW" altLang="en-US" dirty="0"/>
              <a:t>？</a:t>
            </a:r>
            <a:endParaRPr lang="en-GB" altLang="zh-TW" dirty="0"/>
          </a:p>
          <a:p>
            <a:r>
              <a:rPr lang="en-GB" altLang="zh-TW" dirty="0"/>
              <a:t>Have you eaten?</a:t>
            </a:r>
            <a:endParaRPr lang="en-HK" altLang="zh-TW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E81E4A-CE44-F84B-9BC3-FEAFDBA69363}"/>
              </a:ext>
            </a:extLst>
          </p:cNvPr>
          <p:cNvSpPr txBox="1"/>
          <p:nvPr/>
        </p:nvSpPr>
        <p:spPr>
          <a:xfrm>
            <a:off x="256032" y="5028617"/>
            <a:ext cx="3938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Sik6 zo2 laa3</a:t>
            </a:r>
            <a:endParaRPr lang="en-GB" altLang="ja-JP" dirty="0"/>
          </a:p>
          <a:p>
            <a:r>
              <a:rPr lang="ja-JP" altLang="en-US"/>
              <a:t>食咗喇</a:t>
            </a:r>
            <a:endParaRPr lang="en-US" dirty="0"/>
          </a:p>
          <a:p>
            <a:r>
              <a:rPr lang="en-US" dirty="0"/>
              <a:t>Or</a:t>
            </a:r>
          </a:p>
          <a:p>
            <a:r>
              <a:rPr lang="en-US" dirty="0"/>
              <a:t>Mei6 aa3</a:t>
            </a:r>
          </a:p>
          <a:p>
            <a:r>
              <a:rPr lang="ja-JP" altLang="en-US"/>
              <a:t>未呀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30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7E29D-554C-B94B-BDA8-F9E2AAE2475E}"/>
              </a:ext>
            </a:extLst>
          </p:cNvPr>
          <p:cNvSpPr/>
          <p:nvPr/>
        </p:nvSpPr>
        <p:spPr>
          <a:xfrm>
            <a:off x="2703725" y="458905"/>
            <a:ext cx="629666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Question: [Verb] zo2 [object] mei6 aa3?</a:t>
            </a:r>
          </a:p>
          <a:p>
            <a:r>
              <a:rPr lang="en-GB" altLang="ja-JP" sz="2800" dirty="0"/>
              <a:t>Answer: [Subject] [verb] zo2 [object] laa3.</a:t>
            </a:r>
          </a:p>
          <a:p>
            <a:r>
              <a:rPr lang="en-GB" altLang="ja-JP" sz="2800" dirty="0"/>
              <a:t>     OR	 [subject] mei6 [verb] aa3.</a:t>
            </a: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114388F-9110-E34A-8ABC-ED8DC2E2C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725" y="2184979"/>
            <a:ext cx="6296661" cy="24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09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555137D6-FF3F-9142-9D55-38EA92D20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63" y="0"/>
            <a:ext cx="534673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4D1632-F7E5-C344-8E6F-59451F072226}"/>
              </a:ext>
            </a:extLst>
          </p:cNvPr>
          <p:cNvSpPr/>
          <p:nvPr/>
        </p:nvSpPr>
        <p:spPr>
          <a:xfrm>
            <a:off x="6519600" y="636705"/>
            <a:ext cx="45475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Question: [Verb] zo2 [object] mei6 aa3?</a:t>
            </a:r>
          </a:p>
          <a:p>
            <a:r>
              <a:rPr lang="en-GB" altLang="ja-JP" sz="2000" dirty="0"/>
              <a:t>Answer: [Subject] [verb] zo2 [object] laa3.</a:t>
            </a:r>
          </a:p>
          <a:p>
            <a:r>
              <a:rPr lang="en-GB" altLang="ja-JP" sz="2000" dirty="0"/>
              <a:t>     OR	 [subject] mei6 [verb] aa3.</a:t>
            </a:r>
          </a:p>
        </p:txBody>
      </p:sp>
    </p:spTree>
    <p:extLst>
      <p:ext uri="{BB962C8B-B14F-4D97-AF65-F5344CB8AC3E}">
        <p14:creationId xmlns:p14="http://schemas.microsoft.com/office/powerpoint/2010/main" val="2559060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3CE5036F-547C-E94D-AE3F-FF532D96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0" y="666750"/>
            <a:ext cx="70231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46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34A598E-9B6F-C945-944B-F9ED349D4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050" y="1686700"/>
            <a:ext cx="65659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8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8652</TotalTime>
  <Words>680</Words>
  <Application>Microsoft Macintosh PowerPoint</Application>
  <PresentationFormat>Widescreen</PresentationFormat>
  <Paragraphs>75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Verdana</vt:lpstr>
      <vt:lpstr>Office Theme</vt:lpstr>
      <vt:lpstr>Cantonese II Week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2</dc:title>
  <dc:creator>Rona Chau</dc:creator>
  <cp:lastModifiedBy>Rona Chau</cp:lastModifiedBy>
  <cp:revision>18</cp:revision>
  <dcterms:created xsi:type="dcterms:W3CDTF">2021-03-12T09:40:12Z</dcterms:created>
  <dcterms:modified xsi:type="dcterms:W3CDTF">2021-03-18T09:53:04Z</dcterms:modified>
</cp:coreProperties>
</file>