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89" r:id="rId3"/>
    <p:sldId id="284" r:id="rId4"/>
    <p:sldId id="264" r:id="rId5"/>
    <p:sldId id="276" r:id="rId6"/>
    <p:sldId id="257" r:id="rId7"/>
    <p:sldId id="259" r:id="rId8"/>
    <p:sldId id="260" r:id="rId9"/>
    <p:sldId id="261" r:id="rId10"/>
    <p:sldId id="262" r:id="rId11"/>
    <p:sldId id="266" r:id="rId12"/>
    <p:sldId id="268" r:id="rId13"/>
    <p:sldId id="285" r:id="rId14"/>
    <p:sldId id="286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77"/>
    <p:restoredTop sz="95853"/>
  </p:normalViewPr>
  <p:slideViewPr>
    <p:cSldViewPr snapToGrid="0" snapToObjects="1">
      <p:cViewPr>
        <p:scale>
          <a:sx n="95" d="100"/>
          <a:sy n="95" d="100"/>
        </p:scale>
        <p:origin x="1568" y="4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8745D-2F53-304B-B2C2-98F4C95924E9}" type="datetimeFigureOut">
              <a:rPr lang="en-US" smtClean="0"/>
              <a:t>3/20/21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F3717-670C-6648-B6CC-C795729E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F3717-670C-6648-B6CC-C795729E58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6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3/20/21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0F03C-B693-564A-B9A8-C1760BE0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Cantonese II</a:t>
            </a:r>
          </a:p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 4</a:t>
            </a:r>
          </a:p>
        </p:txBody>
      </p: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B6F0CA5-4F7A-0043-BB2C-3E8687D30066}"/>
              </a:ext>
            </a:extLst>
          </p:cNvPr>
          <p:cNvGrpSpPr/>
          <p:nvPr/>
        </p:nvGrpSpPr>
        <p:grpSpPr>
          <a:xfrm>
            <a:off x="1353507" y="1829331"/>
            <a:ext cx="10499403" cy="3199337"/>
            <a:chOff x="2027877" y="1829331"/>
            <a:chExt cx="10499403" cy="3199337"/>
          </a:xfrm>
        </p:grpSpPr>
        <p:pic>
          <p:nvPicPr>
            <p:cNvPr id="3" name="Picture 2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289B7770-C7E6-DE4D-AADA-3DABB4974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7877" y="1829331"/>
              <a:ext cx="8136245" cy="319933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6A4DA35-3B40-C849-BDF3-82FFB11D1F2D}"/>
                </a:ext>
              </a:extLst>
            </p:cNvPr>
            <p:cNvSpPr txBox="1"/>
            <p:nvPr/>
          </p:nvSpPr>
          <p:spPr>
            <a:xfrm>
              <a:off x="8863007" y="2366010"/>
              <a:ext cx="26022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/>
                <a:t>你每年去幾多次旅行呀</a:t>
              </a:r>
              <a:r>
                <a:rPr lang="zh-TW" altLang="en-US" sz="1600" dirty="0"/>
                <a:t>？</a:t>
              </a:r>
              <a:endParaRPr lang="en-US" sz="1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8A5620-67D7-934E-A6D1-9EA255C62B76}"/>
                </a:ext>
              </a:extLst>
            </p:cNvPr>
            <p:cNvSpPr txBox="1"/>
            <p:nvPr/>
          </p:nvSpPr>
          <p:spPr>
            <a:xfrm>
              <a:off x="3860477" y="2647414"/>
              <a:ext cx="12373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GB" sz="1600"/>
                <a:t>我每年</a:t>
              </a:r>
              <a:r>
                <a:rPr lang="ja-JP" altLang="en-US" sz="1600"/>
                <a:t>去</a:t>
              </a:r>
              <a:endParaRPr lang="en-US" sz="1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C2CC56-2E23-D241-8153-13C09DBAD0F9}"/>
                </a:ext>
              </a:extLst>
            </p:cNvPr>
            <p:cNvSpPr txBox="1"/>
            <p:nvPr/>
          </p:nvSpPr>
          <p:spPr>
            <a:xfrm>
              <a:off x="9057317" y="2643068"/>
              <a:ext cx="12373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/>
                <a:t>旅行</a:t>
              </a:r>
              <a:endParaRPr lang="en-US" sz="16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E98C2E-5DAD-9D47-8E7C-9E8CA72FEE95}"/>
                </a:ext>
              </a:extLst>
            </p:cNvPr>
            <p:cNvSpPr txBox="1"/>
            <p:nvPr/>
          </p:nvSpPr>
          <p:spPr>
            <a:xfrm>
              <a:off x="4203377" y="3004482"/>
              <a:ext cx="12373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/>
                <a:t>四次旅行</a:t>
              </a:r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E94527-0634-0849-B97F-0C747075F10A}"/>
                </a:ext>
              </a:extLst>
            </p:cNvPr>
            <p:cNvSpPr txBox="1"/>
            <p:nvPr/>
          </p:nvSpPr>
          <p:spPr>
            <a:xfrm>
              <a:off x="7659994" y="3021867"/>
              <a:ext cx="12373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/>
                <a:t>去印度</a:t>
              </a:r>
              <a:endParaRPr lang="en-US" sz="1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01B11D-83F1-ED41-9AC1-EEAA10D8CA87}"/>
                </a:ext>
              </a:extLst>
            </p:cNvPr>
            <p:cNvSpPr txBox="1"/>
            <p:nvPr/>
          </p:nvSpPr>
          <p:spPr>
            <a:xfrm>
              <a:off x="9910757" y="3666591"/>
              <a:ext cx="2616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/>
                <a:t>你每年都去四次印度呀</a:t>
              </a:r>
              <a:r>
                <a:rPr lang="zh-TW" altLang="en-US" sz="1600" dirty="0"/>
                <a:t>？</a:t>
              </a:r>
              <a:endParaRPr lang="en-US" sz="16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D6DDD1-1374-D248-8B4D-7C6C79AF0C49}"/>
                </a:ext>
              </a:extLst>
            </p:cNvPr>
            <p:cNvSpPr txBox="1"/>
            <p:nvPr/>
          </p:nvSpPr>
          <p:spPr>
            <a:xfrm>
              <a:off x="9506418" y="4036164"/>
              <a:ext cx="2616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HK" sz="1600"/>
                <a:t>我</a:t>
              </a:r>
              <a:r>
                <a:rPr lang="ja-JP" altLang="en-US" sz="1600"/>
                <a:t>既屋企人喺印度</a:t>
              </a:r>
              <a:endParaRPr lang="en-US" sz="16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FF0A99-65EC-D74E-A14E-B05404C299A0}"/>
                </a:ext>
              </a:extLst>
            </p:cNvPr>
            <p:cNvSpPr txBox="1"/>
            <p:nvPr/>
          </p:nvSpPr>
          <p:spPr>
            <a:xfrm>
              <a:off x="9817167" y="4536347"/>
              <a:ext cx="2616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/>
                <a:t>我每年都去四次印度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4732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etter&#10;&#10;Description automatically generated">
            <a:extLst>
              <a:ext uri="{FF2B5EF4-FFF2-40B4-BE49-F238E27FC236}">
                <a16:creationId xmlns:a16="http://schemas.microsoft.com/office/drawing/2014/main" id="{4AAC5FB1-6475-1748-8580-FD546D0D8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240" y="0"/>
            <a:ext cx="707533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7C7322-D7DD-7040-BC61-6E8F2E3C6778}"/>
              </a:ext>
            </a:extLst>
          </p:cNvPr>
          <p:cNvSpPr txBox="1"/>
          <p:nvPr/>
        </p:nvSpPr>
        <p:spPr>
          <a:xfrm>
            <a:off x="8492490" y="1988820"/>
            <a:ext cx="1908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我參加咗合唱團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4F2AAE-3806-D54C-A651-D077563C3B25}"/>
              </a:ext>
            </a:extLst>
          </p:cNvPr>
          <p:cNvSpPr txBox="1"/>
          <p:nvPr/>
        </p:nvSpPr>
        <p:spPr>
          <a:xfrm>
            <a:off x="2628221" y="844034"/>
            <a:ext cx="103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攝影班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AFC86E-7875-5E46-8C5B-290BB9966941}"/>
              </a:ext>
            </a:extLst>
          </p:cNvPr>
          <p:cNvSpPr txBox="1"/>
          <p:nvPr/>
        </p:nvSpPr>
        <p:spPr>
          <a:xfrm>
            <a:off x="2627801" y="1122164"/>
            <a:ext cx="103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合唱團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27E93C-5E3A-6443-8AFC-4C5D5BFF80FB}"/>
              </a:ext>
            </a:extLst>
          </p:cNvPr>
          <p:cNvSpPr txBox="1"/>
          <p:nvPr/>
        </p:nvSpPr>
        <p:spPr>
          <a:xfrm>
            <a:off x="2616371" y="1400294"/>
            <a:ext cx="103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園藝班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30C115-D73B-F346-8628-CC597D564A24}"/>
              </a:ext>
            </a:extLst>
          </p:cNvPr>
          <p:cNvSpPr txBox="1"/>
          <p:nvPr/>
        </p:nvSpPr>
        <p:spPr>
          <a:xfrm>
            <a:off x="9884092" y="844034"/>
            <a:ext cx="103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美術班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C31998-6174-AE4A-BBDE-051DBED44990}"/>
              </a:ext>
            </a:extLst>
          </p:cNvPr>
          <p:cNvSpPr txBox="1"/>
          <p:nvPr/>
        </p:nvSpPr>
        <p:spPr>
          <a:xfrm>
            <a:off x="9887902" y="1076444"/>
            <a:ext cx="103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集郵班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1C4ADC-474C-4E4E-BA1B-C81C126D8B47}"/>
              </a:ext>
            </a:extLst>
          </p:cNvPr>
          <p:cNvSpPr txBox="1"/>
          <p:nvPr/>
        </p:nvSpPr>
        <p:spPr>
          <a:xfrm>
            <a:off x="9876052" y="1360408"/>
            <a:ext cx="103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GB"/>
              <a:t>天文</a:t>
            </a:r>
            <a:r>
              <a:rPr lang="ja-JP" altLang="en-US"/>
              <a:t>班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344AE9-4E7F-204A-8B33-C6A97A677D78}"/>
              </a:ext>
            </a:extLst>
          </p:cNvPr>
          <p:cNvSpPr txBox="1"/>
          <p:nvPr/>
        </p:nvSpPr>
        <p:spPr>
          <a:xfrm>
            <a:off x="5434148" y="518636"/>
            <a:ext cx="1339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紅十字會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10206B-5BDC-684E-9841-16583BB61F8E}"/>
              </a:ext>
            </a:extLst>
          </p:cNvPr>
          <p:cNvSpPr txBox="1"/>
          <p:nvPr/>
        </p:nvSpPr>
        <p:spPr>
          <a:xfrm>
            <a:off x="7038622" y="1130022"/>
            <a:ext cx="1339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戲劇班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27DDB3-1D98-9E4D-AB0D-8875F5870FFC}"/>
              </a:ext>
            </a:extLst>
          </p:cNvPr>
          <p:cNvSpPr txBox="1"/>
          <p:nvPr/>
        </p:nvSpPr>
        <p:spPr>
          <a:xfrm>
            <a:off x="7153275" y="1445776"/>
            <a:ext cx="1339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瑜珈班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90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458A5F9-ABBA-1148-8713-70FBC1A88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41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receipt, document&#10;&#10;Description automatically generated">
            <a:extLst>
              <a:ext uri="{FF2B5EF4-FFF2-40B4-BE49-F238E27FC236}">
                <a16:creationId xmlns:a16="http://schemas.microsoft.com/office/drawing/2014/main" id="{CF5485B0-FD04-AC46-AD41-B83D909C2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44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27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362E87B9-3824-A344-9F49-A8D07CE9E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1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1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287B11E9-3F4E-8F46-9494-EB8F5F732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19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985CE1A-9ABC-B441-AD8F-2463D064E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859442"/>
              </p:ext>
            </p:extLst>
          </p:nvPr>
        </p:nvGraphicFramePr>
        <p:xfrm>
          <a:off x="981066" y="194910"/>
          <a:ext cx="10229868" cy="6141902"/>
        </p:xfrm>
        <a:graphic>
          <a:graphicData uri="http://schemas.openxmlformats.org/drawingml/2006/table">
            <a:tbl>
              <a:tblPr/>
              <a:tblGrid>
                <a:gridCol w="1841287">
                  <a:extLst>
                    <a:ext uri="{9D8B030D-6E8A-4147-A177-3AD203B41FA5}">
                      <a16:colId xmlns:a16="http://schemas.microsoft.com/office/drawing/2014/main" val="2915930001"/>
                    </a:ext>
                  </a:extLst>
                </a:gridCol>
                <a:gridCol w="1548661">
                  <a:extLst>
                    <a:ext uri="{9D8B030D-6E8A-4147-A177-3AD203B41FA5}">
                      <a16:colId xmlns:a16="http://schemas.microsoft.com/office/drawing/2014/main" val="287433108"/>
                    </a:ext>
                  </a:extLst>
                </a:gridCol>
                <a:gridCol w="1513646">
                  <a:extLst>
                    <a:ext uri="{9D8B030D-6E8A-4147-A177-3AD203B41FA5}">
                      <a16:colId xmlns:a16="http://schemas.microsoft.com/office/drawing/2014/main" val="3754899419"/>
                    </a:ext>
                  </a:extLst>
                </a:gridCol>
                <a:gridCol w="2008858">
                  <a:extLst>
                    <a:ext uri="{9D8B030D-6E8A-4147-A177-3AD203B41FA5}">
                      <a16:colId xmlns:a16="http://schemas.microsoft.com/office/drawing/2014/main" val="3366857161"/>
                    </a:ext>
                  </a:extLst>
                </a:gridCol>
                <a:gridCol w="1548661">
                  <a:extLst>
                    <a:ext uri="{9D8B030D-6E8A-4147-A177-3AD203B41FA5}">
                      <a16:colId xmlns:a16="http://schemas.microsoft.com/office/drawing/2014/main" val="4112510667"/>
                    </a:ext>
                  </a:extLst>
                </a:gridCol>
                <a:gridCol w="1768755">
                  <a:extLst>
                    <a:ext uri="{9D8B030D-6E8A-4147-A177-3AD203B41FA5}">
                      <a16:colId xmlns:a16="http://schemas.microsoft.com/office/drawing/2014/main" val="23950923"/>
                    </a:ext>
                  </a:extLst>
                </a:gridCol>
              </a:tblGrid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My bill, please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埋單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maai4 daan1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to buy eggs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買蛋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maai5 daan2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4649890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>
                          <a:effectLst/>
                          <a:latin typeface="arial" panose="020B0604020202020204" pitchFamily="34" charset="0"/>
                        </a:rPr>
                        <a:t>culture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文化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man4 faa3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>
                          <a:effectLst/>
                          <a:latin typeface="arial" panose="020B0604020202020204" pitchFamily="34" charset="0"/>
                        </a:rPr>
                        <a:t>to smell flowers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聞花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man4 faa1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7788237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>
                          <a:effectLst/>
                          <a:latin typeface="arial" panose="020B0604020202020204" pitchFamily="34" charset="0"/>
                        </a:rPr>
                        <a:t>cigarette lighter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打火機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daa2 fo2 gei1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>
                          <a:effectLst/>
                          <a:latin typeface="arial" panose="020B0604020202020204" pitchFamily="34" charset="0"/>
                        </a:rPr>
                        <a:t>beat up the waiter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打火記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daa2 fo2 gei3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2063827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>
                          <a:effectLst/>
                          <a:latin typeface="arial" panose="020B0604020202020204" pitchFamily="34" charset="0"/>
                        </a:rPr>
                        <a:t>hungry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肚餓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tou5 ngo6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>
                          <a:effectLst/>
                          <a:latin typeface="arial" panose="020B0604020202020204" pitchFamily="34" charset="0"/>
                        </a:rPr>
                        <a:t>diarrhoea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肚屙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tou5 ngo1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695847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>
                          <a:effectLst/>
                          <a:latin typeface="arial" panose="020B0604020202020204" pitchFamily="34" charset="0"/>
                        </a:rPr>
                        <a:t>summer holiday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暑假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syu2 gaa3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>
                          <a:effectLst/>
                          <a:latin typeface="arial" panose="020B0604020202020204" pitchFamily="34" charset="0"/>
                        </a:rPr>
                        <a:t>book shelf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書架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syu1 gaa2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4538753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charity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慈善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ci4 sin6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crazy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黐線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ci1 sin3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165661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Brother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哥哥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Go</a:t>
                      </a:r>
                      <a:r>
                        <a:rPr lang="en-US" altLang="zh-TW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zh-TW" altLang="en-US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go1</a:t>
                      </a:r>
                      <a:endParaRPr lang="en-HK" sz="1400" b="1" u="non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That</a:t>
                      </a:r>
                      <a:r>
                        <a:rPr lang="zh-TW" altLang="en-US" sz="1400" b="1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altLang="zh-TW" sz="1400" b="1" dirty="0">
                          <a:effectLst/>
                          <a:latin typeface="arial" panose="020B0604020202020204" pitchFamily="34" charset="0"/>
                        </a:rPr>
                        <a:t>one</a:t>
                      </a:r>
                      <a:endParaRPr lang="en-HK" sz="1400" b="1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嗰個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ja-JP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Go</a:t>
                      </a:r>
                      <a:r>
                        <a:rPr lang="en-US" altLang="zh-TW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zh-TW" altLang="en-US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go3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2337915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A box of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一盒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Jat1 hap6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One box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一個盒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altLang="ja-JP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Jat1 go3 hap2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801127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To be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GB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係</a:t>
                      </a:r>
                      <a:endParaRPr lang="ja-JP" altLang="en-US" sz="2000">
                        <a:solidFill>
                          <a:srgbClr val="000000"/>
                        </a:solidFill>
                        <a:effectLst/>
                        <a:latin typeface="AR PL UMing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hai</a:t>
                      </a:r>
                      <a:r>
                        <a:rPr lang="en-US" altLang="zh-TW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  <a:endParaRPr lang="en-HK" sz="1400" b="1" u="non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At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喺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ja-JP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hai</a:t>
                      </a:r>
                      <a:r>
                        <a:rPr lang="en-US" altLang="zh-TW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809338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Lazy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懶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laan</a:t>
                      </a:r>
                      <a:r>
                        <a:rPr lang="en-US" altLang="zh-TW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en-HK" sz="1400" b="1" u="non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Rotten/ broken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爛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altLang="ja-JP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laan6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437753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To know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識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Sik1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To eat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食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altLang="ja-JP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sik6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190642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Handsome guy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GB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靚</a:t>
                      </a:r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仔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Leng3 jaai2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Young boy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𡃁仔</a:t>
                      </a:r>
                      <a:endParaRPr lang="ja-JP" altLang="en-US" sz="2000">
                        <a:solidFill>
                          <a:srgbClr val="000000"/>
                        </a:solidFill>
                        <a:effectLst/>
                        <a:latin typeface="AR PL UMing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altLang="ja-JP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Leng1 jaai2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7598416"/>
                  </a:ext>
                </a:extLst>
              </a:tr>
              <a:tr h="472454">
                <a:tc>
                  <a:txBody>
                    <a:bodyPr/>
                    <a:lstStyle/>
                    <a:p>
                      <a:pPr algn="l"/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Wet market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GB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街市</a:t>
                      </a:r>
                      <a:endParaRPr lang="ja-JP" altLang="en-US" sz="2000">
                        <a:solidFill>
                          <a:srgbClr val="000000"/>
                        </a:solidFill>
                        <a:effectLst/>
                        <a:latin typeface="AR PL UMing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HK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Gaai1 si5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400" b="1" dirty="0">
                          <a:effectLst/>
                          <a:latin typeface="arial" panose="020B0604020202020204" pitchFamily="34" charset="0"/>
                        </a:rPr>
                        <a:t>Chicken faeces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>
                          <a:solidFill>
                            <a:srgbClr val="000000"/>
                          </a:solidFill>
                          <a:effectLst/>
                          <a:latin typeface="AR PL UMing"/>
                        </a:rPr>
                        <a:t>雞屎</a:t>
                      </a: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altLang="ja-JP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Gai1</a:t>
                      </a:r>
                      <a:r>
                        <a:rPr lang="zh-TW" altLang="en-US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4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si2</a:t>
                      </a:r>
                      <a:endParaRPr lang="ja-JP" altLang="en-US" sz="1400" b="1" u="none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9984" marR="79984" marT="79984" marB="799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34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685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29B6AECE-EC8E-AB49-AF5B-9FCB03F56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119" y="0"/>
            <a:ext cx="6214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60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824E9E6C-EAF5-1748-B78A-9C88A4294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671" y="0"/>
            <a:ext cx="5115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46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9970D81-D2BF-2742-BFFA-51DB5BC5F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969" y="87513"/>
            <a:ext cx="5271174" cy="67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87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6BE18187-F387-EA4F-9ADB-A2C73E9C1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968" y="117026"/>
            <a:ext cx="4916278" cy="674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62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9DF64BA7-ED2C-8344-9A34-789D69E93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55" y="0"/>
            <a:ext cx="525557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246072-021D-0C4E-9C26-158D86F0E76D}"/>
              </a:ext>
            </a:extLst>
          </p:cNvPr>
          <p:cNvSpPr txBox="1"/>
          <p:nvPr/>
        </p:nvSpPr>
        <p:spPr>
          <a:xfrm>
            <a:off x="6096000" y="1384663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How many times a week do you go to school?</a:t>
            </a:r>
          </a:p>
          <a:p>
            <a:pPr marL="342900" indent="-342900">
              <a:buAutoNum type="arabicPeriod"/>
            </a:pPr>
            <a:r>
              <a:rPr lang="en-US" dirty="0"/>
              <a:t>How many times a week do you learn Chinese?</a:t>
            </a:r>
          </a:p>
          <a:p>
            <a:pPr marL="342900" indent="-342900">
              <a:buAutoNum type="arabicPeriod"/>
            </a:pPr>
            <a:r>
              <a:rPr lang="en-US" dirty="0"/>
              <a:t>How many times a month do you go hiking? (hang4 saan1)</a:t>
            </a:r>
          </a:p>
          <a:p>
            <a:pPr marL="342900" indent="-342900">
              <a:buAutoNum type="arabicPeriod"/>
            </a:pPr>
            <a:r>
              <a:rPr lang="en-US" dirty="0"/>
              <a:t>How many times a year do you have exam? (hao2 si5)</a:t>
            </a:r>
          </a:p>
        </p:txBody>
      </p:sp>
    </p:spTree>
    <p:extLst>
      <p:ext uri="{BB962C8B-B14F-4D97-AF65-F5344CB8AC3E}">
        <p14:creationId xmlns:p14="http://schemas.microsoft.com/office/powerpoint/2010/main" val="572819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8913500-8D2C-7546-9B50-D8B55ED02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159000"/>
            <a:ext cx="5638800" cy="2540000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200035E9-F2D2-A446-A3D4-911584682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23" y="0"/>
            <a:ext cx="5579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38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3123CB-2FD2-9643-B07E-622EBF253261}"/>
              </a:ext>
            </a:extLst>
          </p:cNvPr>
          <p:cNvGrpSpPr/>
          <p:nvPr/>
        </p:nvGrpSpPr>
        <p:grpSpPr>
          <a:xfrm>
            <a:off x="3312906" y="0"/>
            <a:ext cx="5566188" cy="6858000"/>
            <a:chOff x="3312906" y="0"/>
            <a:chExt cx="5566188" cy="6858000"/>
          </a:xfrm>
        </p:grpSpPr>
        <p:pic>
          <p:nvPicPr>
            <p:cNvPr id="3" name="Picture 2" descr="Table&#10;&#10;Description automatically generated">
              <a:extLst>
                <a:ext uri="{FF2B5EF4-FFF2-40B4-BE49-F238E27FC236}">
                  <a16:creationId xmlns:a16="http://schemas.microsoft.com/office/drawing/2014/main" id="{A8BF614D-5183-3F4B-9BFF-B41961470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2906" y="0"/>
              <a:ext cx="5566188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6BB7B98-D8E4-BF4C-B9CF-0C8859B048C6}"/>
                </a:ext>
              </a:extLst>
            </p:cNvPr>
            <p:cNvSpPr txBox="1"/>
            <p:nvPr/>
          </p:nvSpPr>
          <p:spPr>
            <a:xfrm>
              <a:off x="5372100" y="1360170"/>
              <a:ext cx="12230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/>
                <a:t>我宜家食飯</a:t>
              </a:r>
              <a:endParaRPr lang="en-US" sz="14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2DAC946-28BD-CD41-8B0A-50710EDEDA2D}"/>
                </a:ext>
              </a:extLst>
            </p:cNvPr>
            <p:cNvSpPr txBox="1"/>
            <p:nvPr/>
          </p:nvSpPr>
          <p:spPr>
            <a:xfrm>
              <a:off x="6595110" y="2335530"/>
              <a:ext cx="16802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/>
                <a:t>佢地宜家上數學堂</a:t>
              </a:r>
              <a:endParaRPr lang="en-US" sz="12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BAAD6C-4146-C147-AEDD-6B5201509F06}"/>
                </a:ext>
              </a:extLst>
            </p:cNvPr>
            <p:cNvSpPr txBox="1"/>
            <p:nvPr/>
          </p:nvSpPr>
          <p:spPr>
            <a:xfrm>
              <a:off x="6827520" y="3451860"/>
              <a:ext cx="16802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/>
                <a:t>媽媽三點鐘去買嘢</a:t>
              </a:r>
              <a:endParaRPr lang="en-US" sz="12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2FE096-D318-2C4E-9182-F0CF9D17A589}"/>
                </a:ext>
              </a:extLst>
            </p:cNvPr>
            <p:cNvSpPr txBox="1"/>
            <p:nvPr/>
          </p:nvSpPr>
          <p:spPr>
            <a:xfrm>
              <a:off x="6827520" y="4458265"/>
              <a:ext cx="16802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/>
                <a:t>校長六點鐘返學校</a:t>
              </a:r>
              <a:endParaRPr lang="en-US" sz="1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FDF9F7-3385-3543-8AE3-2E957BFD91CF}"/>
                </a:ext>
              </a:extLst>
            </p:cNvPr>
            <p:cNvSpPr txBox="1"/>
            <p:nvPr/>
          </p:nvSpPr>
          <p:spPr>
            <a:xfrm>
              <a:off x="6221730" y="5710341"/>
              <a:ext cx="16802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/>
                <a:t>我地送禮物畀佢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64073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10817</TotalTime>
  <Words>290</Words>
  <Application>Microsoft Macintosh PowerPoint</Application>
  <PresentationFormat>Widescreen</PresentationFormat>
  <Paragraphs>108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 PL UMing</vt:lpstr>
      <vt:lpstr>Arial</vt:lpstr>
      <vt:lpstr>Arial</vt:lpstr>
      <vt:lpstr>Calibri</vt:lpstr>
      <vt:lpstr>Calibri Light</vt:lpstr>
      <vt:lpstr>Office Theme</vt:lpstr>
      <vt:lpstr>Cantonese II Week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4</dc:title>
  <dc:creator>Rona Chau</dc:creator>
  <cp:lastModifiedBy>Rona Chau</cp:lastModifiedBy>
  <cp:revision>27</cp:revision>
  <dcterms:created xsi:type="dcterms:W3CDTF">2021-03-20T21:00:42Z</dcterms:created>
  <dcterms:modified xsi:type="dcterms:W3CDTF">2021-03-28T09:17:50Z</dcterms:modified>
</cp:coreProperties>
</file>