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1" r:id="rId5"/>
    <p:sldId id="272" r:id="rId6"/>
    <p:sldId id="273" r:id="rId7"/>
    <p:sldId id="274" r:id="rId8"/>
    <p:sldId id="265" r:id="rId9"/>
    <p:sldId id="260" r:id="rId10"/>
    <p:sldId id="261" r:id="rId11"/>
    <p:sldId id="262" r:id="rId12"/>
    <p:sldId id="270" r:id="rId13"/>
    <p:sldId id="263" r:id="rId14"/>
    <p:sldId id="264" r:id="rId15"/>
    <p:sldId id="266" r:id="rId16"/>
    <p:sldId id="277" r:id="rId17"/>
    <p:sldId id="267" r:id="rId18"/>
    <p:sldId id="268" r:id="rId19"/>
    <p:sldId id="269" r:id="rId20"/>
    <p:sldId id="278" r:id="rId21"/>
    <p:sldId id="281" r:id="rId22"/>
    <p:sldId id="282" r:id="rId23"/>
    <p:sldId id="280" r:id="rId24"/>
    <p:sldId id="275" r:id="rId25"/>
    <p:sldId id="276" r:id="rId2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0" d="100"/>
          <a:sy n="60" d="100"/>
        </p:scale>
        <p:origin x="-1656"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9F082EFF-526D-4B02-9EBF-44EB6EDF41D6}" type="datetimeFigureOut">
              <a:rPr lang="cs-CZ" smtClean="0"/>
              <a:pPr/>
              <a:t>23.09.2018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B903C6D-4EEE-4D24-84B8-CAF3729F36CE}"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F082EFF-526D-4B02-9EBF-44EB6EDF41D6}" type="datetimeFigureOut">
              <a:rPr lang="cs-CZ" smtClean="0"/>
              <a:pPr/>
              <a:t>23.09.2018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B903C6D-4EEE-4D24-84B8-CAF3729F36CE}"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F082EFF-526D-4B02-9EBF-44EB6EDF41D6}" type="datetimeFigureOut">
              <a:rPr lang="cs-CZ" smtClean="0"/>
              <a:pPr/>
              <a:t>23.09.2018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B903C6D-4EEE-4D24-84B8-CAF3729F36CE}"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F082EFF-526D-4B02-9EBF-44EB6EDF41D6}" type="datetimeFigureOut">
              <a:rPr lang="cs-CZ" smtClean="0"/>
              <a:pPr/>
              <a:t>23.09.2018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B903C6D-4EEE-4D24-84B8-CAF3729F36CE}"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9F082EFF-526D-4B02-9EBF-44EB6EDF41D6}" type="datetimeFigureOut">
              <a:rPr lang="cs-CZ" smtClean="0"/>
              <a:pPr/>
              <a:t>23.09.2018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B903C6D-4EEE-4D24-84B8-CAF3729F36CE}"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F082EFF-526D-4B02-9EBF-44EB6EDF41D6}" type="datetimeFigureOut">
              <a:rPr lang="cs-CZ" smtClean="0"/>
              <a:pPr/>
              <a:t>23.09.2018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B903C6D-4EEE-4D24-84B8-CAF3729F36CE}"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F082EFF-526D-4B02-9EBF-44EB6EDF41D6}" type="datetimeFigureOut">
              <a:rPr lang="cs-CZ" smtClean="0"/>
              <a:pPr/>
              <a:t>23.09.2018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6B903C6D-4EEE-4D24-84B8-CAF3729F36CE}"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9F082EFF-526D-4B02-9EBF-44EB6EDF41D6}" type="datetimeFigureOut">
              <a:rPr lang="cs-CZ" smtClean="0"/>
              <a:pPr/>
              <a:t>23.09.2018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6B903C6D-4EEE-4D24-84B8-CAF3729F36CE}"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F082EFF-526D-4B02-9EBF-44EB6EDF41D6}" type="datetimeFigureOut">
              <a:rPr lang="cs-CZ" smtClean="0"/>
              <a:pPr/>
              <a:t>23.09.2018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6B903C6D-4EEE-4D24-84B8-CAF3729F36CE}"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F082EFF-526D-4B02-9EBF-44EB6EDF41D6}" type="datetimeFigureOut">
              <a:rPr lang="cs-CZ" smtClean="0"/>
              <a:pPr/>
              <a:t>23.09.2018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B903C6D-4EEE-4D24-84B8-CAF3729F36CE}"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F082EFF-526D-4B02-9EBF-44EB6EDF41D6}" type="datetimeFigureOut">
              <a:rPr lang="cs-CZ" smtClean="0"/>
              <a:pPr/>
              <a:t>23.09.2018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B903C6D-4EEE-4D24-84B8-CAF3729F36CE}"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082EFF-526D-4B02-9EBF-44EB6EDF41D6}" type="datetimeFigureOut">
              <a:rPr lang="cs-CZ" smtClean="0"/>
              <a:pPr/>
              <a:t>23.09.2018</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903C6D-4EEE-4D24-84B8-CAF3729F36CE}"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gif"/></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1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6000"/>
            <a:lum/>
          </a:blip>
          <a:srcRect/>
          <a:stretch>
            <a:fillRect t="-6000" b="-6000"/>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0" y="1"/>
            <a:ext cx="6715140" cy="3000372"/>
          </a:xfrm>
        </p:spPr>
        <p:txBody>
          <a:bodyPr/>
          <a:lstStyle/>
          <a:p>
            <a:r>
              <a:rPr lang="en-US" b="1" dirty="0" smtClean="0">
                <a:latin typeface="Bookman Old Style" pitchFamily="18" charset="0"/>
              </a:rPr>
              <a:t>The Celts and their languages 2</a:t>
            </a:r>
            <a:endParaRPr lang="cs-CZ" b="1" dirty="0">
              <a:latin typeface="Bookman Old Style" pitchFamily="18" charset="0"/>
            </a:endParaRPr>
          </a:p>
        </p:txBody>
      </p:sp>
      <p:sp>
        <p:nvSpPr>
          <p:cNvPr id="3" name="Podnadpis 2"/>
          <p:cNvSpPr>
            <a:spLocks noGrp="1"/>
          </p:cNvSpPr>
          <p:nvPr>
            <p:ph type="subTitle" idx="1"/>
          </p:nvPr>
        </p:nvSpPr>
        <p:spPr>
          <a:xfrm>
            <a:off x="714348" y="3929066"/>
            <a:ext cx="7058052" cy="1709734"/>
          </a:xfrm>
        </p:spPr>
        <p:txBody>
          <a:bodyPr/>
          <a:lstStyle/>
          <a:p>
            <a:r>
              <a:rPr lang="en-US" dirty="0" smtClean="0">
                <a:solidFill>
                  <a:schemeClr val="tx1"/>
                </a:solidFill>
                <a:latin typeface="Bookman Old Style" pitchFamily="18" charset="0"/>
              </a:rPr>
              <a:t>Classification of Celtic languages</a:t>
            </a:r>
            <a:endParaRPr lang="cs-CZ" dirty="0">
              <a:solidFill>
                <a:schemeClr val="tx1"/>
              </a:solidFill>
              <a:latin typeface="Bookman Old Style" pitchFamily="18" charset="0"/>
            </a:endParaRPr>
          </a:p>
        </p:txBody>
      </p:sp>
      <p:sp>
        <p:nvSpPr>
          <p:cNvPr id="4" name="TextovéPole 3"/>
          <p:cNvSpPr txBox="1"/>
          <p:nvPr/>
        </p:nvSpPr>
        <p:spPr>
          <a:xfrm>
            <a:off x="5072066" y="5572140"/>
            <a:ext cx="3643338" cy="923330"/>
          </a:xfrm>
          <a:prstGeom prst="rect">
            <a:avLst/>
          </a:prstGeom>
          <a:noFill/>
        </p:spPr>
        <p:txBody>
          <a:bodyPr wrap="square" rtlCol="0">
            <a:spAutoFit/>
          </a:bodyPr>
          <a:lstStyle/>
          <a:p>
            <a:r>
              <a:rPr lang="cs-CZ" b="1" dirty="0" smtClean="0">
                <a:latin typeface="Bookman Old Style" pitchFamily="18" charset="0"/>
              </a:rPr>
              <a:t>Lucie Vinšová</a:t>
            </a:r>
          </a:p>
          <a:p>
            <a:r>
              <a:rPr lang="cs-CZ" b="1" dirty="0" smtClean="0">
                <a:latin typeface="Bookman Old Style" pitchFamily="18" charset="0"/>
              </a:rPr>
              <a:t>Masarykova univerzita 2017</a:t>
            </a:r>
          </a:p>
          <a:p>
            <a:endParaRPr lang="cs-CZ"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6000"/>
            <a:lum/>
          </a:blip>
          <a:srcRect/>
          <a:tile tx="0" ty="0" sx="100000" sy="100000" flip="none" algn="tl"/>
        </a:blipFill>
        <a:effectLst/>
      </p:bgPr>
    </p:bg>
    <p:spTree>
      <p:nvGrpSpPr>
        <p:cNvPr id="1" name=""/>
        <p:cNvGrpSpPr/>
        <p:nvPr/>
      </p:nvGrpSpPr>
      <p:grpSpPr>
        <a:xfrm>
          <a:off x="0" y="0"/>
          <a:ext cx="0" cy="0"/>
          <a:chOff x="0" y="0"/>
          <a:chExt cx="0" cy="0"/>
        </a:xfrm>
      </p:grpSpPr>
      <p:sp>
        <p:nvSpPr>
          <p:cNvPr id="3" name="TextovéPole 2"/>
          <p:cNvSpPr txBox="1"/>
          <p:nvPr/>
        </p:nvSpPr>
        <p:spPr>
          <a:xfrm>
            <a:off x="500034" y="642918"/>
            <a:ext cx="7929618" cy="4524315"/>
          </a:xfrm>
          <a:prstGeom prst="rect">
            <a:avLst/>
          </a:prstGeom>
          <a:noFill/>
        </p:spPr>
        <p:txBody>
          <a:bodyPr wrap="square" rtlCol="0">
            <a:spAutoFit/>
          </a:bodyPr>
          <a:lstStyle/>
          <a:p>
            <a:r>
              <a:rPr lang="en-US" dirty="0" smtClean="0">
                <a:latin typeface="Bookman Old Style" pitchFamily="18" charset="0"/>
              </a:rPr>
              <a:t>This classification is based on the different development of IE. </a:t>
            </a:r>
            <a:r>
              <a:rPr lang="cs-CZ" b="1" i="1" dirty="0" smtClean="0">
                <a:latin typeface="Bookman Old Style" pitchFamily="18" charset="0"/>
              </a:rPr>
              <a:t>*</a:t>
            </a:r>
            <a:r>
              <a:rPr lang="cs-CZ" b="1" i="1" dirty="0" err="1" smtClean="0">
                <a:latin typeface="Bookman Old Style" pitchFamily="18" charset="0"/>
              </a:rPr>
              <a:t>kʷ</a:t>
            </a:r>
            <a:r>
              <a:rPr lang="cs-CZ" i="1" dirty="0" smtClean="0">
                <a:latin typeface="Bookman Old Style" pitchFamily="18" charset="0"/>
              </a:rPr>
              <a:t>,</a:t>
            </a:r>
            <a:r>
              <a:rPr lang="en-US" i="1" dirty="0" smtClean="0">
                <a:latin typeface="Bookman Old Style" pitchFamily="18" charset="0"/>
              </a:rPr>
              <a:t> </a:t>
            </a:r>
            <a:r>
              <a:rPr lang="en-US" dirty="0" smtClean="0">
                <a:latin typeface="Bookman Old Style" pitchFamily="18" charset="0"/>
              </a:rPr>
              <a:t>which was kept amongst the </a:t>
            </a:r>
            <a:r>
              <a:rPr lang="en-US" b="1" dirty="0" smtClean="0">
                <a:latin typeface="Bookman Old Style" pitchFamily="18" charset="0"/>
              </a:rPr>
              <a:t>Q-Celtic</a:t>
            </a:r>
            <a:r>
              <a:rPr lang="en-US" dirty="0" smtClean="0">
                <a:latin typeface="Bookman Old Style" pitchFamily="18" charset="0"/>
              </a:rPr>
              <a:t> languages and changed to </a:t>
            </a:r>
            <a:r>
              <a:rPr lang="en-US" b="1" dirty="0" smtClean="0">
                <a:latin typeface="Bookman Old Style" pitchFamily="18" charset="0"/>
              </a:rPr>
              <a:t>p </a:t>
            </a:r>
            <a:r>
              <a:rPr lang="en-US" dirty="0" smtClean="0">
                <a:latin typeface="Bookman Old Style" pitchFamily="18" charset="0"/>
              </a:rPr>
              <a:t>amongst the </a:t>
            </a:r>
            <a:r>
              <a:rPr lang="en-US" b="1" dirty="0" smtClean="0">
                <a:latin typeface="Bookman Old Style" pitchFamily="18" charset="0"/>
              </a:rPr>
              <a:t>P-Celtic</a:t>
            </a:r>
            <a:r>
              <a:rPr lang="en-US" dirty="0" smtClean="0">
                <a:latin typeface="Bookman Old Style" pitchFamily="18" charset="0"/>
              </a:rPr>
              <a:t> languages. This traditional model of Celtic languages classification is supported by H. Pedersen and K.H. Schmidt. </a:t>
            </a:r>
          </a:p>
          <a:p>
            <a:endParaRPr lang="en-US" i="1" dirty="0" smtClean="0">
              <a:latin typeface="Bookman Old Style" pitchFamily="18" charset="0"/>
            </a:endParaRPr>
          </a:p>
          <a:p>
            <a:r>
              <a:rPr lang="en-US" i="1" dirty="0" smtClean="0">
                <a:latin typeface="Bookman Old Style" pitchFamily="18" charset="0"/>
              </a:rPr>
              <a:t>IE. </a:t>
            </a:r>
            <a:r>
              <a:rPr lang="cs-CZ" b="1" i="1" dirty="0" smtClean="0">
                <a:latin typeface="Bookman Old Style" pitchFamily="18" charset="0"/>
              </a:rPr>
              <a:t>*</a:t>
            </a:r>
            <a:r>
              <a:rPr lang="cs-CZ" b="1" i="1" dirty="0" err="1" smtClean="0">
                <a:latin typeface="Bookman Old Style" pitchFamily="18" charset="0"/>
              </a:rPr>
              <a:t>kʷ</a:t>
            </a:r>
            <a:r>
              <a:rPr lang="cs-CZ" b="1" i="1" dirty="0" smtClean="0">
                <a:latin typeface="Bookman Old Style" pitchFamily="18" charset="0"/>
              </a:rPr>
              <a:t> </a:t>
            </a:r>
            <a:r>
              <a:rPr lang="en-US" b="1" i="1" dirty="0" smtClean="0">
                <a:latin typeface="Bookman Old Style" pitchFamily="18" charset="0"/>
              </a:rPr>
              <a:t> </a:t>
            </a:r>
            <a:r>
              <a:rPr lang="en-US" dirty="0" smtClean="0">
                <a:latin typeface="Bookman Old Style" pitchFamily="18" charset="0"/>
              </a:rPr>
              <a:t>appears in the </a:t>
            </a:r>
            <a:r>
              <a:rPr lang="en-US" dirty="0" err="1" smtClean="0">
                <a:latin typeface="Bookman Old Style" pitchFamily="18" charset="0"/>
              </a:rPr>
              <a:t>Celtiberian</a:t>
            </a:r>
            <a:r>
              <a:rPr lang="en-US" dirty="0" smtClean="0">
                <a:latin typeface="Bookman Old Style" pitchFamily="18" charset="0"/>
              </a:rPr>
              <a:t> (Hispano-Celtic) language, as well as in some early dialects of the </a:t>
            </a:r>
            <a:r>
              <a:rPr lang="en-US" dirty="0" err="1" smtClean="0">
                <a:latin typeface="Bookman Old Style" pitchFamily="18" charset="0"/>
              </a:rPr>
              <a:t>Gaulish</a:t>
            </a:r>
            <a:r>
              <a:rPr lang="en-US" dirty="0" smtClean="0">
                <a:latin typeface="Bookman Old Style" pitchFamily="18" charset="0"/>
              </a:rPr>
              <a:t> language (where it is taken for an archaic variation) and in the </a:t>
            </a:r>
            <a:r>
              <a:rPr lang="en-US" dirty="0" err="1" smtClean="0">
                <a:latin typeface="Bookman Old Style" pitchFamily="18" charset="0"/>
              </a:rPr>
              <a:t>Ogham</a:t>
            </a:r>
            <a:r>
              <a:rPr lang="en-US" dirty="0" smtClean="0">
                <a:latin typeface="Bookman Old Style" pitchFamily="18" charset="0"/>
              </a:rPr>
              <a:t>  script (where it is traditionally transcribed as Lat. Q) as </a:t>
            </a:r>
            <a:r>
              <a:rPr lang="cs-CZ" b="1" dirty="0" smtClean="0">
                <a:latin typeface="Bookman Old Style" pitchFamily="18" charset="0"/>
              </a:rPr>
              <a:t>/</a:t>
            </a:r>
            <a:r>
              <a:rPr lang="cs-CZ" b="1" dirty="0" err="1" smtClean="0">
                <a:latin typeface="Bookman Old Style" pitchFamily="18" charset="0"/>
              </a:rPr>
              <a:t>kṷ</a:t>
            </a:r>
            <a:r>
              <a:rPr lang="cs-CZ" b="1" dirty="0" smtClean="0">
                <a:latin typeface="Bookman Old Style" pitchFamily="18" charset="0"/>
              </a:rPr>
              <a:t>/</a:t>
            </a:r>
            <a:r>
              <a:rPr lang="cs-CZ" dirty="0" smtClean="0">
                <a:latin typeface="Bookman Old Style" pitchFamily="18" charset="0"/>
              </a:rPr>
              <a:t>, </a:t>
            </a:r>
            <a:r>
              <a:rPr lang="en-US" dirty="0" smtClean="0">
                <a:latin typeface="Bookman Old Style" pitchFamily="18" charset="0"/>
              </a:rPr>
              <a:t>which later develops into  </a:t>
            </a:r>
            <a:r>
              <a:rPr lang="cs-CZ" b="1" dirty="0" smtClean="0">
                <a:latin typeface="Bookman Old Style" pitchFamily="18" charset="0"/>
              </a:rPr>
              <a:t>/k/</a:t>
            </a:r>
            <a:r>
              <a:rPr lang="cs-CZ" dirty="0" smtClean="0">
                <a:latin typeface="Bookman Old Style" pitchFamily="18" charset="0"/>
              </a:rPr>
              <a:t> </a:t>
            </a:r>
            <a:r>
              <a:rPr lang="en-US" dirty="0" smtClean="0">
                <a:latin typeface="Bookman Old Style" pitchFamily="18" charset="0"/>
              </a:rPr>
              <a:t>in the </a:t>
            </a:r>
            <a:r>
              <a:rPr lang="en-US" dirty="0" err="1" smtClean="0">
                <a:latin typeface="Bookman Old Style" pitchFamily="18" charset="0"/>
              </a:rPr>
              <a:t>Goidelic</a:t>
            </a:r>
            <a:r>
              <a:rPr lang="en-US" dirty="0" smtClean="0">
                <a:latin typeface="Bookman Old Style" pitchFamily="18" charset="0"/>
              </a:rPr>
              <a:t> languages (Irish, Scottish Gaelic, Manx).</a:t>
            </a:r>
          </a:p>
          <a:p>
            <a:endParaRPr lang="en-US" dirty="0" smtClean="0">
              <a:latin typeface="Bookman Old Style" pitchFamily="18" charset="0"/>
            </a:endParaRPr>
          </a:p>
          <a:p>
            <a:r>
              <a:rPr lang="en-US" dirty="0" smtClean="0">
                <a:latin typeface="Bookman Old Style" pitchFamily="18" charset="0"/>
              </a:rPr>
              <a:t>On the other hand, in the </a:t>
            </a:r>
            <a:r>
              <a:rPr lang="en-US" dirty="0" err="1" smtClean="0">
                <a:latin typeface="Bookman Old Style" pitchFamily="18" charset="0"/>
              </a:rPr>
              <a:t>Gaulish</a:t>
            </a:r>
            <a:r>
              <a:rPr lang="en-US" dirty="0" smtClean="0">
                <a:latin typeface="Bookman Old Style" pitchFamily="18" charset="0"/>
              </a:rPr>
              <a:t>, </a:t>
            </a:r>
            <a:r>
              <a:rPr lang="en-US" dirty="0" err="1" smtClean="0">
                <a:latin typeface="Bookman Old Style" pitchFamily="18" charset="0"/>
              </a:rPr>
              <a:t>Lepontic</a:t>
            </a:r>
            <a:r>
              <a:rPr lang="en-US" dirty="0" smtClean="0">
                <a:latin typeface="Bookman Old Style" pitchFamily="18" charset="0"/>
              </a:rPr>
              <a:t> and </a:t>
            </a:r>
            <a:r>
              <a:rPr lang="en-US" dirty="0" err="1" smtClean="0">
                <a:latin typeface="Bookman Old Style" pitchFamily="18" charset="0"/>
              </a:rPr>
              <a:t>Brythonic</a:t>
            </a:r>
            <a:r>
              <a:rPr lang="en-US" dirty="0" smtClean="0">
                <a:latin typeface="Bookman Old Style" pitchFamily="18" charset="0"/>
              </a:rPr>
              <a:t> languages, it changes into </a:t>
            </a:r>
            <a:r>
              <a:rPr lang="cs-CZ" b="1" dirty="0" smtClean="0"/>
              <a:t>/p/</a:t>
            </a:r>
            <a:r>
              <a:rPr lang="cs-CZ" dirty="0" smtClean="0"/>
              <a:t>.</a:t>
            </a:r>
            <a:endParaRPr lang="en-US" dirty="0" smtClean="0"/>
          </a:p>
          <a:p>
            <a:endParaRPr lang="en-US" dirty="0" smtClean="0">
              <a:latin typeface="Bookman Old Style" pitchFamily="18" charset="0"/>
            </a:endParaRPr>
          </a:p>
          <a:p>
            <a:r>
              <a:rPr lang="en-US" dirty="0" smtClean="0">
                <a:latin typeface="Bookman Old Style" pitchFamily="18" charset="0"/>
              </a:rPr>
              <a:t>Ex. </a:t>
            </a:r>
            <a:r>
              <a:rPr lang="en-US" dirty="0" err="1" smtClean="0">
                <a:latin typeface="Bookman Old Style" pitchFamily="18" charset="0"/>
              </a:rPr>
              <a:t>OGaul</a:t>
            </a:r>
            <a:r>
              <a:rPr lang="en-US" dirty="0" smtClean="0">
                <a:latin typeface="Bookman Old Style" pitchFamily="18" charset="0"/>
              </a:rPr>
              <a:t>. </a:t>
            </a:r>
            <a:r>
              <a:rPr lang="cs-CZ" i="1" dirty="0" err="1" smtClean="0">
                <a:latin typeface="Bookman Old Style" pitchFamily="18" charset="0"/>
              </a:rPr>
              <a:t>cenn</a:t>
            </a:r>
            <a:r>
              <a:rPr lang="cs-CZ" i="1" dirty="0" smtClean="0">
                <a:latin typeface="Bookman Old Style" pitchFamily="18" charset="0"/>
              </a:rPr>
              <a:t>, </a:t>
            </a:r>
            <a:r>
              <a:rPr lang="en-US" i="1" dirty="0" smtClean="0">
                <a:latin typeface="Bookman Old Style" pitchFamily="18" charset="0"/>
              </a:rPr>
              <a:t>W.</a:t>
            </a:r>
            <a:r>
              <a:rPr lang="cs-CZ" i="1" dirty="0" smtClean="0">
                <a:latin typeface="Bookman Old Style" pitchFamily="18" charset="0"/>
              </a:rPr>
              <a:t> </a:t>
            </a:r>
            <a:r>
              <a:rPr lang="cs-CZ" i="1" dirty="0" err="1" smtClean="0">
                <a:latin typeface="Bookman Old Style" pitchFamily="18" charset="0"/>
              </a:rPr>
              <a:t>pen</a:t>
            </a:r>
            <a:r>
              <a:rPr lang="cs-CZ" i="1" dirty="0" smtClean="0">
                <a:latin typeface="Bookman Old Style" pitchFamily="18" charset="0"/>
              </a:rPr>
              <a:t>(n), "h</a:t>
            </a:r>
            <a:r>
              <a:rPr lang="en-US" i="1" dirty="0" err="1" smtClean="0">
                <a:latin typeface="Bookman Old Style" pitchFamily="18" charset="0"/>
              </a:rPr>
              <a:t>ead</a:t>
            </a:r>
            <a:r>
              <a:rPr lang="cs-CZ" i="1" dirty="0" smtClean="0">
                <a:latin typeface="Bookman Old Style" pitchFamily="18" charset="0"/>
              </a:rPr>
              <a:t>"; </a:t>
            </a:r>
            <a:r>
              <a:rPr lang="en-US" dirty="0" err="1" smtClean="0">
                <a:latin typeface="Bookman Old Style" pitchFamily="18" charset="0"/>
              </a:rPr>
              <a:t>OGaul</a:t>
            </a:r>
            <a:r>
              <a:rPr lang="en-US" i="1" dirty="0" smtClean="0">
                <a:latin typeface="Bookman Old Style" pitchFamily="18" charset="0"/>
              </a:rPr>
              <a:t>.</a:t>
            </a:r>
            <a:r>
              <a:rPr lang="cs-CZ" i="1" dirty="0" smtClean="0">
                <a:latin typeface="Bookman Old Style" pitchFamily="18" charset="0"/>
              </a:rPr>
              <a:t>. </a:t>
            </a:r>
            <a:r>
              <a:rPr lang="cs-CZ" i="1" dirty="0" err="1" smtClean="0">
                <a:latin typeface="Bookman Old Style" pitchFamily="18" charset="0"/>
              </a:rPr>
              <a:t>mac</a:t>
            </a:r>
            <a:r>
              <a:rPr lang="cs-CZ" i="1" dirty="0" smtClean="0">
                <a:latin typeface="Bookman Old Style" pitchFamily="18" charset="0"/>
              </a:rPr>
              <a:t>(c), </a:t>
            </a:r>
            <a:r>
              <a:rPr lang="en-US" i="1" dirty="0" smtClean="0">
                <a:latin typeface="Bookman Old Style" pitchFamily="18" charset="0"/>
              </a:rPr>
              <a:t>W</a:t>
            </a:r>
            <a:r>
              <a:rPr lang="cs-CZ" i="1" dirty="0" smtClean="0">
                <a:latin typeface="Bookman Old Style" pitchFamily="18" charset="0"/>
              </a:rPr>
              <a:t>. map, "s</a:t>
            </a:r>
            <a:r>
              <a:rPr lang="en-US" i="1" dirty="0" smtClean="0">
                <a:latin typeface="Bookman Old Style" pitchFamily="18" charset="0"/>
              </a:rPr>
              <a:t>on</a:t>
            </a:r>
            <a:r>
              <a:rPr lang="cs-CZ" i="1" dirty="0" smtClean="0">
                <a:latin typeface="Bookman Old Style" pitchFamily="18" charset="0"/>
              </a:rPr>
              <a:t>". </a:t>
            </a:r>
            <a:endParaRPr lang="cs-CZ" dirty="0">
              <a:latin typeface="Bookman Old Style"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7000"/>
            <a:lum/>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descr="C:\Users\příšera\Desktop\1200px-Cumbria_UK_locator_map_2010.svg.png"/>
          <p:cNvPicPr>
            <a:picLocks noChangeAspect="1" noChangeArrowheads="1"/>
          </p:cNvPicPr>
          <p:nvPr/>
        </p:nvPicPr>
        <p:blipFill>
          <a:blip r:embed="rId3" cstate="print"/>
          <a:srcRect/>
          <a:stretch>
            <a:fillRect/>
          </a:stretch>
        </p:blipFill>
        <p:spPr bwMode="auto">
          <a:xfrm>
            <a:off x="5437266" y="2000240"/>
            <a:ext cx="3706734" cy="4500594"/>
          </a:xfrm>
          <a:prstGeom prst="rect">
            <a:avLst/>
          </a:prstGeom>
          <a:noFill/>
        </p:spPr>
      </p:pic>
      <p:pic>
        <p:nvPicPr>
          <p:cNvPr id="1026" name="Picture 2" descr="C:\Users\příšera\Desktop\celtic languages map.jpg"/>
          <p:cNvPicPr>
            <a:picLocks noChangeAspect="1" noChangeArrowheads="1"/>
          </p:cNvPicPr>
          <p:nvPr/>
        </p:nvPicPr>
        <p:blipFill>
          <a:blip r:embed="rId4" cstate="print"/>
          <a:srcRect/>
          <a:stretch>
            <a:fillRect/>
          </a:stretch>
        </p:blipFill>
        <p:spPr bwMode="auto">
          <a:xfrm>
            <a:off x="-1" y="0"/>
            <a:ext cx="6056005" cy="5286388"/>
          </a:xfrm>
          <a:prstGeom prst="rect">
            <a:avLst/>
          </a:prstGeom>
          <a:noFill/>
        </p:spPr>
      </p:pic>
      <p:sp>
        <p:nvSpPr>
          <p:cNvPr id="4" name="TextovéPole 3"/>
          <p:cNvSpPr txBox="1"/>
          <p:nvPr/>
        </p:nvSpPr>
        <p:spPr>
          <a:xfrm>
            <a:off x="6357950" y="6215082"/>
            <a:ext cx="2357454" cy="369332"/>
          </a:xfrm>
          <a:prstGeom prst="rect">
            <a:avLst/>
          </a:prstGeom>
          <a:noFill/>
        </p:spPr>
        <p:txBody>
          <a:bodyPr wrap="square" rtlCol="0">
            <a:spAutoFit/>
          </a:bodyPr>
          <a:lstStyle/>
          <a:p>
            <a:r>
              <a:rPr lang="en-US" dirty="0" err="1" smtClean="0">
                <a:latin typeface="Bookman Old Style" pitchFamily="18" charset="0"/>
              </a:rPr>
              <a:t>Cumbria</a:t>
            </a:r>
            <a:endParaRPr lang="cs-CZ" dirty="0">
              <a:latin typeface="Bookman Old Style"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7000"/>
            <a:lum/>
          </a:blip>
          <a:srcRect/>
          <a:tile tx="0" ty="0" sx="100000" sy="100000" flip="none" algn="tl"/>
        </a:blipFill>
        <a:effectLst/>
      </p:bgPr>
    </p:bg>
    <p:spTree>
      <p:nvGrpSpPr>
        <p:cNvPr id="1" name=""/>
        <p:cNvGrpSpPr/>
        <p:nvPr/>
      </p:nvGrpSpPr>
      <p:grpSpPr>
        <a:xfrm>
          <a:off x="0" y="0"/>
          <a:ext cx="0" cy="0"/>
          <a:chOff x="0" y="0"/>
          <a:chExt cx="0" cy="0"/>
        </a:xfrm>
      </p:grpSpPr>
      <p:pic>
        <p:nvPicPr>
          <p:cNvPr id="2" name="Obrázek 1" descr="Celtic lang scheme.PNG"/>
          <p:cNvPicPr>
            <a:picLocks noChangeAspect="1"/>
          </p:cNvPicPr>
          <p:nvPr/>
        </p:nvPicPr>
        <p:blipFill>
          <a:blip r:embed="rId3" cstate="print"/>
          <a:stretch>
            <a:fillRect/>
          </a:stretch>
        </p:blipFill>
        <p:spPr>
          <a:xfrm>
            <a:off x="1099491" y="428605"/>
            <a:ext cx="6044277" cy="522251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7000"/>
            <a:lum/>
          </a:blip>
          <a:srcRect/>
          <a:tile tx="0" ty="0" sx="100000" sy="100000" flip="none" algn="tl"/>
        </a:blipFill>
        <a:effectLst/>
      </p:bgPr>
    </p:bg>
    <p:spTree>
      <p:nvGrpSpPr>
        <p:cNvPr id="1" name=""/>
        <p:cNvGrpSpPr/>
        <p:nvPr/>
      </p:nvGrpSpPr>
      <p:grpSpPr>
        <a:xfrm>
          <a:off x="0" y="0"/>
          <a:ext cx="0" cy="0"/>
          <a:chOff x="0" y="0"/>
          <a:chExt cx="0" cy="0"/>
        </a:xfrm>
      </p:grpSpPr>
      <p:pic>
        <p:nvPicPr>
          <p:cNvPr id="2051" name="Picture 3" descr="C:\Users\příšera\Desktop\celtic languages map britain.jpg"/>
          <p:cNvPicPr>
            <a:picLocks noChangeAspect="1" noChangeArrowheads="1"/>
          </p:cNvPicPr>
          <p:nvPr/>
        </p:nvPicPr>
        <p:blipFill>
          <a:blip r:embed="rId3" cstate="print"/>
          <a:srcRect/>
          <a:stretch>
            <a:fillRect/>
          </a:stretch>
        </p:blipFill>
        <p:spPr bwMode="auto">
          <a:xfrm>
            <a:off x="0" y="0"/>
            <a:ext cx="4857752" cy="6846434"/>
          </a:xfrm>
          <a:prstGeom prst="rect">
            <a:avLst/>
          </a:prstGeom>
          <a:noFill/>
        </p:spPr>
      </p:pic>
      <p:sp>
        <p:nvSpPr>
          <p:cNvPr id="3" name="TextovéPole 2"/>
          <p:cNvSpPr txBox="1"/>
          <p:nvPr/>
        </p:nvSpPr>
        <p:spPr>
          <a:xfrm>
            <a:off x="4929190" y="0"/>
            <a:ext cx="4214810" cy="7017306"/>
          </a:xfrm>
          <a:prstGeom prst="rect">
            <a:avLst/>
          </a:prstGeom>
          <a:noFill/>
        </p:spPr>
        <p:txBody>
          <a:bodyPr wrap="square" rtlCol="0">
            <a:spAutoFit/>
          </a:bodyPr>
          <a:lstStyle/>
          <a:p>
            <a:pPr algn="just"/>
            <a:r>
              <a:rPr lang="en-US" b="1" dirty="0" smtClean="0">
                <a:latin typeface="Bookman Old Style" pitchFamily="18" charset="0"/>
              </a:rPr>
              <a:t>Communities using the Celtic languages today include: </a:t>
            </a:r>
          </a:p>
          <a:p>
            <a:pPr algn="just"/>
            <a:endParaRPr lang="en-US" b="1" dirty="0" smtClean="0">
              <a:latin typeface="Bookman Old Style" pitchFamily="18" charset="0"/>
            </a:endParaRPr>
          </a:p>
          <a:p>
            <a:pPr algn="just"/>
            <a:r>
              <a:rPr lang="cs-CZ" b="1" dirty="0" smtClean="0">
                <a:latin typeface="Bookman Old Style" pitchFamily="18" charset="0"/>
              </a:rPr>
              <a:t>Wales:</a:t>
            </a:r>
            <a:r>
              <a:rPr lang="cs-CZ" dirty="0" smtClean="0">
                <a:latin typeface="Bookman Old Style" pitchFamily="18" charset="0"/>
              </a:rPr>
              <a:t> cca 500 000 </a:t>
            </a:r>
            <a:r>
              <a:rPr lang="en-US" dirty="0" smtClean="0">
                <a:latin typeface="Bookman Old Style" pitchFamily="18" charset="0"/>
              </a:rPr>
              <a:t>speakers</a:t>
            </a:r>
            <a:r>
              <a:rPr lang="cs-CZ" dirty="0" smtClean="0">
                <a:latin typeface="Bookman Old Style" pitchFamily="18" charset="0"/>
              </a:rPr>
              <a:t>  (</a:t>
            </a:r>
            <a:r>
              <a:rPr lang="en-US" dirty="0" smtClean="0">
                <a:latin typeface="Bookman Old Style" pitchFamily="18" charset="0"/>
              </a:rPr>
              <a:t>about</a:t>
            </a:r>
            <a:r>
              <a:rPr lang="cs-CZ" dirty="0" smtClean="0">
                <a:latin typeface="Bookman Old Style" pitchFamily="18" charset="0"/>
              </a:rPr>
              <a:t> 20% </a:t>
            </a:r>
            <a:r>
              <a:rPr lang="en-US" dirty="0" smtClean="0">
                <a:latin typeface="Bookman Old Style" pitchFamily="18" charset="0"/>
              </a:rPr>
              <a:t>of population</a:t>
            </a:r>
            <a:r>
              <a:rPr lang="cs-CZ" dirty="0" smtClean="0">
                <a:latin typeface="Bookman Old Style" pitchFamily="18" charset="0"/>
              </a:rPr>
              <a:t>, </a:t>
            </a:r>
            <a:r>
              <a:rPr lang="en-US" dirty="0" smtClean="0">
                <a:latin typeface="Bookman Old Style" pitchFamily="18" charset="0"/>
              </a:rPr>
              <a:t>esp. in North Wales</a:t>
            </a:r>
            <a:r>
              <a:rPr lang="cs-CZ" dirty="0" smtClean="0">
                <a:latin typeface="Bookman Old Style" pitchFamily="18" charset="0"/>
              </a:rPr>
              <a:t>)</a:t>
            </a:r>
            <a:endParaRPr lang="en-US" dirty="0" smtClean="0">
              <a:latin typeface="Bookman Old Style" pitchFamily="18" charset="0"/>
            </a:endParaRPr>
          </a:p>
          <a:p>
            <a:pPr algn="just"/>
            <a:endParaRPr lang="cs-CZ" dirty="0" smtClean="0">
              <a:latin typeface="Bookman Old Style" pitchFamily="18" charset="0"/>
            </a:endParaRPr>
          </a:p>
          <a:p>
            <a:pPr algn="just"/>
            <a:r>
              <a:rPr lang="cs-CZ" b="1" dirty="0" smtClean="0">
                <a:latin typeface="Bookman Old Style" pitchFamily="18" charset="0"/>
              </a:rPr>
              <a:t>Br</a:t>
            </a:r>
            <a:r>
              <a:rPr lang="en-US" b="1" dirty="0" err="1" smtClean="0">
                <a:latin typeface="Bookman Old Style" pitchFamily="18" charset="0"/>
              </a:rPr>
              <a:t>etagne</a:t>
            </a:r>
            <a:r>
              <a:rPr lang="cs-CZ" dirty="0" smtClean="0">
                <a:latin typeface="Bookman Old Style" pitchFamily="18" charset="0"/>
              </a:rPr>
              <a:t>: </a:t>
            </a:r>
            <a:r>
              <a:rPr lang="en-US" dirty="0" smtClean="0">
                <a:latin typeface="Bookman Old Style" pitchFamily="18" charset="0"/>
              </a:rPr>
              <a:t>about</a:t>
            </a:r>
            <a:r>
              <a:rPr lang="cs-CZ" dirty="0" smtClean="0">
                <a:latin typeface="Bookman Old Style" pitchFamily="18" charset="0"/>
              </a:rPr>
              <a:t> 210 000 </a:t>
            </a:r>
            <a:r>
              <a:rPr lang="en-US" dirty="0" smtClean="0">
                <a:latin typeface="Bookman Old Style" pitchFamily="18" charset="0"/>
              </a:rPr>
              <a:t>speakers</a:t>
            </a:r>
          </a:p>
          <a:p>
            <a:pPr algn="just"/>
            <a:endParaRPr lang="cs-CZ" dirty="0" smtClean="0">
              <a:latin typeface="Bookman Old Style" pitchFamily="18" charset="0"/>
            </a:endParaRPr>
          </a:p>
          <a:p>
            <a:pPr algn="just"/>
            <a:r>
              <a:rPr lang="cs-CZ" b="1" dirty="0" smtClean="0">
                <a:latin typeface="Bookman Old Style" pitchFamily="18" charset="0"/>
              </a:rPr>
              <a:t>S</a:t>
            </a:r>
            <a:r>
              <a:rPr lang="en-US" b="1" dirty="0" err="1" smtClean="0">
                <a:latin typeface="Bookman Old Style" pitchFamily="18" charset="0"/>
              </a:rPr>
              <a:t>cotland</a:t>
            </a:r>
            <a:r>
              <a:rPr lang="cs-CZ" dirty="0" smtClean="0">
                <a:latin typeface="Bookman Old Style" pitchFamily="18" charset="0"/>
              </a:rPr>
              <a:t>: a</a:t>
            </a:r>
            <a:r>
              <a:rPr lang="en-US" dirty="0" smtClean="0">
                <a:latin typeface="Bookman Old Style" pitchFamily="18" charset="0"/>
              </a:rPr>
              <a:t>bout</a:t>
            </a:r>
            <a:r>
              <a:rPr lang="cs-CZ" dirty="0" smtClean="0">
                <a:latin typeface="Bookman Old Style" pitchFamily="18" charset="0"/>
              </a:rPr>
              <a:t> 58 000 </a:t>
            </a:r>
            <a:r>
              <a:rPr lang="en-US" dirty="0" smtClean="0">
                <a:latin typeface="Bookman Old Style" pitchFamily="18" charset="0"/>
              </a:rPr>
              <a:t>speakers</a:t>
            </a:r>
          </a:p>
          <a:p>
            <a:pPr algn="just"/>
            <a:endParaRPr lang="cs-CZ" dirty="0" smtClean="0">
              <a:latin typeface="Bookman Old Style" pitchFamily="18" charset="0"/>
            </a:endParaRPr>
          </a:p>
          <a:p>
            <a:pPr algn="just"/>
            <a:r>
              <a:rPr lang="en-US" b="1" dirty="0" smtClean="0">
                <a:latin typeface="Bookman Old Style" pitchFamily="18" charset="0"/>
              </a:rPr>
              <a:t>Ireland</a:t>
            </a:r>
            <a:r>
              <a:rPr lang="cs-CZ" dirty="0" smtClean="0">
                <a:latin typeface="Bookman Old Style" pitchFamily="18" charset="0"/>
              </a:rPr>
              <a:t>: </a:t>
            </a:r>
            <a:r>
              <a:rPr lang="en-US" dirty="0" smtClean="0">
                <a:latin typeface="Bookman Old Style" pitchFamily="18" charset="0"/>
              </a:rPr>
              <a:t>only</a:t>
            </a:r>
            <a:r>
              <a:rPr lang="cs-CZ" dirty="0" smtClean="0">
                <a:latin typeface="Bookman Old Style" pitchFamily="18" charset="0"/>
              </a:rPr>
              <a:t> 75 000 </a:t>
            </a:r>
            <a:r>
              <a:rPr lang="en-US" dirty="0" smtClean="0">
                <a:latin typeface="Bookman Old Style" pitchFamily="18" charset="0"/>
              </a:rPr>
              <a:t>speakers, but about one million speaks Irish as</a:t>
            </a:r>
            <a:r>
              <a:rPr lang="cs-CZ" dirty="0" smtClean="0">
                <a:latin typeface="Bookman Old Style" pitchFamily="18" charset="0"/>
              </a:rPr>
              <a:t> L2</a:t>
            </a:r>
            <a:r>
              <a:rPr lang="en-US" dirty="0" smtClean="0">
                <a:latin typeface="Bookman Old Style" pitchFamily="18" charset="0"/>
              </a:rPr>
              <a:t> in the Republic of Ireland. </a:t>
            </a:r>
          </a:p>
          <a:p>
            <a:pPr algn="just"/>
            <a:endParaRPr lang="cs-CZ" dirty="0" smtClean="0">
              <a:latin typeface="Bookman Old Style" pitchFamily="18" charset="0"/>
            </a:endParaRPr>
          </a:p>
          <a:p>
            <a:pPr algn="just"/>
            <a:r>
              <a:rPr lang="en-US" b="1" dirty="0" smtClean="0">
                <a:latin typeface="Bookman Old Style" pitchFamily="18" charset="0"/>
              </a:rPr>
              <a:t>Cornwall</a:t>
            </a:r>
            <a:r>
              <a:rPr lang="cs-CZ" dirty="0" smtClean="0">
                <a:latin typeface="Bookman Old Style" pitchFamily="18" charset="0"/>
              </a:rPr>
              <a:t>:</a:t>
            </a:r>
            <a:r>
              <a:rPr lang="en-US" dirty="0" smtClean="0">
                <a:latin typeface="Bookman Old Style" pitchFamily="18" charset="0"/>
              </a:rPr>
              <a:t> only a few hundreds of speakers, new attempts of revival of the language presently continue .</a:t>
            </a:r>
            <a:endParaRPr lang="cs-CZ" dirty="0" smtClean="0">
              <a:latin typeface="Bookman Old Style" pitchFamily="18" charset="0"/>
            </a:endParaRPr>
          </a:p>
          <a:p>
            <a:pPr algn="just"/>
            <a:endParaRPr lang="cs-CZ" dirty="0" smtClean="0">
              <a:latin typeface="Bookman Old Style" pitchFamily="18" charset="0"/>
            </a:endParaRPr>
          </a:p>
          <a:p>
            <a:pPr algn="just"/>
            <a:r>
              <a:rPr lang="cs-CZ" b="1" dirty="0" err="1" smtClean="0">
                <a:latin typeface="Bookman Old Style" pitchFamily="18" charset="0"/>
              </a:rPr>
              <a:t>Manx</a:t>
            </a:r>
            <a:r>
              <a:rPr lang="cs-CZ" dirty="0" smtClean="0">
                <a:latin typeface="Bookman Old Style" pitchFamily="18" charset="0"/>
              </a:rPr>
              <a:t>: </a:t>
            </a:r>
            <a:r>
              <a:rPr lang="en-US" dirty="0" smtClean="0">
                <a:latin typeface="Bookman Old Style" pitchFamily="18" charset="0"/>
              </a:rPr>
              <a:t>the last native died in</a:t>
            </a:r>
            <a:r>
              <a:rPr lang="cs-CZ" dirty="0" smtClean="0">
                <a:latin typeface="Bookman Old Style" pitchFamily="18" charset="0"/>
              </a:rPr>
              <a:t> 1974, </a:t>
            </a:r>
            <a:r>
              <a:rPr lang="en-US" dirty="0" smtClean="0">
                <a:latin typeface="Bookman Old Style" pitchFamily="18" charset="0"/>
              </a:rPr>
              <a:t>attempts of a revival</a:t>
            </a:r>
            <a:r>
              <a:rPr lang="cs-CZ" dirty="0" smtClean="0">
                <a:latin typeface="Bookman Old Style" pitchFamily="18" charset="0"/>
              </a:rPr>
              <a:t>, </a:t>
            </a:r>
            <a:r>
              <a:rPr lang="en-US" dirty="0" smtClean="0">
                <a:latin typeface="Bookman Old Style" pitchFamily="18" charset="0"/>
              </a:rPr>
              <a:t>today about</a:t>
            </a:r>
            <a:r>
              <a:rPr lang="cs-CZ" dirty="0" smtClean="0">
                <a:latin typeface="Bookman Old Style" pitchFamily="18" charset="0"/>
              </a:rPr>
              <a:t> 2000 </a:t>
            </a:r>
            <a:r>
              <a:rPr lang="en-US" dirty="0" smtClean="0">
                <a:latin typeface="Bookman Old Style" pitchFamily="18" charset="0"/>
              </a:rPr>
              <a:t>speakers</a:t>
            </a:r>
            <a:r>
              <a:rPr lang="cs-CZ" dirty="0" smtClean="0">
                <a:latin typeface="Bookman Old Style" pitchFamily="18" charset="0"/>
              </a:rPr>
              <a:t>, </a:t>
            </a:r>
            <a:r>
              <a:rPr lang="en-US" dirty="0" smtClean="0">
                <a:latin typeface="Bookman Old Style" pitchFamily="18" charset="0"/>
              </a:rPr>
              <a:t>but only about 100 report that they would use Cornish in everyday conversation. </a:t>
            </a:r>
            <a:r>
              <a:rPr lang="cs-CZ" dirty="0" smtClean="0">
                <a:latin typeface="Bookman Old Style" pitchFamily="18" charset="0"/>
              </a:rPr>
              <a:t>  </a:t>
            </a:r>
          </a:p>
          <a:p>
            <a:endParaRPr 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říšera\Desktop\keltic languages now map.jpg"/>
          <p:cNvPicPr>
            <a:picLocks noChangeAspect="1" noChangeArrowheads="1"/>
          </p:cNvPicPr>
          <p:nvPr/>
        </p:nvPicPr>
        <p:blipFill>
          <a:blip r:embed="rId2" cstate="print"/>
          <a:srcRect/>
          <a:stretch>
            <a:fillRect/>
          </a:stretch>
        </p:blipFill>
        <p:spPr bwMode="auto">
          <a:xfrm>
            <a:off x="0" y="1"/>
            <a:ext cx="4500562" cy="6089822"/>
          </a:xfrm>
          <a:prstGeom prst="rect">
            <a:avLst/>
          </a:prstGeom>
          <a:noFill/>
        </p:spPr>
      </p:pic>
      <p:pic>
        <p:nvPicPr>
          <p:cNvPr id="3075" name="Picture 3" descr="C:\Users\příšera\Desktop\mapa vyrez.PNG"/>
          <p:cNvPicPr>
            <a:picLocks noChangeAspect="1" noChangeArrowheads="1"/>
          </p:cNvPicPr>
          <p:nvPr/>
        </p:nvPicPr>
        <p:blipFill>
          <a:blip r:embed="rId3" cstate="print"/>
          <a:srcRect/>
          <a:stretch>
            <a:fillRect/>
          </a:stretch>
        </p:blipFill>
        <p:spPr bwMode="auto">
          <a:xfrm>
            <a:off x="4500562" y="-2"/>
            <a:ext cx="4643438" cy="6858001"/>
          </a:xfrm>
          <a:prstGeom prst="rect">
            <a:avLst/>
          </a:prstGeom>
          <a:noFill/>
        </p:spPr>
      </p:pic>
      <p:pic>
        <p:nvPicPr>
          <p:cNvPr id="3077" name="Picture 5" descr="C:\Users\příšera\Desktop\vysvetlivky.PNG"/>
          <p:cNvPicPr>
            <a:picLocks noChangeAspect="1" noChangeArrowheads="1"/>
          </p:cNvPicPr>
          <p:nvPr/>
        </p:nvPicPr>
        <p:blipFill>
          <a:blip r:embed="rId4" cstate="print"/>
          <a:srcRect/>
          <a:stretch>
            <a:fillRect/>
          </a:stretch>
        </p:blipFill>
        <p:spPr bwMode="auto">
          <a:xfrm>
            <a:off x="-1" y="5500702"/>
            <a:ext cx="4802747" cy="135729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1000"/>
            <a:lum/>
          </a:blip>
          <a:srcRect/>
          <a:tile tx="0" ty="0" sx="100000" sy="100000" flip="none" algn="tl"/>
        </a:blipFill>
        <a:effectLst/>
      </p:bgPr>
    </p:bg>
    <p:spTree>
      <p:nvGrpSpPr>
        <p:cNvPr id="1" name=""/>
        <p:cNvGrpSpPr/>
        <p:nvPr/>
      </p:nvGrpSpPr>
      <p:grpSpPr>
        <a:xfrm>
          <a:off x="0" y="0"/>
          <a:ext cx="0" cy="0"/>
          <a:chOff x="0" y="0"/>
          <a:chExt cx="0" cy="0"/>
        </a:xfrm>
      </p:grpSpPr>
      <p:pic>
        <p:nvPicPr>
          <p:cNvPr id="27650" name="Picture 2" descr="Flag of the Welsh colony in Patagonia.svg"/>
          <p:cNvPicPr>
            <a:picLocks noChangeAspect="1" noChangeArrowheads="1"/>
          </p:cNvPicPr>
          <p:nvPr/>
        </p:nvPicPr>
        <p:blipFill>
          <a:blip r:embed="rId3" cstate="print"/>
          <a:srcRect/>
          <a:stretch>
            <a:fillRect/>
          </a:stretch>
        </p:blipFill>
        <p:spPr bwMode="auto">
          <a:xfrm>
            <a:off x="4143372" y="0"/>
            <a:ext cx="4500562" cy="2893219"/>
          </a:xfrm>
          <a:prstGeom prst="rect">
            <a:avLst/>
          </a:prstGeom>
          <a:noFill/>
        </p:spPr>
      </p:pic>
      <p:sp>
        <p:nvSpPr>
          <p:cNvPr id="3" name="TextovéPole 2"/>
          <p:cNvSpPr txBox="1"/>
          <p:nvPr/>
        </p:nvSpPr>
        <p:spPr>
          <a:xfrm>
            <a:off x="0" y="0"/>
            <a:ext cx="4214810" cy="2585323"/>
          </a:xfrm>
          <a:prstGeom prst="rect">
            <a:avLst/>
          </a:prstGeom>
          <a:noFill/>
        </p:spPr>
        <p:txBody>
          <a:bodyPr wrap="square" rtlCol="0">
            <a:spAutoFit/>
          </a:bodyPr>
          <a:lstStyle/>
          <a:p>
            <a:r>
              <a:rPr lang="en-US" dirty="0" smtClean="0">
                <a:latin typeface="Bookman Old Style" pitchFamily="18" charset="0"/>
              </a:rPr>
              <a:t>About 1500 descendants of the Welsh colony from the end of the 19</a:t>
            </a:r>
            <a:r>
              <a:rPr lang="en-US" baseline="30000" dirty="0" smtClean="0">
                <a:latin typeface="Bookman Old Style" pitchFamily="18" charset="0"/>
              </a:rPr>
              <a:t>th</a:t>
            </a:r>
            <a:r>
              <a:rPr lang="en-US" dirty="0" smtClean="0">
                <a:latin typeface="Bookman Old Style" pitchFamily="18" charset="0"/>
              </a:rPr>
              <a:t> century and the beginning of the 20</a:t>
            </a:r>
            <a:r>
              <a:rPr lang="en-US" baseline="30000" dirty="0" smtClean="0">
                <a:latin typeface="Bookman Old Style" pitchFamily="18" charset="0"/>
              </a:rPr>
              <a:t>th</a:t>
            </a:r>
            <a:r>
              <a:rPr lang="en-US" dirty="0" smtClean="0">
                <a:latin typeface="Bookman Old Style" pitchFamily="18" charset="0"/>
              </a:rPr>
              <a:t> century have kept their original </a:t>
            </a:r>
            <a:r>
              <a:rPr lang="en-US" b="1" dirty="0" smtClean="0">
                <a:latin typeface="Bookman Old Style" pitchFamily="18" charset="0"/>
              </a:rPr>
              <a:t>Welsh language </a:t>
            </a:r>
            <a:r>
              <a:rPr lang="en-US" dirty="0" smtClean="0">
                <a:latin typeface="Bookman Old Style" pitchFamily="18" charset="0"/>
              </a:rPr>
              <a:t>until the present day. </a:t>
            </a:r>
            <a:r>
              <a:rPr lang="en-US" b="1" dirty="0" smtClean="0">
                <a:latin typeface="Bookman Old Style" pitchFamily="18" charset="0"/>
              </a:rPr>
              <a:t>Y </a:t>
            </a:r>
            <a:r>
              <a:rPr lang="en-US" b="1" dirty="0" err="1" smtClean="0">
                <a:latin typeface="Bookman Old Style" pitchFamily="18" charset="0"/>
              </a:rPr>
              <a:t>Wladfa</a:t>
            </a:r>
            <a:r>
              <a:rPr lang="en-US" dirty="0" smtClean="0">
                <a:latin typeface="Bookman Old Style" pitchFamily="18" charset="0"/>
              </a:rPr>
              <a:t>, W. “</a:t>
            </a:r>
            <a:r>
              <a:rPr lang="en-US" i="1" dirty="0" smtClean="0">
                <a:latin typeface="Bookman Old Style" pitchFamily="18" charset="0"/>
              </a:rPr>
              <a:t> colony” </a:t>
            </a:r>
            <a:r>
              <a:rPr lang="en-US" dirty="0" smtClean="0">
                <a:latin typeface="Bookman Old Style" pitchFamily="18" charset="0"/>
              </a:rPr>
              <a:t>lies in province Chubut in </a:t>
            </a:r>
            <a:r>
              <a:rPr lang="en-US" b="1" dirty="0" smtClean="0">
                <a:latin typeface="Bookman Old Style" pitchFamily="18" charset="0"/>
              </a:rPr>
              <a:t>Argentina </a:t>
            </a:r>
            <a:r>
              <a:rPr lang="en-US" dirty="0" smtClean="0">
                <a:latin typeface="Bookman Old Style" pitchFamily="18" charset="0"/>
              </a:rPr>
              <a:t>and includes a few  Welsh speaking settlements. </a:t>
            </a:r>
            <a:endParaRPr lang="cs-CZ" dirty="0">
              <a:latin typeface="Bookman Old Style" pitchFamily="18" charset="0"/>
            </a:endParaRPr>
          </a:p>
        </p:txBody>
      </p:sp>
      <p:pic>
        <p:nvPicPr>
          <p:cNvPr id="27652" name="Picture 4" descr="Image result for patagonia map"/>
          <p:cNvPicPr>
            <a:picLocks noChangeAspect="1" noChangeArrowheads="1"/>
          </p:cNvPicPr>
          <p:nvPr/>
        </p:nvPicPr>
        <p:blipFill>
          <a:blip r:embed="rId4" cstate="print"/>
          <a:srcRect/>
          <a:stretch>
            <a:fillRect/>
          </a:stretch>
        </p:blipFill>
        <p:spPr bwMode="auto">
          <a:xfrm>
            <a:off x="0" y="2680109"/>
            <a:ext cx="3143240" cy="4177891"/>
          </a:xfrm>
          <a:prstGeom prst="rect">
            <a:avLst/>
          </a:prstGeom>
          <a:noFill/>
        </p:spPr>
      </p:pic>
      <p:pic>
        <p:nvPicPr>
          <p:cNvPr id="5" name="Obrázek 4" descr="wales-pat.jpeg"/>
          <p:cNvPicPr>
            <a:picLocks noChangeAspect="1"/>
          </p:cNvPicPr>
          <p:nvPr/>
        </p:nvPicPr>
        <p:blipFill>
          <a:blip r:embed="rId5" cstate="print"/>
          <a:stretch>
            <a:fillRect/>
          </a:stretch>
        </p:blipFill>
        <p:spPr>
          <a:xfrm>
            <a:off x="3291107" y="2786058"/>
            <a:ext cx="5852893" cy="407194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tile tx="0" ty="0" sx="100000" sy="100000" flip="none" algn="tl"/>
        </a:blipFill>
        <a:effectLst/>
      </p:bgPr>
    </p:bg>
    <p:spTree>
      <p:nvGrpSpPr>
        <p:cNvPr id="1" name=""/>
        <p:cNvGrpSpPr/>
        <p:nvPr/>
      </p:nvGrpSpPr>
      <p:grpSpPr>
        <a:xfrm>
          <a:off x="0" y="0"/>
          <a:ext cx="0" cy="0"/>
          <a:chOff x="0" y="0"/>
          <a:chExt cx="0" cy="0"/>
        </a:xfrm>
      </p:grpSpPr>
      <p:sp>
        <p:nvSpPr>
          <p:cNvPr id="2" name="TextovéPole 1"/>
          <p:cNvSpPr txBox="1"/>
          <p:nvPr/>
        </p:nvSpPr>
        <p:spPr>
          <a:xfrm>
            <a:off x="357158" y="0"/>
            <a:ext cx="8429684" cy="6955750"/>
          </a:xfrm>
          <a:prstGeom prst="rect">
            <a:avLst/>
          </a:prstGeom>
          <a:noFill/>
        </p:spPr>
        <p:txBody>
          <a:bodyPr wrap="square" rtlCol="0">
            <a:spAutoFit/>
          </a:bodyPr>
          <a:lstStyle/>
          <a:p>
            <a:r>
              <a:rPr lang="cs-CZ" b="1" dirty="0" err="1" smtClean="0">
                <a:latin typeface="Bookman Old Style" pitchFamily="18" charset="0"/>
              </a:rPr>
              <a:t>Some</a:t>
            </a:r>
            <a:r>
              <a:rPr lang="cs-CZ" b="1" dirty="0" smtClean="0">
                <a:latin typeface="Bookman Old Style" pitchFamily="18" charset="0"/>
              </a:rPr>
              <a:t> </a:t>
            </a:r>
            <a:r>
              <a:rPr lang="cs-CZ" b="1" dirty="0" err="1" smtClean="0">
                <a:latin typeface="Bookman Old Style" pitchFamily="18" charset="0"/>
              </a:rPr>
              <a:t>typological</a:t>
            </a:r>
            <a:r>
              <a:rPr lang="cs-CZ" b="1" dirty="0" smtClean="0">
                <a:latin typeface="Bookman Old Style" pitchFamily="18" charset="0"/>
              </a:rPr>
              <a:t> </a:t>
            </a:r>
            <a:r>
              <a:rPr lang="cs-CZ" b="1" dirty="0" err="1" smtClean="0">
                <a:latin typeface="Bookman Old Style" pitchFamily="18" charset="0"/>
              </a:rPr>
              <a:t>features</a:t>
            </a:r>
            <a:r>
              <a:rPr lang="cs-CZ" b="1" dirty="0" smtClean="0">
                <a:latin typeface="Bookman Old Style" pitchFamily="18" charset="0"/>
              </a:rPr>
              <a:t> </a:t>
            </a:r>
            <a:r>
              <a:rPr lang="cs-CZ" b="1" dirty="0" err="1" smtClean="0">
                <a:latin typeface="Bookman Old Style" pitchFamily="18" charset="0"/>
              </a:rPr>
              <a:t>of</a:t>
            </a:r>
            <a:r>
              <a:rPr lang="cs-CZ" b="1" dirty="0" smtClean="0">
                <a:latin typeface="Bookman Old Style" pitchFamily="18" charset="0"/>
              </a:rPr>
              <a:t> </a:t>
            </a:r>
            <a:r>
              <a:rPr lang="cs-CZ" b="1" dirty="0" err="1" smtClean="0">
                <a:latin typeface="Bookman Old Style" pitchFamily="18" charset="0"/>
              </a:rPr>
              <a:t>modern</a:t>
            </a:r>
            <a:r>
              <a:rPr lang="cs-CZ" b="1" dirty="0" smtClean="0">
                <a:latin typeface="Bookman Old Style" pitchFamily="18" charset="0"/>
              </a:rPr>
              <a:t> </a:t>
            </a:r>
            <a:r>
              <a:rPr lang="cs-CZ" b="1" dirty="0" err="1" smtClean="0">
                <a:latin typeface="Bookman Old Style" pitchFamily="18" charset="0"/>
              </a:rPr>
              <a:t>Celtic</a:t>
            </a:r>
            <a:r>
              <a:rPr lang="cs-CZ" b="1" dirty="0" smtClean="0">
                <a:latin typeface="Bookman Old Style" pitchFamily="18" charset="0"/>
              </a:rPr>
              <a:t> </a:t>
            </a:r>
            <a:r>
              <a:rPr lang="cs-CZ" b="1" dirty="0" err="1" smtClean="0">
                <a:latin typeface="Bookman Old Style" pitchFamily="18" charset="0"/>
              </a:rPr>
              <a:t>languages</a:t>
            </a:r>
            <a:endParaRPr lang="cs-CZ" b="1" dirty="0" smtClean="0">
              <a:latin typeface="Bookman Old Style" pitchFamily="18" charset="0"/>
            </a:endParaRPr>
          </a:p>
          <a:p>
            <a:endParaRPr lang="cs-CZ" b="1" dirty="0" smtClean="0">
              <a:latin typeface="Bookman Old Style" pitchFamily="18" charset="0"/>
            </a:endParaRPr>
          </a:p>
          <a:p>
            <a:r>
              <a:rPr lang="cs-CZ" dirty="0" err="1" smtClean="0">
                <a:latin typeface="Bookman Old Style" pitchFamily="18" charset="0"/>
              </a:rPr>
              <a:t>The</a:t>
            </a:r>
            <a:r>
              <a:rPr lang="cs-CZ" dirty="0" smtClean="0">
                <a:latin typeface="Bookman Old Style" pitchFamily="18" charset="0"/>
              </a:rPr>
              <a:t> most </a:t>
            </a:r>
            <a:r>
              <a:rPr lang="cs-CZ" dirty="0" err="1" smtClean="0">
                <a:latin typeface="Bookman Old Style" pitchFamily="18" charset="0"/>
              </a:rPr>
              <a:t>distinctive</a:t>
            </a:r>
            <a:r>
              <a:rPr lang="cs-CZ" dirty="0" smtClean="0">
                <a:latin typeface="Bookman Old Style" pitchFamily="18" charset="0"/>
              </a:rPr>
              <a:t> </a:t>
            </a:r>
            <a:r>
              <a:rPr lang="cs-CZ" dirty="0" err="1" smtClean="0">
                <a:latin typeface="Bookman Old Style" pitchFamily="18" charset="0"/>
              </a:rPr>
              <a:t>phonological</a:t>
            </a:r>
            <a:r>
              <a:rPr lang="cs-CZ" dirty="0" smtClean="0">
                <a:latin typeface="Bookman Old Style" pitchFamily="18" charset="0"/>
              </a:rPr>
              <a:t> </a:t>
            </a:r>
            <a:r>
              <a:rPr lang="cs-CZ" dirty="0" err="1" smtClean="0">
                <a:latin typeface="Bookman Old Style" pitchFamily="18" charset="0"/>
              </a:rPr>
              <a:t>innovation</a:t>
            </a:r>
            <a:r>
              <a:rPr lang="cs-CZ" dirty="0" smtClean="0">
                <a:latin typeface="Bookman Old Style" pitchFamily="18" charset="0"/>
              </a:rPr>
              <a:t> </a:t>
            </a:r>
            <a:r>
              <a:rPr lang="cs-CZ" dirty="0" err="1" smtClean="0">
                <a:latin typeface="Bookman Old Style" pitchFamily="18" charset="0"/>
              </a:rPr>
              <a:t>is</a:t>
            </a:r>
            <a:r>
              <a:rPr lang="cs-CZ" dirty="0" smtClean="0">
                <a:latin typeface="Bookman Old Style" pitchFamily="18" charset="0"/>
              </a:rPr>
              <a:t> </a:t>
            </a:r>
            <a:r>
              <a:rPr lang="cs-CZ" dirty="0" err="1" smtClean="0">
                <a:latin typeface="Bookman Old Style" pitchFamily="18" charset="0"/>
              </a:rPr>
              <a:t>the</a:t>
            </a:r>
            <a:r>
              <a:rPr lang="cs-CZ" dirty="0" smtClean="0">
                <a:latin typeface="Bookman Old Style" pitchFamily="18" charset="0"/>
              </a:rPr>
              <a:t> </a:t>
            </a:r>
            <a:r>
              <a:rPr lang="cs-CZ" dirty="0" err="1" smtClean="0">
                <a:latin typeface="Bookman Old Style" pitchFamily="18" charset="0"/>
              </a:rPr>
              <a:t>loss</a:t>
            </a:r>
            <a:r>
              <a:rPr lang="cs-CZ" dirty="0" smtClean="0">
                <a:latin typeface="Bookman Old Style" pitchFamily="18" charset="0"/>
              </a:rPr>
              <a:t> </a:t>
            </a:r>
            <a:r>
              <a:rPr lang="cs-CZ" dirty="0" err="1" smtClean="0">
                <a:latin typeface="Bookman Old Style" pitchFamily="18" charset="0"/>
              </a:rPr>
              <a:t>of</a:t>
            </a:r>
            <a:r>
              <a:rPr lang="cs-CZ" dirty="0" smtClean="0">
                <a:latin typeface="Bookman Old Style" pitchFamily="18" charset="0"/>
              </a:rPr>
              <a:t> </a:t>
            </a:r>
            <a:r>
              <a:rPr lang="cs-CZ" b="1" dirty="0" err="1" smtClean="0">
                <a:latin typeface="Bookman Old Style" pitchFamily="18" charset="0"/>
              </a:rPr>
              <a:t>Indo</a:t>
            </a:r>
            <a:r>
              <a:rPr lang="en-US" b="1" dirty="0" smtClean="0">
                <a:latin typeface="Bookman Old Style" pitchFamily="18" charset="0"/>
              </a:rPr>
              <a:t>-European  </a:t>
            </a:r>
            <a:r>
              <a:rPr lang="cs-CZ" b="1" dirty="0" smtClean="0">
                <a:latin typeface="Bookman Old Style" pitchFamily="18" charset="0"/>
              </a:rPr>
              <a:t>*p</a:t>
            </a:r>
            <a:r>
              <a:rPr lang="en-US" dirty="0" smtClean="0">
                <a:latin typeface="Bookman Old Style" pitchFamily="18" charset="0"/>
              </a:rPr>
              <a:t>, which occurred initially and medially. </a:t>
            </a:r>
          </a:p>
          <a:p>
            <a:endParaRPr lang="en-US" dirty="0" smtClean="0">
              <a:latin typeface="Bookman Old Style" pitchFamily="18" charset="0"/>
            </a:endParaRPr>
          </a:p>
          <a:p>
            <a:r>
              <a:rPr lang="en-US" dirty="0" err="1" smtClean="0">
                <a:latin typeface="Bookman Old Style" pitchFamily="18" charset="0"/>
              </a:rPr>
              <a:t>Eg</a:t>
            </a:r>
            <a:r>
              <a:rPr lang="en-US" dirty="0" smtClean="0">
                <a:latin typeface="Bookman Old Style" pitchFamily="18" charset="0"/>
              </a:rPr>
              <a:t>:</a:t>
            </a:r>
            <a:r>
              <a:rPr lang="cs-CZ" dirty="0" smtClean="0">
                <a:latin typeface="Bookman Old Style" pitchFamily="18" charset="0"/>
              </a:rPr>
              <a:t>  </a:t>
            </a:r>
            <a:r>
              <a:rPr lang="en-US" dirty="0" err="1" smtClean="0">
                <a:latin typeface="Bookman Old Style" pitchFamily="18" charset="0"/>
              </a:rPr>
              <a:t>Gl</a:t>
            </a:r>
            <a:r>
              <a:rPr lang="cs-CZ" dirty="0" smtClean="0">
                <a:latin typeface="Bookman Old Style" pitchFamily="18" charset="0"/>
              </a:rPr>
              <a:t>. </a:t>
            </a:r>
            <a:r>
              <a:rPr lang="cs-CZ" i="1" dirty="0" err="1" smtClean="0">
                <a:latin typeface="Bookman Old Style" pitchFamily="18" charset="0"/>
              </a:rPr>
              <a:t>éan</a:t>
            </a:r>
            <a:r>
              <a:rPr lang="cs-CZ" dirty="0" smtClean="0">
                <a:latin typeface="Bookman Old Style" pitchFamily="18" charset="0"/>
              </a:rPr>
              <a:t>, </a:t>
            </a:r>
            <a:r>
              <a:rPr lang="en-US" dirty="0" smtClean="0">
                <a:latin typeface="Bookman Old Style" pitchFamily="18" charset="0"/>
              </a:rPr>
              <a:t>W. </a:t>
            </a:r>
            <a:r>
              <a:rPr lang="cs-CZ" i="1" dirty="0" err="1" smtClean="0">
                <a:latin typeface="Bookman Old Style" pitchFamily="18" charset="0"/>
              </a:rPr>
              <a:t>edn</a:t>
            </a:r>
            <a:r>
              <a:rPr lang="cs-CZ" i="1" dirty="0" smtClean="0">
                <a:latin typeface="Bookman Old Style" pitchFamily="18" charset="0"/>
              </a:rPr>
              <a:t>, </a:t>
            </a:r>
            <a:r>
              <a:rPr lang="cs-CZ" i="1" dirty="0" err="1" smtClean="0">
                <a:latin typeface="Bookman Old Style" pitchFamily="18" charset="0"/>
              </a:rPr>
              <a:t>ader</a:t>
            </a:r>
            <a:r>
              <a:rPr lang="cs-CZ" dirty="0" smtClean="0">
                <a:latin typeface="Bookman Old Style" pitchFamily="18" charset="0"/>
              </a:rPr>
              <a:t>, </a:t>
            </a:r>
            <a:r>
              <a:rPr lang="en-US" dirty="0" smtClean="0">
                <a:latin typeface="Bookman Old Style" pitchFamily="18" charset="0"/>
              </a:rPr>
              <a:t>compare with L</a:t>
            </a:r>
            <a:r>
              <a:rPr lang="cs-CZ" dirty="0" smtClean="0">
                <a:latin typeface="Bookman Old Style" pitchFamily="18" charset="0"/>
              </a:rPr>
              <a:t>. </a:t>
            </a:r>
            <a:r>
              <a:rPr lang="cs-CZ" i="1" dirty="0" err="1" smtClean="0">
                <a:latin typeface="Bookman Old Style" pitchFamily="18" charset="0"/>
              </a:rPr>
              <a:t>penna</a:t>
            </a:r>
            <a:r>
              <a:rPr lang="cs-CZ" dirty="0" smtClean="0">
                <a:latin typeface="Bookman Old Style" pitchFamily="18" charset="0"/>
              </a:rPr>
              <a:t>, </a:t>
            </a:r>
            <a:r>
              <a:rPr lang="en-US" dirty="0" err="1" smtClean="0">
                <a:latin typeface="Bookman Old Style" pitchFamily="18" charset="0"/>
              </a:rPr>
              <a:t>Gr</a:t>
            </a:r>
            <a:r>
              <a:rPr lang="cs-CZ" dirty="0" smtClean="0">
                <a:latin typeface="Bookman Old Style" pitchFamily="18" charset="0"/>
              </a:rPr>
              <a:t>. </a:t>
            </a:r>
            <a:r>
              <a:rPr lang="cs-CZ" i="1" dirty="0" err="1" smtClean="0">
                <a:latin typeface="Bookman Old Style" pitchFamily="18" charset="0"/>
              </a:rPr>
              <a:t>pterón</a:t>
            </a:r>
            <a:r>
              <a:rPr lang="cs-CZ" dirty="0" smtClean="0">
                <a:latin typeface="Bookman Old Style" pitchFamily="18" charset="0"/>
              </a:rPr>
              <a:t>,</a:t>
            </a:r>
            <a:r>
              <a:rPr lang="en-US" i="1" dirty="0" smtClean="0">
                <a:latin typeface="Bookman Old Style" pitchFamily="18" charset="0"/>
              </a:rPr>
              <a:t> E.</a:t>
            </a:r>
            <a:r>
              <a:rPr lang="cs-CZ" i="1" dirty="0" smtClean="0">
                <a:latin typeface="Bookman Old Style" pitchFamily="18" charset="0"/>
              </a:rPr>
              <a:t> </a:t>
            </a:r>
            <a:r>
              <a:rPr lang="en-US" i="1" dirty="0" err="1" smtClean="0">
                <a:latin typeface="Bookman Old Style" pitchFamily="18" charset="0"/>
              </a:rPr>
              <a:t>f</a:t>
            </a:r>
            <a:r>
              <a:rPr lang="cs-CZ" i="1" dirty="0" err="1" smtClean="0">
                <a:latin typeface="Bookman Old Style" pitchFamily="18" charset="0"/>
              </a:rPr>
              <a:t>eather</a:t>
            </a:r>
            <a:r>
              <a:rPr lang="cs-CZ" i="1" dirty="0" smtClean="0">
                <a:latin typeface="Bookman Old Style" pitchFamily="18" charset="0"/>
              </a:rPr>
              <a:t> </a:t>
            </a:r>
            <a:endParaRPr lang="en-US" i="1" dirty="0" smtClean="0">
              <a:latin typeface="Bookman Old Style" pitchFamily="18" charset="0"/>
            </a:endParaRPr>
          </a:p>
          <a:p>
            <a:endParaRPr lang="en-US" i="1" dirty="0" smtClean="0">
              <a:latin typeface="Bookman Old Style" pitchFamily="18" charset="0"/>
            </a:endParaRPr>
          </a:p>
          <a:p>
            <a:r>
              <a:rPr lang="en-US" dirty="0" smtClean="0">
                <a:latin typeface="Bookman Old Style" pitchFamily="18" charset="0"/>
              </a:rPr>
              <a:t>Celtic languages are regarded as having a few archaic features:  the lack of a verb “</a:t>
            </a:r>
            <a:r>
              <a:rPr lang="en-US" i="1" dirty="0" smtClean="0">
                <a:latin typeface="Bookman Old Style" pitchFamily="18" charset="0"/>
              </a:rPr>
              <a:t>have</a:t>
            </a:r>
            <a:r>
              <a:rPr lang="en-US" dirty="0" smtClean="0">
                <a:latin typeface="Bookman Old Style" pitchFamily="18" charset="0"/>
              </a:rPr>
              <a:t>” and the differentiation of  gender in the numbers 3 and 4 (still surviving in Welsh). </a:t>
            </a:r>
          </a:p>
          <a:p>
            <a:endParaRPr lang="en-US" dirty="0" smtClean="0">
              <a:latin typeface="Bookman Old Style" pitchFamily="18" charset="0"/>
            </a:endParaRPr>
          </a:p>
          <a:p>
            <a:r>
              <a:rPr lang="en-US" b="1" dirty="0" smtClean="0">
                <a:latin typeface="Bookman Old Style" pitchFamily="18" charset="0"/>
              </a:rPr>
              <a:t>VSO</a:t>
            </a:r>
            <a:r>
              <a:rPr lang="en-US" dirty="0" smtClean="0">
                <a:latin typeface="Bookman Old Style" pitchFamily="18" charset="0"/>
              </a:rPr>
              <a:t> sentence structure in most modern Celtic languages</a:t>
            </a:r>
          </a:p>
          <a:p>
            <a:endParaRPr lang="en-US" dirty="0" smtClean="0">
              <a:latin typeface="Bookman Old Style" pitchFamily="18" charset="0"/>
            </a:endParaRPr>
          </a:p>
          <a:p>
            <a:r>
              <a:rPr lang="cs-CZ" dirty="0" err="1" smtClean="0">
                <a:latin typeface="Bookman Old Style" pitchFamily="18" charset="0"/>
              </a:rPr>
              <a:t>Scot</a:t>
            </a:r>
            <a:r>
              <a:rPr lang="cs-CZ" dirty="0" smtClean="0">
                <a:latin typeface="Bookman Old Style" pitchFamily="18" charset="0"/>
              </a:rPr>
              <a:t>. </a:t>
            </a:r>
            <a:r>
              <a:rPr lang="en-US" dirty="0" smtClean="0">
                <a:latin typeface="Bookman Old Style" pitchFamily="18" charset="0"/>
              </a:rPr>
              <a:t>Gael</a:t>
            </a:r>
            <a:r>
              <a:rPr lang="cs-CZ" dirty="0" smtClean="0">
                <a:latin typeface="Bookman Old Style" pitchFamily="18" charset="0"/>
              </a:rPr>
              <a:t>: I </a:t>
            </a:r>
            <a:r>
              <a:rPr lang="cs-CZ" dirty="0" err="1" smtClean="0">
                <a:latin typeface="Bookman Old Style" pitchFamily="18" charset="0"/>
              </a:rPr>
              <a:t>am</a:t>
            </a:r>
            <a:r>
              <a:rPr lang="cs-CZ" dirty="0" smtClean="0">
                <a:latin typeface="Bookman Old Style" pitchFamily="18" charset="0"/>
              </a:rPr>
              <a:t> </a:t>
            </a:r>
            <a:r>
              <a:rPr lang="cs-CZ" dirty="0" err="1" smtClean="0">
                <a:latin typeface="Bookman Old Style" pitchFamily="18" charset="0"/>
              </a:rPr>
              <a:t>at</a:t>
            </a:r>
            <a:r>
              <a:rPr lang="cs-CZ" dirty="0" smtClean="0">
                <a:latin typeface="Bookman Old Style" pitchFamily="18" charset="0"/>
              </a:rPr>
              <a:t> </a:t>
            </a:r>
            <a:r>
              <a:rPr lang="cs-CZ" dirty="0" err="1" smtClean="0">
                <a:latin typeface="Bookman Old Style" pitchFamily="18" charset="0"/>
              </a:rPr>
              <a:t>the</a:t>
            </a:r>
            <a:r>
              <a:rPr lang="cs-CZ" dirty="0" smtClean="0">
                <a:latin typeface="Bookman Old Style" pitchFamily="18" charset="0"/>
              </a:rPr>
              <a:t> </a:t>
            </a:r>
            <a:r>
              <a:rPr lang="cs-CZ" dirty="0" err="1" smtClean="0">
                <a:latin typeface="Bookman Old Style" pitchFamily="18" charset="0"/>
              </a:rPr>
              <a:t>door</a:t>
            </a:r>
            <a:r>
              <a:rPr lang="cs-CZ" dirty="0" smtClean="0">
                <a:latin typeface="Bookman Old Style" pitchFamily="18" charset="0"/>
              </a:rPr>
              <a:t>.  </a:t>
            </a:r>
            <a:r>
              <a:rPr lang="cs-CZ" dirty="0" err="1" smtClean="0">
                <a:latin typeface="Bookman Old Style" pitchFamily="18" charset="0"/>
              </a:rPr>
              <a:t>Tha</a:t>
            </a:r>
            <a:r>
              <a:rPr lang="cs-CZ" dirty="0" smtClean="0">
                <a:latin typeface="Bookman Old Style" pitchFamily="18" charset="0"/>
              </a:rPr>
              <a:t> mi </a:t>
            </a:r>
            <a:r>
              <a:rPr lang="cs-CZ" dirty="0" err="1" smtClean="0">
                <a:latin typeface="Bookman Old Style" pitchFamily="18" charset="0"/>
              </a:rPr>
              <a:t>aig</a:t>
            </a:r>
            <a:r>
              <a:rPr lang="cs-CZ" dirty="0" smtClean="0">
                <a:latin typeface="Bookman Old Style" pitchFamily="18" charset="0"/>
              </a:rPr>
              <a:t> </a:t>
            </a:r>
            <a:r>
              <a:rPr lang="cs-CZ" dirty="0" err="1" smtClean="0">
                <a:latin typeface="Bookman Old Style" pitchFamily="18" charset="0"/>
              </a:rPr>
              <a:t>an</a:t>
            </a:r>
            <a:r>
              <a:rPr lang="cs-CZ" dirty="0" smtClean="0">
                <a:latin typeface="Bookman Old Style" pitchFamily="18" charset="0"/>
              </a:rPr>
              <a:t> </a:t>
            </a:r>
            <a:r>
              <a:rPr lang="cs-CZ" dirty="0" err="1" smtClean="0">
                <a:latin typeface="Bookman Old Style" pitchFamily="18" charset="0"/>
              </a:rPr>
              <a:t>dorus</a:t>
            </a:r>
            <a:r>
              <a:rPr lang="cs-CZ" dirty="0" smtClean="0">
                <a:latin typeface="Bookman Old Style" pitchFamily="18" charset="0"/>
              </a:rPr>
              <a:t>. </a:t>
            </a:r>
          </a:p>
          <a:p>
            <a:r>
              <a:rPr lang="cs-CZ" dirty="0" smtClean="0">
                <a:latin typeface="Bookman Old Style" pitchFamily="18" charset="0"/>
              </a:rPr>
              <a:t>                                              (</a:t>
            </a:r>
            <a:r>
              <a:rPr lang="cs-CZ" dirty="0" err="1" smtClean="0">
                <a:latin typeface="Bookman Old Style" pitchFamily="18" charset="0"/>
              </a:rPr>
              <a:t>Is</a:t>
            </a:r>
            <a:r>
              <a:rPr lang="cs-CZ" dirty="0" smtClean="0">
                <a:latin typeface="Bookman Old Style" pitchFamily="18" charset="0"/>
              </a:rPr>
              <a:t> I </a:t>
            </a:r>
            <a:r>
              <a:rPr lang="cs-CZ" dirty="0" err="1" smtClean="0">
                <a:latin typeface="Bookman Old Style" pitchFamily="18" charset="0"/>
              </a:rPr>
              <a:t>at</a:t>
            </a:r>
            <a:r>
              <a:rPr lang="cs-CZ" dirty="0" smtClean="0">
                <a:latin typeface="Bookman Old Style" pitchFamily="18" charset="0"/>
              </a:rPr>
              <a:t> </a:t>
            </a:r>
            <a:r>
              <a:rPr lang="cs-CZ" dirty="0" err="1" smtClean="0">
                <a:latin typeface="Bookman Old Style" pitchFamily="18" charset="0"/>
              </a:rPr>
              <a:t>the</a:t>
            </a:r>
            <a:r>
              <a:rPr lang="cs-CZ" dirty="0" smtClean="0">
                <a:latin typeface="Bookman Old Style" pitchFamily="18" charset="0"/>
              </a:rPr>
              <a:t> </a:t>
            </a:r>
            <a:r>
              <a:rPr lang="cs-CZ" dirty="0" err="1" smtClean="0">
                <a:latin typeface="Bookman Old Style" pitchFamily="18" charset="0"/>
              </a:rPr>
              <a:t>door</a:t>
            </a:r>
            <a:r>
              <a:rPr lang="cs-CZ" dirty="0" smtClean="0">
                <a:latin typeface="Bookman Old Style" pitchFamily="18" charset="0"/>
              </a:rPr>
              <a:t>.)</a:t>
            </a:r>
            <a:endParaRPr lang="en-US" dirty="0" smtClean="0">
              <a:latin typeface="Bookman Old Style" pitchFamily="18" charset="0"/>
            </a:endParaRPr>
          </a:p>
          <a:p>
            <a:endParaRPr lang="en-US" dirty="0" smtClean="0">
              <a:latin typeface="Bookman Old Style" pitchFamily="18" charset="0"/>
            </a:endParaRPr>
          </a:p>
          <a:p>
            <a:r>
              <a:rPr lang="en-US" b="1" dirty="0" smtClean="0">
                <a:latin typeface="Bookman Old Style" pitchFamily="18" charset="0"/>
              </a:rPr>
              <a:t>Consonant mutations</a:t>
            </a:r>
            <a:r>
              <a:rPr lang="en-US" dirty="0" smtClean="0">
                <a:latin typeface="Bookman Old Style" pitchFamily="18" charset="0"/>
              </a:rPr>
              <a:t>: The Celtic languages mutate  some of the initial consonants of  some nouns. The number of mutations depends on the language. The Welsh and Breton have three different mutations. The mutations are preserved vestiges of final syllables in prehistoric Celtic. </a:t>
            </a:r>
          </a:p>
          <a:p>
            <a:endParaRPr lang="en-US" dirty="0" smtClean="0">
              <a:latin typeface="Bookman Old Style" pitchFamily="18" charset="0"/>
            </a:endParaRPr>
          </a:p>
          <a:p>
            <a:r>
              <a:rPr lang="en-US" sz="1600" dirty="0" smtClean="0">
                <a:latin typeface="Bookman Old Style" pitchFamily="18" charset="0"/>
              </a:rPr>
              <a:t>From Fortson, Indo-European Linguistics, 2010, p. 317 and Donald MacAulay, The Celtic Languages, 2008, p. 6-7.  </a:t>
            </a:r>
            <a:endParaRPr lang="cs-CZ" sz="1600" dirty="0" smtClean="0">
              <a:latin typeface="Bookman Old Style" pitchFamily="18" charset="0"/>
            </a:endParaRPr>
          </a:p>
          <a:p>
            <a:endParaRPr lang="en-US" dirty="0" smtClean="0">
              <a:latin typeface="Bookman Old Style" pitchFamily="18" charset="0"/>
            </a:endParaRPr>
          </a:p>
          <a:p>
            <a:endParaRPr lang="cs-CZ" dirty="0" smtClean="0">
              <a:latin typeface="Bookman Old Style"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1000"/>
            <a:lum/>
          </a:blip>
          <a:srcRect/>
          <a:tile tx="0" ty="0" sx="100000" sy="100000" flip="none" algn="tl"/>
        </a:blipFill>
        <a:effectLst/>
      </p:bgPr>
    </p:bg>
    <p:spTree>
      <p:nvGrpSpPr>
        <p:cNvPr id="1" name=""/>
        <p:cNvGrpSpPr/>
        <p:nvPr/>
      </p:nvGrpSpPr>
      <p:grpSpPr>
        <a:xfrm>
          <a:off x="0" y="0"/>
          <a:ext cx="0" cy="0"/>
          <a:chOff x="0" y="0"/>
          <a:chExt cx="0" cy="0"/>
        </a:xfrm>
      </p:grpSpPr>
      <p:pic>
        <p:nvPicPr>
          <p:cNvPr id="2" name="Obrázek 1" descr="mutations Fortson.PNG"/>
          <p:cNvPicPr>
            <a:picLocks noChangeAspect="1"/>
          </p:cNvPicPr>
          <p:nvPr/>
        </p:nvPicPr>
        <p:blipFill>
          <a:blip r:embed="rId3" cstate="print"/>
          <a:stretch>
            <a:fillRect/>
          </a:stretch>
        </p:blipFill>
        <p:spPr>
          <a:xfrm>
            <a:off x="285721" y="357166"/>
            <a:ext cx="6357982" cy="1629035"/>
          </a:xfrm>
          <a:prstGeom prst="rect">
            <a:avLst/>
          </a:prstGeom>
        </p:spPr>
      </p:pic>
      <p:sp>
        <p:nvSpPr>
          <p:cNvPr id="3" name="TextovéPole 2"/>
          <p:cNvSpPr txBox="1"/>
          <p:nvPr/>
        </p:nvSpPr>
        <p:spPr>
          <a:xfrm>
            <a:off x="0" y="2428868"/>
            <a:ext cx="6643702" cy="584775"/>
          </a:xfrm>
          <a:prstGeom prst="rect">
            <a:avLst/>
          </a:prstGeom>
          <a:noFill/>
        </p:spPr>
        <p:txBody>
          <a:bodyPr wrap="square" rtlCol="0">
            <a:spAutoFit/>
          </a:bodyPr>
          <a:lstStyle/>
          <a:p>
            <a:r>
              <a:rPr lang="cs-CZ" sz="1600" dirty="0" smtClean="0"/>
              <a:t>         </a:t>
            </a:r>
            <a:r>
              <a:rPr lang="cs-CZ" sz="1600" dirty="0" err="1" smtClean="0"/>
              <a:t>Fortson</a:t>
            </a:r>
            <a:r>
              <a:rPr lang="cs-CZ" sz="1600" dirty="0" smtClean="0"/>
              <a:t>, </a:t>
            </a:r>
            <a:r>
              <a:rPr lang="cs-CZ" sz="1600" dirty="0" err="1" smtClean="0"/>
              <a:t>Indo</a:t>
            </a:r>
            <a:r>
              <a:rPr lang="cs-CZ" sz="1600" dirty="0" smtClean="0"/>
              <a:t>-</a:t>
            </a:r>
            <a:r>
              <a:rPr lang="cs-CZ" sz="1600" dirty="0" err="1" smtClean="0"/>
              <a:t>European</a:t>
            </a:r>
            <a:r>
              <a:rPr lang="cs-CZ" sz="1600" dirty="0" smtClean="0"/>
              <a:t> </a:t>
            </a:r>
            <a:r>
              <a:rPr lang="cs-CZ" sz="1600" dirty="0" err="1" smtClean="0"/>
              <a:t>languages</a:t>
            </a:r>
            <a:r>
              <a:rPr lang="cs-CZ" sz="1600" dirty="0" smtClean="0"/>
              <a:t>, 2010</a:t>
            </a:r>
          </a:p>
          <a:p>
            <a:r>
              <a:rPr lang="cs-CZ" sz="1600" dirty="0" smtClean="0"/>
              <a:t> </a:t>
            </a:r>
            <a:endParaRPr lang="cs-CZ" sz="1600" dirty="0"/>
          </a:p>
        </p:txBody>
      </p:sp>
      <p:pic>
        <p:nvPicPr>
          <p:cNvPr id="4" name="Obrázek 3" descr="welsh_mutations.gif"/>
          <p:cNvPicPr>
            <a:picLocks noChangeAspect="1"/>
          </p:cNvPicPr>
          <p:nvPr/>
        </p:nvPicPr>
        <p:blipFill>
          <a:blip r:embed="rId4" cstate="print"/>
          <a:stretch>
            <a:fillRect/>
          </a:stretch>
        </p:blipFill>
        <p:spPr>
          <a:xfrm>
            <a:off x="357158" y="3214686"/>
            <a:ext cx="6000792" cy="3386586"/>
          </a:xfrm>
          <a:prstGeom prst="rect">
            <a:avLst/>
          </a:prstGeom>
        </p:spPr>
      </p:pic>
      <p:sp>
        <p:nvSpPr>
          <p:cNvPr id="5" name="TextovéPole 4"/>
          <p:cNvSpPr txBox="1"/>
          <p:nvPr/>
        </p:nvSpPr>
        <p:spPr>
          <a:xfrm>
            <a:off x="6643702" y="3286124"/>
            <a:ext cx="2071702" cy="646331"/>
          </a:xfrm>
          <a:prstGeom prst="rect">
            <a:avLst/>
          </a:prstGeom>
          <a:noFill/>
        </p:spPr>
        <p:txBody>
          <a:bodyPr wrap="square" rtlCol="0">
            <a:spAutoFit/>
          </a:bodyPr>
          <a:lstStyle/>
          <a:p>
            <a:r>
              <a:rPr lang="cs-CZ" dirty="0" err="1" smtClean="0"/>
              <a:t>Modern</a:t>
            </a:r>
            <a:r>
              <a:rPr lang="cs-CZ" dirty="0" smtClean="0"/>
              <a:t> </a:t>
            </a:r>
            <a:r>
              <a:rPr lang="cs-CZ" dirty="0" err="1" smtClean="0"/>
              <a:t>Welsh</a:t>
            </a:r>
            <a:r>
              <a:rPr lang="cs-CZ" dirty="0" smtClean="0"/>
              <a:t> </a:t>
            </a:r>
            <a:r>
              <a:rPr lang="cs-CZ" dirty="0" err="1" smtClean="0"/>
              <a:t>mutations</a:t>
            </a:r>
            <a:endParaRPr lang="cs-CZ"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9000"/>
            <a:lum/>
          </a:blip>
          <a:srcRect/>
          <a:tile tx="0" ty="0" sx="100000" sy="100000" flip="none" algn="tl"/>
        </a:blipFill>
        <a:effectLst/>
      </p:bgPr>
    </p:bg>
    <p:spTree>
      <p:nvGrpSpPr>
        <p:cNvPr id="1" name=""/>
        <p:cNvGrpSpPr/>
        <p:nvPr/>
      </p:nvGrpSpPr>
      <p:grpSpPr>
        <a:xfrm>
          <a:off x="0" y="0"/>
          <a:ext cx="0" cy="0"/>
          <a:chOff x="0" y="0"/>
          <a:chExt cx="0" cy="0"/>
        </a:xfrm>
      </p:grpSpPr>
      <p:pic>
        <p:nvPicPr>
          <p:cNvPr id="2" name="Obrázek 1" descr="welsh_mutations.gif"/>
          <p:cNvPicPr>
            <a:picLocks noChangeAspect="1"/>
          </p:cNvPicPr>
          <p:nvPr/>
        </p:nvPicPr>
        <p:blipFill>
          <a:blip r:embed="rId3" cstate="print"/>
          <a:stretch>
            <a:fillRect/>
          </a:stretch>
        </p:blipFill>
        <p:spPr>
          <a:xfrm>
            <a:off x="500034" y="285728"/>
            <a:ext cx="5024439" cy="2835574"/>
          </a:xfrm>
          <a:prstGeom prst="rect">
            <a:avLst/>
          </a:prstGeom>
        </p:spPr>
      </p:pic>
      <p:pic>
        <p:nvPicPr>
          <p:cNvPr id="3" name="Obrázek 2" descr="welsh mutations.PNG"/>
          <p:cNvPicPr>
            <a:picLocks noChangeAspect="1"/>
          </p:cNvPicPr>
          <p:nvPr/>
        </p:nvPicPr>
        <p:blipFill>
          <a:blip r:embed="rId4" cstate="print"/>
          <a:stretch>
            <a:fillRect/>
          </a:stretch>
        </p:blipFill>
        <p:spPr>
          <a:xfrm>
            <a:off x="0" y="3357562"/>
            <a:ext cx="7297162" cy="271464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2000"/>
            <a:lum/>
          </a:blip>
          <a:srcRect/>
          <a:tile tx="0" ty="0" sx="100000" sy="100000" flip="none" algn="tl"/>
        </a:blipFill>
        <a:effectLst/>
      </p:bgPr>
    </p:bg>
    <p:spTree>
      <p:nvGrpSpPr>
        <p:cNvPr id="1" name=""/>
        <p:cNvGrpSpPr/>
        <p:nvPr/>
      </p:nvGrpSpPr>
      <p:grpSpPr>
        <a:xfrm>
          <a:off x="0" y="0"/>
          <a:ext cx="0" cy="0"/>
          <a:chOff x="0" y="0"/>
          <a:chExt cx="0" cy="0"/>
        </a:xfrm>
      </p:grpSpPr>
      <p:pic>
        <p:nvPicPr>
          <p:cNvPr id="2" name="Obrázek 1" descr="tumblr_inline_n75ymdZIqq1rs95yq.png"/>
          <p:cNvPicPr>
            <a:picLocks noChangeAspect="1"/>
          </p:cNvPicPr>
          <p:nvPr/>
        </p:nvPicPr>
        <p:blipFill>
          <a:blip r:embed="rId3" cstate="print"/>
          <a:stretch>
            <a:fillRect/>
          </a:stretch>
        </p:blipFill>
        <p:spPr>
          <a:xfrm>
            <a:off x="642910" y="785794"/>
            <a:ext cx="7289592" cy="50006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2000"/>
            <a:lum/>
          </a:blip>
          <a:srcRect/>
          <a:tile tx="0" ty="0" sx="100000" sy="100000" flip="none" algn="tl"/>
        </a:blipFill>
        <a:effectLst/>
      </p:bgPr>
    </p:bg>
    <p:spTree>
      <p:nvGrpSpPr>
        <p:cNvPr id="1" name=""/>
        <p:cNvGrpSpPr/>
        <p:nvPr/>
      </p:nvGrpSpPr>
      <p:grpSpPr>
        <a:xfrm>
          <a:off x="0" y="0"/>
          <a:ext cx="0" cy="0"/>
          <a:chOff x="0" y="0"/>
          <a:chExt cx="0" cy="0"/>
        </a:xfrm>
      </p:grpSpPr>
      <p:pic>
        <p:nvPicPr>
          <p:cNvPr id="2" name="Obrázek 1" descr="tree of languages.jpg"/>
          <p:cNvPicPr>
            <a:picLocks noChangeAspect="1"/>
          </p:cNvPicPr>
          <p:nvPr/>
        </p:nvPicPr>
        <p:blipFill>
          <a:blip r:embed="rId3" cstate="print"/>
          <a:stretch>
            <a:fillRect/>
          </a:stretch>
        </p:blipFill>
        <p:spPr>
          <a:xfrm>
            <a:off x="2139394" y="-1"/>
            <a:ext cx="5075812" cy="685800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tile tx="0" ty="0" sx="100000" sy="100000" flip="none" algn="tl"/>
        </a:blipFill>
        <a:effectLst/>
      </p:bgPr>
    </p:bg>
    <p:spTree>
      <p:nvGrpSpPr>
        <p:cNvPr id="1" name=""/>
        <p:cNvGrpSpPr/>
        <p:nvPr/>
      </p:nvGrpSpPr>
      <p:grpSpPr>
        <a:xfrm>
          <a:off x="0" y="0"/>
          <a:ext cx="0" cy="0"/>
          <a:chOff x="0" y="0"/>
          <a:chExt cx="0" cy="0"/>
        </a:xfrm>
      </p:grpSpPr>
      <p:sp>
        <p:nvSpPr>
          <p:cNvPr id="2" name="TextovéPole 1"/>
          <p:cNvSpPr txBox="1"/>
          <p:nvPr/>
        </p:nvSpPr>
        <p:spPr>
          <a:xfrm>
            <a:off x="285720" y="500042"/>
            <a:ext cx="8286808" cy="7294305"/>
          </a:xfrm>
          <a:prstGeom prst="rect">
            <a:avLst/>
          </a:prstGeom>
          <a:noFill/>
        </p:spPr>
        <p:txBody>
          <a:bodyPr wrap="square" rtlCol="0">
            <a:spAutoFit/>
          </a:bodyPr>
          <a:lstStyle/>
          <a:p>
            <a:r>
              <a:rPr lang="en-US" b="1" dirty="0" smtClean="0">
                <a:latin typeface="Bookman Old Style" pitchFamily="18" charset="0"/>
              </a:rPr>
              <a:t>Continental Celtic Languages</a:t>
            </a:r>
          </a:p>
          <a:p>
            <a:endParaRPr lang="en-US" b="1" dirty="0" smtClean="0">
              <a:latin typeface="Bookman Old Style" pitchFamily="18" charset="0"/>
            </a:endParaRPr>
          </a:p>
          <a:p>
            <a:r>
              <a:rPr lang="en-US" dirty="0" smtClean="0">
                <a:latin typeface="Bookman Old Style" pitchFamily="18" charset="0"/>
              </a:rPr>
              <a:t>Celtic languages were spoken on the European continent until the first half of the first millennium A. D. </a:t>
            </a:r>
          </a:p>
          <a:p>
            <a:endParaRPr lang="en-US" dirty="0" smtClean="0">
              <a:latin typeface="Bookman Old Style" pitchFamily="18" charset="0"/>
            </a:endParaRPr>
          </a:p>
          <a:p>
            <a:r>
              <a:rPr lang="en-US" b="1" dirty="0" err="1" smtClean="0">
                <a:latin typeface="Bookman Old Style" pitchFamily="18" charset="0"/>
              </a:rPr>
              <a:t>Gaulish</a:t>
            </a:r>
            <a:r>
              <a:rPr lang="en-US" b="1" dirty="0" smtClean="0">
                <a:latin typeface="Bookman Old Style" pitchFamily="18" charset="0"/>
              </a:rPr>
              <a:t>: </a:t>
            </a:r>
            <a:r>
              <a:rPr lang="en-US" dirty="0" smtClean="0">
                <a:latin typeface="Bookman Old Style" pitchFamily="18" charset="0"/>
              </a:rPr>
              <a:t>the biggest of the Continental European languages was spoken in most of ancient </a:t>
            </a:r>
            <a:r>
              <a:rPr lang="en-US" b="1" dirty="0" smtClean="0">
                <a:latin typeface="Bookman Old Style" pitchFamily="18" charset="0"/>
              </a:rPr>
              <a:t>Gaul </a:t>
            </a:r>
            <a:r>
              <a:rPr lang="en-US" dirty="0" smtClean="0">
                <a:latin typeface="Bookman Old Style" pitchFamily="18" charset="0"/>
              </a:rPr>
              <a:t>and also in </a:t>
            </a:r>
            <a:r>
              <a:rPr lang="en-US" b="1" dirty="0" smtClean="0">
                <a:latin typeface="Bookman Old Style" pitchFamily="18" charset="0"/>
              </a:rPr>
              <a:t>Northern Italy</a:t>
            </a:r>
            <a:r>
              <a:rPr lang="en-US" dirty="0" smtClean="0">
                <a:latin typeface="Bookman Old Style" pitchFamily="18" charset="0"/>
              </a:rPr>
              <a:t>. </a:t>
            </a:r>
            <a:r>
              <a:rPr lang="en-US" dirty="0" err="1" smtClean="0">
                <a:latin typeface="Bookman Old Style" pitchFamily="18" charset="0"/>
              </a:rPr>
              <a:t>Gauls</a:t>
            </a:r>
            <a:r>
              <a:rPr lang="en-US" dirty="0" smtClean="0">
                <a:latin typeface="Bookman Old Style" pitchFamily="18" charset="0"/>
              </a:rPr>
              <a:t> were a huge ethnic group which consisted of a few hundred tribes living in the Western and Central Europe. One of the main tribes even settled (</a:t>
            </a:r>
            <a:r>
              <a:rPr lang="en-US" b="1" dirty="0" smtClean="0">
                <a:latin typeface="Bookman Old Style" pitchFamily="18" charset="0"/>
              </a:rPr>
              <a:t>3</a:t>
            </a:r>
            <a:r>
              <a:rPr lang="en-US" b="1" baseline="30000" dirty="0" smtClean="0">
                <a:latin typeface="Bookman Old Style" pitchFamily="18" charset="0"/>
              </a:rPr>
              <a:t>rd</a:t>
            </a:r>
            <a:r>
              <a:rPr lang="en-US" b="1" dirty="0" smtClean="0">
                <a:latin typeface="Bookman Old Style" pitchFamily="18" charset="0"/>
              </a:rPr>
              <a:t> century B. C) in Asia Minor (Galatians)</a:t>
            </a:r>
            <a:r>
              <a:rPr lang="en-US" dirty="0" smtClean="0">
                <a:latin typeface="Bookman Old Style" pitchFamily="18" charset="0"/>
              </a:rPr>
              <a:t>. The </a:t>
            </a:r>
            <a:r>
              <a:rPr lang="en-US" dirty="0" err="1" smtClean="0">
                <a:latin typeface="Bookman Old Style" pitchFamily="18" charset="0"/>
              </a:rPr>
              <a:t>Gauls</a:t>
            </a:r>
            <a:r>
              <a:rPr lang="en-US" dirty="0" smtClean="0">
                <a:latin typeface="Bookman Old Style" pitchFamily="18" charset="0"/>
              </a:rPr>
              <a:t> are known in the classical history for their raids  on Rome in the 4</a:t>
            </a:r>
            <a:r>
              <a:rPr lang="en-US" baseline="30000" dirty="0" smtClean="0">
                <a:latin typeface="Bookman Old Style" pitchFamily="18" charset="0"/>
              </a:rPr>
              <a:t>th</a:t>
            </a:r>
            <a:r>
              <a:rPr lang="en-US" dirty="0" smtClean="0">
                <a:latin typeface="Bookman Old Style" pitchFamily="18" charset="0"/>
              </a:rPr>
              <a:t> cent. B. C. They were, however, later assimilated into Roman culture. Most  discovered samples of the </a:t>
            </a:r>
            <a:r>
              <a:rPr lang="en-US" dirty="0" err="1" smtClean="0">
                <a:latin typeface="Bookman Old Style" pitchFamily="18" charset="0"/>
              </a:rPr>
              <a:t>Gaulish</a:t>
            </a:r>
            <a:r>
              <a:rPr lang="en-US" dirty="0" smtClean="0">
                <a:latin typeface="Bookman Old Style" pitchFamily="18" charset="0"/>
              </a:rPr>
              <a:t> language are written in the Roman and Greek alphabet. </a:t>
            </a:r>
          </a:p>
          <a:p>
            <a:endParaRPr lang="en-US" dirty="0" smtClean="0">
              <a:latin typeface="Bookman Old Style" pitchFamily="18" charset="0"/>
            </a:endParaRPr>
          </a:p>
          <a:p>
            <a:r>
              <a:rPr lang="en-US" b="1" dirty="0" err="1" smtClean="0">
                <a:latin typeface="Bookman Old Style" pitchFamily="18" charset="0"/>
              </a:rPr>
              <a:t>Lepontic</a:t>
            </a:r>
            <a:r>
              <a:rPr lang="en-US" b="1" dirty="0" smtClean="0">
                <a:latin typeface="Bookman Old Style" pitchFamily="18" charset="0"/>
              </a:rPr>
              <a:t> language: </a:t>
            </a:r>
            <a:r>
              <a:rPr lang="en-US" dirty="0" smtClean="0">
                <a:latin typeface="Bookman Old Style" pitchFamily="18" charset="0"/>
              </a:rPr>
              <a:t>a language used by the Celtic tribes in the northern part of Italy. It`s not certain whether this language was not merely one of </a:t>
            </a:r>
            <a:r>
              <a:rPr lang="en-US" dirty="0" err="1" smtClean="0">
                <a:latin typeface="Bookman Old Style" pitchFamily="18" charset="0"/>
              </a:rPr>
              <a:t>Gaulish</a:t>
            </a:r>
            <a:r>
              <a:rPr lang="en-US" dirty="0" smtClean="0">
                <a:latin typeface="Bookman Old Style" pitchFamily="18" charset="0"/>
              </a:rPr>
              <a:t> dialects. Most of the found inscriptions are grave stones. The texts are written in the North Italian, so-called </a:t>
            </a:r>
            <a:r>
              <a:rPr lang="en-US" dirty="0" err="1" smtClean="0">
                <a:latin typeface="Bookman Old Style" pitchFamily="18" charset="0"/>
              </a:rPr>
              <a:t>Lugano</a:t>
            </a:r>
            <a:r>
              <a:rPr lang="en-US" dirty="0" smtClean="0">
                <a:latin typeface="Bookman Old Style" pitchFamily="18" charset="0"/>
              </a:rPr>
              <a:t> alphabet (taken over from the Etruscans). </a:t>
            </a:r>
            <a:r>
              <a:rPr lang="en-US" b="1" dirty="0" smtClean="0">
                <a:latin typeface="Bookman Old Style" pitchFamily="18" charset="0"/>
              </a:rPr>
              <a:t>The oldest examples of the </a:t>
            </a:r>
            <a:r>
              <a:rPr lang="en-US" b="1" dirty="0" err="1" smtClean="0">
                <a:latin typeface="Bookman Old Style" pitchFamily="18" charset="0"/>
              </a:rPr>
              <a:t>Lepontic</a:t>
            </a:r>
            <a:r>
              <a:rPr lang="en-US" b="1" dirty="0" smtClean="0">
                <a:latin typeface="Bookman Old Style" pitchFamily="18" charset="0"/>
              </a:rPr>
              <a:t> language are the oldest examples of Celtic languages ever found (6</a:t>
            </a:r>
            <a:r>
              <a:rPr lang="en-US" b="1" baseline="30000" dirty="0" smtClean="0">
                <a:latin typeface="Bookman Old Style" pitchFamily="18" charset="0"/>
              </a:rPr>
              <a:t>th</a:t>
            </a:r>
            <a:r>
              <a:rPr lang="en-US" b="1" dirty="0" smtClean="0">
                <a:latin typeface="Bookman Old Style" pitchFamily="18" charset="0"/>
              </a:rPr>
              <a:t> cent. B. C).   </a:t>
            </a:r>
          </a:p>
          <a:p>
            <a:endParaRPr lang="en-US" dirty="0" smtClean="0">
              <a:latin typeface="Bookman Old Style" pitchFamily="18" charset="0"/>
            </a:endParaRPr>
          </a:p>
          <a:p>
            <a:endParaRPr lang="en-US" dirty="0" smtClean="0">
              <a:latin typeface="Bookman Old Style" pitchFamily="18" charset="0"/>
            </a:endParaRPr>
          </a:p>
          <a:p>
            <a:endParaRPr lang="en-US" dirty="0" smtClean="0">
              <a:latin typeface="Bookman Old Style" pitchFamily="18" charset="0"/>
            </a:endParaRPr>
          </a:p>
          <a:p>
            <a:endParaRPr lang="cs-CZ" dirty="0">
              <a:latin typeface="Bookman Old Style"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tile tx="0" ty="0" sx="100000" sy="100000" flip="none" algn="tl"/>
        </a:blipFill>
        <a:effectLst/>
      </p:bgPr>
    </p:bg>
    <p:spTree>
      <p:nvGrpSpPr>
        <p:cNvPr id="1" name=""/>
        <p:cNvGrpSpPr/>
        <p:nvPr/>
      </p:nvGrpSpPr>
      <p:grpSpPr>
        <a:xfrm>
          <a:off x="0" y="0"/>
          <a:ext cx="0" cy="0"/>
          <a:chOff x="0" y="0"/>
          <a:chExt cx="0" cy="0"/>
        </a:xfrm>
      </p:grpSpPr>
      <p:pic>
        <p:nvPicPr>
          <p:cNvPr id="2" name="Obrázek 1" descr="galske kmeny.PNG"/>
          <p:cNvPicPr>
            <a:picLocks noChangeAspect="1"/>
          </p:cNvPicPr>
          <p:nvPr/>
        </p:nvPicPr>
        <p:blipFill>
          <a:blip r:embed="rId3" cstate="print"/>
          <a:stretch>
            <a:fillRect/>
          </a:stretch>
        </p:blipFill>
        <p:spPr>
          <a:xfrm>
            <a:off x="0" y="0"/>
            <a:ext cx="6747833"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tile tx="0" ty="0" sx="100000" sy="100000" flip="none" algn="tl"/>
        </a:blipFill>
        <a:effectLst/>
      </p:bgPr>
    </p:bg>
    <p:spTree>
      <p:nvGrpSpPr>
        <p:cNvPr id="1" name=""/>
        <p:cNvGrpSpPr/>
        <p:nvPr/>
      </p:nvGrpSpPr>
      <p:grpSpPr>
        <a:xfrm>
          <a:off x="0" y="0"/>
          <a:ext cx="0" cy="0"/>
          <a:chOff x="0" y="0"/>
          <a:chExt cx="0" cy="0"/>
        </a:xfrm>
      </p:grpSpPr>
      <p:pic>
        <p:nvPicPr>
          <p:cNvPr id="1026" name="Picture 2" descr="Image result for lepontic continental celtic languages map"/>
          <p:cNvPicPr>
            <a:picLocks noChangeAspect="1" noChangeArrowheads="1"/>
          </p:cNvPicPr>
          <p:nvPr/>
        </p:nvPicPr>
        <p:blipFill>
          <a:blip r:embed="rId3"/>
          <a:srcRect/>
          <a:stretch>
            <a:fillRect/>
          </a:stretch>
        </p:blipFill>
        <p:spPr bwMode="auto">
          <a:xfrm>
            <a:off x="-1" y="428604"/>
            <a:ext cx="7999739" cy="578647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tile tx="0" ty="0" sx="100000" sy="100000" flip="none" algn="tl"/>
        </a:blipFill>
        <a:effectLst/>
      </p:bgPr>
    </p:bg>
    <p:spTree>
      <p:nvGrpSpPr>
        <p:cNvPr id="1" name=""/>
        <p:cNvGrpSpPr/>
        <p:nvPr/>
      </p:nvGrpSpPr>
      <p:grpSpPr>
        <a:xfrm>
          <a:off x="0" y="0"/>
          <a:ext cx="0" cy="0"/>
          <a:chOff x="0" y="0"/>
          <a:chExt cx="0" cy="0"/>
        </a:xfrm>
      </p:grpSpPr>
      <p:sp>
        <p:nvSpPr>
          <p:cNvPr id="2" name="TextovéPole 1"/>
          <p:cNvSpPr txBox="1"/>
          <p:nvPr/>
        </p:nvSpPr>
        <p:spPr>
          <a:xfrm>
            <a:off x="285720" y="285728"/>
            <a:ext cx="8286808" cy="2308324"/>
          </a:xfrm>
          <a:prstGeom prst="rect">
            <a:avLst/>
          </a:prstGeom>
          <a:noFill/>
        </p:spPr>
        <p:txBody>
          <a:bodyPr wrap="square" rtlCol="0">
            <a:spAutoFit/>
          </a:bodyPr>
          <a:lstStyle/>
          <a:p>
            <a:pPr algn="just"/>
            <a:r>
              <a:rPr lang="en-US" b="1" dirty="0" err="1" smtClean="0">
                <a:latin typeface="Bookman Old Style" pitchFamily="18" charset="0"/>
              </a:rPr>
              <a:t>Celtiberian</a:t>
            </a:r>
            <a:r>
              <a:rPr lang="en-US" b="1" dirty="0" smtClean="0">
                <a:latin typeface="Bookman Old Style" pitchFamily="18" charset="0"/>
              </a:rPr>
              <a:t> (Hispano-Celtic) </a:t>
            </a:r>
            <a:r>
              <a:rPr lang="en-US" dirty="0" smtClean="0">
                <a:latin typeface="Bookman Old Style" pitchFamily="18" charset="0"/>
              </a:rPr>
              <a:t>language was spoken by the Celtic tribes which migrated in the 1</a:t>
            </a:r>
            <a:r>
              <a:rPr lang="en-US" baseline="30000" dirty="0" smtClean="0">
                <a:latin typeface="Bookman Old Style" pitchFamily="18" charset="0"/>
              </a:rPr>
              <a:t>st</a:t>
            </a:r>
            <a:r>
              <a:rPr lang="en-US" dirty="0" smtClean="0">
                <a:latin typeface="Bookman Old Style" pitchFamily="18" charset="0"/>
              </a:rPr>
              <a:t> mil. B. C into the areas of the North-East of Spain. </a:t>
            </a:r>
            <a:r>
              <a:rPr lang="en-US" dirty="0" err="1" smtClean="0">
                <a:latin typeface="Bookman Old Style" pitchFamily="18" charset="0"/>
              </a:rPr>
              <a:t>Celtiberian</a:t>
            </a:r>
            <a:r>
              <a:rPr lang="en-US" dirty="0" smtClean="0">
                <a:latin typeface="Bookman Old Style" pitchFamily="18" charset="0"/>
              </a:rPr>
              <a:t> seems to be a very different to </a:t>
            </a:r>
            <a:r>
              <a:rPr lang="en-US" dirty="0" err="1" smtClean="0">
                <a:latin typeface="Bookman Old Style" pitchFamily="18" charset="0"/>
              </a:rPr>
              <a:t>Gaulish</a:t>
            </a:r>
            <a:r>
              <a:rPr lang="en-US" dirty="0" smtClean="0">
                <a:latin typeface="Bookman Old Style" pitchFamily="18" charset="0"/>
              </a:rPr>
              <a:t> and </a:t>
            </a:r>
            <a:r>
              <a:rPr lang="en-US" dirty="0" err="1" smtClean="0">
                <a:latin typeface="Bookman Old Style" pitchFamily="18" charset="0"/>
              </a:rPr>
              <a:t>Lepontic</a:t>
            </a:r>
            <a:r>
              <a:rPr lang="en-US" dirty="0" smtClean="0">
                <a:latin typeface="Bookman Old Style" pitchFamily="18" charset="0"/>
              </a:rPr>
              <a:t>, phonetically and morphologically. From this we can say that it separated from other Celtic languages at an early stage. Most of the inscriptions are dated into the 2</a:t>
            </a:r>
            <a:r>
              <a:rPr lang="en-US" baseline="30000" dirty="0" smtClean="0">
                <a:latin typeface="Bookman Old Style" pitchFamily="18" charset="0"/>
              </a:rPr>
              <a:t>nd</a:t>
            </a:r>
            <a:r>
              <a:rPr lang="en-US" dirty="0" smtClean="0">
                <a:latin typeface="Bookman Old Style" pitchFamily="18" charset="0"/>
              </a:rPr>
              <a:t> and 1</a:t>
            </a:r>
            <a:r>
              <a:rPr lang="en-US" baseline="30000" dirty="0" smtClean="0">
                <a:latin typeface="Bookman Old Style" pitchFamily="18" charset="0"/>
              </a:rPr>
              <a:t>st</a:t>
            </a:r>
            <a:r>
              <a:rPr lang="en-US" dirty="0" smtClean="0">
                <a:latin typeface="Bookman Old Style" pitchFamily="18" charset="0"/>
              </a:rPr>
              <a:t> cent. B. C, and are written in the Iberian script. </a:t>
            </a:r>
            <a:endParaRPr lang="en-US" b="1" dirty="0" smtClean="0">
              <a:latin typeface="Bookman Old Style" pitchFamily="18" charset="0"/>
            </a:endParaRPr>
          </a:p>
          <a:p>
            <a:pPr algn="just"/>
            <a:endParaRPr lang="en-US" b="1" dirty="0" smtClean="0">
              <a:latin typeface="Bookman Old Style" pitchFamily="18" charset="0"/>
            </a:endParaRPr>
          </a:p>
        </p:txBody>
      </p:sp>
      <p:pic>
        <p:nvPicPr>
          <p:cNvPr id="2050" name="Picture 2" descr="Image result for Botorrita plaque"/>
          <p:cNvPicPr>
            <a:picLocks noChangeAspect="1" noChangeArrowheads="1"/>
          </p:cNvPicPr>
          <p:nvPr/>
        </p:nvPicPr>
        <p:blipFill>
          <a:blip r:embed="rId3" cstate="print"/>
          <a:srcRect/>
          <a:stretch>
            <a:fillRect/>
          </a:stretch>
        </p:blipFill>
        <p:spPr bwMode="auto">
          <a:xfrm>
            <a:off x="2928926" y="2428868"/>
            <a:ext cx="4214842" cy="421484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6" name="Picture 2" descr="https://upload.wikimedia.org/wikipedia/commons/thumb/a/aa/Iberia_300BC-en.svg/800px-Iberia_300BC-en.svg.png"/>
          <p:cNvPicPr>
            <a:picLocks noChangeAspect="1" noChangeArrowheads="1"/>
          </p:cNvPicPr>
          <p:nvPr/>
        </p:nvPicPr>
        <p:blipFill>
          <a:blip r:embed="rId3" cstate="print"/>
          <a:srcRect/>
          <a:stretch>
            <a:fillRect/>
          </a:stretch>
        </p:blipFill>
        <p:spPr bwMode="auto">
          <a:xfrm>
            <a:off x="0" y="-1"/>
            <a:ext cx="8143900" cy="6710037"/>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026" name="Picture 2" descr="Image result for ireland historical counties"/>
          <p:cNvPicPr>
            <a:picLocks noChangeAspect="1" noChangeArrowheads="1"/>
          </p:cNvPicPr>
          <p:nvPr/>
        </p:nvPicPr>
        <p:blipFill>
          <a:blip r:embed="rId3" cstate="print"/>
          <a:srcRect/>
          <a:stretch>
            <a:fillRect/>
          </a:stretch>
        </p:blipFill>
        <p:spPr bwMode="auto">
          <a:xfrm>
            <a:off x="-1" y="0"/>
            <a:ext cx="5357811"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7000"/>
            <a:lum/>
          </a:blip>
          <a:srcRect/>
          <a:tile tx="0" ty="0" sx="100000" sy="100000" flip="none" algn="tl"/>
        </a:blipFill>
        <a:effectLst/>
      </p:bgPr>
    </p:bg>
    <p:spTree>
      <p:nvGrpSpPr>
        <p:cNvPr id="1" name=""/>
        <p:cNvGrpSpPr/>
        <p:nvPr/>
      </p:nvGrpSpPr>
      <p:grpSpPr>
        <a:xfrm>
          <a:off x="0" y="0"/>
          <a:ext cx="0" cy="0"/>
          <a:chOff x="0" y="0"/>
          <a:chExt cx="0" cy="0"/>
        </a:xfrm>
      </p:grpSpPr>
      <p:pic>
        <p:nvPicPr>
          <p:cNvPr id="2" name="Obrázek 1" descr="celti tree.PNG"/>
          <p:cNvPicPr>
            <a:picLocks noChangeAspect="1"/>
          </p:cNvPicPr>
          <p:nvPr/>
        </p:nvPicPr>
        <p:blipFill>
          <a:blip r:embed="rId3" cstate="print"/>
          <a:stretch>
            <a:fillRect/>
          </a:stretch>
        </p:blipFill>
        <p:spPr>
          <a:xfrm>
            <a:off x="0" y="0"/>
            <a:ext cx="6378223"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t="-6000" b="-6000"/>
          </a:stretch>
        </a:blipFill>
        <a:effectLst/>
      </p:bgPr>
    </p:bg>
    <p:spTree>
      <p:nvGrpSpPr>
        <p:cNvPr id="1" name=""/>
        <p:cNvGrpSpPr/>
        <p:nvPr/>
      </p:nvGrpSpPr>
      <p:grpSpPr>
        <a:xfrm>
          <a:off x="0" y="0"/>
          <a:ext cx="0" cy="0"/>
          <a:chOff x="0" y="0"/>
          <a:chExt cx="0" cy="0"/>
        </a:xfrm>
      </p:grpSpPr>
      <p:sp>
        <p:nvSpPr>
          <p:cNvPr id="2" name="TextovéPole 1"/>
          <p:cNvSpPr txBox="1"/>
          <p:nvPr/>
        </p:nvSpPr>
        <p:spPr>
          <a:xfrm>
            <a:off x="357158" y="785794"/>
            <a:ext cx="8358246" cy="3416320"/>
          </a:xfrm>
          <a:prstGeom prst="rect">
            <a:avLst/>
          </a:prstGeom>
          <a:noFill/>
        </p:spPr>
        <p:txBody>
          <a:bodyPr wrap="square" rtlCol="0">
            <a:spAutoFit/>
          </a:bodyPr>
          <a:lstStyle/>
          <a:p>
            <a:r>
              <a:rPr lang="en-US" b="1" dirty="0" smtClean="0">
                <a:latin typeface="Bookman Old Style" pitchFamily="18" charset="0"/>
              </a:rPr>
              <a:t>History of the Classification of the Celtic Languages</a:t>
            </a:r>
          </a:p>
          <a:p>
            <a:endParaRPr lang="en-US" b="1" dirty="0" smtClean="0">
              <a:latin typeface="Bookman Old Style" pitchFamily="18" charset="0"/>
            </a:endParaRPr>
          </a:p>
          <a:p>
            <a:r>
              <a:rPr lang="en-US" dirty="0" smtClean="0">
                <a:latin typeface="Bookman Old Style" pitchFamily="18" charset="0"/>
              </a:rPr>
              <a:t>The Celtic languages hold a special place in the early history of Indo-European linguistics, because they presented the first real challenge to the nascent science. </a:t>
            </a:r>
          </a:p>
          <a:p>
            <a:endParaRPr lang="en-US" dirty="0" smtClean="0">
              <a:latin typeface="Bookman Old Style" pitchFamily="18" charset="0"/>
            </a:endParaRPr>
          </a:p>
          <a:p>
            <a:r>
              <a:rPr lang="en-US" dirty="0" smtClean="0">
                <a:latin typeface="Bookman Old Style" pitchFamily="18" charset="0"/>
              </a:rPr>
              <a:t>The demonstration that Irish and its relatives are related to Greek, Latin and Sanskrit was a genuine triumph, for these languages at the first sight seem to be very different. </a:t>
            </a:r>
          </a:p>
          <a:p>
            <a:endParaRPr lang="en-US" dirty="0" smtClean="0">
              <a:latin typeface="Bookman Old Style" pitchFamily="18" charset="0"/>
            </a:endParaRPr>
          </a:p>
          <a:p>
            <a:r>
              <a:rPr lang="en-US" dirty="0" smtClean="0">
                <a:latin typeface="Bookman Old Style" pitchFamily="18" charset="0"/>
              </a:rPr>
              <a:t>(Fortson, Indo-European Linguistics, 2010, p. 309)</a:t>
            </a:r>
            <a:endParaRPr lang="cs-CZ" dirty="0" smtClean="0">
              <a:latin typeface="Bookman Old Style" pitchFamily="18" charset="0"/>
            </a:endParaRPr>
          </a:p>
          <a:p>
            <a:r>
              <a:rPr lang="cs-CZ" dirty="0" smtClean="0">
                <a:latin typeface="Bookman Old Style" pitchFamily="18" charset="0"/>
              </a:rPr>
              <a:t> </a:t>
            </a:r>
            <a:endParaRPr lang="cs-CZ" dirty="0">
              <a:latin typeface="Bookman Old Style"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t="-6000" b="-6000"/>
          </a:stretch>
        </a:blipFill>
        <a:effectLst/>
      </p:bgPr>
    </p:bg>
    <p:spTree>
      <p:nvGrpSpPr>
        <p:cNvPr id="1" name=""/>
        <p:cNvGrpSpPr/>
        <p:nvPr/>
      </p:nvGrpSpPr>
      <p:grpSpPr>
        <a:xfrm>
          <a:off x="0" y="0"/>
          <a:ext cx="0" cy="0"/>
          <a:chOff x="0" y="0"/>
          <a:chExt cx="0" cy="0"/>
        </a:xfrm>
      </p:grpSpPr>
      <p:sp>
        <p:nvSpPr>
          <p:cNvPr id="2" name="TextovéPole 1"/>
          <p:cNvSpPr txBox="1"/>
          <p:nvPr/>
        </p:nvSpPr>
        <p:spPr>
          <a:xfrm>
            <a:off x="285720" y="642918"/>
            <a:ext cx="8001056" cy="5632311"/>
          </a:xfrm>
          <a:prstGeom prst="rect">
            <a:avLst/>
          </a:prstGeom>
          <a:noFill/>
        </p:spPr>
        <p:txBody>
          <a:bodyPr wrap="square" rtlCol="0">
            <a:spAutoFit/>
          </a:bodyPr>
          <a:lstStyle/>
          <a:p>
            <a:r>
              <a:rPr lang="en-US" dirty="0" smtClean="0">
                <a:latin typeface="Bookman Old Style" pitchFamily="18" charset="0"/>
              </a:rPr>
              <a:t>The relationship between Welsh and Latin and Greek was recognized earlier than the relationship </a:t>
            </a:r>
            <a:r>
              <a:rPr lang="cs-CZ" dirty="0" err="1" smtClean="0">
                <a:latin typeface="Bookman Old Style" pitchFamily="18" charset="0"/>
              </a:rPr>
              <a:t>within</a:t>
            </a:r>
            <a:r>
              <a:rPr lang="cs-CZ" dirty="0" smtClean="0">
                <a:latin typeface="Bookman Old Style" pitchFamily="18" charset="0"/>
              </a:rPr>
              <a:t> </a:t>
            </a:r>
            <a:r>
              <a:rPr lang="cs-CZ" dirty="0" err="1" smtClean="0">
                <a:latin typeface="Bookman Old Style" pitchFamily="18" charset="0"/>
              </a:rPr>
              <a:t>the</a:t>
            </a:r>
            <a:r>
              <a:rPr lang="cs-CZ" dirty="0" smtClean="0">
                <a:latin typeface="Bookman Old Style" pitchFamily="18" charset="0"/>
              </a:rPr>
              <a:t> </a:t>
            </a:r>
            <a:r>
              <a:rPr lang="cs-CZ" dirty="0" err="1" smtClean="0">
                <a:latin typeface="Bookman Old Style" pitchFamily="18" charset="0"/>
              </a:rPr>
              <a:t>family</a:t>
            </a:r>
            <a:r>
              <a:rPr lang="cs-CZ" dirty="0" smtClean="0">
                <a:latin typeface="Bookman Old Style" pitchFamily="18" charset="0"/>
              </a:rPr>
              <a:t> </a:t>
            </a:r>
            <a:r>
              <a:rPr lang="cs-CZ" dirty="0" err="1" smtClean="0">
                <a:latin typeface="Bookman Old Style" pitchFamily="18" charset="0"/>
              </a:rPr>
              <a:t>of</a:t>
            </a:r>
            <a:r>
              <a:rPr lang="cs-CZ" dirty="0" smtClean="0">
                <a:latin typeface="Bookman Old Style" pitchFamily="18" charset="0"/>
              </a:rPr>
              <a:t> </a:t>
            </a:r>
            <a:r>
              <a:rPr lang="cs-CZ" dirty="0" err="1" smtClean="0">
                <a:latin typeface="Bookman Old Style" pitchFamily="18" charset="0"/>
              </a:rPr>
              <a:t>the</a:t>
            </a:r>
            <a:r>
              <a:rPr lang="en-US" dirty="0" smtClean="0">
                <a:latin typeface="Bookman Old Style" pitchFamily="18" charset="0"/>
              </a:rPr>
              <a:t> Celtic languages (ex. the </a:t>
            </a:r>
            <a:r>
              <a:rPr lang="en-US" dirty="0" smtClean="0">
                <a:latin typeface="Bookman Old Style" pitchFamily="18" charset="0"/>
              </a:rPr>
              <a:t>relationship </a:t>
            </a:r>
            <a:r>
              <a:rPr lang="en-US" dirty="0" smtClean="0">
                <a:latin typeface="Bookman Old Style" pitchFamily="18" charset="0"/>
              </a:rPr>
              <a:t>between Welsh and Irish). </a:t>
            </a:r>
          </a:p>
          <a:p>
            <a:endParaRPr lang="en-US" dirty="0" smtClean="0">
              <a:latin typeface="Bookman Old Style" pitchFamily="18" charset="0"/>
            </a:endParaRPr>
          </a:p>
          <a:p>
            <a:r>
              <a:rPr lang="en-US" dirty="0" smtClean="0">
                <a:latin typeface="Bookman Old Style" pitchFamily="18" charset="0"/>
              </a:rPr>
              <a:t>This first comparison was  suggested by a Welsh historian </a:t>
            </a:r>
            <a:r>
              <a:rPr lang="en-US" b="1" dirty="0" smtClean="0">
                <a:latin typeface="Bookman Old Style" pitchFamily="18" charset="0"/>
              </a:rPr>
              <a:t>Gerald of Wales</a:t>
            </a:r>
            <a:r>
              <a:rPr lang="en-US" dirty="0" smtClean="0">
                <a:latin typeface="Bookman Old Style" pitchFamily="18" charset="0"/>
              </a:rPr>
              <a:t> </a:t>
            </a:r>
            <a:r>
              <a:rPr lang="cs-CZ" dirty="0" smtClean="0">
                <a:latin typeface="Bookman Old Style" pitchFamily="18" charset="0"/>
              </a:rPr>
              <a:t>(lat. </a:t>
            </a:r>
            <a:r>
              <a:rPr lang="cs-CZ" dirty="0" err="1" smtClean="0">
                <a:latin typeface="Bookman Old Style" pitchFamily="18" charset="0"/>
              </a:rPr>
              <a:t>Giraldus</a:t>
            </a:r>
            <a:r>
              <a:rPr lang="cs-CZ" dirty="0" smtClean="0">
                <a:latin typeface="Bookman Old Style" pitchFamily="18" charset="0"/>
              </a:rPr>
              <a:t> </a:t>
            </a:r>
            <a:r>
              <a:rPr lang="cs-CZ" dirty="0" err="1" smtClean="0">
                <a:latin typeface="Bookman Old Style" pitchFamily="18" charset="0"/>
              </a:rPr>
              <a:t>Cambrensis</a:t>
            </a:r>
            <a:r>
              <a:rPr lang="cs-CZ" dirty="0" smtClean="0">
                <a:latin typeface="Bookman Old Style" pitchFamily="18" charset="0"/>
              </a:rPr>
              <a:t>)</a:t>
            </a:r>
            <a:r>
              <a:rPr lang="en-US" dirty="0" smtClean="0">
                <a:latin typeface="Bookman Old Style" pitchFamily="18" charset="0"/>
              </a:rPr>
              <a:t>. In his “Description of Wales” </a:t>
            </a:r>
            <a:r>
              <a:rPr lang="cs-CZ" dirty="0" smtClean="0">
                <a:latin typeface="Bookman Old Style" pitchFamily="18" charset="0"/>
              </a:rPr>
              <a:t>(</a:t>
            </a:r>
            <a:r>
              <a:rPr lang="cs-CZ" i="1" dirty="0" err="1" smtClean="0">
                <a:latin typeface="Bookman Old Style" pitchFamily="18" charset="0"/>
              </a:rPr>
              <a:t>Descriptio</a:t>
            </a:r>
            <a:r>
              <a:rPr lang="cs-CZ" i="1" dirty="0" smtClean="0">
                <a:latin typeface="Bookman Old Style" pitchFamily="18" charset="0"/>
              </a:rPr>
              <a:t> </a:t>
            </a:r>
            <a:r>
              <a:rPr lang="cs-CZ" i="1" dirty="0" err="1" smtClean="0">
                <a:latin typeface="Bookman Old Style" pitchFamily="18" charset="0"/>
              </a:rPr>
              <a:t>Cambriae</a:t>
            </a:r>
            <a:r>
              <a:rPr lang="cs-CZ" i="1" dirty="0" smtClean="0">
                <a:latin typeface="Bookman Old Style" pitchFamily="18" charset="0"/>
              </a:rPr>
              <a:t>) </a:t>
            </a:r>
            <a:r>
              <a:rPr lang="en-US" dirty="0" smtClean="0">
                <a:latin typeface="Bookman Old Style" pitchFamily="18" charset="0"/>
              </a:rPr>
              <a:t>, he managed to compare a few Welsh words with their Latin and Greek equivalents. In a few cases, the words he listed were indeed the words derived from the common Proto-Indo-European language (ex. </a:t>
            </a:r>
            <a:r>
              <a:rPr lang="en-US" i="1" dirty="0" smtClean="0">
                <a:latin typeface="Bookman Old Style" pitchFamily="18" charset="0"/>
              </a:rPr>
              <a:t>W. </a:t>
            </a:r>
            <a:r>
              <a:rPr lang="cs-CZ" b="1" i="1" dirty="0" err="1" smtClean="0">
                <a:latin typeface="Bookman Old Style" pitchFamily="18" charset="0"/>
              </a:rPr>
              <a:t>haul</a:t>
            </a:r>
            <a:r>
              <a:rPr lang="cs-CZ" b="1" i="1" dirty="0" smtClean="0">
                <a:latin typeface="Bookman Old Style" pitchFamily="18" charset="0"/>
              </a:rPr>
              <a:t> </a:t>
            </a:r>
            <a:r>
              <a:rPr lang="cs-CZ" i="1" dirty="0" smtClean="0">
                <a:latin typeface="Bookman Old Style" pitchFamily="18" charset="0"/>
              </a:rPr>
              <a:t>"s</a:t>
            </a:r>
            <a:r>
              <a:rPr lang="en-US" i="1" dirty="0" smtClean="0">
                <a:latin typeface="Bookman Old Style" pitchFamily="18" charset="0"/>
              </a:rPr>
              <a:t>un</a:t>
            </a:r>
            <a:r>
              <a:rPr lang="cs-CZ" i="1" dirty="0" smtClean="0">
                <a:latin typeface="Bookman Old Style" pitchFamily="18" charset="0"/>
              </a:rPr>
              <a:t>": </a:t>
            </a:r>
            <a:r>
              <a:rPr lang="en-US" i="1" dirty="0" smtClean="0">
                <a:latin typeface="Bookman Old Style" pitchFamily="18" charset="0"/>
              </a:rPr>
              <a:t>L</a:t>
            </a:r>
            <a:r>
              <a:rPr lang="cs-CZ" i="1" dirty="0" err="1" smtClean="0">
                <a:latin typeface="Bookman Old Style" pitchFamily="18" charset="0"/>
              </a:rPr>
              <a:t>at</a:t>
            </a:r>
            <a:r>
              <a:rPr lang="cs-CZ" i="1" dirty="0" smtClean="0">
                <a:latin typeface="Bookman Old Style" pitchFamily="18" charset="0"/>
              </a:rPr>
              <a:t>. </a:t>
            </a:r>
            <a:r>
              <a:rPr lang="cs-CZ" i="1" dirty="0" err="1" smtClean="0">
                <a:latin typeface="Bookman Old Style" pitchFamily="18" charset="0"/>
              </a:rPr>
              <a:t>sōl</a:t>
            </a:r>
            <a:r>
              <a:rPr lang="cs-CZ" i="1" dirty="0" smtClean="0">
                <a:latin typeface="Bookman Old Style" pitchFamily="18" charset="0"/>
              </a:rPr>
              <a:t>, </a:t>
            </a:r>
            <a:r>
              <a:rPr lang="en-US" i="1" dirty="0" err="1" smtClean="0">
                <a:latin typeface="Bookman Old Style" pitchFamily="18" charset="0"/>
              </a:rPr>
              <a:t>Gr</a:t>
            </a:r>
            <a:r>
              <a:rPr lang="cs-CZ" i="1" dirty="0" smtClean="0">
                <a:latin typeface="Bookman Old Style" pitchFamily="18" charset="0"/>
              </a:rPr>
              <a:t>. </a:t>
            </a:r>
            <a:r>
              <a:rPr lang="cs-CZ" i="1" dirty="0" err="1" smtClean="0">
                <a:latin typeface="Bookman Old Style" pitchFamily="18" charset="0"/>
              </a:rPr>
              <a:t>hélios</a:t>
            </a:r>
            <a:r>
              <a:rPr lang="cs-CZ" i="1" dirty="0" smtClean="0">
                <a:latin typeface="Bookman Old Style" pitchFamily="18" charset="0"/>
              </a:rPr>
              <a:t>, </a:t>
            </a:r>
            <a:r>
              <a:rPr lang="cs-CZ" b="1" i="1" dirty="0" err="1" smtClean="0">
                <a:latin typeface="Bookman Old Style" pitchFamily="18" charset="0"/>
              </a:rPr>
              <a:t>halein</a:t>
            </a:r>
            <a:r>
              <a:rPr lang="cs-CZ" b="1" i="1" dirty="0" smtClean="0">
                <a:latin typeface="Bookman Old Style" pitchFamily="18" charset="0"/>
              </a:rPr>
              <a:t> </a:t>
            </a:r>
            <a:r>
              <a:rPr lang="cs-CZ" i="1" dirty="0" smtClean="0">
                <a:latin typeface="Bookman Old Style" pitchFamily="18" charset="0"/>
              </a:rPr>
              <a:t>"s</a:t>
            </a:r>
            <a:r>
              <a:rPr lang="en-US" i="1" dirty="0" smtClean="0">
                <a:latin typeface="Bookman Old Style" pitchFamily="18" charset="0"/>
              </a:rPr>
              <a:t>alt</a:t>
            </a:r>
            <a:r>
              <a:rPr lang="cs-CZ" i="1" dirty="0" smtClean="0">
                <a:latin typeface="Bookman Old Style" pitchFamily="18" charset="0"/>
              </a:rPr>
              <a:t>": </a:t>
            </a:r>
            <a:r>
              <a:rPr lang="en-US" i="1" dirty="0" smtClean="0">
                <a:latin typeface="Bookman Old Style" pitchFamily="18" charset="0"/>
              </a:rPr>
              <a:t>L</a:t>
            </a:r>
            <a:r>
              <a:rPr lang="cs-CZ" i="1" dirty="0" err="1" smtClean="0">
                <a:latin typeface="Bookman Old Style" pitchFamily="18" charset="0"/>
              </a:rPr>
              <a:t>at</a:t>
            </a:r>
            <a:r>
              <a:rPr lang="cs-CZ" i="1" dirty="0" smtClean="0">
                <a:latin typeface="Bookman Old Style" pitchFamily="18" charset="0"/>
              </a:rPr>
              <a:t>. </a:t>
            </a:r>
            <a:r>
              <a:rPr lang="cs-CZ" i="1" dirty="0" err="1" smtClean="0">
                <a:latin typeface="Bookman Old Style" pitchFamily="18" charset="0"/>
              </a:rPr>
              <a:t>sal</a:t>
            </a:r>
            <a:r>
              <a:rPr lang="cs-CZ" i="1" dirty="0" smtClean="0">
                <a:latin typeface="Bookman Old Style" pitchFamily="18" charset="0"/>
              </a:rPr>
              <a:t>, </a:t>
            </a:r>
            <a:r>
              <a:rPr lang="en-US" i="1" dirty="0" smtClean="0">
                <a:latin typeface="Bookman Old Style" pitchFamily="18" charset="0"/>
              </a:rPr>
              <a:t>Gr.</a:t>
            </a:r>
            <a:r>
              <a:rPr lang="cs-CZ" i="1" dirty="0" smtClean="0">
                <a:latin typeface="Bookman Old Style" pitchFamily="18" charset="0"/>
              </a:rPr>
              <a:t> </a:t>
            </a:r>
            <a:r>
              <a:rPr lang="cs-CZ" i="1" dirty="0" err="1" smtClean="0">
                <a:latin typeface="Bookman Old Style" pitchFamily="18" charset="0"/>
              </a:rPr>
              <a:t>hals</a:t>
            </a:r>
            <a:r>
              <a:rPr lang="cs-CZ" dirty="0" smtClean="0">
                <a:latin typeface="Bookman Old Style" pitchFamily="18" charset="0"/>
              </a:rPr>
              <a:t>, </a:t>
            </a:r>
            <a:r>
              <a:rPr lang="cs-CZ" b="1" i="1" dirty="0" err="1" smtClean="0">
                <a:latin typeface="Bookman Old Style" pitchFamily="18" charset="0"/>
              </a:rPr>
              <a:t>enou</a:t>
            </a:r>
            <a:r>
              <a:rPr lang="cs-CZ" i="1" dirty="0" smtClean="0">
                <a:latin typeface="Bookman Old Style" pitchFamily="18" charset="0"/>
              </a:rPr>
              <a:t> “</a:t>
            </a:r>
            <a:r>
              <a:rPr lang="en-US" i="1" dirty="0" smtClean="0">
                <a:latin typeface="Bookman Old Style" pitchFamily="18" charset="0"/>
              </a:rPr>
              <a:t>name</a:t>
            </a:r>
            <a:r>
              <a:rPr lang="cs-CZ" i="1" dirty="0" smtClean="0">
                <a:latin typeface="Bookman Old Style" pitchFamily="18" charset="0"/>
              </a:rPr>
              <a:t>": </a:t>
            </a:r>
            <a:r>
              <a:rPr lang="en-US" i="1" dirty="0" smtClean="0">
                <a:latin typeface="Bookman Old Style" pitchFamily="18" charset="0"/>
              </a:rPr>
              <a:t>L</a:t>
            </a:r>
            <a:r>
              <a:rPr lang="cs-CZ" i="1" dirty="0" err="1" smtClean="0">
                <a:latin typeface="Bookman Old Style" pitchFamily="18" charset="0"/>
              </a:rPr>
              <a:t>at</a:t>
            </a:r>
            <a:r>
              <a:rPr lang="cs-CZ" i="1" dirty="0" smtClean="0">
                <a:latin typeface="Bookman Old Style" pitchFamily="18" charset="0"/>
              </a:rPr>
              <a:t>. </a:t>
            </a:r>
            <a:r>
              <a:rPr lang="cs-CZ" i="1" dirty="0" err="1" smtClean="0">
                <a:latin typeface="Bookman Old Style" pitchFamily="18" charset="0"/>
              </a:rPr>
              <a:t>nómen</a:t>
            </a:r>
            <a:r>
              <a:rPr lang="cs-CZ" i="1" dirty="0" smtClean="0">
                <a:latin typeface="Bookman Old Style" pitchFamily="18" charset="0"/>
              </a:rPr>
              <a:t>, </a:t>
            </a:r>
            <a:r>
              <a:rPr lang="en-US" i="1" dirty="0" err="1" smtClean="0">
                <a:latin typeface="Bookman Old Style" pitchFamily="18" charset="0"/>
              </a:rPr>
              <a:t>Gr</a:t>
            </a:r>
            <a:r>
              <a:rPr lang="cs-CZ" i="1" dirty="0" smtClean="0">
                <a:latin typeface="Bookman Old Style" pitchFamily="18" charset="0"/>
              </a:rPr>
              <a:t>. </a:t>
            </a:r>
            <a:r>
              <a:rPr lang="cs-CZ" i="1" dirty="0" err="1" smtClean="0">
                <a:latin typeface="Bookman Old Style" pitchFamily="18" charset="0"/>
              </a:rPr>
              <a:t>ónoma</a:t>
            </a:r>
            <a:r>
              <a:rPr lang="cs-CZ" i="1" dirty="0" smtClean="0">
                <a:latin typeface="Bookman Old Style" pitchFamily="18" charset="0"/>
              </a:rPr>
              <a:t> [</a:t>
            </a:r>
            <a:r>
              <a:rPr lang="cs-CZ" i="1" dirty="0" err="1" smtClean="0">
                <a:latin typeface="Bookman Old Style" pitchFamily="18" charset="0"/>
              </a:rPr>
              <a:t>Ônoma</a:t>
            </a:r>
            <a:r>
              <a:rPr lang="cs-CZ" i="1" dirty="0" smtClean="0">
                <a:latin typeface="Bookman Old Style" pitchFamily="18" charset="0"/>
              </a:rPr>
              <a:t>].</a:t>
            </a:r>
            <a:endParaRPr lang="en-US" i="1" dirty="0" smtClean="0">
              <a:latin typeface="Bookman Old Style" pitchFamily="18" charset="0"/>
            </a:endParaRPr>
          </a:p>
          <a:p>
            <a:endParaRPr lang="en-US" i="1" dirty="0" smtClean="0">
              <a:latin typeface="Bookman Old Style" pitchFamily="18" charset="0"/>
            </a:endParaRPr>
          </a:p>
          <a:p>
            <a:r>
              <a:rPr lang="en-US" dirty="0" smtClean="0">
                <a:latin typeface="Bookman Old Style" pitchFamily="18" charset="0"/>
              </a:rPr>
              <a:t>During the 16. and 17. centuries, more similarities were recognized between the insular Celtic languages and the continental languages of ancient, medieval and modern Europe (Irish with Greek, Welsh with the classical European languages, Irish with the Germanic languages).</a:t>
            </a:r>
          </a:p>
          <a:p>
            <a:endParaRPr lang="en-US" i="1" dirty="0" smtClean="0">
              <a:latin typeface="Bookman Old Style" pitchFamily="18" charset="0"/>
            </a:endParaRPr>
          </a:p>
          <a:p>
            <a:r>
              <a:rPr lang="en-US" dirty="0" smtClean="0">
                <a:latin typeface="Bookman Old Style" pitchFamily="18" charset="0"/>
              </a:rPr>
              <a:t>Translated from </a:t>
            </a:r>
            <a:r>
              <a:rPr lang="en-US" i="1" dirty="0" err="1" smtClean="0">
                <a:latin typeface="Bookman Old Style" pitchFamily="18" charset="0"/>
              </a:rPr>
              <a:t>Keltsk</a:t>
            </a:r>
            <a:r>
              <a:rPr lang="cs-CZ" i="1" dirty="0" smtClean="0">
                <a:latin typeface="Bookman Old Style" pitchFamily="18" charset="0"/>
              </a:rPr>
              <a:t>é jazyky, </a:t>
            </a:r>
            <a:r>
              <a:rPr lang="cs-CZ" dirty="0" smtClean="0">
                <a:latin typeface="Bookman Old Style" pitchFamily="18" charset="0"/>
              </a:rPr>
              <a:t>Václav Blažek. </a:t>
            </a:r>
          </a:p>
          <a:p>
            <a:endParaRPr lang="cs-CZ" dirty="0">
              <a:latin typeface="Bookman Old Style"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t="-6000" b="-6000"/>
          </a:stretch>
        </a:blipFill>
        <a:effectLst/>
      </p:bgPr>
    </p:bg>
    <p:spTree>
      <p:nvGrpSpPr>
        <p:cNvPr id="1" name=""/>
        <p:cNvGrpSpPr/>
        <p:nvPr/>
      </p:nvGrpSpPr>
      <p:grpSpPr>
        <a:xfrm>
          <a:off x="0" y="0"/>
          <a:ext cx="0" cy="0"/>
          <a:chOff x="0" y="0"/>
          <a:chExt cx="0" cy="0"/>
        </a:xfrm>
      </p:grpSpPr>
      <p:sp>
        <p:nvSpPr>
          <p:cNvPr id="2" name="TextovéPole 1"/>
          <p:cNvSpPr txBox="1"/>
          <p:nvPr/>
        </p:nvSpPr>
        <p:spPr>
          <a:xfrm>
            <a:off x="357158" y="714356"/>
            <a:ext cx="7929618" cy="3693319"/>
          </a:xfrm>
          <a:prstGeom prst="rect">
            <a:avLst/>
          </a:prstGeom>
          <a:noFill/>
        </p:spPr>
        <p:txBody>
          <a:bodyPr wrap="square" rtlCol="0">
            <a:spAutoFit/>
          </a:bodyPr>
          <a:lstStyle/>
          <a:p>
            <a:r>
              <a:rPr lang="en-US" dirty="0" smtClean="0">
                <a:latin typeface="Bookman Old Style" pitchFamily="18" charset="0"/>
              </a:rPr>
              <a:t>The fact that the </a:t>
            </a:r>
            <a:r>
              <a:rPr lang="en-US" b="1" dirty="0" err="1" smtClean="0">
                <a:latin typeface="Bookman Old Style" pitchFamily="18" charset="0"/>
              </a:rPr>
              <a:t>Brythonic</a:t>
            </a:r>
            <a:r>
              <a:rPr lang="en-US" dirty="0" smtClean="0">
                <a:latin typeface="Bookman Old Style" pitchFamily="18" charset="0"/>
              </a:rPr>
              <a:t> and the </a:t>
            </a:r>
            <a:r>
              <a:rPr lang="en-US" b="1" dirty="0" err="1" smtClean="0">
                <a:latin typeface="Bookman Old Style" pitchFamily="18" charset="0"/>
              </a:rPr>
              <a:t>Goidelic</a:t>
            </a:r>
            <a:r>
              <a:rPr lang="en-US" b="1" dirty="0" smtClean="0">
                <a:latin typeface="Bookman Old Style" pitchFamily="18" charset="0"/>
              </a:rPr>
              <a:t> </a:t>
            </a:r>
            <a:r>
              <a:rPr lang="en-US" dirty="0" smtClean="0">
                <a:latin typeface="Bookman Old Style" pitchFamily="18" charset="0"/>
              </a:rPr>
              <a:t>languages represented two main branches of the same language family (the Celtic languages), was first recognized in 1632 by a linguist </a:t>
            </a:r>
            <a:r>
              <a:rPr lang="en-US" b="1" dirty="0" smtClean="0">
                <a:latin typeface="Bookman Old Style" pitchFamily="18" charset="0"/>
              </a:rPr>
              <a:t>J. Davis.</a:t>
            </a:r>
            <a:r>
              <a:rPr lang="en-US" dirty="0" smtClean="0">
                <a:latin typeface="Bookman Old Style" pitchFamily="18" charset="0"/>
              </a:rPr>
              <a:t> </a:t>
            </a:r>
          </a:p>
          <a:p>
            <a:endParaRPr lang="en-US" dirty="0" smtClean="0">
              <a:latin typeface="Bookman Old Style" pitchFamily="18" charset="0"/>
            </a:endParaRPr>
          </a:p>
          <a:p>
            <a:r>
              <a:rPr lang="en-US" dirty="0" smtClean="0">
                <a:latin typeface="Bookman Old Style" pitchFamily="18" charset="0"/>
              </a:rPr>
              <a:t>In 1707, </a:t>
            </a:r>
            <a:r>
              <a:rPr lang="en-US" b="1" dirty="0" smtClean="0">
                <a:latin typeface="Bookman Old Style" pitchFamily="18" charset="0"/>
              </a:rPr>
              <a:t>E. </a:t>
            </a:r>
            <a:r>
              <a:rPr lang="en-US" b="1" dirty="0" err="1" smtClean="0">
                <a:latin typeface="Bookman Old Style" pitchFamily="18" charset="0"/>
              </a:rPr>
              <a:t>Lhuyd</a:t>
            </a:r>
            <a:r>
              <a:rPr lang="en-US" dirty="0" smtClean="0">
                <a:latin typeface="Bookman Old Style" pitchFamily="18" charset="0"/>
              </a:rPr>
              <a:t>, welsh naturalist, botanist, linguist and antiquary, presented in his masterpiece “</a:t>
            </a:r>
            <a:r>
              <a:rPr lang="en-US" i="1" dirty="0" err="1" smtClean="0">
                <a:latin typeface="Bookman Old Style" pitchFamily="18" charset="0"/>
              </a:rPr>
              <a:t>Archaeologia</a:t>
            </a:r>
            <a:r>
              <a:rPr lang="en-US" i="1" dirty="0" smtClean="0">
                <a:latin typeface="Bookman Old Style" pitchFamily="18" charset="0"/>
              </a:rPr>
              <a:t> Britannica: </a:t>
            </a:r>
          </a:p>
          <a:p>
            <a:r>
              <a:rPr lang="en-US" i="1" dirty="0" smtClean="0">
                <a:latin typeface="Bookman Old Style" pitchFamily="18" charset="0"/>
              </a:rPr>
              <a:t>an Account of the Languages, Histories and Customs of Great Britain, from Travels through Wales, Cornwall, Bas-Bretagne, Ireland and Scotland”  </a:t>
            </a:r>
            <a:r>
              <a:rPr lang="en-US" dirty="0" smtClean="0">
                <a:latin typeface="Bookman Old Style" pitchFamily="18" charset="0"/>
              </a:rPr>
              <a:t>the first attempt of a comparative grammar of the Celtic languages. </a:t>
            </a:r>
          </a:p>
          <a:p>
            <a:endParaRPr lang="en-US" i="1" dirty="0" smtClean="0">
              <a:latin typeface="Bookman Old Style" pitchFamily="18" charset="0"/>
            </a:endParaRPr>
          </a:p>
          <a:p>
            <a:r>
              <a:rPr lang="en-US" dirty="0" smtClean="0">
                <a:latin typeface="Bookman Old Style" pitchFamily="18" charset="0"/>
              </a:rPr>
              <a:t>The Celtic languages belong amongst so called </a:t>
            </a:r>
            <a:r>
              <a:rPr lang="en-US" b="1" dirty="0" smtClean="0">
                <a:latin typeface="Bookman Old Style" pitchFamily="18" charset="0"/>
              </a:rPr>
              <a:t>Centum languages </a:t>
            </a:r>
            <a:r>
              <a:rPr lang="en-US" dirty="0" smtClean="0">
                <a:latin typeface="Bookman Old Style" pitchFamily="18" charset="0"/>
              </a:rPr>
              <a:t>(ad principle division of the Indo-European languages). </a:t>
            </a:r>
            <a:endParaRPr lang="cs-CZ" dirty="0">
              <a:latin typeface="Bookman Old Style"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2" name="TextovéPole 1"/>
          <p:cNvSpPr txBox="1"/>
          <p:nvPr/>
        </p:nvSpPr>
        <p:spPr>
          <a:xfrm>
            <a:off x="285720" y="714356"/>
            <a:ext cx="8143932" cy="2862322"/>
          </a:xfrm>
          <a:prstGeom prst="rect">
            <a:avLst/>
          </a:prstGeom>
          <a:noFill/>
        </p:spPr>
        <p:txBody>
          <a:bodyPr wrap="square" rtlCol="0">
            <a:spAutoFit/>
          </a:bodyPr>
          <a:lstStyle/>
          <a:p>
            <a:r>
              <a:rPr lang="en-US" dirty="0" smtClean="0">
                <a:latin typeface="Bookman Old Style" pitchFamily="18" charset="0"/>
              </a:rPr>
              <a:t>In the </a:t>
            </a:r>
            <a:r>
              <a:rPr lang="en-US" dirty="0" err="1" smtClean="0">
                <a:latin typeface="Bookman Old Style" pitchFamily="18" charset="0"/>
              </a:rPr>
              <a:t>Avestan</a:t>
            </a:r>
            <a:r>
              <a:rPr lang="en-US" dirty="0" smtClean="0">
                <a:latin typeface="Bookman Old Style" pitchFamily="18" charset="0"/>
              </a:rPr>
              <a:t> language  “hundred” was pronounced  as </a:t>
            </a:r>
            <a:r>
              <a:rPr lang="cs-CZ" dirty="0" smtClean="0">
                <a:latin typeface="Bookman Old Style" pitchFamily="18" charset="0"/>
              </a:rPr>
              <a:t>[</a:t>
            </a:r>
            <a:r>
              <a:rPr lang="cs-CZ" dirty="0" err="1" smtClean="0">
                <a:latin typeface="Bookman Old Style" pitchFamily="18" charset="0"/>
              </a:rPr>
              <a:t>satəm</a:t>
            </a:r>
            <a:r>
              <a:rPr lang="cs-CZ" dirty="0" smtClean="0">
                <a:latin typeface="Bookman Old Style" pitchFamily="18" charset="0"/>
              </a:rPr>
              <a:t>]</a:t>
            </a:r>
            <a:r>
              <a:rPr lang="en-US" dirty="0" smtClean="0">
                <a:latin typeface="Bookman Old Style" pitchFamily="18" charset="0"/>
              </a:rPr>
              <a:t>, (therefore </a:t>
            </a:r>
            <a:r>
              <a:rPr lang="en-US" dirty="0" err="1" smtClean="0">
                <a:latin typeface="Bookman Old Style" pitchFamily="18" charset="0"/>
              </a:rPr>
              <a:t>Satem</a:t>
            </a:r>
            <a:r>
              <a:rPr lang="en-US" dirty="0" smtClean="0">
                <a:latin typeface="Bookman Old Style" pitchFamily="18" charset="0"/>
              </a:rPr>
              <a:t> languages), ex. </a:t>
            </a:r>
            <a:r>
              <a:rPr lang="en-US" dirty="0" err="1" smtClean="0">
                <a:latin typeface="Bookman Old Style" pitchFamily="18" charset="0"/>
              </a:rPr>
              <a:t>OSl</a:t>
            </a:r>
            <a:r>
              <a:rPr lang="en-US" dirty="0" smtClean="0">
                <a:latin typeface="Bookman Old Style" pitchFamily="18" charset="0"/>
              </a:rPr>
              <a:t>. </a:t>
            </a:r>
            <a:r>
              <a:rPr lang="cs-CZ" dirty="0" smtClean="0">
                <a:latin typeface="Bookman Old Style" pitchFamily="18" charset="0"/>
              </a:rPr>
              <a:t>s</a:t>
            </a:r>
            <a:r>
              <a:rPr lang="az-Cyrl-AZ" dirty="0" smtClean="0">
                <a:latin typeface="Bookman Old Style" pitchFamily="18" charset="0"/>
              </a:rPr>
              <a:t>ъ</a:t>
            </a:r>
            <a:r>
              <a:rPr lang="cs-CZ" dirty="0" smtClean="0">
                <a:latin typeface="Bookman Old Style" pitchFamily="18" charset="0"/>
              </a:rPr>
              <a:t>to, </a:t>
            </a:r>
            <a:r>
              <a:rPr lang="en-US" dirty="0" smtClean="0">
                <a:latin typeface="Bookman Old Style" pitchFamily="18" charset="0"/>
              </a:rPr>
              <a:t>Lith. </a:t>
            </a:r>
            <a:r>
              <a:rPr lang="cs-CZ" dirty="0" err="1" smtClean="0">
                <a:latin typeface="Bookman Old Style" pitchFamily="18" charset="0"/>
              </a:rPr>
              <a:t>šimtas</a:t>
            </a:r>
            <a:r>
              <a:rPr lang="cs-CZ" dirty="0" smtClean="0">
                <a:latin typeface="Bookman Old Style" pitchFamily="18" charset="0"/>
              </a:rPr>
              <a:t>, </a:t>
            </a:r>
            <a:r>
              <a:rPr lang="en-US" dirty="0" smtClean="0">
                <a:latin typeface="Bookman Old Style" pitchFamily="18" charset="0"/>
              </a:rPr>
              <a:t> </a:t>
            </a:r>
            <a:r>
              <a:rPr lang="en-US" dirty="0" err="1" smtClean="0">
                <a:latin typeface="Bookman Old Style" pitchFamily="18" charset="0"/>
              </a:rPr>
              <a:t>Latv</a:t>
            </a:r>
            <a:r>
              <a:rPr lang="en-US" dirty="0" smtClean="0">
                <a:latin typeface="Bookman Old Style" pitchFamily="18" charset="0"/>
              </a:rPr>
              <a:t>.</a:t>
            </a:r>
            <a:r>
              <a:rPr lang="cs-CZ" dirty="0" smtClean="0">
                <a:latin typeface="Bookman Old Style" pitchFamily="18" charset="0"/>
              </a:rPr>
              <a:t> </a:t>
            </a:r>
            <a:r>
              <a:rPr lang="cs-CZ" dirty="0" err="1" smtClean="0">
                <a:latin typeface="Bookman Old Style" pitchFamily="18" charset="0"/>
              </a:rPr>
              <a:t>simts</a:t>
            </a:r>
            <a:r>
              <a:rPr lang="en-US" dirty="0" smtClean="0">
                <a:latin typeface="Bookman Old Style" pitchFamily="18" charset="0"/>
              </a:rPr>
              <a:t>. </a:t>
            </a:r>
            <a:r>
              <a:rPr lang="en-US" b="1" dirty="0" smtClean="0">
                <a:latin typeface="Bookman Old Style" pitchFamily="18" charset="0"/>
              </a:rPr>
              <a:t>The </a:t>
            </a:r>
            <a:r>
              <a:rPr lang="en-US" b="1" dirty="0" err="1" smtClean="0">
                <a:latin typeface="Bookman Old Style" pitchFamily="18" charset="0"/>
              </a:rPr>
              <a:t>Satem</a:t>
            </a:r>
            <a:r>
              <a:rPr lang="en-US" b="1" dirty="0" smtClean="0">
                <a:latin typeface="Bookman Old Style" pitchFamily="18" charset="0"/>
              </a:rPr>
              <a:t> languages </a:t>
            </a:r>
            <a:r>
              <a:rPr lang="en-US" dirty="0" smtClean="0">
                <a:latin typeface="Bookman Old Style" pitchFamily="18" charset="0"/>
              </a:rPr>
              <a:t>include </a:t>
            </a:r>
            <a:r>
              <a:rPr lang="en-US" b="1" dirty="0" smtClean="0">
                <a:latin typeface="Bookman Old Style" pitchFamily="18" charset="0"/>
              </a:rPr>
              <a:t>Indian, Baltic, Indo-Iranian, Slavic </a:t>
            </a:r>
            <a:r>
              <a:rPr lang="en-US" dirty="0" smtClean="0">
                <a:latin typeface="Bookman Old Style" pitchFamily="18" charset="0"/>
              </a:rPr>
              <a:t>and other languages. </a:t>
            </a:r>
          </a:p>
          <a:p>
            <a:endParaRPr lang="en-US" dirty="0" smtClean="0">
              <a:latin typeface="Bookman Old Style" pitchFamily="18" charset="0"/>
            </a:endParaRPr>
          </a:p>
          <a:p>
            <a:r>
              <a:rPr lang="en-US" dirty="0" smtClean="0">
                <a:latin typeface="Bookman Old Style" pitchFamily="18" charset="0"/>
              </a:rPr>
              <a:t>On the other hand, in old Latin, c was pronounced as </a:t>
            </a:r>
            <a:r>
              <a:rPr lang="cs-CZ" dirty="0" smtClean="0">
                <a:latin typeface="Bookman Old Style" pitchFamily="18" charset="0"/>
              </a:rPr>
              <a:t>[k]</a:t>
            </a:r>
            <a:r>
              <a:rPr lang="en-US" dirty="0" smtClean="0">
                <a:latin typeface="Bookman Old Style" pitchFamily="18" charset="0"/>
              </a:rPr>
              <a:t> . The number “hundred” was then pronounced as  [</a:t>
            </a:r>
            <a:r>
              <a:rPr lang="en-US" dirty="0" err="1" smtClean="0">
                <a:latin typeface="Bookman Old Style" pitchFamily="18" charset="0"/>
              </a:rPr>
              <a:t>kentum</a:t>
            </a:r>
            <a:r>
              <a:rPr lang="en-US" dirty="0" smtClean="0">
                <a:latin typeface="Bookman Old Style" pitchFamily="18" charset="0"/>
              </a:rPr>
              <a:t>] and for this reason we call these languages </a:t>
            </a:r>
            <a:r>
              <a:rPr lang="en-US" b="1" dirty="0" smtClean="0">
                <a:latin typeface="Bookman Old Style" pitchFamily="18" charset="0"/>
              </a:rPr>
              <a:t>Centum languages </a:t>
            </a:r>
            <a:r>
              <a:rPr lang="en-US" dirty="0" smtClean="0">
                <a:latin typeface="Bookman Old Style" pitchFamily="18" charset="0"/>
              </a:rPr>
              <a:t>(ex. Gr. </a:t>
            </a:r>
            <a:r>
              <a:rPr lang="cs-CZ" dirty="0" smtClean="0">
                <a:latin typeface="Bookman Old Style" pitchFamily="18" charset="0"/>
              </a:rPr>
              <a:t>ha </a:t>
            </a:r>
            <a:r>
              <a:rPr lang="cs-CZ" dirty="0" err="1" smtClean="0">
                <a:latin typeface="Bookman Old Style" pitchFamily="18" charset="0"/>
              </a:rPr>
              <a:t>katon</a:t>
            </a:r>
            <a:r>
              <a:rPr lang="cs-CZ" dirty="0" smtClean="0">
                <a:latin typeface="Bookman Old Style" pitchFamily="18" charset="0"/>
              </a:rPr>
              <a:t> [</a:t>
            </a:r>
            <a:r>
              <a:rPr lang="cs-CZ" dirty="0" err="1" smtClean="0">
                <a:latin typeface="Bookman Old Style" pitchFamily="18" charset="0"/>
              </a:rPr>
              <a:t>heketon</a:t>
            </a:r>
            <a:r>
              <a:rPr lang="cs-CZ" dirty="0" smtClean="0">
                <a:latin typeface="Bookman Old Style" pitchFamily="18" charset="0"/>
              </a:rPr>
              <a:t>], </a:t>
            </a:r>
            <a:r>
              <a:rPr lang="en-US" dirty="0" smtClean="0">
                <a:latin typeface="Bookman Old Style" pitchFamily="18" charset="0"/>
              </a:rPr>
              <a:t>Goth. </a:t>
            </a:r>
            <a:r>
              <a:rPr lang="cs-CZ" dirty="0" err="1" smtClean="0">
                <a:latin typeface="Bookman Old Style" pitchFamily="18" charset="0"/>
              </a:rPr>
              <a:t>hund</a:t>
            </a:r>
            <a:r>
              <a:rPr lang="cs-CZ" dirty="0" smtClean="0">
                <a:latin typeface="Bookman Old Style" pitchFamily="18" charset="0"/>
              </a:rPr>
              <a:t> [</a:t>
            </a:r>
            <a:r>
              <a:rPr lang="cs-CZ" dirty="0" err="1" smtClean="0">
                <a:latin typeface="Bookman Old Style" pitchFamily="18" charset="0"/>
              </a:rPr>
              <a:t>hund</a:t>
            </a:r>
            <a:r>
              <a:rPr lang="cs-CZ" dirty="0" smtClean="0">
                <a:latin typeface="Bookman Old Style" pitchFamily="18" charset="0"/>
              </a:rPr>
              <a:t>], </a:t>
            </a:r>
            <a:r>
              <a:rPr lang="en-US" dirty="0" smtClean="0">
                <a:latin typeface="Bookman Old Style" pitchFamily="18" charset="0"/>
              </a:rPr>
              <a:t>G. </a:t>
            </a:r>
            <a:r>
              <a:rPr lang="cs-CZ" dirty="0" smtClean="0">
                <a:latin typeface="Bookman Old Style" pitchFamily="18" charset="0"/>
              </a:rPr>
              <a:t> </a:t>
            </a:r>
            <a:r>
              <a:rPr lang="cs-CZ" dirty="0" err="1" smtClean="0">
                <a:latin typeface="Bookman Old Style" pitchFamily="18" charset="0"/>
              </a:rPr>
              <a:t>hundert</a:t>
            </a:r>
            <a:r>
              <a:rPr lang="cs-CZ" dirty="0" smtClean="0">
                <a:latin typeface="Bookman Old Style" pitchFamily="18" charset="0"/>
              </a:rPr>
              <a:t>, </a:t>
            </a:r>
            <a:r>
              <a:rPr lang="en-US" dirty="0" smtClean="0">
                <a:latin typeface="Bookman Old Style" pitchFamily="18" charset="0"/>
              </a:rPr>
              <a:t>E. </a:t>
            </a:r>
            <a:r>
              <a:rPr lang="cs-CZ" dirty="0" err="1" smtClean="0">
                <a:latin typeface="Bookman Old Style" pitchFamily="18" charset="0"/>
              </a:rPr>
              <a:t>hundred</a:t>
            </a:r>
            <a:r>
              <a:rPr lang="cs-CZ" dirty="0" smtClean="0">
                <a:latin typeface="Bookman Old Style" pitchFamily="18" charset="0"/>
              </a:rPr>
              <a:t> [</a:t>
            </a:r>
            <a:r>
              <a:rPr lang="cs-CZ" dirty="0" err="1" smtClean="0">
                <a:latin typeface="Bookman Old Style" pitchFamily="18" charset="0"/>
              </a:rPr>
              <a:t>handrid</a:t>
            </a:r>
            <a:r>
              <a:rPr lang="cs-CZ" dirty="0" smtClean="0">
                <a:latin typeface="Bookman Old Style" pitchFamily="18" charset="0"/>
              </a:rPr>
              <a:t>]. </a:t>
            </a:r>
            <a:r>
              <a:rPr lang="en-US" dirty="0" smtClean="0">
                <a:latin typeface="Bookman Old Style" pitchFamily="18" charset="0"/>
              </a:rPr>
              <a:t> </a:t>
            </a:r>
            <a:r>
              <a:rPr lang="en-US" b="1" dirty="0" smtClean="0">
                <a:latin typeface="Bookman Old Style" pitchFamily="18" charset="0"/>
              </a:rPr>
              <a:t>The Centum languages include Germanic, Celtic, Italic and other languages. </a:t>
            </a:r>
            <a:endParaRPr lang="cs-CZ" b="1" dirty="0">
              <a:latin typeface="Bookman Old Style"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tile tx="0" ty="0" sx="100000" sy="100000" flip="none" algn="tl"/>
        </a:blipFill>
        <a:effectLst/>
      </p:bgPr>
    </p:bg>
    <p:spTree>
      <p:nvGrpSpPr>
        <p:cNvPr id="1" name=""/>
        <p:cNvGrpSpPr/>
        <p:nvPr/>
      </p:nvGrpSpPr>
      <p:grpSpPr>
        <a:xfrm>
          <a:off x="0" y="0"/>
          <a:ext cx="0" cy="0"/>
          <a:chOff x="0" y="0"/>
          <a:chExt cx="0" cy="0"/>
        </a:xfrm>
      </p:grpSpPr>
      <p:pic>
        <p:nvPicPr>
          <p:cNvPr id="1026" name="Picture 2" descr="https://upload.wikimedia.org/wikipedia/commons/a/ae/Centum_Satem_map.png"/>
          <p:cNvPicPr>
            <a:picLocks noChangeAspect="1" noChangeArrowheads="1"/>
          </p:cNvPicPr>
          <p:nvPr/>
        </p:nvPicPr>
        <p:blipFill>
          <a:blip r:embed="rId3" cstate="print"/>
          <a:srcRect/>
          <a:stretch>
            <a:fillRect/>
          </a:stretch>
        </p:blipFill>
        <p:spPr bwMode="auto">
          <a:xfrm>
            <a:off x="857224" y="1000108"/>
            <a:ext cx="6555172" cy="3500462"/>
          </a:xfrm>
          <a:prstGeom prst="rect">
            <a:avLst/>
          </a:prstGeom>
          <a:noFill/>
        </p:spPr>
      </p:pic>
      <p:sp>
        <p:nvSpPr>
          <p:cNvPr id="3" name="TextovéPole 2"/>
          <p:cNvSpPr txBox="1"/>
          <p:nvPr/>
        </p:nvSpPr>
        <p:spPr>
          <a:xfrm>
            <a:off x="785786" y="4857760"/>
            <a:ext cx="7000924" cy="646331"/>
          </a:xfrm>
          <a:prstGeom prst="rect">
            <a:avLst/>
          </a:prstGeom>
          <a:noFill/>
        </p:spPr>
        <p:txBody>
          <a:bodyPr wrap="square" rtlCol="0">
            <a:spAutoFit/>
          </a:bodyPr>
          <a:lstStyle/>
          <a:p>
            <a:r>
              <a:rPr lang="en-US" dirty="0" smtClean="0">
                <a:latin typeface="Bookman Old Style" pitchFamily="18" charset="0"/>
              </a:rPr>
              <a:t>Map showing the approximate extent of the </a:t>
            </a:r>
            <a:r>
              <a:rPr lang="en-US" b="1" i="1" dirty="0" smtClean="0">
                <a:latin typeface="Bookman Old Style" pitchFamily="18" charset="0"/>
              </a:rPr>
              <a:t>centum</a:t>
            </a:r>
            <a:r>
              <a:rPr lang="en-US" b="1" dirty="0" smtClean="0">
                <a:latin typeface="Bookman Old Style" pitchFamily="18" charset="0"/>
              </a:rPr>
              <a:t> (blue)</a:t>
            </a:r>
            <a:r>
              <a:rPr lang="en-US" dirty="0" smtClean="0">
                <a:latin typeface="Bookman Old Style" pitchFamily="18" charset="0"/>
              </a:rPr>
              <a:t> and </a:t>
            </a:r>
            <a:r>
              <a:rPr lang="en-US" b="1" i="1" dirty="0" err="1" smtClean="0">
                <a:latin typeface="Bookman Old Style" pitchFamily="18" charset="0"/>
              </a:rPr>
              <a:t>satem</a:t>
            </a:r>
            <a:r>
              <a:rPr lang="en-US" b="1" dirty="0" smtClean="0">
                <a:latin typeface="Bookman Old Style" pitchFamily="18" charset="0"/>
              </a:rPr>
              <a:t> (red)</a:t>
            </a:r>
            <a:r>
              <a:rPr lang="en-US" dirty="0" smtClean="0">
                <a:latin typeface="Bookman Old Style" pitchFamily="18" charset="0"/>
              </a:rPr>
              <a:t> </a:t>
            </a:r>
            <a:r>
              <a:rPr lang="cs-CZ" dirty="0" err="1" smtClean="0">
                <a:latin typeface="Bookman Old Style" pitchFamily="18" charset="0"/>
              </a:rPr>
              <a:t>language</a:t>
            </a:r>
            <a:r>
              <a:rPr lang="cs-CZ" dirty="0" smtClean="0">
                <a:latin typeface="Bookman Old Style" pitchFamily="18" charset="0"/>
              </a:rPr>
              <a:t> </a:t>
            </a:r>
            <a:r>
              <a:rPr lang="cs-CZ" dirty="0" err="1" smtClean="0">
                <a:latin typeface="Bookman Old Style" pitchFamily="18" charset="0"/>
              </a:rPr>
              <a:t>areas</a:t>
            </a:r>
            <a:r>
              <a:rPr lang="en-US" dirty="0" smtClean="0">
                <a:latin typeface="Bookman Old Style" pitchFamily="18" charset="0"/>
              </a:rPr>
              <a:t>. </a:t>
            </a:r>
            <a:endParaRPr lang="cs-CZ" dirty="0">
              <a:latin typeface="Bookman Old Style"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7000"/>
            <a:lum/>
          </a:blip>
          <a:srcRect/>
          <a:tile tx="0" ty="0" sx="100000" sy="100000" flip="none" algn="tl"/>
        </a:blipFill>
        <a:effectLst/>
      </p:bgPr>
    </p:bg>
    <p:spTree>
      <p:nvGrpSpPr>
        <p:cNvPr id="1" name=""/>
        <p:cNvGrpSpPr/>
        <p:nvPr/>
      </p:nvGrpSpPr>
      <p:grpSpPr>
        <a:xfrm>
          <a:off x="0" y="0"/>
          <a:ext cx="0" cy="0"/>
          <a:chOff x="0" y="0"/>
          <a:chExt cx="0" cy="0"/>
        </a:xfrm>
      </p:grpSpPr>
      <p:sp>
        <p:nvSpPr>
          <p:cNvPr id="2" name="TextovéPole 1"/>
          <p:cNvSpPr txBox="1"/>
          <p:nvPr/>
        </p:nvSpPr>
        <p:spPr>
          <a:xfrm>
            <a:off x="357158" y="714356"/>
            <a:ext cx="7715304" cy="369332"/>
          </a:xfrm>
          <a:prstGeom prst="rect">
            <a:avLst/>
          </a:prstGeom>
          <a:noFill/>
        </p:spPr>
        <p:txBody>
          <a:bodyPr wrap="square" rtlCol="0">
            <a:spAutoFit/>
          </a:bodyPr>
          <a:lstStyle/>
          <a:p>
            <a:endParaRPr lang="cs-CZ" dirty="0"/>
          </a:p>
        </p:txBody>
      </p:sp>
      <p:pic>
        <p:nvPicPr>
          <p:cNvPr id="7" name="Obrázek 6" descr="Class 2.PNG"/>
          <p:cNvPicPr>
            <a:picLocks noChangeAspect="1"/>
          </p:cNvPicPr>
          <p:nvPr/>
        </p:nvPicPr>
        <p:blipFill>
          <a:blip r:embed="rId3"/>
          <a:stretch>
            <a:fillRect/>
          </a:stretch>
        </p:blipFill>
        <p:spPr>
          <a:xfrm>
            <a:off x="152887" y="285728"/>
            <a:ext cx="7633012" cy="5429288"/>
          </a:xfrm>
          <a:prstGeom prst="rect">
            <a:avLst/>
          </a:prstGeom>
        </p:spPr>
      </p:pic>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1405</Words>
  <Application>Microsoft Office PowerPoint</Application>
  <PresentationFormat>Předvádění na obrazovce (4:3)</PresentationFormat>
  <Paragraphs>80</Paragraphs>
  <Slides>25</Slides>
  <Notes>0</Notes>
  <HiddenSlides>0</HiddenSlides>
  <MMClips>0</MMClips>
  <ScaleCrop>false</ScaleCrop>
  <HeadingPairs>
    <vt:vector size="4" baseType="variant">
      <vt:variant>
        <vt:lpstr>Motiv</vt:lpstr>
      </vt:variant>
      <vt:variant>
        <vt:i4>1</vt:i4>
      </vt:variant>
      <vt:variant>
        <vt:lpstr>Nadpisy snímků</vt:lpstr>
      </vt:variant>
      <vt:variant>
        <vt:i4>25</vt:i4>
      </vt:variant>
    </vt:vector>
  </HeadingPairs>
  <TitlesOfParts>
    <vt:vector size="26" baseType="lpstr">
      <vt:lpstr>Motiv sady Office</vt:lpstr>
      <vt:lpstr>The Celts and their languages 2</vt:lpstr>
      <vt:lpstr>Snímek 2</vt:lpstr>
      <vt:lpstr>Snímek 3</vt:lpstr>
      <vt:lpstr>Snímek 4</vt:lpstr>
      <vt:lpstr>Snímek 5</vt:lpstr>
      <vt:lpstr>Snímek 6</vt:lpstr>
      <vt:lpstr>Snímek 7</vt:lpstr>
      <vt:lpstr>Snímek 8</vt:lpstr>
      <vt:lpstr>Snímek 9</vt:lpstr>
      <vt:lpstr>Snímek 10</vt:lpstr>
      <vt:lpstr>Snímek 11</vt:lpstr>
      <vt:lpstr>Snímek 12</vt:lpstr>
      <vt:lpstr>Snímek 13</vt:lpstr>
      <vt:lpstr>Snímek 14</vt:lpstr>
      <vt:lpstr>Snímek 15</vt:lpstr>
      <vt:lpstr>Snímek 16</vt:lpstr>
      <vt:lpstr>Snímek 17</vt:lpstr>
      <vt:lpstr>Snímek 18</vt:lpstr>
      <vt:lpstr>Snímek 19</vt:lpstr>
      <vt:lpstr>Snímek 20</vt:lpstr>
      <vt:lpstr>Snímek 21</vt:lpstr>
      <vt:lpstr>Snímek 22</vt:lpstr>
      <vt:lpstr>Snímek 23</vt:lpstr>
      <vt:lpstr>Snímek 24</vt:lpstr>
      <vt:lpstr>Snímek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Celts and their languages 2</dc:title>
  <dc:creator>příšera</dc:creator>
  <cp:lastModifiedBy>Uživatel systému Windows</cp:lastModifiedBy>
  <cp:revision>23</cp:revision>
  <dcterms:created xsi:type="dcterms:W3CDTF">2017-09-05T19:30:49Z</dcterms:created>
  <dcterms:modified xsi:type="dcterms:W3CDTF">2018-09-23T16:16:17Z</dcterms:modified>
</cp:coreProperties>
</file>