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7" r:id="rId3"/>
    <p:sldId id="264" r:id="rId4"/>
    <p:sldId id="274" r:id="rId5"/>
    <p:sldId id="257" r:id="rId6"/>
    <p:sldId id="272" r:id="rId7"/>
    <p:sldId id="258" r:id="rId8"/>
    <p:sldId id="261" r:id="rId9"/>
    <p:sldId id="268" r:id="rId10"/>
    <p:sldId id="269" r:id="rId11"/>
    <p:sldId id="259" r:id="rId12"/>
    <p:sldId id="266" r:id="rId13"/>
    <p:sldId id="260" r:id="rId14"/>
    <p:sldId id="262" r:id="rId15"/>
    <p:sldId id="265" r:id="rId16"/>
    <p:sldId id="270" r:id="rId17"/>
    <p:sldId id="263" r:id="rId18"/>
    <p:sldId id="273" r:id="rId1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21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2A113-7F11-4662-B1C4-4322F6F9EA3B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215D1-429D-4FA9-B930-DF0513C6BE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08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836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817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734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08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814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939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755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3966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1036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358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96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958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0" dirty="0" smtClean="0">
              <a:latin typeface="Garamond" panose="02020404030301010803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876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322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857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dirty="0" smtClean="0">
              <a:latin typeface="Garamond" panose="02020404030301010803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394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dirty="0" smtClean="0">
              <a:effectLst/>
              <a:latin typeface="Garamond" panose="02020404030301010803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dirty="0" smtClean="0">
              <a:effectLst/>
              <a:latin typeface="Garamond" panose="02020404030301010803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dirty="0" smtClean="0">
              <a:effectLst/>
              <a:latin typeface="Garamond" panose="02020404030301010803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830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15D1-429D-4FA9-B930-DF0513C6BE7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10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021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95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42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7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07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7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19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4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7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27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20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F1366-F1C9-46A2-8E4A-0F9306279FEA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A07D1-8694-467E-859E-6753B14A9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23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OJ305 </a:t>
            </a:r>
            <a:b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TYPOLOGIE JAZYKŮ</a:t>
            </a:r>
            <a:b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</a:rPr>
              <a:t>z pohledu syntaxe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Garamond" panose="02020404030301010803" pitchFamily="18" charset="0"/>
              </a:rPr>
              <a:t>Pevný slovosled X volný slovosled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pevný slovosled – izolační jazyky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např. </a:t>
            </a:r>
            <a:r>
              <a:rPr lang="cs-CZ" b="1" dirty="0" smtClean="0">
                <a:latin typeface="Garamond" panose="02020404030301010803" pitchFamily="18" charset="0"/>
              </a:rPr>
              <a:t>germánské jazyky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striktní pravidla řazení větných členů 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s</a:t>
            </a:r>
            <a:r>
              <a:rPr lang="cs-CZ" b="1" dirty="0" smtClean="0">
                <a:latin typeface="Garamond" panose="02020404030301010803" pitchFamily="18" charset="0"/>
              </a:rPr>
              <a:t>lovní pořadí slouží k vyjádření větných vtahů</a:t>
            </a:r>
            <a:endParaRPr lang="cs-CZ" b="1" dirty="0">
              <a:latin typeface="Garamond" panose="02020404030301010803" pitchFamily="18" charset="0"/>
            </a:endParaRPr>
          </a:p>
          <a:p>
            <a:r>
              <a:rPr lang="cs-CZ" b="1" dirty="0">
                <a:latin typeface="Garamond" panose="02020404030301010803" pitchFamily="18" charset="0"/>
              </a:rPr>
              <a:t>volný slovosled – flektivní a aglutinační </a:t>
            </a:r>
            <a:r>
              <a:rPr lang="cs-CZ" b="1" dirty="0" smtClean="0">
                <a:latin typeface="Garamond" panose="02020404030301010803" pitchFamily="18" charset="0"/>
              </a:rPr>
              <a:t>jazyky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ořadí slov RELATIVNĚ volné – kontext, zdůraznění…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a</a:t>
            </a:r>
            <a:r>
              <a:rPr lang="cs-CZ" b="1" dirty="0" smtClean="0">
                <a:latin typeface="Garamond" panose="02020404030301010803" pitchFamily="18" charset="0"/>
              </a:rPr>
              <a:t>ktuální větné členění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d</a:t>
            </a:r>
            <a:r>
              <a:rPr lang="cs-CZ" b="1" dirty="0" smtClean="0">
                <a:latin typeface="Garamond" panose="02020404030301010803" pitchFamily="18" charset="0"/>
              </a:rPr>
              <a:t>eklinace a konjugace slouží k vyjádření vztahů mezi členy věty</a:t>
            </a:r>
            <a:endParaRPr lang="cs-CZ" b="1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např. čeština (relativně), austronéské jazyky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01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Slovosledné typy - indikativ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VO jazyky</a:t>
            </a:r>
          </a:p>
          <a:p>
            <a:pPr lvl="1"/>
            <a:r>
              <a:rPr lang="pt-BR" b="1" dirty="0" smtClean="0">
                <a:latin typeface="Garamond" panose="02020404030301010803" pitchFamily="18" charset="0"/>
              </a:rPr>
              <a:t>SVO</a:t>
            </a:r>
            <a:r>
              <a:rPr lang="cs-CZ" b="1" dirty="0" smtClean="0">
                <a:latin typeface="Garamond" panose="02020404030301010803" pitchFamily="18" charset="0"/>
              </a:rPr>
              <a:t> – angličtina, čeština</a:t>
            </a:r>
          </a:p>
          <a:p>
            <a:pPr lvl="1"/>
            <a:r>
              <a:rPr lang="pt-BR" b="1" dirty="0" smtClean="0">
                <a:latin typeface="Garamond" panose="02020404030301010803" pitchFamily="18" charset="0"/>
              </a:rPr>
              <a:t>VSO</a:t>
            </a:r>
            <a:r>
              <a:rPr lang="cs-CZ" b="1" dirty="0" smtClean="0">
                <a:latin typeface="Garamond" panose="02020404030301010803" pitchFamily="18" charset="0"/>
              </a:rPr>
              <a:t> – semitské jazyky, keltské </a:t>
            </a:r>
            <a:r>
              <a:rPr lang="cs-CZ" b="1" dirty="0" smtClean="0">
                <a:latin typeface="Garamond" panose="02020404030301010803" pitchFamily="18" charset="0"/>
              </a:rPr>
              <a:t>jazyky, biblická hebrejština</a:t>
            </a:r>
            <a:endParaRPr lang="pt-BR" b="1" dirty="0">
              <a:latin typeface="Garamond" panose="02020404030301010803" pitchFamily="18" charset="0"/>
            </a:endParaRPr>
          </a:p>
          <a:p>
            <a:pPr lvl="1"/>
            <a:r>
              <a:rPr lang="pt-BR" b="1" dirty="0" smtClean="0">
                <a:latin typeface="Garamond" panose="02020404030301010803" pitchFamily="18" charset="0"/>
              </a:rPr>
              <a:t>VOS</a:t>
            </a:r>
            <a:r>
              <a:rPr lang="cs-CZ" b="1" dirty="0" smtClean="0">
                <a:latin typeface="Garamond" panose="02020404030301010803" pitchFamily="18" charset="0"/>
              </a:rPr>
              <a:t> – austronéské jazyky</a:t>
            </a:r>
            <a:endParaRPr lang="pt-BR" b="1" dirty="0">
              <a:latin typeface="Garamond" panose="02020404030301010803" pitchFamily="18" charset="0"/>
            </a:endParaRPr>
          </a:p>
          <a:p>
            <a:r>
              <a:rPr lang="cs-CZ" b="1" i="0" dirty="0" smtClean="0">
                <a:effectLst/>
                <a:latin typeface="Garamond" panose="02020404030301010803" pitchFamily="18" charset="0"/>
              </a:rPr>
              <a:t>OV jazyky</a:t>
            </a:r>
            <a:endParaRPr lang="pt-BR" b="1" i="0" dirty="0" smtClean="0">
              <a:effectLst/>
              <a:latin typeface="Garamond" panose="02020404030301010803" pitchFamily="18" charset="0"/>
            </a:endParaRPr>
          </a:p>
          <a:p>
            <a:pPr lvl="1"/>
            <a:r>
              <a:rPr lang="pt-BR" b="1" dirty="0" smtClean="0">
                <a:latin typeface="Garamond" panose="02020404030301010803" pitchFamily="18" charset="0"/>
              </a:rPr>
              <a:t>SOV</a:t>
            </a:r>
            <a:r>
              <a:rPr lang="cs-CZ" b="1" dirty="0" smtClean="0">
                <a:latin typeface="Garamond" panose="02020404030301010803" pitchFamily="18" charset="0"/>
              </a:rPr>
              <a:t> – němčina, sanskrt, </a:t>
            </a:r>
            <a:r>
              <a:rPr lang="cs-CZ" b="1" dirty="0" err="1" smtClean="0">
                <a:latin typeface="Garamond" panose="02020404030301010803" pitchFamily="18" charset="0"/>
              </a:rPr>
              <a:t>novoindické</a:t>
            </a:r>
            <a:r>
              <a:rPr lang="cs-CZ" b="1" dirty="0" smtClean="0">
                <a:latin typeface="Garamond" panose="02020404030301010803" pitchFamily="18" charset="0"/>
              </a:rPr>
              <a:t> jazyky</a:t>
            </a:r>
          </a:p>
          <a:p>
            <a:pPr lvl="1"/>
            <a:r>
              <a:rPr lang="pt-BR" b="1" dirty="0" smtClean="0">
                <a:latin typeface="Garamond" panose="02020404030301010803" pitchFamily="18" charset="0"/>
              </a:rPr>
              <a:t>OSV</a:t>
            </a:r>
            <a:r>
              <a:rPr lang="cs-CZ" b="1" dirty="0" smtClean="0">
                <a:latin typeface="Garamond" panose="02020404030301010803" pitchFamily="18" charset="0"/>
              </a:rPr>
              <a:t> – britský znakový jazyk, </a:t>
            </a:r>
            <a:r>
              <a:rPr lang="cs-CZ" b="1" dirty="0" err="1">
                <a:latin typeface="Garamond" panose="02020404030301010803" pitchFamily="18" charset="0"/>
              </a:rPr>
              <a:t>Y</a:t>
            </a:r>
            <a:r>
              <a:rPr lang="cs-CZ" b="1" dirty="0" err="1" smtClean="0">
                <a:latin typeface="Garamond" panose="02020404030301010803" pitchFamily="18" charset="0"/>
              </a:rPr>
              <a:t>oda</a:t>
            </a:r>
            <a:r>
              <a:rPr lang="cs-CZ" b="1" dirty="0" smtClean="0">
                <a:latin typeface="Garamond" panose="02020404030301010803" pitchFamily="18" charset="0"/>
              </a:rPr>
              <a:t>, </a:t>
            </a:r>
            <a:r>
              <a:rPr lang="cs-CZ" b="1" dirty="0" smtClean="0">
                <a:latin typeface="Garamond" panose="02020404030301010803" pitchFamily="18" charset="0"/>
              </a:rPr>
              <a:t>moderní hebrejština</a:t>
            </a:r>
            <a:endParaRPr lang="pt-BR" b="1" i="0" dirty="0" smtClean="0">
              <a:effectLst/>
              <a:latin typeface="Garamond" panose="02020404030301010803" pitchFamily="18" charset="0"/>
            </a:endParaRPr>
          </a:p>
          <a:p>
            <a:pPr lvl="1"/>
            <a:r>
              <a:rPr lang="pt-BR" b="1" dirty="0" smtClean="0">
                <a:latin typeface="Garamond" panose="02020404030301010803" pitchFamily="18" charset="0"/>
              </a:rPr>
              <a:t>OVS</a:t>
            </a:r>
            <a:r>
              <a:rPr lang="cs-CZ" b="1" dirty="0" smtClean="0">
                <a:latin typeface="Garamond" panose="02020404030301010803" pitchFamily="18" charset="0"/>
              </a:rPr>
              <a:t> - </a:t>
            </a:r>
            <a:r>
              <a:rPr lang="cs-CZ" b="1" dirty="0" err="1" smtClean="0">
                <a:latin typeface="Garamond" panose="02020404030301010803" pitchFamily="18" charset="0"/>
              </a:rPr>
              <a:t>klingonština</a:t>
            </a:r>
            <a:endParaRPr lang="pt-BR" b="1" i="0" dirty="0" smtClean="0">
              <a:effectLst/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příklady?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77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b="1" dirty="0">
                <a:latin typeface="Garamond" panose="02020404030301010803" pitchFamily="18" charset="0"/>
              </a:rPr>
              <a:t>Slovosledné </a:t>
            </a:r>
            <a:r>
              <a:rPr lang="cs-CZ" b="1" dirty="0" smtClean="0">
                <a:latin typeface="Garamond" panose="02020404030301010803" pitchFamily="18" charset="0"/>
              </a:rPr>
              <a:t>typy - příklady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472608"/>
          </a:xfrm>
        </p:spPr>
        <p:txBody>
          <a:bodyPr>
            <a:noAutofit/>
          </a:bodyPr>
          <a:lstStyle/>
          <a:p>
            <a:r>
              <a:rPr lang="cs-CZ" sz="2000" b="1" dirty="0" err="1" smtClean="0">
                <a:latin typeface="Garamond" panose="02020404030301010803" pitchFamily="18" charset="0"/>
              </a:rPr>
              <a:t>Ich</a:t>
            </a:r>
            <a:r>
              <a:rPr lang="cs-CZ" sz="2000" b="1" dirty="0" smtClean="0">
                <a:latin typeface="Garamond" panose="02020404030301010803" pitchFamily="18" charset="0"/>
              </a:rPr>
              <a:t> </a:t>
            </a:r>
            <a:r>
              <a:rPr lang="cs-CZ" sz="2000" b="1" dirty="0" err="1" smtClean="0">
                <a:latin typeface="Garamond" panose="02020404030301010803" pitchFamily="18" charset="0"/>
              </a:rPr>
              <a:t>weiß</a:t>
            </a:r>
            <a:r>
              <a:rPr lang="cs-CZ" sz="2000" b="1" dirty="0" smtClean="0">
                <a:latin typeface="Garamond" panose="02020404030301010803" pitchFamily="18" charset="0"/>
              </a:rPr>
              <a:t> </a:t>
            </a:r>
            <a:r>
              <a:rPr lang="cs-CZ" sz="2000" b="1" dirty="0" err="1" smtClean="0">
                <a:latin typeface="Garamond" panose="02020404030301010803" pitchFamily="18" charset="0"/>
              </a:rPr>
              <a:t>nichts</a:t>
            </a:r>
            <a:r>
              <a:rPr lang="cs-CZ" sz="2000" b="1" dirty="0" smtClean="0">
                <a:latin typeface="Garamond" panose="02020404030301010803" pitchFamily="18" charset="0"/>
              </a:rPr>
              <a:t>.</a:t>
            </a:r>
          </a:p>
          <a:p>
            <a:r>
              <a:rPr lang="cs-CZ" sz="2000" b="1" dirty="0" err="1">
                <a:latin typeface="Garamond" panose="02020404030301010803" pitchFamily="18" charset="0"/>
              </a:rPr>
              <a:t>Siaradodd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err="1">
                <a:latin typeface="Garamond" panose="02020404030301010803" pitchFamily="18" charset="0"/>
              </a:rPr>
              <a:t>Aled</a:t>
            </a:r>
            <a:r>
              <a:rPr lang="cs-CZ" sz="2000" b="1" dirty="0">
                <a:latin typeface="Garamond" panose="02020404030301010803" pitchFamily="18" charset="0"/>
              </a:rPr>
              <a:t> y </a:t>
            </a:r>
            <a:r>
              <a:rPr lang="cs-CZ" sz="2000" b="1" dirty="0" err="1">
                <a:latin typeface="Garamond" panose="02020404030301010803" pitchFamily="18" charset="0"/>
              </a:rPr>
              <a:t>Gymraeg</a:t>
            </a:r>
            <a:r>
              <a:rPr lang="cs-CZ" sz="2000" b="1" dirty="0" smtClean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cs-CZ" sz="2000" b="1" dirty="0" smtClean="0">
                <a:latin typeface="Garamond" panose="02020404030301010803" pitchFamily="18" charset="0"/>
              </a:rPr>
              <a:t>Mluvil </a:t>
            </a:r>
            <a:r>
              <a:rPr lang="cs-CZ" sz="2000" b="1" dirty="0" err="1" smtClean="0">
                <a:latin typeface="Garamond" panose="02020404030301010803" pitchFamily="18" charset="0"/>
              </a:rPr>
              <a:t>Aled</a:t>
            </a:r>
            <a:r>
              <a:rPr lang="cs-CZ" sz="2000" b="1" dirty="0" smtClean="0">
                <a:latin typeface="Garamond" panose="02020404030301010803" pitchFamily="18" charset="0"/>
              </a:rPr>
              <a:t> velština.</a:t>
            </a:r>
          </a:p>
          <a:p>
            <a:r>
              <a:rPr lang="cs-CZ" sz="2000" b="1" dirty="0" err="1" smtClean="0">
                <a:latin typeface="Garamond" panose="02020404030301010803" pitchFamily="18" charset="0"/>
              </a:rPr>
              <a:t>yaqraʼu</a:t>
            </a:r>
            <a:r>
              <a:rPr lang="cs-CZ" sz="2000" b="1" dirty="0" smtClean="0">
                <a:latin typeface="Garamond" panose="02020404030301010803" pitchFamily="18" charset="0"/>
              </a:rPr>
              <a:t> </a:t>
            </a:r>
            <a:r>
              <a:rPr lang="cs-CZ" sz="2000" b="1" dirty="0">
                <a:latin typeface="Garamond" panose="02020404030301010803" pitchFamily="18" charset="0"/>
              </a:rPr>
              <a:t>l-</a:t>
            </a:r>
            <a:r>
              <a:rPr lang="cs-CZ" sz="2000" b="1" dirty="0" err="1">
                <a:latin typeface="Garamond" panose="02020404030301010803" pitchFamily="18" charset="0"/>
              </a:rPr>
              <a:t>mudarrisu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smtClean="0">
                <a:latin typeface="Garamond" panose="02020404030301010803" pitchFamily="18" charset="0"/>
              </a:rPr>
              <a:t>l-</a:t>
            </a:r>
            <a:r>
              <a:rPr lang="cs-CZ" sz="2000" b="1" dirty="0" err="1" smtClean="0">
                <a:latin typeface="Garamond" panose="02020404030301010803" pitchFamily="18" charset="0"/>
              </a:rPr>
              <a:t>kitāba</a:t>
            </a:r>
            <a:r>
              <a:rPr lang="cs-CZ" sz="2000" b="1" dirty="0" smtClean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cs-CZ" sz="2000" b="1" dirty="0" smtClean="0">
                <a:latin typeface="Garamond" panose="02020404030301010803" pitchFamily="18" charset="0"/>
              </a:rPr>
              <a:t>Čte učitel tu knihu.</a:t>
            </a:r>
          </a:p>
          <a:p>
            <a:r>
              <a:rPr lang="cs-CZ" sz="2000" b="1" dirty="0" err="1">
                <a:latin typeface="Garamond" panose="02020404030301010803" pitchFamily="18" charset="0"/>
              </a:rPr>
              <a:t>Yusif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err="1">
                <a:latin typeface="Garamond" panose="02020404030301010803" pitchFamily="18" charset="0"/>
              </a:rPr>
              <a:t>almanı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err="1">
                <a:latin typeface="Garamond" panose="02020404030301010803" pitchFamily="18" charset="0"/>
              </a:rPr>
              <a:t>yedi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smtClean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cs-CZ" sz="2000" b="1" dirty="0" smtClean="0">
                <a:latin typeface="Garamond" panose="02020404030301010803" pitchFamily="18" charset="0"/>
              </a:rPr>
              <a:t>Josef jablko jedl.</a:t>
            </a:r>
          </a:p>
          <a:p>
            <a:r>
              <a:rPr lang="cs-CZ" sz="2000" b="1" dirty="0" err="1">
                <a:latin typeface="Garamond" panose="02020404030301010803" pitchFamily="18" charset="0"/>
              </a:rPr>
              <a:t>puq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err="1">
                <a:latin typeface="Garamond" panose="02020404030301010803" pitchFamily="18" charset="0"/>
              </a:rPr>
              <a:t>legh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err="1" smtClean="0">
                <a:latin typeface="Garamond" panose="02020404030301010803" pitchFamily="18" charset="0"/>
              </a:rPr>
              <a:t>yaS</a:t>
            </a:r>
            <a:endParaRPr lang="cs-CZ" sz="20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2000" b="1" dirty="0" smtClean="0">
                <a:latin typeface="Garamond" panose="02020404030301010803" pitchFamily="18" charset="0"/>
              </a:rPr>
              <a:t>Dítě vidí důstojník.</a:t>
            </a:r>
          </a:p>
          <a:p>
            <a:r>
              <a:rPr lang="az-Cyrl-AZ" sz="2000" b="1" dirty="0">
                <a:latin typeface="Garamond" panose="02020404030301010803" pitchFamily="18" charset="0"/>
              </a:rPr>
              <a:t>Она его </a:t>
            </a:r>
            <a:r>
              <a:rPr lang="az-Cyrl-AZ" sz="2000" b="1" dirty="0" smtClean="0">
                <a:latin typeface="Garamond" panose="02020404030301010803" pitchFamily="18" charset="0"/>
              </a:rPr>
              <a:t>любит</a:t>
            </a:r>
            <a:r>
              <a:rPr lang="cs-CZ" sz="2000" b="1" dirty="0" smtClean="0">
                <a:latin typeface="Garamond" panose="02020404030301010803" pitchFamily="18" charset="0"/>
              </a:rPr>
              <a:t>.</a:t>
            </a:r>
          </a:p>
          <a:p>
            <a:r>
              <a:rPr lang="cs-CZ" sz="2000" b="1" dirty="0" err="1" smtClean="0">
                <a:latin typeface="Garamond" panose="02020404030301010803" pitchFamily="18" charset="0"/>
              </a:rPr>
              <a:t>Your</a:t>
            </a:r>
            <a:r>
              <a:rPr lang="cs-CZ" sz="2000" b="1" dirty="0" smtClean="0">
                <a:latin typeface="Garamond" panose="02020404030301010803" pitchFamily="18" charset="0"/>
              </a:rPr>
              <a:t> </a:t>
            </a:r>
            <a:r>
              <a:rPr lang="cs-CZ" sz="2000" b="1" dirty="0" err="1" smtClean="0">
                <a:latin typeface="Garamond" panose="02020404030301010803" pitchFamily="18" charset="0"/>
              </a:rPr>
              <a:t>father</a:t>
            </a:r>
            <a:r>
              <a:rPr lang="cs-CZ" sz="2000" b="1" dirty="0" smtClean="0">
                <a:latin typeface="Garamond" panose="02020404030301010803" pitchFamily="18" charset="0"/>
              </a:rPr>
              <a:t> he </a:t>
            </a:r>
            <a:r>
              <a:rPr lang="cs-CZ" sz="2000" b="1" dirty="0" err="1" smtClean="0">
                <a:latin typeface="Garamond" panose="02020404030301010803" pitchFamily="18" charset="0"/>
              </a:rPr>
              <a:t>is</a:t>
            </a:r>
            <a:r>
              <a:rPr lang="en-US" sz="2000" b="1" dirty="0" smtClean="0">
                <a:latin typeface="Garamond" panose="02020404030301010803" pitchFamily="18" charset="0"/>
              </a:rPr>
              <a:t>, </a:t>
            </a:r>
            <a:r>
              <a:rPr lang="en-US" sz="2000" b="1" dirty="0">
                <a:latin typeface="Garamond" panose="02020404030301010803" pitchFamily="18" charset="0"/>
              </a:rPr>
              <a:t>but defeat him you </a:t>
            </a:r>
            <a:r>
              <a:rPr lang="en-US" sz="2000" b="1" dirty="0" smtClean="0">
                <a:latin typeface="Garamond" panose="02020404030301010803" pitchFamily="18" charset="0"/>
              </a:rPr>
              <a:t>must</a:t>
            </a:r>
            <a:r>
              <a:rPr lang="cs-CZ" sz="2000" b="1" dirty="0" smtClean="0">
                <a:latin typeface="Garamond" panose="02020404030301010803" pitchFamily="18" charset="0"/>
              </a:rPr>
              <a:t>.</a:t>
            </a:r>
          </a:p>
          <a:p>
            <a:r>
              <a:rPr lang="cs-CZ" sz="2000" b="1" dirty="0" err="1">
                <a:latin typeface="Garamond" panose="02020404030301010803" pitchFamily="18" charset="0"/>
              </a:rPr>
              <a:t>Heghlu'meH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err="1">
                <a:latin typeface="Garamond" panose="02020404030301010803" pitchFamily="18" charset="0"/>
              </a:rPr>
              <a:t>QaQ</a:t>
            </a:r>
            <a:r>
              <a:rPr lang="cs-CZ" sz="2000" b="1" dirty="0">
                <a:latin typeface="Garamond" panose="02020404030301010803" pitchFamily="18" charset="0"/>
              </a:rPr>
              <a:t> </a:t>
            </a:r>
            <a:r>
              <a:rPr lang="cs-CZ" sz="2000" b="1" dirty="0" err="1">
                <a:latin typeface="Garamond" panose="02020404030301010803" pitchFamily="18" charset="0"/>
              </a:rPr>
              <a:t>jajvam</a:t>
            </a:r>
            <a:r>
              <a:rPr lang="cs-CZ" sz="2000" b="1" dirty="0" smtClean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cs-CZ" sz="2000" b="1" dirty="0" smtClean="0">
                <a:latin typeface="Garamond" panose="02020404030301010803" pitchFamily="18" charset="0"/>
              </a:rPr>
              <a:t>Dobrý den ke smrti je dnes.</a:t>
            </a:r>
          </a:p>
          <a:p>
            <a:r>
              <a:rPr lang="cs-CZ" sz="2000" b="1" dirty="0" err="1">
                <a:latin typeface="Garamond" panose="02020404030301010803" pitchFamily="18" charset="0"/>
              </a:rPr>
              <a:t>Automobilon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err="1">
                <a:latin typeface="Garamond" panose="02020404030301010803" pitchFamily="18" charset="0"/>
              </a:rPr>
              <a:t>havas</a:t>
            </a:r>
            <a:r>
              <a:rPr lang="cs-CZ" sz="2000" b="1" dirty="0">
                <a:latin typeface="Garamond" panose="02020404030301010803" pitchFamily="18" charset="0"/>
              </a:rPr>
              <a:t> </a:t>
            </a:r>
            <a:r>
              <a:rPr lang="cs-CZ" sz="2000" b="1" dirty="0" smtClean="0">
                <a:latin typeface="Garamond" panose="02020404030301010803" pitchFamily="18" charset="0"/>
              </a:rPr>
              <a:t>Ivo.</a:t>
            </a:r>
            <a:endParaRPr lang="cs-CZ" sz="2000" b="1" dirty="0">
              <a:latin typeface="Garamond" panose="02020404030301010803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139952" y="1124744"/>
            <a:ext cx="4546848" cy="54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Garamond" panose="02020404030301010803" pitchFamily="18" charset="0"/>
              </a:rPr>
              <a:t>S - V- O (němčina)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Garamond" panose="02020404030301010803" pitchFamily="18" charset="0"/>
              </a:rPr>
              <a:t>V - S- O (velština)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Garamond" panose="02020404030301010803" pitchFamily="18" charset="0"/>
              </a:rPr>
              <a:t>V- S - O (arabština)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1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Garamond" panose="02020404030301010803" pitchFamily="18" charset="0"/>
              </a:rPr>
              <a:t>S – O- V (azerbajdžánština)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1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Garamond" panose="02020404030301010803" pitchFamily="18" charset="0"/>
              </a:rPr>
              <a:t>O – V- S (</a:t>
            </a:r>
            <a:r>
              <a:rPr lang="cs-CZ" sz="2000" b="1" dirty="0" err="1" smtClean="0">
                <a:latin typeface="Garamond" panose="02020404030301010803" pitchFamily="18" charset="0"/>
              </a:rPr>
              <a:t>klingonština</a:t>
            </a:r>
            <a:r>
              <a:rPr lang="cs-CZ" sz="2000" b="1" dirty="0" smtClean="0">
                <a:latin typeface="Garamond" panose="02020404030301010803" pitchFamily="18" charset="0"/>
              </a:rPr>
              <a:t>)</a:t>
            </a:r>
          </a:p>
          <a:p>
            <a:pPr marL="0" indent="0">
              <a:buNone/>
            </a:pPr>
            <a:endParaRPr lang="cs-CZ" sz="2000" b="1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Garamond" panose="02020404030301010803" pitchFamily="18" charset="0"/>
              </a:rPr>
              <a:t>S - O – V (ruština)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Garamond" panose="02020404030301010803" pitchFamily="18" charset="0"/>
              </a:rPr>
              <a:t>O - S- V, </a:t>
            </a:r>
            <a:r>
              <a:rPr lang="cs-CZ" sz="2000" b="1" dirty="0" err="1" smtClean="0">
                <a:latin typeface="Garamond" panose="02020404030301010803" pitchFamily="18" charset="0"/>
              </a:rPr>
              <a:t>inf</a:t>
            </a:r>
            <a:r>
              <a:rPr lang="cs-CZ" sz="2000" b="1" dirty="0" smtClean="0">
                <a:latin typeface="Garamond" panose="02020404030301010803" pitchFamily="18" charset="0"/>
              </a:rPr>
              <a:t>. - O - S - V (</a:t>
            </a:r>
            <a:r>
              <a:rPr lang="cs-CZ" sz="2000" b="1" dirty="0" err="1" smtClean="0">
                <a:latin typeface="Garamond" panose="02020404030301010803" pitchFamily="18" charset="0"/>
              </a:rPr>
              <a:t>Yoda</a:t>
            </a:r>
            <a:r>
              <a:rPr lang="cs-CZ" sz="2000" b="1" dirty="0" smtClean="0">
                <a:latin typeface="Garamond" panose="02020404030301010803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1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Garamond" panose="02020404030301010803" pitchFamily="18" charset="0"/>
              </a:rPr>
              <a:t>O – V – S (</a:t>
            </a:r>
            <a:r>
              <a:rPr lang="cs-CZ" sz="2000" b="1" dirty="0" err="1" smtClean="0">
                <a:latin typeface="Garamond" panose="02020404030301010803" pitchFamily="18" charset="0"/>
              </a:rPr>
              <a:t>klingonština</a:t>
            </a:r>
            <a:r>
              <a:rPr lang="cs-CZ" sz="2000" b="1" dirty="0" smtClean="0">
                <a:latin typeface="Garamond" panose="02020404030301010803" pitchFamily="18" charset="0"/>
              </a:rPr>
              <a:t>)</a:t>
            </a:r>
            <a:endParaRPr lang="cs-CZ" sz="2000" b="1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b="1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Garamond" panose="02020404030301010803" pitchFamily="18" charset="0"/>
              </a:rPr>
              <a:t>O – V – S (esperanto)</a:t>
            </a:r>
          </a:p>
        </p:txBody>
      </p:sp>
    </p:spTree>
    <p:extLst>
      <p:ext uri="{BB962C8B-B14F-4D97-AF65-F5344CB8AC3E}">
        <p14:creationId xmlns:p14="http://schemas.microsoft.com/office/powerpoint/2010/main" val="357508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Nominativní VS ergativní jazyk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s</a:t>
            </a:r>
            <a:r>
              <a:rPr lang="cs-CZ" b="1" dirty="0" smtClean="0">
                <a:latin typeface="Garamond" panose="02020404030301010803" pitchFamily="18" charset="0"/>
              </a:rPr>
              <a:t>píše </a:t>
            </a:r>
            <a:r>
              <a:rPr lang="cs-CZ" b="1" dirty="0" err="1" smtClean="0">
                <a:latin typeface="Garamond" panose="02020404030301010803" pitchFamily="18" charset="0"/>
              </a:rPr>
              <a:t>morfosyntaktická</a:t>
            </a:r>
            <a:r>
              <a:rPr lang="cs-CZ" b="1" dirty="0" smtClean="0">
                <a:latin typeface="Garamond" panose="02020404030301010803" pitchFamily="18" charset="0"/>
              </a:rPr>
              <a:t> typologie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co je to nominativ? co je to </a:t>
            </a:r>
            <a:r>
              <a:rPr lang="cs-CZ" b="1" dirty="0" err="1" smtClean="0">
                <a:latin typeface="Garamond" panose="02020404030301010803" pitchFamily="18" charset="0"/>
              </a:rPr>
              <a:t>ergativ</a:t>
            </a:r>
            <a:r>
              <a:rPr lang="cs-CZ" b="1" dirty="0" smtClean="0">
                <a:latin typeface="Garamond" panose="02020404030301010803" pitchFamily="18" charset="0"/>
              </a:rPr>
              <a:t>?</a:t>
            </a:r>
          </a:p>
          <a:p>
            <a:r>
              <a:rPr lang="cs-CZ" b="1" dirty="0">
                <a:latin typeface="Garamond" panose="02020404030301010803" pitchFamily="18" charset="0"/>
              </a:rPr>
              <a:t>c</a:t>
            </a:r>
            <a:r>
              <a:rPr lang="cs-CZ" b="1" dirty="0" smtClean="0">
                <a:latin typeface="Garamond" panose="02020404030301010803" pitchFamily="18" charset="0"/>
              </a:rPr>
              <a:t>o je to pád?</a:t>
            </a:r>
          </a:p>
          <a:p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ád = morfologická kategorie, kterou jazyky vyjadřují vztah ke slovesu nebo jiným větným členům</a:t>
            </a:r>
          </a:p>
          <a:p>
            <a:r>
              <a:rPr lang="cs-CZ" b="1" dirty="0">
                <a:latin typeface="Garamond" panose="02020404030301010803" pitchFamily="18" charset="0"/>
              </a:rPr>
              <a:t>n</a:t>
            </a:r>
            <a:r>
              <a:rPr lang="cs-CZ" b="1" dirty="0" smtClean="0">
                <a:latin typeface="Garamond" panose="02020404030301010803" pitchFamily="18" charset="0"/>
              </a:rPr>
              <a:t>ominativ = gramatický pád vyjadřující základní vztah jména ke slovesu; pád podmětu v indoevropských jazycích</a:t>
            </a:r>
          </a:p>
          <a:p>
            <a:r>
              <a:rPr lang="cs-CZ" b="1" dirty="0" err="1">
                <a:latin typeface="Garamond" panose="02020404030301010803" pitchFamily="18" charset="0"/>
              </a:rPr>
              <a:t>e</a:t>
            </a:r>
            <a:r>
              <a:rPr lang="cs-CZ" b="1" dirty="0" err="1" smtClean="0">
                <a:latin typeface="Garamond" panose="02020404030301010803" pitchFamily="18" charset="0"/>
              </a:rPr>
              <a:t>rgativ</a:t>
            </a:r>
            <a:r>
              <a:rPr lang="cs-CZ" b="1" dirty="0" smtClean="0">
                <a:latin typeface="Garamond" panose="02020404030301010803" pitchFamily="18" charset="0"/>
              </a:rPr>
              <a:t> = </a:t>
            </a:r>
            <a:r>
              <a:rPr lang="cs-CZ" b="1" dirty="0" err="1" smtClean="0">
                <a:latin typeface="Garamond" panose="02020404030301010803" pitchFamily="18" charset="0"/>
              </a:rPr>
              <a:t>agenciál</a:t>
            </a:r>
            <a:r>
              <a:rPr lang="cs-CZ" b="1" dirty="0" smtClean="0">
                <a:latin typeface="Garamond" panose="02020404030301010803" pitchFamily="18" charset="0"/>
              </a:rPr>
              <a:t>; mluvnický pád vyjadřující základní vztah jména ke slovesu; pád podmětu v kavkazských, indiánských jazycích, baskičtina</a:t>
            </a:r>
          </a:p>
        </p:txBody>
      </p:sp>
    </p:spTree>
    <p:extLst>
      <p:ext uri="{BB962C8B-B14F-4D97-AF65-F5344CB8AC3E}">
        <p14:creationId xmlns:p14="http://schemas.microsoft.com/office/powerpoint/2010/main" val="321657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Garamond" panose="02020404030301010803" pitchFamily="18" charset="0"/>
              </a:rPr>
              <a:t>Nominativní VS ergativní 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>
                <a:latin typeface="Garamond" panose="02020404030301010803" pitchFamily="18" charset="0"/>
              </a:rPr>
              <a:t>ergativ</a:t>
            </a:r>
            <a:r>
              <a:rPr lang="cs-CZ" b="1" dirty="0">
                <a:latin typeface="Garamond" panose="02020404030301010803" pitchFamily="18" charset="0"/>
              </a:rPr>
              <a:t> – </a:t>
            </a:r>
            <a:r>
              <a:rPr lang="cs-CZ" b="1" dirty="0" smtClean="0">
                <a:latin typeface="Garamond" panose="02020404030301010803" pitchFamily="18" charset="0"/>
              </a:rPr>
              <a:t>logický podmět tranzitivního </a:t>
            </a:r>
            <a:r>
              <a:rPr lang="cs-CZ" b="1" dirty="0">
                <a:latin typeface="Garamond" panose="02020404030301010803" pitchFamily="18" charset="0"/>
              </a:rPr>
              <a:t>slovesa</a:t>
            </a:r>
          </a:p>
          <a:p>
            <a:r>
              <a:rPr lang="cs-CZ" b="1" dirty="0" err="1">
                <a:latin typeface="Garamond" panose="02020404030301010803" pitchFamily="18" charset="0"/>
              </a:rPr>
              <a:t>absolutiv</a:t>
            </a:r>
            <a:r>
              <a:rPr lang="cs-CZ" b="1" dirty="0">
                <a:latin typeface="Garamond" panose="02020404030301010803" pitchFamily="18" charset="0"/>
              </a:rPr>
              <a:t> – podmět intranzitivního slovesa, předmět tranzitivního slovesa</a:t>
            </a:r>
          </a:p>
          <a:p>
            <a:r>
              <a:rPr lang="cs-CZ" b="1" dirty="0" err="1">
                <a:latin typeface="Garamond" panose="02020404030301010803" pitchFamily="18" charset="0"/>
              </a:rPr>
              <a:t>ergativ</a:t>
            </a:r>
            <a:r>
              <a:rPr lang="cs-CZ" b="1" dirty="0">
                <a:latin typeface="Garamond" panose="02020404030301010803" pitchFamily="18" charset="0"/>
              </a:rPr>
              <a:t> = akuzativ </a:t>
            </a:r>
            <a:r>
              <a:rPr lang="cs-CZ" b="1" dirty="0" smtClean="0">
                <a:latin typeface="Garamond" panose="02020404030301010803" pitchFamily="18" charset="0"/>
              </a:rPr>
              <a:t>v </a:t>
            </a:r>
            <a:r>
              <a:rPr lang="cs-CZ" b="1" dirty="0">
                <a:latin typeface="Garamond" panose="02020404030301010803" pitchFamily="18" charset="0"/>
              </a:rPr>
              <a:t>indoevropských jazycích</a:t>
            </a:r>
          </a:p>
          <a:p>
            <a:r>
              <a:rPr lang="cs-CZ" b="1" dirty="0" err="1">
                <a:latin typeface="Garamond" panose="02020404030301010803" pitchFamily="18" charset="0"/>
              </a:rPr>
              <a:t>absolutiv</a:t>
            </a:r>
            <a:r>
              <a:rPr lang="cs-CZ" b="1" dirty="0">
                <a:latin typeface="Garamond" panose="02020404030301010803" pitchFamily="18" charset="0"/>
              </a:rPr>
              <a:t> = nominativ </a:t>
            </a:r>
            <a:r>
              <a:rPr lang="cs-CZ" b="1" dirty="0" smtClean="0">
                <a:latin typeface="Garamond" panose="02020404030301010803" pitchFamily="18" charset="0"/>
              </a:rPr>
              <a:t>v </a:t>
            </a:r>
            <a:r>
              <a:rPr lang="cs-CZ" b="1" dirty="0">
                <a:latin typeface="Garamond" panose="02020404030301010803" pitchFamily="18" charset="0"/>
              </a:rPr>
              <a:t>indoevropských </a:t>
            </a:r>
            <a:r>
              <a:rPr lang="cs-CZ" b="1" dirty="0" smtClean="0">
                <a:latin typeface="Garamond" panose="02020404030301010803" pitchFamily="18" charset="0"/>
              </a:rPr>
              <a:t>jazycích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aktuální větné členění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rozlišujeme tzv. </a:t>
            </a:r>
            <a:r>
              <a:rPr lang="cs-CZ" b="1" dirty="0" err="1" smtClean="0">
                <a:latin typeface="Garamond" panose="02020404030301010803" pitchFamily="18" charset="0"/>
              </a:rPr>
              <a:t>nominativně</a:t>
            </a:r>
            <a:r>
              <a:rPr lang="cs-CZ" b="1" dirty="0" smtClean="0">
                <a:latin typeface="Garamond" panose="02020404030301010803" pitchFamily="18" charset="0"/>
              </a:rPr>
              <a:t>-akuzativní jazyky a jazyky </a:t>
            </a:r>
            <a:r>
              <a:rPr lang="cs-CZ" b="1" dirty="0" err="1" smtClean="0">
                <a:latin typeface="Garamond" panose="02020404030301010803" pitchFamily="18" charset="0"/>
              </a:rPr>
              <a:t>ergativně-absolutivní</a:t>
            </a:r>
            <a:r>
              <a:rPr lang="cs-CZ" b="1" dirty="0" smtClean="0">
                <a:latin typeface="Garamond" panose="02020404030301010803" pitchFamily="18" charset="0"/>
              </a:rPr>
              <a:t> (také </a:t>
            </a:r>
            <a:r>
              <a:rPr lang="cs-CZ" b="1" dirty="0" err="1" smtClean="0">
                <a:latin typeface="Garamond" panose="02020404030301010803" pitchFamily="18" charset="0"/>
              </a:rPr>
              <a:t>ergativně</a:t>
            </a:r>
            <a:r>
              <a:rPr lang="cs-CZ" b="1" dirty="0" smtClean="0">
                <a:latin typeface="Garamond" panose="02020404030301010803" pitchFamily="18" charset="0"/>
              </a:rPr>
              <a:t>-akuzativní, </a:t>
            </a:r>
            <a:r>
              <a:rPr lang="cs-CZ" b="1" dirty="0" err="1" smtClean="0">
                <a:latin typeface="Garamond" panose="02020404030301010803" pitchFamily="18" charset="0"/>
              </a:rPr>
              <a:t>tripartivní</a:t>
            </a:r>
            <a:r>
              <a:rPr lang="cs-CZ" b="1" dirty="0" smtClean="0">
                <a:latin typeface="Garamond" panose="02020404030301010803" pitchFamily="18" charset="0"/>
              </a:rPr>
              <a:t>)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44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Garamond" panose="02020404030301010803" pitchFamily="18" charset="0"/>
              </a:rPr>
              <a:t>Nominativní VS ergativní 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Garamond" panose="02020404030301010803" pitchFamily="18" charset="0"/>
              </a:rPr>
              <a:t>j</a:t>
            </a:r>
            <a:r>
              <a:rPr lang="cs-CZ" b="1" dirty="0" smtClean="0">
                <a:latin typeface="Garamond" panose="02020404030301010803" pitchFamily="18" charset="0"/>
              </a:rPr>
              <a:t>azyky </a:t>
            </a:r>
            <a:r>
              <a:rPr lang="cs-CZ" b="1" dirty="0" err="1" smtClean="0">
                <a:latin typeface="Garamond" panose="02020404030301010803" pitchFamily="18" charset="0"/>
              </a:rPr>
              <a:t>nominativně</a:t>
            </a:r>
            <a:r>
              <a:rPr lang="cs-CZ" b="1" dirty="0" smtClean="0">
                <a:latin typeface="Garamond" panose="02020404030301010803" pitchFamily="18" charset="0"/>
              </a:rPr>
              <a:t>-akuzativní užívají pasivum k zdůraznění patiens, či odsunu agens</a:t>
            </a:r>
          </a:p>
          <a:p>
            <a:r>
              <a:rPr lang="cs-CZ" b="1" dirty="0">
                <a:latin typeface="Garamond" panose="02020404030301010803" pitchFamily="18" charset="0"/>
              </a:rPr>
              <a:t>j</a:t>
            </a:r>
            <a:r>
              <a:rPr lang="cs-CZ" b="1" dirty="0" smtClean="0">
                <a:latin typeface="Garamond" panose="02020404030301010803" pitchFamily="18" charset="0"/>
              </a:rPr>
              <a:t>azyky </a:t>
            </a:r>
            <a:r>
              <a:rPr lang="cs-CZ" b="1" dirty="0" err="1" smtClean="0">
                <a:latin typeface="Garamond" panose="02020404030301010803" pitchFamily="18" charset="0"/>
              </a:rPr>
              <a:t>ergativně-absolutivní</a:t>
            </a:r>
            <a:r>
              <a:rPr lang="cs-CZ" b="1" dirty="0" smtClean="0">
                <a:latin typeface="Garamond" panose="02020404030301010803" pitchFamily="18" charset="0"/>
              </a:rPr>
              <a:t> užívají </a:t>
            </a:r>
            <a:r>
              <a:rPr lang="cs-CZ" b="1" dirty="0" err="1" smtClean="0">
                <a:latin typeface="Garamond" panose="02020404030301010803" pitchFamily="18" charset="0"/>
              </a:rPr>
              <a:t>antipasivum</a:t>
            </a:r>
            <a:r>
              <a:rPr lang="cs-CZ" b="1" dirty="0" smtClean="0">
                <a:latin typeface="Garamond" panose="02020404030301010803" pitchFamily="18" charset="0"/>
              </a:rPr>
              <a:t> ke zdůraznění agens</a:t>
            </a:r>
          </a:p>
          <a:p>
            <a:r>
              <a:rPr lang="cs-CZ" b="1" dirty="0">
                <a:latin typeface="Garamond" panose="02020404030301010803" pitchFamily="18" charset="0"/>
              </a:rPr>
              <a:t>t</a:t>
            </a:r>
            <a:r>
              <a:rPr lang="cs-CZ" b="1" dirty="0" smtClean="0">
                <a:latin typeface="Garamond" panose="02020404030301010803" pitchFamily="18" charset="0"/>
              </a:rPr>
              <a:t>aké jazyky s </a:t>
            </a:r>
            <a:r>
              <a:rPr lang="cs-CZ" b="1" dirty="0" err="1" smtClean="0">
                <a:latin typeface="Garamond" panose="02020404030301010803" pitchFamily="18" charset="0"/>
              </a:rPr>
              <a:t>antipasivem</a:t>
            </a:r>
            <a:r>
              <a:rPr lang="cs-CZ" b="1" dirty="0" smtClean="0">
                <a:latin typeface="Garamond" panose="02020404030301010803" pitchFamily="18" charset="0"/>
              </a:rPr>
              <a:t> i pasivem – inuitské jazyky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8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>
                <a:latin typeface="Garamond" panose="02020404030301010803" pitchFamily="18" charset="0"/>
              </a:rPr>
              <a:t>Ergativní </a:t>
            </a:r>
            <a:r>
              <a:rPr lang="cs-CZ" b="1" dirty="0" smtClean="0">
                <a:latin typeface="Garamond" panose="02020404030301010803" pitchFamily="18" charset="0"/>
              </a:rPr>
              <a:t>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baskičtina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Černá řeč </a:t>
            </a:r>
            <a:r>
              <a:rPr lang="cs-CZ" b="1" dirty="0" err="1" smtClean="0">
                <a:latin typeface="Garamond" panose="02020404030301010803" pitchFamily="18" charset="0"/>
              </a:rPr>
              <a:t>Mordoru</a:t>
            </a:r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sumerština</a:t>
            </a:r>
          </a:p>
          <a:p>
            <a:r>
              <a:rPr lang="cs-CZ" b="1" dirty="0">
                <a:latin typeface="Garamond" panose="02020404030301010803" pitchFamily="18" charset="0"/>
              </a:rPr>
              <a:t>k</a:t>
            </a:r>
            <a:r>
              <a:rPr lang="cs-CZ" b="1" dirty="0" smtClean="0">
                <a:latin typeface="Garamond" panose="02020404030301010803" pitchFamily="18" charset="0"/>
              </a:rPr>
              <a:t>avkazské jazyky – čečenština, gruzínština</a:t>
            </a:r>
          </a:p>
          <a:p>
            <a:r>
              <a:rPr lang="cs-CZ" b="1" dirty="0">
                <a:latin typeface="Garamond" panose="02020404030301010803" pitchFamily="18" charset="0"/>
              </a:rPr>
              <a:t>v některých jazycích existují jak nominativní tak i ergativní konstrukce – hindština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sloveso v prézentu nominativní konstrukci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sloveso v préteritu ergativní </a:t>
            </a:r>
            <a:r>
              <a:rPr lang="cs-CZ" b="1" dirty="0" smtClean="0">
                <a:latin typeface="Garamond" panose="02020404030301010803" pitchFamily="18" charset="0"/>
              </a:rPr>
              <a:t>konstrukci</a:t>
            </a:r>
          </a:p>
          <a:p>
            <a:pPr lvl="2"/>
            <a:r>
              <a:rPr lang="cs-CZ" b="1" dirty="0" err="1">
                <a:latin typeface="Garamond" panose="02020404030301010803" pitchFamily="18" charset="0"/>
              </a:rPr>
              <a:t>I</a:t>
            </a:r>
            <a:r>
              <a:rPr lang="cs-CZ" b="1" dirty="0" err="1" smtClean="0">
                <a:latin typeface="Garamond" panose="02020404030301010803" pitchFamily="18" charset="0"/>
              </a:rPr>
              <a:t>aṛkā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āyā</a:t>
            </a:r>
            <a:r>
              <a:rPr lang="cs-CZ" b="1" dirty="0" smtClean="0">
                <a:latin typeface="Garamond" panose="02020404030301010803" pitchFamily="18" charset="0"/>
              </a:rPr>
              <a:t>. - nominativ</a:t>
            </a:r>
          </a:p>
          <a:p>
            <a:pPr lvl="2"/>
            <a:r>
              <a:rPr lang="cs-CZ" b="1" dirty="0" err="1">
                <a:latin typeface="Garamond" panose="02020404030301010803" pitchFamily="18" charset="0"/>
              </a:rPr>
              <a:t>Rām</a:t>
            </a:r>
            <a:r>
              <a:rPr lang="cs-CZ" b="1" dirty="0">
                <a:latin typeface="Garamond" panose="02020404030301010803" pitchFamily="18" charset="0"/>
              </a:rPr>
              <a:t> ne </a:t>
            </a:r>
            <a:r>
              <a:rPr lang="cs-CZ" b="1" dirty="0" err="1">
                <a:latin typeface="Garamond" panose="02020404030301010803" pitchFamily="18" charset="0"/>
              </a:rPr>
              <a:t>ciṭṭhī</a:t>
            </a:r>
            <a:r>
              <a:rPr lang="cs-CZ" b="1" dirty="0">
                <a:latin typeface="Garamond" panose="02020404030301010803" pitchFamily="18" charset="0"/>
              </a:rPr>
              <a:t> </a:t>
            </a:r>
            <a:r>
              <a:rPr lang="cs-CZ" b="1" dirty="0" err="1">
                <a:latin typeface="Garamond" panose="02020404030301010803" pitchFamily="18" charset="0"/>
              </a:rPr>
              <a:t>likhī</a:t>
            </a:r>
            <a:r>
              <a:rPr lang="cs-CZ" b="1" dirty="0" smtClean="0">
                <a:latin typeface="Garamond" panose="02020404030301010803" pitchFamily="18" charset="0"/>
              </a:rPr>
              <a:t>. – </a:t>
            </a:r>
            <a:r>
              <a:rPr lang="cs-CZ" b="1" dirty="0" err="1" smtClean="0">
                <a:latin typeface="Garamond" panose="02020404030301010803" pitchFamily="18" charset="0"/>
              </a:rPr>
              <a:t>ergativ</a:t>
            </a:r>
            <a:endParaRPr lang="cs-CZ" b="1" dirty="0" smtClean="0">
              <a:latin typeface="Garamond" panose="02020404030301010803" pitchFamily="18" charset="0"/>
            </a:endParaRPr>
          </a:p>
          <a:p>
            <a:pPr lvl="1"/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2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Ergativní </a:t>
            </a:r>
            <a:r>
              <a:rPr lang="cs-CZ" b="1" dirty="0">
                <a:latin typeface="Garamond" panose="02020404030301010803" pitchFamily="18" charset="0"/>
              </a:rPr>
              <a:t>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Garamond" panose="02020404030301010803" pitchFamily="18" charset="0"/>
              </a:rPr>
              <a:t>původce děje (agens) je v ide. podmět, v ergativních jazycích je předmětem v </a:t>
            </a:r>
            <a:r>
              <a:rPr lang="cs-CZ" b="1" dirty="0" err="1">
                <a:latin typeface="Garamond" panose="02020404030301010803" pitchFamily="18" charset="0"/>
              </a:rPr>
              <a:t>ergativu</a:t>
            </a:r>
            <a:endParaRPr lang="cs-CZ" b="1" dirty="0">
              <a:latin typeface="Garamond" panose="02020404030301010803" pitchFamily="18" charset="0"/>
            </a:endParaRPr>
          </a:p>
          <a:p>
            <a:r>
              <a:rPr lang="cs-CZ" b="1" dirty="0">
                <a:latin typeface="Garamond" panose="02020404030301010803" pitchFamily="18" charset="0"/>
              </a:rPr>
              <a:t>podmět, který není původcem, je pak ve tvaru (pádu) označovaném jako </a:t>
            </a:r>
            <a:r>
              <a:rPr lang="cs-CZ" b="1" dirty="0" err="1" smtClean="0">
                <a:latin typeface="Garamond" panose="02020404030301010803" pitchFamily="18" charset="0"/>
              </a:rPr>
              <a:t>absolutiv</a:t>
            </a:r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Dům se staví dělníky. X Dělníci staví dům.</a:t>
            </a:r>
          </a:p>
          <a:p>
            <a:r>
              <a:rPr lang="cs-CZ" b="1" dirty="0">
                <a:latin typeface="Garamond" panose="02020404030301010803" pitchFamily="18" charset="0"/>
              </a:rPr>
              <a:t>agens X patiens</a:t>
            </a:r>
          </a:p>
          <a:p>
            <a:r>
              <a:rPr lang="cs-CZ" b="1" dirty="0">
                <a:latin typeface="Garamond" panose="02020404030301010803" pitchFamily="18" charset="0"/>
              </a:rPr>
              <a:t>a</a:t>
            </a:r>
            <a:r>
              <a:rPr lang="cs-CZ" b="1" dirty="0" smtClean="0">
                <a:latin typeface="Garamond" panose="02020404030301010803" pitchFamily="18" charset="0"/>
              </a:rPr>
              <a:t>gens – původce děje</a:t>
            </a:r>
          </a:p>
          <a:p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atiens – zasažený dějem</a:t>
            </a:r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24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Garamond" panose="02020404030301010803" pitchFamily="18" charset="0"/>
              </a:rPr>
              <a:t>Milewského</a:t>
            </a:r>
            <a:r>
              <a:rPr lang="cs-CZ" b="1" dirty="0" smtClean="0">
                <a:latin typeface="Garamond" panose="02020404030301010803" pitchFamily="18" charset="0"/>
              </a:rPr>
              <a:t> typologie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koncentrické a excentrické jazyky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rozlišuje ergativní a akuzativní jazyky</a:t>
            </a:r>
          </a:p>
          <a:p>
            <a:r>
              <a:rPr lang="cs-CZ" b="1" dirty="0">
                <a:latin typeface="Garamond" panose="02020404030301010803" pitchFamily="18" charset="0"/>
              </a:rPr>
              <a:t>r</a:t>
            </a:r>
            <a:r>
              <a:rPr lang="cs-CZ" b="1" dirty="0" smtClean="0">
                <a:latin typeface="Garamond" panose="02020404030301010803" pitchFamily="18" charset="0"/>
              </a:rPr>
              <a:t>ozdělení jazyků do 6 skupin v závislosti na 4 syntaktických vztazích:</a:t>
            </a:r>
          </a:p>
          <a:p>
            <a:pPr lvl="1"/>
            <a:endParaRPr lang="cs-CZ" b="1" dirty="0" smtClean="0">
              <a:latin typeface="Garamond" panose="02020404030301010803" pitchFamily="18" charset="0"/>
            </a:endParaRP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48"/>
            <a:ext cx="8013328" cy="1403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028384" y="5373216"/>
            <a:ext cx="9361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b="1" dirty="0" smtClean="0">
                <a:latin typeface="Garamond" panose="02020404030301010803" pitchFamily="18" charset="0"/>
              </a:rPr>
              <a:t>Wikipedia.org</a:t>
            </a:r>
            <a:endParaRPr lang="cs-CZ" sz="9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14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Syntaktická typologie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co </a:t>
            </a:r>
            <a:r>
              <a:rPr lang="cs-CZ" b="1" dirty="0">
                <a:latin typeface="Garamond" panose="02020404030301010803" pitchFamily="18" charset="0"/>
              </a:rPr>
              <a:t>je to slovosled?</a:t>
            </a:r>
          </a:p>
          <a:p>
            <a:r>
              <a:rPr lang="cs-CZ" b="1" dirty="0">
                <a:latin typeface="Garamond" panose="02020404030301010803" pitchFamily="18" charset="0"/>
              </a:rPr>
              <a:t>c</a:t>
            </a:r>
            <a:r>
              <a:rPr lang="cs-CZ" b="1" dirty="0" smtClean="0">
                <a:latin typeface="Garamond" panose="02020404030301010803" pitchFamily="18" charset="0"/>
              </a:rPr>
              <a:t>o je to syntax?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slovosled = pořadí větných členů ve větě</a:t>
            </a:r>
          </a:p>
          <a:p>
            <a:r>
              <a:rPr lang="cs-CZ" b="1" dirty="0">
                <a:latin typeface="Garamond" panose="02020404030301010803" pitchFamily="18" charset="0"/>
              </a:rPr>
              <a:t>s</a:t>
            </a:r>
            <a:r>
              <a:rPr lang="cs-CZ" b="1" dirty="0" smtClean="0">
                <a:latin typeface="Garamond" panose="02020404030301010803" pitchFamily="18" charset="0"/>
              </a:rPr>
              <a:t>yntax = slovosled, tedy pořadí větných členů, vztahy mezi nimi</a:t>
            </a:r>
          </a:p>
          <a:p>
            <a:r>
              <a:rPr lang="cs-CZ" b="1" dirty="0">
                <a:latin typeface="Garamond" panose="02020404030301010803" pitchFamily="18" charset="0"/>
              </a:rPr>
              <a:t>s</a:t>
            </a:r>
            <a:r>
              <a:rPr lang="cs-CZ" b="1" dirty="0" smtClean="0">
                <a:latin typeface="Garamond" panose="02020404030301010803" pitchFamily="18" charset="0"/>
              </a:rPr>
              <a:t>yntax= lingvistická disciplína, která se zabývá slovosledem, vztahy větných členů, tvořením vět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15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Syntax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Garamond" panose="02020404030301010803" pitchFamily="18" charset="0"/>
              </a:rPr>
              <a:t>s</a:t>
            </a:r>
            <a:r>
              <a:rPr lang="cs-CZ" sz="3600" b="1" dirty="0" smtClean="0">
                <a:latin typeface="Garamond" panose="02020404030301010803" pitchFamily="18" charset="0"/>
              </a:rPr>
              <a:t>yntax -pořádek slov, vztahy mezi jednotlivými členy věty – morfologie</a:t>
            </a:r>
          </a:p>
          <a:p>
            <a:r>
              <a:rPr lang="cs-CZ" sz="3600" b="1" dirty="0" smtClean="0">
                <a:latin typeface="Garamond" panose="02020404030301010803" pitchFamily="18" charset="0"/>
              </a:rPr>
              <a:t>syntax</a:t>
            </a:r>
          </a:p>
          <a:p>
            <a:pPr lvl="1"/>
            <a:r>
              <a:rPr lang="cs-CZ" sz="3200" b="1" dirty="0">
                <a:latin typeface="Garamond" panose="02020404030301010803" pitchFamily="18" charset="0"/>
              </a:rPr>
              <a:t>v</a:t>
            </a:r>
            <a:r>
              <a:rPr lang="cs-CZ" sz="3200" b="1" dirty="0" smtClean="0">
                <a:latin typeface="Garamond" panose="02020404030301010803" pitchFamily="18" charset="0"/>
              </a:rPr>
              <a:t>alenční</a:t>
            </a:r>
          </a:p>
          <a:p>
            <a:pPr lvl="1"/>
            <a:r>
              <a:rPr lang="cs-CZ" sz="3200" b="1" dirty="0">
                <a:latin typeface="Garamond" panose="02020404030301010803" pitchFamily="18" charset="0"/>
              </a:rPr>
              <a:t>s</a:t>
            </a:r>
            <a:r>
              <a:rPr lang="cs-CZ" sz="3200" b="1" dirty="0" smtClean="0">
                <a:latin typeface="Garamond" panose="02020404030301010803" pitchFamily="18" charset="0"/>
              </a:rPr>
              <a:t>ložková</a:t>
            </a:r>
          </a:p>
          <a:p>
            <a:pPr lvl="1"/>
            <a:r>
              <a:rPr lang="cs-CZ" sz="3200" b="1" dirty="0" smtClean="0">
                <a:latin typeface="Garamond" panose="02020404030301010803" pitchFamily="18" charset="0"/>
              </a:rPr>
              <a:t>závislostní</a:t>
            </a:r>
          </a:p>
        </p:txBody>
      </p:sp>
      <p:pic>
        <p:nvPicPr>
          <p:cNvPr id="1026" name="Picture 2" descr="https://c1.staticflickr.com/3/2565/4087853415_385e629a7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789040"/>
            <a:ext cx="2260914" cy="236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928951" y="6237312"/>
            <a:ext cx="1252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latin typeface="Garamond" panose="02020404030301010803" pitchFamily="18" charset="0"/>
              </a:rPr>
              <a:t>Flickr.com</a:t>
            </a:r>
            <a:endParaRPr lang="cs-CZ" sz="1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21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Syntaktická typologie (</a:t>
            </a:r>
            <a:r>
              <a:rPr lang="cs-CZ" b="1" dirty="0" err="1" smtClean="0">
                <a:latin typeface="Garamond" panose="02020404030301010803" pitchFamily="18" charset="0"/>
              </a:rPr>
              <a:t>Moravczik</a:t>
            </a:r>
            <a:r>
              <a:rPr lang="cs-CZ" b="1" dirty="0" smtClean="0">
                <a:latin typeface="Garamond" panose="02020404030301010803" pitchFamily="18" charset="0"/>
              </a:rPr>
              <a:t>)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z</a:t>
            </a:r>
            <a:r>
              <a:rPr lang="cs-CZ" b="1" dirty="0" smtClean="0">
                <a:latin typeface="Garamond" panose="02020404030301010803" pitchFamily="18" charset="0"/>
              </a:rPr>
              <a:t> hlediska syntaktického se jazyky liší: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výběrem slov, která užívají k vyjádření</a:t>
            </a:r>
          </a:p>
          <a:p>
            <a:pPr lvl="2"/>
            <a:r>
              <a:rPr lang="cs-CZ" b="1" dirty="0" smtClean="0">
                <a:latin typeface="Garamond" panose="02020404030301010803" pitchFamily="18" charset="0"/>
              </a:rPr>
              <a:t>I </a:t>
            </a:r>
            <a:r>
              <a:rPr lang="cs-CZ" b="1" dirty="0" err="1" smtClean="0">
                <a:latin typeface="Garamond" panose="02020404030301010803" pitchFamily="18" charset="0"/>
              </a:rPr>
              <a:t>am</a:t>
            </a:r>
            <a:r>
              <a:rPr lang="cs-CZ" b="1" dirty="0" smtClean="0">
                <a:latin typeface="Garamond" panose="02020404030301010803" pitchFamily="18" charset="0"/>
              </a:rPr>
              <a:t> a student.</a:t>
            </a:r>
          </a:p>
          <a:p>
            <a:pPr lvl="2"/>
            <a:r>
              <a:rPr lang="cs-CZ" b="1" dirty="0" smtClean="0">
                <a:latin typeface="Garamond" panose="02020404030301010803" pitchFamily="18" charset="0"/>
              </a:rPr>
              <a:t>Jsem student. /Já jsem student.</a:t>
            </a:r>
          </a:p>
          <a:p>
            <a:pPr lvl="2"/>
            <a:r>
              <a:rPr lang="az-Cyrl-AZ" b="1" dirty="0" smtClean="0">
                <a:latin typeface="Garamond" panose="02020404030301010803" pitchFamily="18" charset="0"/>
              </a:rPr>
              <a:t>Я студент</a:t>
            </a:r>
            <a:r>
              <a:rPr lang="cs-CZ" b="1" dirty="0" smtClean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výběrem slovních tvarů a forem</a:t>
            </a:r>
          </a:p>
          <a:p>
            <a:pPr lvl="2"/>
            <a:r>
              <a:rPr lang="cs-CZ" b="1" dirty="0" err="1">
                <a:latin typeface="Garamond" panose="02020404030301010803" pitchFamily="18" charset="0"/>
              </a:rPr>
              <a:t>s</a:t>
            </a:r>
            <a:r>
              <a:rPr lang="cs-CZ" b="1" dirty="0" err="1" smtClean="0">
                <a:latin typeface="Garamond" panose="02020404030301010803" pitchFamily="18" charset="0"/>
              </a:rPr>
              <a:t>mall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spoon</a:t>
            </a:r>
            <a:r>
              <a:rPr lang="cs-CZ" b="1" dirty="0" smtClean="0">
                <a:latin typeface="Garamond" panose="02020404030301010803" pitchFamily="18" charset="0"/>
              </a:rPr>
              <a:t>/-s</a:t>
            </a:r>
          </a:p>
          <a:p>
            <a:pPr lvl="2"/>
            <a:r>
              <a:rPr lang="cs-CZ" b="1" dirty="0" smtClean="0">
                <a:latin typeface="Garamond" panose="02020404030301010803" pitchFamily="18" charset="0"/>
              </a:rPr>
              <a:t>malá lžička, malé lžičky, malé lžičce, malou lžičku, malou lžičkou, malými lžičkami, malé lžičky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pořádkem slov</a:t>
            </a:r>
          </a:p>
          <a:p>
            <a:pPr lvl="2"/>
            <a:r>
              <a:rPr lang="cs-CZ" b="1" dirty="0" err="1" smtClean="0">
                <a:latin typeface="Garamond" panose="02020404030301010803" pitchFamily="18" charset="0"/>
              </a:rPr>
              <a:t>Totto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amam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esose</a:t>
            </a:r>
            <a:r>
              <a:rPr lang="cs-CZ" b="1" dirty="0" smtClean="0">
                <a:latin typeface="Garamond" panose="02020404030301010803" pitchFamily="18" charset="0"/>
              </a:rPr>
              <a:t>.</a:t>
            </a:r>
          </a:p>
          <a:p>
            <a:pPr lvl="3"/>
            <a:r>
              <a:rPr lang="cs-CZ" b="1" dirty="0" smtClean="0">
                <a:latin typeface="Garamond" panose="02020404030301010803" pitchFamily="18" charset="0"/>
              </a:rPr>
              <a:t>S -    O    -    V.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23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Syntaktická typologie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t</a:t>
            </a:r>
            <a:r>
              <a:rPr lang="cs-CZ" b="1" dirty="0" smtClean="0">
                <a:latin typeface="Garamond" panose="02020404030301010803" pitchFamily="18" charset="0"/>
              </a:rPr>
              <a:t>řídění jazyků: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podle slovosledu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nominativní VS ergativní jazyk – Jarmila </a:t>
            </a:r>
            <a:r>
              <a:rPr lang="cs-CZ" b="1" dirty="0" err="1" smtClean="0">
                <a:latin typeface="Garamond" panose="02020404030301010803" pitchFamily="18" charset="0"/>
              </a:rPr>
              <a:t>Panevová</a:t>
            </a:r>
            <a:endParaRPr lang="cs-CZ" b="1" dirty="0" smtClean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ravé X levé větvení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Roman </a:t>
            </a:r>
            <a:r>
              <a:rPr lang="cs-CZ" b="1" dirty="0" err="1" smtClean="0">
                <a:latin typeface="Garamond" panose="02020404030301010803" pitchFamily="18" charset="0"/>
              </a:rPr>
              <a:t>Jakobson</a:t>
            </a:r>
            <a:r>
              <a:rPr lang="cs-CZ" b="1" dirty="0" smtClean="0">
                <a:latin typeface="Garamond" panose="02020404030301010803" pitchFamily="18" charset="0"/>
              </a:rPr>
              <a:t> – implikační zákony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S – subjekt, V- verbum, O-přímý objekt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Joseph </a:t>
            </a:r>
            <a:r>
              <a:rPr lang="cs-CZ" b="1" dirty="0" err="1" smtClean="0">
                <a:latin typeface="Garamond" panose="02020404030301010803" pitchFamily="18" charset="0"/>
              </a:rPr>
              <a:t>Greenberg</a:t>
            </a:r>
            <a:r>
              <a:rPr lang="cs-CZ" b="1" dirty="0" smtClean="0">
                <a:latin typeface="Garamond" panose="02020404030301010803" pitchFamily="18" charset="0"/>
              </a:rPr>
              <a:t> (také teorie univerzálií, genetická typologie…)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89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b="1" dirty="0" smtClean="0">
                <a:latin typeface="Garamond" panose="02020404030301010803" pitchFamily="18" charset="0"/>
              </a:rPr>
              <a:t>pravé X levé větvení</a:t>
            </a:r>
            <a:br>
              <a:rPr lang="cs-CZ" b="1" dirty="0" smtClean="0">
                <a:latin typeface="Garamond" panose="02020404030301010803" pitchFamily="18" charset="0"/>
              </a:rPr>
            </a:br>
            <a:r>
              <a:rPr lang="cs-CZ" sz="4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Levé X pravé větvení</a:t>
            </a:r>
            <a:endParaRPr lang="cs-CZ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b="1" dirty="0">
                <a:latin typeface="Garamond" panose="02020404030301010803" pitchFamily="18" charset="0"/>
              </a:rPr>
              <a:t>j</a:t>
            </a:r>
            <a:r>
              <a:rPr lang="cs-CZ" sz="3600" b="1" dirty="0" smtClean="0">
                <a:latin typeface="Garamond" panose="02020404030301010803" pitchFamily="18" charset="0"/>
              </a:rPr>
              <a:t>azyky </a:t>
            </a:r>
            <a:r>
              <a:rPr lang="cs-CZ" sz="3600" b="1" dirty="0">
                <a:latin typeface="Garamond" panose="02020404030301010803" pitchFamily="18" charset="0"/>
              </a:rPr>
              <a:t>lze typologicky rozdělit </a:t>
            </a:r>
            <a:r>
              <a:rPr lang="cs-CZ" sz="3600" b="1" dirty="0" smtClean="0">
                <a:latin typeface="Garamond" panose="02020404030301010803" pitchFamily="18" charset="0"/>
              </a:rPr>
              <a:t>i podle postavení </a:t>
            </a:r>
            <a:r>
              <a:rPr lang="cs-CZ" sz="3600" b="1" dirty="0">
                <a:latin typeface="Garamond" panose="02020404030301010803" pitchFamily="18" charset="0"/>
              </a:rPr>
              <a:t>rozvitých větných </a:t>
            </a:r>
            <a:r>
              <a:rPr lang="cs-CZ" sz="3600" b="1" dirty="0" smtClean="0">
                <a:latin typeface="Garamond" panose="02020404030301010803" pitchFamily="18" charset="0"/>
              </a:rPr>
              <a:t>členů:</a:t>
            </a:r>
          </a:p>
          <a:p>
            <a:pPr lvl="1"/>
            <a:r>
              <a:rPr lang="cs-CZ" sz="3200" b="1" dirty="0" smtClean="0">
                <a:latin typeface="Garamond" panose="02020404030301010803" pitchFamily="18" charset="0"/>
              </a:rPr>
              <a:t>před jménem -levé větvení </a:t>
            </a:r>
          </a:p>
          <a:p>
            <a:pPr lvl="2"/>
            <a:r>
              <a:rPr lang="cs-CZ" b="1" dirty="0" smtClean="0">
                <a:latin typeface="Garamond" panose="02020404030301010803" pitchFamily="18" charset="0"/>
              </a:rPr>
              <a:t>např. angličtina</a:t>
            </a:r>
          </a:p>
          <a:p>
            <a:pPr lvl="2"/>
            <a:r>
              <a:rPr lang="cs-CZ" b="1" dirty="0" err="1" smtClean="0">
                <a:latin typeface="Garamond" panose="02020404030301010803" pitchFamily="18" charset="0"/>
              </a:rPr>
              <a:t>Yours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friend´s</a:t>
            </a:r>
            <a:r>
              <a:rPr lang="cs-CZ" b="1" dirty="0" smtClean="0">
                <a:latin typeface="Garamond" panose="02020404030301010803" pitchFamily="18" charset="0"/>
              </a:rPr>
              <a:t> mobil. X Mobil </a:t>
            </a:r>
            <a:r>
              <a:rPr lang="cs-CZ" b="1" dirty="0" err="1" smtClean="0">
                <a:latin typeface="Garamond" panose="02020404030301010803" pitchFamily="18" charset="0"/>
              </a:rPr>
              <a:t>of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your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friend</a:t>
            </a:r>
            <a:r>
              <a:rPr lang="cs-CZ" b="1" dirty="0" smtClean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cs-CZ" sz="3200" b="1" dirty="0" smtClean="0">
                <a:latin typeface="Garamond" panose="02020404030301010803" pitchFamily="18" charset="0"/>
              </a:rPr>
              <a:t>za jménem-pravé větvení </a:t>
            </a:r>
          </a:p>
          <a:p>
            <a:pPr lvl="2"/>
            <a:r>
              <a:rPr lang="cs-CZ" b="1" dirty="0" smtClean="0">
                <a:latin typeface="Garamond" panose="02020404030301010803" pitchFamily="18" charset="0"/>
              </a:rPr>
              <a:t>např. čeština</a:t>
            </a:r>
          </a:p>
          <a:p>
            <a:pPr lvl="2"/>
            <a:r>
              <a:rPr lang="cs-CZ" b="1" dirty="0" smtClean="0">
                <a:latin typeface="Garamond" panose="02020404030301010803" pitchFamily="18" charset="0"/>
              </a:rPr>
              <a:t>Stůl, který stojí v kanceláři X v kanceláři stojící stůl.</a:t>
            </a:r>
          </a:p>
          <a:p>
            <a:pPr lvl="1"/>
            <a:r>
              <a:rPr lang="cs-CZ" sz="3200" b="1" dirty="0">
                <a:latin typeface="Garamond" panose="02020404030301010803" pitchFamily="18" charset="0"/>
              </a:rPr>
              <a:t>v</a:t>
            </a:r>
            <a:r>
              <a:rPr lang="cs-CZ" sz="3200" b="1" dirty="0" smtClean="0">
                <a:latin typeface="Garamond" panose="02020404030301010803" pitchFamily="18" charset="0"/>
              </a:rPr>
              <a:t>ětšina jazyků využívá obojí větvení</a:t>
            </a:r>
            <a:endParaRPr lang="cs-CZ" sz="32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38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Syntaktická typologie</a:t>
            </a:r>
            <a:r>
              <a:rPr lang="cs-CZ" b="1" dirty="0" smtClean="0">
                <a:latin typeface="Garamond" panose="02020404030301010803" pitchFamily="18" charset="0"/>
              </a:rPr>
              <a:t/>
            </a:r>
            <a:br>
              <a:rPr lang="cs-CZ" b="1" dirty="0" smtClean="0">
                <a:latin typeface="Garamond" panose="02020404030301010803" pitchFamily="18" charset="0"/>
              </a:rPr>
            </a:br>
            <a:r>
              <a:rPr lang="cs-CZ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pevný X volný slovosled</a:t>
            </a:r>
            <a:endParaRPr lang="cs-CZ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rmAutofit lnSpcReduction="10000"/>
          </a:bodyPr>
          <a:lstStyle/>
          <a:p>
            <a:r>
              <a:rPr lang="cs-CZ" sz="4000" b="1" dirty="0" smtClean="0">
                <a:latin typeface="Garamond" panose="02020404030301010803" pitchFamily="18" charset="0"/>
              </a:rPr>
              <a:t>zejména dle slovosledu</a:t>
            </a:r>
          </a:p>
          <a:p>
            <a:pPr lvl="1"/>
            <a:r>
              <a:rPr lang="cs-CZ" sz="3600" b="1" dirty="0" smtClean="0">
                <a:latin typeface="Garamond" panose="02020404030301010803" pitchFamily="18" charset="0"/>
              </a:rPr>
              <a:t>pevný - konfigurační</a:t>
            </a:r>
          </a:p>
          <a:p>
            <a:pPr lvl="1"/>
            <a:r>
              <a:rPr lang="cs-CZ" sz="3600" b="1" dirty="0" smtClean="0">
                <a:latin typeface="Garamond" panose="02020404030301010803" pitchFamily="18" charset="0"/>
              </a:rPr>
              <a:t>volný - nekonfigurační</a:t>
            </a:r>
          </a:p>
          <a:p>
            <a:r>
              <a:rPr lang="cs-CZ" sz="4000" b="1" dirty="0">
                <a:latin typeface="Garamond" panose="02020404030301010803" pitchFamily="18" charset="0"/>
              </a:rPr>
              <a:t>m</a:t>
            </a:r>
            <a:r>
              <a:rPr lang="cs-CZ" sz="4000" b="1" dirty="0" smtClean="0">
                <a:latin typeface="Garamond" panose="02020404030301010803" pitchFamily="18" charset="0"/>
              </a:rPr>
              <a:t>íra volnosti slovosledu souvisí s morfologickým typem jazyka, proč?</a:t>
            </a:r>
            <a:endParaRPr lang="cs-CZ" b="1" dirty="0">
              <a:latin typeface="Garamond" panose="02020404030301010803" pitchFamily="18" charset="0"/>
            </a:endParaRPr>
          </a:p>
          <a:p>
            <a:r>
              <a:rPr lang="cs-CZ" sz="4000" b="1" dirty="0">
                <a:latin typeface="Garamond" panose="02020404030301010803" pitchFamily="18" charset="0"/>
              </a:rPr>
              <a:t>j</a:t>
            </a:r>
            <a:r>
              <a:rPr lang="cs-CZ" sz="4000" b="1" dirty="0" smtClean="0">
                <a:latin typeface="Garamond" panose="02020404030301010803" pitchFamily="18" charset="0"/>
              </a:rPr>
              <a:t>azyky s volným slovosledem mohou měnit pořadí frází</a:t>
            </a:r>
          </a:p>
        </p:txBody>
      </p:sp>
    </p:spTree>
    <p:extLst>
      <p:ext uri="{BB962C8B-B14F-4D97-AF65-F5344CB8AC3E}">
        <p14:creationId xmlns:p14="http://schemas.microsoft.com/office/powerpoint/2010/main" val="161079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Garamond" panose="02020404030301010803" pitchFamily="18" charset="0"/>
              </a:rPr>
              <a:t>Jakobson</a:t>
            </a:r>
            <a:r>
              <a:rPr lang="cs-CZ" b="1" dirty="0" smtClean="0">
                <a:latin typeface="Garamond" panose="02020404030301010803" pitchFamily="18" charset="0"/>
              </a:rPr>
              <a:t> – implikační zákony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Garamond" panose="02020404030301010803" pitchFamily="18" charset="0"/>
              </a:rPr>
              <a:t>m</a:t>
            </a:r>
            <a:r>
              <a:rPr lang="cs-CZ" sz="3600" b="1" dirty="0" smtClean="0">
                <a:effectLst/>
                <a:latin typeface="Garamond" panose="02020404030301010803" pitchFamily="18" charset="0"/>
              </a:rPr>
              <a:t>á-li jazyk volný slovosled, má pádové koncovky</a:t>
            </a:r>
          </a:p>
          <a:p>
            <a:r>
              <a:rPr lang="cs-CZ" sz="3600" b="1" dirty="0" smtClean="0">
                <a:effectLst/>
                <a:latin typeface="Garamond" panose="02020404030301010803" pitchFamily="18" charset="0"/>
              </a:rPr>
              <a:t>má-li jazyk pevný slovosled, má hodně pomocných/funkčních slov</a:t>
            </a:r>
          </a:p>
          <a:p>
            <a:r>
              <a:rPr lang="cs-CZ" sz="3600" b="1" dirty="0" smtClean="0">
                <a:effectLst/>
                <a:latin typeface="Garamond" panose="02020404030301010803" pitchFamily="18" charset="0"/>
              </a:rPr>
              <a:t>má-li jazyk volný slovosled, má gramatickou shodu</a:t>
            </a:r>
          </a:p>
          <a:p>
            <a:r>
              <a:rPr lang="cs-CZ" sz="3600" b="1" dirty="0" smtClean="0">
                <a:latin typeface="Garamond" panose="02020404030301010803" pitchFamily="18" charset="0"/>
              </a:rPr>
              <a:t>proč?</a:t>
            </a:r>
          </a:p>
          <a:p>
            <a:pPr marL="0" indent="0">
              <a:buNone/>
            </a:pPr>
            <a:endParaRPr lang="cs-CZ" sz="3600" b="1" dirty="0" smtClean="0">
              <a:effectLst/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98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Pevný slovosled X </a:t>
            </a:r>
            <a:r>
              <a:rPr lang="cs-CZ" b="1" dirty="0">
                <a:latin typeface="Garamond" panose="02020404030301010803" pitchFamily="18" charset="0"/>
              </a:rPr>
              <a:t>v</a:t>
            </a:r>
            <a:r>
              <a:rPr lang="cs-CZ" b="1" dirty="0" smtClean="0">
                <a:latin typeface="Garamond" panose="02020404030301010803" pitchFamily="18" charset="0"/>
              </a:rPr>
              <a:t>olný slovosled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Peter met </a:t>
            </a:r>
            <a:r>
              <a:rPr lang="cs-CZ" b="1" dirty="0" err="1" smtClean="0">
                <a:latin typeface="Garamond" panose="02020404030301010803" pitchFamily="18" charset="0"/>
              </a:rPr>
              <a:t>Suzy</a:t>
            </a:r>
            <a:r>
              <a:rPr lang="cs-CZ" b="1" dirty="0" smtClean="0">
                <a:latin typeface="Garamond" panose="02020404030301010803" pitchFamily="18" charset="0"/>
              </a:rPr>
              <a:t> X </a:t>
            </a:r>
            <a:r>
              <a:rPr lang="cs-CZ" b="1" dirty="0" err="1" smtClean="0">
                <a:latin typeface="Garamond" panose="02020404030301010803" pitchFamily="18" charset="0"/>
              </a:rPr>
              <a:t>Suzy</a:t>
            </a:r>
            <a:r>
              <a:rPr lang="cs-CZ" b="1" dirty="0" smtClean="0">
                <a:latin typeface="Garamond" panose="02020404030301010803" pitchFamily="18" charset="0"/>
              </a:rPr>
              <a:t> met Peter.</a:t>
            </a:r>
          </a:p>
          <a:p>
            <a:pPr lvl="1"/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  -  V  -   O      x 	 S   -   V  -   O</a:t>
            </a:r>
          </a:p>
          <a:p>
            <a:r>
              <a:rPr lang="cs-CZ" sz="2800" b="1" dirty="0" smtClean="0">
                <a:latin typeface="Garamond" panose="02020404030301010803" pitchFamily="18" charset="0"/>
              </a:rPr>
              <a:t>Martin viděl Lucii X Martina viděla Lucie.</a:t>
            </a:r>
          </a:p>
          <a:p>
            <a:pPr lvl="1"/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   -    V   -   O    x     O     -    V     -    S</a:t>
            </a:r>
          </a:p>
          <a:p>
            <a:pPr lvl="1"/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-Ø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    V</a:t>
            </a:r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-Ø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-   O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-i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 x     O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-a    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    V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-a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 -    S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-Ø</a:t>
            </a:r>
          </a:p>
          <a:p>
            <a:pPr lvl="1"/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Nom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.-  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verb.akt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 - 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Acc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 X      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Acc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cs-CZ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  - 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verb.akt.f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 -  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Nom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sz="2800" b="1" dirty="0" smtClean="0">
                <a:latin typeface="Garamond" panose="02020404030301010803" pitchFamily="18" charset="0"/>
              </a:rPr>
              <a:t>Lucie viděla Martina X Lucii viděl Martin.</a:t>
            </a:r>
          </a:p>
          <a:p>
            <a:pPr lvl="1"/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   -    V   -  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O       x    </a:t>
            </a:r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O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 -    </a:t>
            </a:r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V  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    S</a:t>
            </a:r>
          </a:p>
          <a:p>
            <a:pPr lvl="1"/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-Ø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    V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-a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    O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-a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    x    O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-i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 </a:t>
            </a:r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 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V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</a:t>
            </a:r>
            <a:r>
              <a:rPr lang="cs-CZ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Ø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-    S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-Ø</a:t>
            </a:r>
          </a:p>
          <a:p>
            <a:pPr lvl="1"/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Nom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 -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verb.akt.f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.-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Acc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       X    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Acc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     -   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verb.akt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 -  </a:t>
            </a:r>
            <a:r>
              <a:rPr lang="cs-CZ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Nom</a:t>
            </a:r>
            <a:r>
              <a:rPr lang="cs-CZ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cs-CZ" sz="1800" b="1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cs-CZ" b="1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20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5473</TotalTime>
  <Words>827</Words>
  <Application>Microsoft Office PowerPoint</Application>
  <PresentationFormat>Předvádění na obrazovce (4:3)</PresentationFormat>
  <Paragraphs>175</Paragraphs>
  <Slides>18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OJ305  TYPOLOGIE JAZYKŮ z pohledu syntaxe</vt:lpstr>
      <vt:lpstr>Syntaktická typologie</vt:lpstr>
      <vt:lpstr>Syntax</vt:lpstr>
      <vt:lpstr>Syntaktická typologie (Moravczik)</vt:lpstr>
      <vt:lpstr>Syntaktická typologie</vt:lpstr>
      <vt:lpstr>pravé X levé větvení Levé X pravé větvení</vt:lpstr>
      <vt:lpstr>Syntaktická typologie pevný X volný slovosled</vt:lpstr>
      <vt:lpstr>Jakobson – implikační zákony</vt:lpstr>
      <vt:lpstr>Pevný slovosled X volný slovosled</vt:lpstr>
      <vt:lpstr>Pevný slovosled X volný slovosled</vt:lpstr>
      <vt:lpstr>Slovosledné typy - indikativ</vt:lpstr>
      <vt:lpstr>Slovosledné typy - příklady</vt:lpstr>
      <vt:lpstr>Nominativní VS ergativní jazyk</vt:lpstr>
      <vt:lpstr>Nominativní VS ergativní jazyk</vt:lpstr>
      <vt:lpstr>Nominativní VS ergativní jazyk</vt:lpstr>
      <vt:lpstr>Ergativní jazyk</vt:lpstr>
      <vt:lpstr>Ergativní jazyk</vt:lpstr>
      <vt:lpstr>Milewského typologie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OJ305  TYPOLOGIE JAZYKŮ</dc:title>
  <dc:creator>Blanka Čapková</dc:creator>
  <cp:lastModifiedBy>Blanka Čapková</cp:lastModifiedBy>
  <cp:revision>66</cp:revision>
  <cp:lastPrinted>2016-03-07T08:41:16Z</cp:lastPrinted>
  <dcterms:created xsi:type="dcterms:W3CDTF">2016-02-26T13:54:28Z</dcterms:created>
  <dcterms:modified xsi:type="dcterms:W3CDTF">2016-03-07T14:15:52Z</dcterms:modified>
</cp:coreProperties>
</file>