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3" r:id="rId17"/>
    <p:sldId id="271" r:id="rId18"/>
    <p:sldId id="274" r:id="rId19"/>
    <p:sldId id="275" r:id="rId20"/>
    <p:sldId id="272" r:id="rId21"/>
    <p:sldId id="276" r:id="rId22"/>
    <p:sldId id="277" r:id="rId23"/>
    <p:sldId id="278" r:id="rId24"/>
    <p:sldId id="279" r:id="rId2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8844" autoAdjust="0"/>
  </p:normalViewPr>
  <p:slideViewPr>
    <p:cSldViewPr>
      <p:cViewPr>
        <p:scale>
          <a:sx n="134" d="100"/>
          <a:sy n="134" d="100"/>
        </p:scale>
        <p:origin x="-95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0D27F-C989-4DB7-8FC6-AB05ADECB7D2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BC2B3-1C15-456B-8A87-F908F48EB5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137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F988-CEE2-4A48-8137-B1F37BF563D0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68039-F3B5-4D30-8DAB-2BD853B647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61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13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159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997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874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0117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357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617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19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6706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4651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46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791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881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2097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9607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22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2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22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188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87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904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3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96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68039-F3B5-4D30-8DAB-2BD853B6471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83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29.2.2016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cs-CZ" b="1" dirty="0" smtClean="0">
                <a:latin typeface="Garamond" panose="02020404030301010803" pitchFamily="18" charset="0"/>
              </a:rPr>
              <a:t>OJ305</a:t>
            </a:r>
            <a:br>
              <a:rPr lang="cs-CZ" b="1" dirty="0" smtClean="0">
                <a:latin typeface="Garamond" panose="02020404030301010803" pitchFamily="18" charset="0"/>
              </a:rPr>
            </a:br>
            <a:r>
              <a:rPr lang="cs-CZ" b="1" dirty="0" smtClean="0">
                <a:latin typeface="Garamond" panose="02020404030301010803" pitchFamily="18" charset="0"/>
              </a:rPr>
              <a:t>TYPOLOGIE JAZYKŮ</a:t>
            </a:r>
            <a:endParaRPr lang="cs-CZ" b="1" dirty="0">
              <a:latin typeface="Garamond" panose="02020404030301010803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8884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je to typologie?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to je jazyková typologie?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to je typologie jazyků?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Jazykový typ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Různá hlediska typologie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Historie typologie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Současné osobnosti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4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klasifikační typologie</a:t>
            </a:r>
            <a:endParaRPr lang="cs-CZ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425355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třídění </a:t>
            </a:r>
            <a:r>
              <a:rPr lang="cs-CZ" b="1" dirty="0">
                <a:latin typeface="Garamond" panose="02020404030301010803" pitchFamily="18" charset="0"/>
              </a:rPr>
              <a:t>jazyků, jejich klasifikace</a:t>
            </a:r>
          </a:p>
          <a:p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opis jazyků zařazením </a:t>
            </a:r>
            <a:r>
              <a:rPr lang="cs-CZ" b="1" dirty="0" smtClean="0">
                <a:latin typeface="Garamond" panose="02020404030301010803" pitchFamily="18" charset="0"/>
              </a:rPr>
              <a:t>do skupiny</a:t>
            </a:r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jazyky </a:t>
            </a:r>
            <a:r>
              <a:rPr lang="cs-CZ" b="1" dirty="0">
                <a:latin typeface="Garamond" panose="02020404030301010803" pitchFamily="18" charset="0"/>
              </a:rPr>
              <a:t>ve skupině jsou si nějak podobné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blíže </a:t>
            </a:r>
            <a:r>
              <a:rPr lang="cs-CZ" b="1" dirty="0">
                <a:latin typeface="Garamond" panose="02020404030301010803" pitchFamily="18" charset="0"/>
              </a:rPr>
              <a:t>se k jazykům obvykle nevyjadřuje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např. jazyky </a:t>
            </a:r>
            <a:r>
              <a:rPr lang="cs-CZ" b="1" dirty="0">
                <a:latin typeface="Garamond" panose="02020404030301010803" pitchFamily="18" charset="0"/>
              </a:rPr>
              <a:t>ohebné VS </a:t>
            </a:r>
            <a:r>
              <a:rPr lang="cs-CZ" b="1" dirty="0" smtClean="0">
                <a:latin typeface="Garamond" panose="02020404030301010803" pitchFamily="18" charset="0"/>
              </a:rPr>
              <a:t>neohebné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Wilhelm von Humboldt</a:t>
            </a:r>
            <a:r>
              <a:rPr lang="cs-CZ" b="1" dirty="0">
                <a:latin typeface="Garamond" panose="02020404030301010803" pitchFamily="18" charset="0"/>
              </a:rPr>
              <a:t>, </a:t>
            </a:r>
            <a:r>
              <a:rPr lang="cs-CZ" b="1" dirty="0" err="1" smtClean="0">
                <a:latin typeface="Garamond" panose="02020404030301010803" pitchFamily="18" charset="0"/>
              </a:rPr>
              <a:t>Heymann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Steinthal</a:t>
            </a:r>
            <a:r>
              <a:rPr lang="cs-CZ" b="1" dirty="0" smtClean="0">
                <a:latin typeface="Garamond" panose="02020404030301010803" pitchFamily="18" charset="0"/>
              </a:rPr>
              <a:t>, </a:t>
            </a:r>
            <a:r>
              <a:rPr lang="cs-CZ" b="1" dirty="0">
                <a:latin typeface="Garamond" panose="02020404030301010803" pitchFamily="18" charset="0"/>
              </a:rPr>
              <a:t>Franz Nikolaus </a:t>
            </a:r>
            <a:r>
              <a:rPr lang="cs-CZ" b="1" dirty="0" err="1" smtClean="0">
                <a:latin typeface="Garamond" panose="02020404030301010803" pitchFamily="18" charset="0"/>
              </a:rPr>
              <a:t>Finck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endParaRPr lang="cs-CZ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1311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charakterizační koncepce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podle vlastností a rysů jazyka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co </a:t>
            </a:r>
            <a:r>
              <a:rPr lang="cs-CZ" b="1" dirty="0">
                <a:latin typeface="Garamond" panose="02020404030301010803" pitchFamily="18" charset="0"/>
              </a:rPr>
              <a:t>je zvláštní či výrazné na jazyku po všech jeho stránkách</a:t>
            </a:r>
          </a:p>
          <a:p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ozornost </a:t>
            </a:r>
            <a:r>
              <a:rPr lang="cs-CZ" b="1" dirty="0">
                <a:latin typeface="Garamond" panose="02020404030301010803" pitchFamily="18" charset="0"/>
              </a:rPr>
              <a:t>je zaměřena na určitý jazyk a jeho charakteristické projevy ve </a:t>
            </a:r>
            <a:r>
              <a:rPr lang="cs-CZ" b="1" dirty="0" smtClean="0">
                <a:latin typeface="Garamond" panose="02020404030301010803" pitchFamily="18" charset="0"/>
              </a:rPr>
              <a:t>srovnání </a:t>
            </a:r>
            <a:r>
              <a:rPr lang="cs-CZ" b="1" dirty="0">
                <a:latin typeface="Garamond" panose="02020404030301010803" pitchFamily="18" charset="0"/>
              </a:rPr>
              <a:t>s jazyky jinými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nemá </a:t>
            </a:r>
            <a:r>
              <a:rPr lang="cs-CZ" b="1" dirty="0">
                <a:latin typeface="Garamond" panose="02020404030301010803" pitchFamily="18" charset="0"/>
              </a:rPr>
              <a:t>pevnou </a:t>
            </a:r>
            <a:r>
              <a:rPr lang="cs-CZ" b="1" dirty="0" smtClean="0">
                <a:latin typeface="Garamond" panose="02020404030301010803" pitchFamily="18" charset="0"/>
              </a:rPr>
              <a:t>teorii</a:t>
            </a:r>
          </a:p>
          <a:p>
            <a:r>
              <a:rPr lang="cs-CZ" b="1" dirty="0">
                <a:latin typeface="Garamond" panose="02020404030301010803" pitchFamily="18" charset="0"/>
              </a:rPr>
              <a:t>Franz Nikolaus </a:t>
            </a:r>
            <a:r>
              <a:rPr lang="cs-CZ" b="1" dirty="0" err="1" smtClean="0">
                <a:latin typeface="Garamond" panose="02020404030301010803" pitchFamily="18" charset="0"/>
              </a:rPr>
              <a:t>Finck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75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 </a:t>
            </a:r>
            <a:r>
              <a:rPr lang="cs-CZ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– třídění jevů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b="1" dirty="0" smtClean="0">
                <a:latin typeface="Garamond" panose="02020404030301010803" pitchFamily="18" charset="0"/>
              </a:rPr>
              <a:t>časté </a:t>
            </a:r>
            <a:r>
              <a:rPr lang="cs-CZ" sz="3400" b="1" dirty="0">
                <a:latin typeface="Garamond" panose="02020404030301010803" pitchFamily="18" charset="0"/>
              </a:rPr>
              <a:t>fonetické </a:t>
            </a:r>
            <a:r>
              <a:rPr lang="cs-CZ" sz="3400" b="1" dirty="0" smtClean="0">
                <a:latin typeface="Garamond" panose="02020404030301010803" pitchFamily="18" charset="0"/>
              </a:rPr>
              <a:t>práce</a:t>
            </a:r>
          </a:p>
          <a:p>
            <a:r>
              <a:rPr lang="cs-CZ" sz="3400" b="1" dirty="0" smtClean="0">
                <a:latin typeface="Garamond" panose="02020404030301010803" pitchFamily="18" charset="0"/>
              </a:rPr>
              <a:t>A. V. </a:t>
            </a:r>
            <a:r>
              <a:rPr lang="cs-CZ" sz="3400" b="1" dirty="0" err="1" smtClean="0">
                <a:latin typeface="Garamond" panose="02020404030301010803" pitchFamily="18" charset="0"/>
              </a:rPr>
              <a:t>Isačenko</a:t>
            </a:r>
            <a:endParaRPr lang="cs-CZ" sz="34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3000" b="1" dirty="0" smtClean="0">
                <a:latin typeface="Garamond" panose="02020404030301010803" pitchFamily="18" charset="0"/>
              </a:rPr>
              <a:t>slovanské </a:t>
            </a:r>
            <a:r>
              <a:rPr lang="cs-CZ" sz="3000" b="1" dirty="0">
                <a:latin typeface="Garamond" panose="02020404030301010803" pitchFamily="18" charset="0"/>
              </a:rPr>
              <a:t>jazyky podle počtu vokálů a konsonantů – jazyky vokalické VS </a:t>
            </a:r>
            <a:r>
              <a:rPr lang="cs-CZ" sz="3000" b="1" dirty="0" smtClean="0">
                <a:latin typeface="Garamond" panose="02020404030301010803" pitchFamily="18" charset="0"/>
              </a:rPr>
              <a:t>konsonantické</a:t>
            </a:r>
          </a:p>
          <a:p>
            <a:pPr lvl="1"/>
            <a:r>
              <a:rPr lang="cs-CZ" sz="3000" b="1" dirty="0" smtClean="0">
                <a:latin typeface="Garamond" panose="02020404030301010803" pitchFamily="18" charset="0"/>
              </a:rPr>
              <a:t>jazyky </a:t>
            </a:r>
            <a:r>
              <a:rPr lang="cs-CZ" sz="3000" b="1" dirty="0" err="1">
                <a:latin typeface="Garamond" panose="02020404030301010803" pitchFamily="18" charset="0"/>
              </a:rPr>
              <a:t>deverbální</a:t>
            </a:r>
            <a:r>
              <a:rPr lang="cs-CZ" sz="3000" b="1" dirty="0">
                <a:latin typeface="Garamond" panose="02020404030301010803" pitchFamily="18" charset="0"/>
              </a:rPr>
              <a:t> s vyvinutou deklinací a redukovanou </a:t>
            </a:r>
            <a:r>
              <a:rPr lang="cs-CZ" sz="3000" b="1" dirty="0" smtClean="0">
                <a:latin typeface="Garamond" panose="02020404030301010803" pitchFamily="18" charset="0"/>
              </a:rPr>
              <a:t>konjugací </a:t>
            </a:r>
            <a:r>
              <a:rPr lang="cs-CZ" sz="3000" b="1" dirty="0" smtClean="0">
                <a:latin typeface="Garamond" panose="02020404030301010803" pitchFamily="18" charset="0"/>
              </a:rPr>
              <a:t>a </a:t>
            </a:r>
            <a:r>
              <a:rPr lang="cs-CZ" sz="3000" b="1" dirty="0">
                <a:latin typeface="Garamond" panose="02020404030301010803" pitchFamily="18" charset="0"/>
              </a:rPr>
              <a:t>jazyky </a:t>
            </a:r>
            <a:r>
              <a:rPr lang="cs-CZ" sz="3000" b="1" dirty="0" smtClean="0">
                <a:latin typeface="Garamond" panose="02020404030301010803" pitchFamily="18" charset="0"/>
              </a:rPr>
              <a:t>verbální</a:t>
            </a:r>
            <a:endParaRPr lang="cs-CZ" sz="3000" b="1" dirty="0" smtClean="0">
              <a:latin typeface="Garamond" panose="02020404030301010803" pitchFamily="18" charset="0"/>
            </a:endParaRPr>
          </a:p>
          <a:p>
            <a:r>
              <a:rPr lang="cs-CZ" sz="3800" b="1" dirty="0" smtClean="0">
                <a:latin typeface="Garamond" panose="02020404030301010803" pitchFamily="18" charset="0"/>
              </a:rPr>
              <a:t>Tadeusz </a:t>
            </a:r>
            <a:r>
              <a:rPr lang="cs-CZ" sz="3800" b="1" dirty="0" err="1" smtClean="0">
                <a:latin typeface="Garamond" panose="02020404030301010803" pitchFamily="18" charset="0"/>
              </a:rPr>
              <a:t>Milewski</a:t>
            </a:r>
            <a:endParaRPr lang="cs-CZ" sz="38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3400" b="1" dirty="0" smtClean="0">
                <a:latin typeface="Garamond" panose="02020404030301010803" pitchFamily="18" charset="0"/>
              </a:rPr>
              <a:t>syntaktická </a:t>
            </a:r>
            <a:r>
              <a:rPr lang="cs-CZ" sz="3400" b="1" dirty="0">
                <a:latin typeface="Garamond" panose="02020404030301010803" pitchFamily="18" charset="0"/>
              </a:rPr>
              <a:t>typologie- jazyky s větou </a:t>
            </a:r>
            <a:r>
              <a:rPr lang="cs-CZ" sz="3400" b="1" dirty="0" smtClean="0">
                <a:latin typeface="Garamond" panose="02020404030301010803" pitchFamily="18" charset="0"/>
              </a:rPr>
              <a:t>koncentrickou a jazyky s větou excentrická</a:t>
            </a:r>
            <a:endParaRPr lang="cs-CZ" sz="3400" b="1" dirty="0">
              <a:latin typeface="Garamond" panose="02020404030301010803" pitchFamily="18" charset="0"/>
            </a:endParaRPr>
          </a:p>
          <a:p>
            <a:r>
              <a:rPr lang="cs-CZ" sz="3400" b="1" dirty="0" smtClean="0">
                <a:latin typeface="Garamond" panose="02020404030301010803" pitchFamily="18" charset="0"/>
              </a:rPr>
              <a:t>Vilém </a:t>
            </a:r>
            <a:r>
              <a:rPr lang="cs-CZ" sz="3400" b="1" dirty="0" err="1" smtClean="0">
                <a:latin typeface="Garamond" panose="02020404030301010803" pitchFamily="18" charset="0"/>
              </a:rPr>
              <a:t>Matheisus</a:t>
            </a:r>
            <a:endParaRPr lang="cs-CZ" sz="34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3000" b="1" dirty="0" smtClean="0">
                <a:latin typeface="Garamond" panose="02020404030301010803" pitchFamily="18" charset="0"/>
              </a:rPr>
              <a:t>typologie </a:t>
            </a:r>
            <a:r>
              <a:rPr lang="cs-CZ" sz="3000" b="1" dirty="0">
                <a:latin typeface="Garamond" panose="02020404030301010803" pitchFamily="18" charset="0"/>
              </a:rPr>
              <a:t>tvoření slov – 2 typy pojmenování – </a:t>
            </a:r>
            <a:r>
              <a:rPr lang="cs-CZ" sz="3000" b="1" dirty="0" smtClean="0">
                <a:latin typeface="Garamond" panose="02020404030301010803" pitchFamily="18" charset="0"/>
              </a:rPr>
              <a:t>izolující/značkové a popisné/zařazující</a:t>
            </a:r>
          </a:p>
          <a:p>
            <a:r>
              <a:rPr lang="cs-CZ" sz="3800" b="1" dirty="0" smtClean="0">
                <a:latin typeface="Garamond" panose="02020404030301010803" pitchFamily="18" charset="0"/>
              </a:rPr>
              <a:t>C</a:t>
            </a:r>
            <a:r>
              <a:rPr lang="cs-CZ" sz="3800" b="1" dirty="0">
                <a:latin typeface="Garamond" panose="02020404030301010803" pitchFamily="18" charset="0"/>
              </a:rPr>
              <a:t>. F. </a:t>
            </a:r>
            <a:r>
              <a:rPr lang="cs-CZ" sz="3800" b="1" dirty="0" err="1" smtClean="0">
                <a:latin typeface="Garamond" panose="02020404030301010803" pitchFamily="18" charset="0"/>
              </a:rPr>
              <a:t>Voegelin</a:t>
            </a:r>
            <a:endParaRPr lang="cs-CZ" sz="3800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608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– základy stupňovité typologie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25000" lnSpcReduction="20000"/>
          </a:bodyPr>
          <a:lstStyle/>
          <a:p>
            <a:r>
              <a:rPr lang="cs-CZ" sz="9200" b="1" dirty="0" smtClean="0">
                <a:latin typeface="Garamond" panose="02020404030301010803" pitchFamily="18" charset="0"/>
              </a:rPr>
              <a:t>zjišťování </a:t>
            </a:r>
            <a:r>
              <a:rPr lang="cs-CZ" sz="9200" b="1" dirty="0">
                <a:latin typeface="Garamond" panose="02020404030301010803" pitchFamily="18" charset="0"/>
              </a:rPr>
              <a:t>jednotlivých diferencí </a:t>
            </a:r>
            <a:r>
              <a:rPr lang="cs-CZ" sz="9200" b="1" dirty="0" smtClean="0">
                <a:latin typeface="Garamond" panose="02020404030301010803" pitchFamily="18" charset="0"/>
              </a:rPr>
              <a:t>–kvalitativně </a:t>
            </a:r>
            <a:r>
              <a:rPr lang="cs-CZ" sz="9200" b="1" dirty="0">
                <a:latin typeface="Garamond" panose="02020404030301010803" pitchFamily="18" charset="0"/>
              </a:rPr>
              <a:t>VS </a:t>
            </a:r>
            <a:r>
              <a:rPr lang="cs-CZ" sz="9200" b="1" dirty="0" smtClean="0">
                <a:latin typeface="Garamond" panose="02020404030301010803" pitchFamily="18" charset="0"/>
              </a:rPr>
              <a:t>kvantitativně</a:t>
            </a:r>
            <a:endParaRPr lang="cs-CZ" sz="9200" b="1" dirty="0">
              <a:latin typeface="Garamond" panose="02020404030301010803" pitchFamily="18" charset="0"/>
            </a:endParaRPr>
          </a:p>
          <a:p>
            <a:r>
              <a:rPr lang="cs-CZ" sz="9200" b="1" dirty="0" smtClean="0">
                <a:latin typeface="Garamond" panose="02020404030301010803" pitchFamily="18" charset="0"/>
              </a:rPr>
              <a:t>Edward </a:t>
            </a:r>
            <a:r>
              <a:rPr lang="cs-CZ" sz="9200" b="1" dirty="0" err="1" smtClean="0">
                <a:latin typeface="Garamond" panose="02020404030301010803" pitchFamily="18" charset="0"/>
              </a:rPr>
              <a:t>Sapir</a:t>
            </a:r>
            <a:endParaRPr lang="cs-CZ" sz="92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9200" b="1" dirty="0">
                <a:latin typeface="Garamond" panose="02020404030301010803" pitchFamily="18" charset="0"/>
              </a:rPr>
              <a:t>n</a:t>
            </a:r>
            <a:r>
              <a:rPr lang="cs-CZ" sz="9200" b="1" dirty="0" smtClean="0">
                <a:latin typeface="Garamond" panose="02020404030301010803" pitchFamily="18" charset="0"/>
              </a:rPr>
              <a:t>ová typologie ve více stupních</a:t>
            </a:r>
            <a:endParaRPr lang="cs-CZ" sz="9200" b="1" dirty="0">
              <a:latin typeface="Garamond" panose="02020404030301010803" pitchFamily="18" charset="0"/>
            </a:endParaRPr>
          </a:p>
          <a:p>
            <a:pPr lvl="1"/>
            <a:r>
              <a:rPr lang="cs-CZ" sz="9200" b="1" dirty="0" smtClean="0">
                <a:latin typeface="Garamond" panose="02020404030301010803" pitchFamily="18" charset="0"/>
              </a:rPr>
              <a:t>kritéria </a:t>
            </a:r>
            <a:r>
              <a:rPr lang="cs-CZ" sz="9200" b="1" dirty="0">
                <a:latin typeface="Garamond" panose="02020404030301010803" pitchFamily="18" charset="0"/>
              </a:rPr>
              <a:t>– stupeň syntéze, </a:t>
            </a:r>
            <a:r>
              <a:rPr lang="cs-CZ" sz="9200" b="1" dirty="0" smtClean="0">
                <a:latin typeface="Garamond" panose="02020404030301010803" pitchFamily="18" charset="0"/>
              </a:rPr>
              <a:t>technika syntéze</a:t>
            </a:r>
          </a:p>
          <a:p>
            <a:pPr lvl="1"/>
            <a:r>
              <a:rPr lang="cs-CZ" sz="9200" b="1" dirty="0">
                <a:latin typeface="Garamond" panose="02020404030301010803" pitchFamily="18" charset="0"/>
              </a:rPr>
              <a:t>j</a:t>
            </a:r>
            <a:r>
              <a:rPr lang="cs-CZ" sz="9200" b="1" dirty="0" smtClean="0">
                <a:latin typeface="Garamond" panose="02020404030301010803" pitchFamily="18" charset="0"/>
              </a:rPr>
              <a:t>azyky analytické</a:t>
            </a:r>
            <a:r>
              <a:rPr lang="cs-CZ" sz="9200" b="1" dirty="0">
                <a:latin typeface="Garamond" panose="02020404030301010803" pitchFamily="18" charset="0"/>
              </a:rPr>
              <a:t>, </a:t>
            </a:r>
            <a:r>
              <a:rPr lang="cs-CZ" sz="9200" b="1" dirty="0" smtClean="0">
                <a:latin typeface="Garamond" panose="02020404030301010803" pitchFamily="18" charset="0"/>
              </a:rPr>
              <a:t>syntetické </a:t>
            </a:r>
            <a:r>
              <a:rPr lang="cs-CZ" sz="9200" b="1" dirty="0">
                <a:latin typeface="Garamond" panose="02020404030301010803" pitchFamily="18" charset="0"/>
              </a:rPr>
              <a:t>či </a:t>
            </a:r>
            <a:r>
              <a:rPr lang="cs-CZ" sz="9200" b="1" dirty="0" smtClean="0">
                <a:latin typeface="Garamond" panose="02020404030301010803" pitchFamily="18" charset="0"/>
              </a:rPr>
              <a:t>polysyntetické</a:t>
            </a:r>
          </a:p>
          <a:p>
            <a:pPr lvl="1"/>
            <a:r>
              <a:rPr lang="cs-CZ" sz="9200" b="1" dirty="0" smtClean="0">
                <a:latin typeface="Garamond" panose="02020404030301010803" pitchFamily="18" charset="0"/>
              </a:rPr>
              <a:t>podle </a:t>
            </a:r>
            <a:r>
              <a:rPr lang="cs-CZ" sz="9200" b="1" dirty="0">
                <a:latin typeface="Garamond" panose="02020404030301010803" pitchFamily="18" charset="0"/>
              </a:rPr>
              <a:t>způsobu – izolační, </a:t>
            </a:r>
            <a:r>
              <a:rPr lang="cs-CZ" sz="9200" b="1" dirty="0" smtClean="0">
                <a:latin typeface="Garamond" panose="02020404030301010803" pitchFamily="18" charset="0"/>
              </a:rPr>
              <a:t>aglutinační,  </a:t>
            </a:r>
            <a:r>
              <a:rPr lang="cs-CZ" sz="9200" b="1" dirty="0" err="1" smtClean="0">
                <a:latin typeface="Garamond" panose="02020404030301010803" pitchFamily="18" charset="0"/>
              </a:rPr>
              <a:t>fusionální</a:t>
            </a:r>
            <a:r>
              <a:rPr lang="cs-CZ" sz="9200" b="1" dirty="0" smtClean="0">
                <a:latin typeface="Garamond" panose="02020404030301010803" pitchFamily="18" charset="0"/>
              </a:rPr>
              <a:t>, symbolické </a:t>
            </a:r>
          </a:p>
          <a:p>
            <a:r>
              <a:rPr lang="cs-CZ" sz="9600" b="1" dirty="0" smtClean="0">
                <a:latin typeface="Garamond" panose="02020404030301010803" pitchFamily="18" charset="0"/>
              </a:rPr>
              <a:t>kvantitativní </a:t>
            </a:r>
            <a:r>
              <a:rPr lang="cs-CZ" sz="9600" b="1" dirty="0">
                <a:latin typeface="Garamond" panose="02020404030301010803" pitchFamily="18" charset="0"/>
              </a:rPr>
              <a:t>lingvistika – u nás </a:t>
            </a:r>
            <a:r>
              <a:rPr lang="cs-CZ" sz="9600" b="1" dirty="0" smtClean="0">
                <a:latin typeface="Garamond" panose="02020404030301010803" pitchFamily="18" charset="0"/>
              </a:rPr>
              <a:t>Bohumil </a:t>
            </a:r>
            <a:r>
              <a:rPr lang="cs-CZ" sz="9600" b="1" dirty="0" smtClean="0">
                <a:latin typeface="Garamond" panose="02020404030301010803" pitchFamily="18" charset="0"/>
              </a:rPr>
              <a:t>Trnka, Marie Těšitelová</a:t>
            </a:r>
            <a:endParaRPr lang="cs-CZ" sz="9600" b="1" dirty="0">
              <a:latin typeface="Garamond" panose="02020404030301010803" pitchFamily="18" charset="0"/>
            </a:endParaRPr>
          </a:p>
          <a:p>
            <a:r>
              <a:rPr lang="cs-CZ" sz="9200" b="1" dirty="0" smtClean="0">
                <a:latin typeface="Garamond" panose="02020404030301010803" pitchFamily="18" charset="0"/>
              </a:rPr>
              <a:t>J.H</a:t>
            </a:r>
            <a:r>
              <a:rPr lang="cs-CZ" sz="9200" b="1" dirty="0">
                <a:latin typeface="Garamond" panose="02020404030301010803" pitchFamily="18" charset="0"/>
              </a:rPr>
              <a:t>. </a:t>
            </a:r>
            <a:r>
              <a:rPr lang="cs-CZ" sz="9200" b="1" dirty="0" err="1">
                <a:latin typeface="Garamond" panose="02020404030301010803" pitchFamily="18" charset="0"/>
              </a:rPr>
              <a:t>Greenberg</a:t>
            </a:r>
            <a:r>
              <a:rPr lang="cs-CZ" sz="9200" b="1" dirty="0">
                <a:latin typeface="Garamond" panose="02020404030301010803" pitchFamily="18" charset="0"/>
              </a:rPr>
              <a:t> </a:t>
            </a:r>
            <a:endParaRPr lang="cs-CZ" sz="92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9200" b="1" dirty="0" smtClean="0">
                <a:latin typeface="Garamond" panose="02020404030301010803" pitchFamily="18" charset="0"/>
              </a:rPr>
              <a:t>pokus </a:t>
            </a:r>
            <a:r>
              <a:rPr lang="cs-CZ" sz="9200" b="1" dirty="0">
                <a:latin typeface="Garamond" panose="02020404030301010803" pitchFamily="18" charset="0"/>
              </a:rPr>
              <a:t>o soustavnou morfologickou typologii s </a:t>
            </a:r>
            <a:r>
              <a:rPr lang="cs-CZ" sz="9200" b="1" dirty="0" smtClean="0">
                <a:latin typeface="Garamond" panose="02020404030301010803" pitchFamily="18" charset="0"/>
              </a:rPr>
              <a:t>číselnými údaji</a:t>
            </a:r>
            <a:endParaRPr lang="cs-CZ" sz="9200" b="1" dirty="0">
              <a:latin typeface="Garamond" panose="02020404030301010803" pitchFamily="18" charset="0"/>
            </a:endParaRPr>
          </a:p>
          <a:p>
            <a:pPr lvl="1"/>
            <a:r>
              <a:rPr lang="cs-CZ" sz="9200" b="1" dirty="0" smtClean="0">
                <a:latin typeface="Garamond" panose="02020404030301010803" pitchFamily="18" charset="0"/>
              </a:rPr>
              <a:t>slovosledná -klasifikace </a:t>
            </a:r>
            <a:r>
              <a:rPr lang="cs-CZ" sz="9200" b="1" dirty="0">
                <a:latin typeface="Garamond" panose="02020404030301010803" pitchFamily="18" charset="0"/>
              </a:rPr>
              <a:t>jazyků na základě slovosledu, podle pořadí větných </a:t>
            </a:r>
            <a:r>
              <a:rPr lang="cs-CZ" sz="9200" b="1" dirty="0" smtClean="0">
                <a:latin typeface="Garamond" panose="02020404030301010803" pitchFamily="18" charset="0"/>
              </a:rPr>
              <a:t>členů - </a:t>
            </a:r>
            <a:r>
              <a:rPr lang="cs-CZ" sz="9200" b="1" dirty="0">
                <a:latin typeface="Garamond" panose="02020404030301010803" pitchFamily="18" charset="0"/>
              </a:rPr>
              <a:t>syntaktická typologie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517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– vztahy mezi 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chápe </a:t>
            </a:r>
            <a:r>
              <a:rPr lang="cs-CZ" b="1" dirty="0">
                <a:latin typeface="Garamond" panose="02020404030301010803" pitchFamily="18" charset="0"/>
              </a:rPr>
              <a:t>jazyk jako </a:t>
            </a:r>
            <a:r>
              <a:rPr lang="cs-CZ" b="1" dirty="0" smtClean="0">
                <a:latin typeface="Garamond" panose="02020404030301010803" pitchFamily="18" charset="0"/>
              </a:rPr>
              <a:t>celek, systém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jednotlivé jevy jsou </a:t>
            </a:r>
            <a:r>
              <a:rPr lang="cs-CZ" b="1" dirty="0">
                <a:latin typeface="Garamond" panose="02020404030301010803" pitchFamily="18" charset="0"/>
              </a:rPr>
              <a:t>na sobě určitým </a:t>
            </a:r>
            <a:r>
              <a:rPr lang="cs-CZ" b="1" dirty="0" smtClean="0">
                <a:latin typeface="Garamond" panose="02020404030301010803" pitchFamily="18" charset="0"/>
              </a:rPr>
              <a:t>způsobem </a:t>
            </a:r>
            <a:r>
              <a:rPr lang="cs-CZ" b="1" dirty="0">
                <a:latin typeface="Garamond" panose="02020404030301010803" pitchFamily="18" charset="0"/>
              </a:rPr>
              <a:t>závislé, podminují se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v </a:t>
            </a:r>
            <a:r>
              <a:rPr lang="cs-CZ" b="1" dirty="0">
                <a:latin typeface="Garamond" panose="02020404030301010803" pitchFamily="18" charset="0"/>
              </a:rPr>
              <a:t>jednotlivých jazycích je zastoupeno více typů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které </a:t>
            </a:r>
            <a:r>
              <a:rPr lang="cs-CZ" b="1" dirty="0">
                <a:latin typeface="Garamond" panose="02020404030301010803" pitchFamily="18" charset="0"/>
              </a:rPr>
              <a:t>elementy se mohou v jazyce objevovat </a:t>
            </a:r>
            <a:r>
              <a:rPr lang="cs-CZ" b="1" dirty="0" smtClean="0">
                <a:latin typeface="Garamond" panose="02020404030301010803" pitchFamily="18" charset="0"/>
              </a:rPr>
              <a:t>a které </a:t>
            </a:r>
            <a:r>
              <a:rPr lang="cs-CZ" b="1" dirty="0">
                <a:latin typeface="Garamond" panose="02020404030301010803" pitchFamily="18" charset="0"/>
              </a:rPr>
              <a:t>ne?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které </a:t>
            </a:r>
            <a:r>
              <a:rPr lang="cs-CZ" b="1" dirty="0">
                <a:latin typeface="Garamond" panose="02020404030301010803" pitchFamily="18" charset="0"/>
              </a:rPr>
              <a:t>elementy se objevují najednou</a:t>
            </a:r>
            <a:r>
              <a:rPr lang="cs-CZ" b="1" dirty="0" smtClean="0">
                <a:latin typeface="Garamond" panose="02020404030301010803" pitchFamily="18" charset="0"/>
              </a:rPr>
              <a:t>?...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Vladimír Skalička</a:t>
            </a:r>
            <a:endParaRPr lang="cs-CZ" b="1" dirty="0"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970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Josef </a:t>
            </a:r>
            <a:r>
              <a:rPr lang="cs-CZ" b="1" dirty="0" err="1" smtClean="0">
                <a:latin typeface="Garamond" panose="02020404030301010803" pitchFamily="18" charset="0"/>
              </a:rPr>
              <a:t>Justus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 err="1">
                <a:latin typeface="Garamond" panose="02020404030301010803" pitchFamily="18" charset="0"/>
              </a:rPr>
              <a:t>Scaliger</a:t>
            </a:r>
            <a:endParaRPr lang="cs-CZ" b="1" dirty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načrtl </a:t>
            </a:r>
            <a:r>
              <a:rPr lang="cs-CZ" b="1" dirty="0">
                <a:latin typeface="Garamond" panose="02020404030301010803" pitchFamily="18" charset="0"/>
              </a:rPr>
              <a:t>r. 1599 primitivní typologickou klasifikaci </a:t>
            </a:r>
            <a:r>
              <a:rPr lang="cs-CZ" b="1" dirty="0" smtClean="0">
                <a:latin typeface="Garamond" panose="02020404030301010803" pitchFamily="18" charset="0"/>
              </a:rPr>
              <a:t>evropských </a:t>
            </a:r>
            <a:r>
              <a:rPr lang="cs-CZ" b="1" dirty="0">
                <a:latin typeface="Garamond" panose="02020404030301010803" pitchFamily="18" charset="0"/>
              </a:rPr>
              <a:t>jazyků založenou na rozdílech slova </a:t>
            </a:r>
            <a:r>
              <a:rPr lang="cs-CZ" b="1" dirty="0" smtClean="0">
                <a:latin typeface="Garamond" panose="02020404030301010803" pitchFamily="18" charset="0"/>
              </a:rPr>
              <a:t>bůh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rozlišoval řečtinu </a:t>
            </a:r>
            <a:r>
              <a:rPr lang="cs-CZ" b="1" dirty="0">
                <a:latin typeface="Garamond" panose="02020404030301010803" pitchFamily="18" charset="0"/>
              </a:rPr>
              <a:t>(</a:t>
            </a:r>
            <a:r>
              <a:rPr lang="cs-CZ" b="1" dirty="0" err="1">
                <a:latin typeface="Garamond" panose="02020404030301010803" pitchFamily="18" charset="0"/>
              </a:rPr>
              <a:t>theos</a:t>
            </a:r>
            <a:r>
              <a:rPr lang="cs-CZ" b="1" dirty="0">
                <a:latin typeface="Garamond" panose="02020404030301010803" pitchFamily="18" charset="0"/>
              </a:rPr>
              <a:t>), </a:t>
            </a:r>
            <a:r>
              <a:rPr lang="cs-CZ" b="1" dirty="0" smtClean="0">
                <a:latin typeface="Garamond" panose="02020404030301010803" pitchFamily="18" charset="0"/>
              </a:rPr>
              <a:t>latinské </a:t>
            </a:r>
            <a:r>
              <a:rPr lang="cs-CZ" b="1" dirty="0">
                <a:latin typeface="Garamond" panose="02020404030301010803" pitchFamily="18" charset="0"/>
              </a:rPr>
              <a:t>(deus), </a:t>
            </a:r>
            <a:r>
              <a:rPr lang="cs-CZ" b="1" dirty="0" err="1" smtClean="0">
                <a:latin typeface="Garamond" panose="02020404030301010803" pitchFamily="18" charset="0"/>
              </a:rPr>
              <a:t>germanské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>
                <a:latin typeface="Garamond" panose="02020404030301010803" pitchFamily="18" charset="0"/>
              </a:rPr>
              <a:t>(Gott) a </a:t>
            </a:r>
            <a:r>
              <a:rPr lang="cs-CZ" b="1" dirty="0" smtClean="0">
                <a:latin typeface="Garamond" panose="02020404030301010803" pitchFamily="18" charset="0"/>
              </a:rPr>
              <a:t>slovanské </a:t>
            </a:r>
            <a:r>
              <a:rPr lang="cs-CZ" b="1" dirty="0">
                <a:latin typeface="Garamond" panose="02020404030301010803" pitchFamily="18" charset="0"/>
              </a:rPr>
              <a:t>(</a:t>
            </a:r>
            <a:r>
              <a:rPr lang="cs-CZ" b="1" dirty="0" err="1">
                <a:latin typeface="Garamond" panose="02020404030301010803" pitchFamily="18" charset="0"/>
              </a:rPr>
              <a:t>bog</a:t>
            </a:r>
            <a:r>
              <a:rPr lang="cs-CZ" b="1" dirty="0">
                <a:latin typeface="Garamond" panose="02020404030301010803" pitchFamily="18" charset="0"/>
              </a:rPr>
              <a:t>) </a:t>
            </a:r>
            <a:r>
              <a:rPr lang="cs-CZ" b="1" dirty="0" smtClean="0">
                <a:latin typeface="Garamond" panose="02020404030301010803" pitchFamily="18" charset="0"/>
              </a:rPr>
              <a:t>jazyky</a:t>
            </a:r>
          </a:p>
          <a:p>
            <a:r>
              <a:rPr lang="cs-CZ" b="1" dirty="0">
                <a:latin typeface="Garamond" panose="02020404030301010803" pitchFamily="18" charset="0"/>
              </a:rPr>
              <a:t>J.A. Komenský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jazykovědné </a:t>
            </a:r>
            <a:r>
              <a:rPr lang="cs-CZ" b="1" dirty="0">
                <a:latin typeface="Garamond" panose="02020404030301010803" pitchFamily="18" charset="0"/>
              </a:rPr>
              <a:t>práce obecně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odmítá </a:t>
            </a:r>
            <a:r>
              <a:rPr lang="cs-CZ" b="1" dirty="0" err="1">
                <a:latin typeface="Garamond" panose="02020404030301010803" pitchFamily="18" charset="0"/>
              </a:rPr>
              <a:t>Baconovo</a:t>
            </a:r>
            <a:r>
              <a:rPr lang="cs-CZ" b="1" dirty="0">
                <a:latin typeface="Garamond" panose="02020404030301010803" pitchFamily="18" charset="0"/>
              </a:rPr>
              <a:t> nižší hodnocení moderních jazyků, které ztrácejí </a:t>
            </a:r>
            <a:r>
              <a:rPr lang="cs-CZ" b="1" dirty="0" smtClean="0">
                <a:latin typeface="Garamond" panose="02020404030301010803" pitchFamily="18" charset="0"/>
              </a:rPr>
              <a:t>koncovky, </a:t>
            </a:r>
            <a:r>
              <a:rPr lang="cs-CZ" b="1" dirty="0">
                <a:latin typeface="Garamond" panose="02020404030301010803" pitchFamily="18" charset="0"/>
              </a:rPr>
              <a:t>hodnotí je jako lepší pro jejich analytičnost</a:t>
            </a:r>
          </a:p>
          <a:p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1123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- </a:t>
            </a:r>
            <a:r>
              <a:rPr lang="cs-CZ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Schlegelové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f</a:t>
            </a:r>
            <a:r>
              <a:rPr lang="cs-CZ" b="1" dirty="0" smtClean="0">
                <a:latin typeface="Garamond" panose="02020404030301010803" pitchFamily="18" charset="0"/>
              </a:rPr>
              <a:t>lektivní kořen – plodný zárodek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jazyky organické – flektivní X jazyky sterilní – bez flexe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Friedrich </a:t>
            </a:r>
            <a:r>
              <a:rPr lang="cs-CZ" b="1" dirty="0" err="1">
                <a:latin typeface="Garamond" panose="02020404030301010803" pitchFamily="18" charset="0"/>
              </a:rPr>
              <a:t>Schlegel</a:t>
            </a:r>
            <a:endParaRPr lang="cs-CZ" b="1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binární klasifikace jazyků – jazyky s afixy a jazyky se flektivní (časování a skloňování, </a:t>
            </a:r>
            <a:r>
              <a:rPr lang="cs-CZ" b="1" dirty="0" smtClean="0">
                <a:latin typeface="Garamond" panose="02020404030301010803" pitchFamily="18" charset="0"/>
              </a:rPr>
              <a:t>vnitřní)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počátek </a:t>
            </a:r>
            <a:r>
              <a:rPr lang="cs-CZ" b="1" dirty="0">
                <a:latin typeface="Garamond" panose="02020404030301010803" pitchFamily="18" charset="0"/>
              </a:rPr>
              <a:t>pozdější a více propracované klasifikace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rozdíl </a:t>
            </a:r>
            <a:r>
              <a:rPr lang="cs-CZ" b="1" dirty="0">
                <a:latin typeface="Garamond" panose="02020404030301010803" pitchFamily="18" charset="0"/>
              </a:rPr>
              <a:t>mezi jakousi organickou formou (flexe) a </a:t>
            </a:r>
            <a:r>
              <a:rPr lang="cs-CZ" b="1" dirty="0" smtClean="0">
                <a:latin typeface="Garamond" panose="02020404030301010803" pitchFamily="18" charset="0"/>
              </a:rPr>
              <a:t>mechaničtější </a:t>
            </a:r>
            <a:r>
              <a:rPr lang="cs-CZ" b="1" dirty="0">
                <a:latin typeface="Garamond" panose="02020404030301010803" pitchFamily="18" charset="0"/>
              </a:rPr>
              <a:t>formou – </a:t>
            </a:r>
            <a:r>
              <a:rPr lang="cs-CZ" b="1" dirty="0" err="1">
                <a:latin typeface="Garamond" panose="02020404030301010803" pitchFamily="18" charset="0"/>
              </a:rPr>
              <a:t>afixace</a:t>
            </a:r>
            <a:endParaRPr lang="cs-CZ" b="1" dirty="0">
              <a:latin typeface="Garamond" panose="02020404030301010803" pitchFamily="18" charset="0"/>
            </a:endParaRPr>
          </a:p>
          <a:p>
            <a:r>
              <a:rPr lang="cs-CZ" b="1" dirty="0">
                <a:latin typeface="Garamond" panose="02020404030301010803" pitchFamily="18" charset="0"/>
              </a:rPr>
              <a:t>August von </a:t>
            </a:r>
            <a:r>
              <a:rPr lang="cs-CZ" b="1" dirty="0" err="1" smtClean="0">
                <a:latin typeface="Garamond" panose="02020404030301010803" pitchFamily="18" charset="0"/>
              </a:rPr>
              <a:t>Schlegel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rozpracoval </a:t>
            </a:r>
            <a:r>
              <a:rPr lang="cs-CZ" b="1" dirty="0">
                <a:latin typeface="Garamond" panose="02020404030301010803" pitchFamily="18" charset="0"/>
              </a:rPr>
              <a:t>v </a:t>
            </a:r>
            <a:r>
              <a:rPr lang="cs-CZ" b="1" dirty="0" err="1" smtClean="0">
                <a:latin typeface="Garamond" panose="02020404030301010803" pitchFamily="18" charset="0"/>
              </a:rPr>
              <a:t>trinárním</a:t>
            </a:r>
            <a:r>
              <a:rPr lang="cs-CZ" b="1" dirty="0" smtClean="0">
                <a:latin typeface="Garamond" panose="02020404030301010803" pitchFamily="18" charset="0"/>
              </a:rPr>
              <a:t> systému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tři </a:t>
            </a:r>
            <a:r>
              <a:rPr lang="cs-CZ" b="1" dirty="0">
                <a:latin typeface="Garamond" panose="02020404030301010803" pitchFamily="18" charset="0"/>
              </a:rPr>
              <a:t>typy jazyků – jazyky bez gramatické </a:t>
            </a:r>
            <a:r>
              <a:rPr lang="cs-CZ" b="1" dirty="0" smtClean="0">
                <a:latin typeface="Garamond" panose="02020404030301010803" pitchFamily="18" charset="0"/>
              </a:rPr>
              <a:t>struktury</a:t>
            </a:r>
            <a:r>
              <a:rPr lang="cs-CZ" b="1" dirty="0">
                <a:latin typeface="Garamond" panose="02020404030301010803" pitchFamily="18" charset="0"/>
              </a:rPr>
              <a:t>, jazyky s </a:t>
            </a:r>
            <a:r>
              <a:rPr lang="cs-CZ" b="1" dirty="0" err="1" smtClean="0">
                <a:latin typeface="Garamond" panose="02020404030301010803" pitchFamily="18" charset="0"/>
              </a:rPr>
              <a:t>afixací</a:t>
            </a:r>
            <a:r>
              <a:rPr lang="cs-CZ" b="1" dirty="0" smtClean="0">
                <a:latin typeface="Garamond" panose="02020404030301010803" pitchFamily="18" charset="0"/>
              </a:rPr>
              <a:t> </a:t>
            </a:r>
            <a:r>
              <a:rPr lang="cs-CZ" b="1" dirty="0">
                <a:latin typeface="Garamond" panose="02020404030301010803" pitchFamily="18" charset="0"/>
              </a:rPr>
              <a:t>a </a:t>
            </a:r>
            <a:r>
              <a:rPr lang="cs-CZ" b="1" dirty="0" smtClean="0">
                <a:latin typeface="Garamond" panose="02020404030301010803" pitchFamily="18" charset="0"/>
              </a:rPr>
              <a:t>flektivní jazyky</a:t>
            </a:r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362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W. von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Humboldt</a:t>
            </a:r>
            <a:endParaRPr lang="cs-CZ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84576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Garamond" panose="02020404030301010803" pitchFamily="18" charset="0"/>
              </a:rPr>
              <a:t>ovládl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řadu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jazyků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smtClean="0">
                <a:latin typeface="Garamond" panose="02020404030301010803" pitchFamily="18" charset="0"/>
              </a:rPr>
              <a:t>–</a:t>
            </a:r>
            <a:r>
              <a:rPr lang="en-US" sz="2400" b="1" dirty="0" err="1" smtClean="0">
                <a:latin typeface="Garamond" panose="02020404030301010803" pitchFamily="18" charset="0"/>
              </a:rPr>
              <a:t>nové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poznatky</a:t>
            </a:r>
            <a:r>
              <a:rPr lang="en-US" sz="2400" b="1" dirty="0">
                <a:latin typeface="Garamond" panose="02020404030301010803" pitchFamily="18" charset="0"/>
              </a:rPr>
              <a:t> o </a:t>
            </a:r>
            <a:r>
              <a:rPr lang="en-US" sz="2400" b="1" dirty="0" err="1">
                <a:latin typeface="Garamond" panose="02020404030301010803" pitchFamily="18" charset="0"/>
              </a:rPr>
              <a:t>jazykových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principech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cs-CZ" sz="2400" b="1" dirty="0" smtClean="0">
                <a:latin typeface="Garamond" panose="02020404030301010803" pitchFamily="18" charset="0"/>
              </a:rPr>
              <a:t>pokoušel se třídit jazyky podle jejich struktury</a:t>
            </a: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jazyk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>
                <a:latin typeface="Garamond" panose="02020404030301010803" pitchFamily="18" charset="0"/>
              </a:rPr>
              <a:t>– </a:t>
            </a:r>
            <a:r>
              <a:rPr lang="en-US" sz="2400" b="1" dirty="0" err="1" smtClean="0">
                <a:latin typeface="Garamond" panose="02020404030301010803" pitchFamily="18" charset="0"/>
              </a:rPr>
              <a:t>vzo</a:t>
            </a:r>
            <a:r>
              <a:rPr lang="cs-CZ" sz="2400" b="1" dirty="0" smtClean="0">
                <a:latin typeface="Garamond" panose="02020404030301010803" pitchFamily="18" charset="0"/>
              </a:rPr>
              <a:t>z</a:t>
            </a:r>
            <a:r>
              <a:rPr lang="en-US" sz="2400" b="1" dirty="0" err="1" smtClean="0">
                <a:latin typeface="Garamond" panose="02020404030301010803" pitchFamily="18" charset="0"/>
              </a:rPr>
              <a:t>ená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lidská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vlastnost</a:t>
            </a:r>
            <a:r>
              <a:rPr lang="cs-CZ" sz="2400" b="1" dirty="0" smtClean="0">
                <a:latin typeface="Garamond" panose="02020404030301010803" pitchFamily="18" charset="0"/>
              </a:rPr>
              <a:t>, </a:t>
            </a:r>
            <a:r>
              <a:rPr lang="en-US" sz="2400" b="1" dirty="0" smtClean="0">
                <a:latin typeface="Garamond" panose="02020404030301010803" pitchFamily="18" charset="0"/>
              </a:rPr>
              <a:t>plod </a:t>
            </a:r>
            <a:r>
              <a:rPr lang="en-US" sz="2400" b="1" dirty="0" err="1">
                <a:latin typeface="Garamond" panose="02020404030301010803" pitchFamily="18" charset="0"/>
              </a:rPr>
              <a:t>lidského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mozku</a:t>
            </a:r>
            <a:r>
              <a:rPr lang="cs-CZ" sz="2400" b="1" dirty="0" smtClean="0">
                <a:latin typeface="Garamond" panose="02020404030301010803" pitchFamily="18" charset="0"/>
              </a:rPr>
              <a:t>, projev lidského ducha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první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</a:t>
            </a:r>
            <a:r>
              <a:rPr lang="en-US" sz="2400" b="1" dirty="0">
                <a:latin typeface="Garamond" panose="02020404030301010803" pitchFamily="18" charset="0"/>
              </a:rPr>
              <a:t> (</a:t>
            </a:r>
            <a:r>
              <a:rPr lang="en-US" sz="2400" b="1" dirty="0" err="1">
                <a:latin typeface="Garamond" panose="02020404030301010803" pitchFamily="18" charset="0"/>
              </a:rPr>
              <a:t>nejstarší</a:t>
            </a:r>
            <a:r>
              <a:rPr lang="en-US" sz="2400" b="1" dirty="0">
                <a:latin typeface="Garamond" panose="02020404030301010803" pitchFamily="18" charset="0"/>
              </a:rPr>
              <a:t>) </a:t>
            </a:r>
            <a:r>
              <a:rPr lang="cs-CZ" sz="2400" b="1" dirty="0" smtClean="0">
                <a:latin typeface="Garamond" panose="02020404030301010803" pitchFamily="18" charset="0"/>
              </a:rPr>
              <a:t>-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nejdokonalejší</a:t>
            </a:r>
            <a:r>
              <a:rPr lang="en-US" sz="2400" b="1" dirty="0">
                <a:latin typeface="Garamond" panose="02020404030301010803" pitchFamily="18" charset="0"/>
              </a:rPr>
              <a:t> – </a:t>
            </a:r>
            <a:r>
              <a:rPr lang="en-US" sz="2400" b="1" dirty="0" err="1" smtClean="0">
                <a:latin typeface="Garamond" panose="02020404030301010803" pitchFamily="18" charset="0"/>
              </a:rPr>
              <a:t>sanskrt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podle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struktury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jazyka</a:t>
            </a:r>
            <a:r>
              <a:rPr lang="en-US" sz="2400" b="1" dirty="0">
                <a:latin typeface="Garamond" panose="02020404030301010803" pitchFamily="18" charset="0"/>
              </a:rPr>
              <a:t> – </a:t>
            </a:r>
            <a:r>
              <a:rPr lang="en-US" sz="2400" b="1" dirty="0" err="1">
                <a:latin typeface="Garamond" panose="02020404030301010803" pitchFamily="18" charset="0"/>
              </a:rPr>
              <a:t>struktura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národa</a:t>
            </a:r>
            <a:r>
              <a:rPr lang="en-US" sz="2400" b="1" dirty="0">
                <a:latin typeface="Garamond" panose="02020404030301010803" pitchFamily="18" charset="0"/>
              </a:rPr>
              <a:t> a </a:t>
            </a:r>
            <a:r>
              <a:rPr lang="en-US" sz="2400" b="1" dirty="0" err="1">
                <a:latin typeface="Garamond" panose="02020404030301010803" pitchFamily="18" charset="0"/>
              </a:rPr>
              <a:t>jeho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společnosti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rozpracoval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smtClean="0">
                <a:latin typeface="Garamond" panose="02020404030301010803" pitchFamily="18" charset="0"/>
              </a:rPr>
              <a:t>He</a:t>
            </a:r>
            <a:r>
              <a:rPr lang="cs-CZ" sz="2400" b="1" dirty="0" smtClean="0">
                <a:latin typeface="Garamond" panose="02020404030301010803" pitchFamily="18" charset="0"/>
              </a:rPr>
              <a:t>y</a:t>
            </a:r>
            <a:r>
              <a:rPr lang="en-US" sz="2400" b="1" dirty="0" smtClean="0">
                <a:latin typeface="Garamond" panose="02020404030301010803" pitchFamily="18" charset="0"/>
              </a:rPr>
              <a:t>man</a:t>
            </a:r>
            <a:r>
              <a:rPr lang="cs-CZ" sz="2400" b="1" dirty="0" smtClean="0">
                <a:latin typeface="Garamond" panose="02020404030301010803" pitchFamily="18" charset="0"/>
              </a:rPr>
              <a:t>n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Steinthal</a:t>
            </a:r>
            <a:r>
              <a:rPr lang="en-US" sz="2400" b="1" dirty="0">
                <a:latin typeface="Garamond" panose="02020404030301010803" pitchFamily="18" charset="0"/>
              </a:rPr>
              <a:t> – </a:t>
            </a:r>
            <a:r>
              <a:rPr lang="en-US" sz="2400" b="1" dirty="0" err="1">
                <a:latin typeface="Garamond" panose="02020404030301010803" pitchFamily="18" charset="0"/>
              </a:rPr>
              <a:t>Uvedení</a:t>
            </a:r>
            <a:r>
              <a:rPr lang="en-US" sz="2400" b="1" dirty="0">
                <a:latin typeface="Garamond" panose="02020404030301010803" pitchFamily="18" charset="0"/>
              </a:rPr>
              <a:t> do </a:t>
            </a:r>
            <a:r>
              <a:rPr lang="en-US" sz="2400" b="1" dirty="0" err="1">
                <a:latin typeface="Garamond" panose="02020404030301010803" pitchFamily="18" charset="0"/>
              </a:rPr>
              <a:t>psychologie</a:t>
            </a:r>
            <a:r>
              <a:rPr lang="en-US" sz="2400" b="1" dirty="0">
                <a:latin typeface="Garamond" panose="02020404030301010803" pitchFamily="18" charset="0"/>
              </a:rPr>
              <a:t> a </a:t>
            </a:r>
            <a:r>
              <a:rPr lang="en-US" sz="2400" b="1" dirty="0" err="1" smtClean="0">
                <a:latin typeface="Garamond" panose="02020404030301010803" pitchFamily="18" charset="0"/>
              </a:rPr>
              <a:t>jazykozpytu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pPr lvl="1"/>
            <a:r>
              <a:rPr lang="en-US" sz="2000" b="1" dirty="0" err="1" smtClean="0">
                <a:latin typeface="Garamond" panose="02020404030301010803" pitchFamily="18" charset="0"/>
              </a:rPr>
              <a:t>studium</a:t>
            </a:r>
            <a:r>
              <a:rPr lang="en-US" sz="2000" b="1" dirty="0" smtClean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psychologie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národů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podle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jejich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 smtClean="0">
                <a:latin typeface="Garamond" panose="02020404030301010803" pitchFamily="18" charset="0"/>
              </a:rPr>
              <a:t>jazyků</a:t>
            </a:r>
            <a:endParaRPr lang="cs-CZ" sz="2000" b="1" dirty="0" smtClean="0">
              <a:latin typeface="Garamond" panose="02020404030301010803" pitchFamily="18" charset="0"/>
            </a:endParaRPr>
          </a:p>
          <a:p>
            <a:pPr lvl="1"/>
            <a:r>
              <a:rPr lang="en-US" sz="2000" b="1" dirty="0" err="1" smtClean="0">
                <a:latin typeface="Garamond" panose="02020404030301010803" pitchFamily="18" charset="0"/>
              </a:rPr>
              <a:t>indivuduální</a:t>
            </a:r>
            <a:r>
              <a:rPr lang="en-US" sz="2000" b="1" dirty="0" smtClean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jazyk</a:t>
            </a:r>
            <a:r>
              <a:rPr lang="en-US" sz="2000" b="1" dirty="0">
                <a:latin typeface="Garamond" panose="02020404030301010803" pitchFamily="18" charset="0"/>
              </a:rPr>
              <a:t> – </a:t>
            </a:r>
            <a:r>
              <a:rPr lang="en-US" sz="2000" b="1" dirty="0" err="1">
                <a:latin typeface="Garamond" panose="02020404030301010803" pitchFamily="18" charset="0"/>
              </a:rPr>
              <a:t>přístup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jednotlivce</a:t>
            </a:r>
            <a:r>
              <a:rPr lang="en-US" sz="2000" b="1" dirty="0">
                <a:latin typeface="Garamond" panose="02020404030301010803" pitchFamily="18" charset="0"/>
              </a:rPr>
              <a:t> – </a:t>
            </a:r>
            <a:r>
              <a:rPr lang="en-US" sz="2000" b="1" dirty="0" err="1">
                <a:latin typeface="Garamond" panose="02020404030301010803" pitchFamily="18" charset="0"/>
              </a:rPr>
              <a:t>psychologický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>
                <a:latin typeface="Garamond" panose="02020404030301010803" pitchFamily="18" charset="0"/>
              </a:rPr>
              <a:t>přístup</a:t>
            </a:r>
            <a:r>
              <a:rPr lang="en-US" sz="2000" b="1" dirty="0">
                <a:latin typeface="Garamond" panose="02020404030301010803" pitchFamily="18" charset="0"/>
              </a:rPr>
              <a:t> v </a:t>
            </a:r>
            <a:r>
              <a:rPr lang="en-US" sz="2000" b="1" dirty="0" err="1">
                <a:latin typeface="Garamond" panose="02020404030301010803" pitchFamily="18" charset="0"/>
              </a:rPr>
              <a:t>jazykovědě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endParaRPr lang="cs-CZ" sz="2000" b="1" dirty="0" smtClean="0">
              <a:latin typeface="Garamond" panose="02020404030301010803" pitchFamily="18" charset="0"/>
            </a:endParaRPr>
          </a:p>
          <a:p>
            <a:r>
              <a:rPr lang="cs-CZ" sz="2400" b="1" dirty="0" err="1" smtClean="0">
                <a:latin typeface="Garamond" panose="02020404030301010803" pitchFamily="18" charset="0"/>
              </a:rPr>
              <a:t>ja</a:t>
            </a:r>
            <a:r>
              <a:rPr lang="en-US" sz="2400" b="1" dirty="0" err="1" smtClean="0">
                <a:latin typeface="Garamond" panose="02020404030301010803" pitchFamily="18" charset="0"/>
              </a:rPr>
              <a:t>zykov</a:t>
            </a:r>
            <a:r>
              <a:rPr lang="cs-CZ" sz="2400" b="1" dirty="0" smtClean="0">
                <a:latin typeface="Garamond" panose="02020404030301010803" pitchFamily="18" charset="0"/>
              </a:rPr>
              <a:t>ý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typ</a:t>
            </a:r>
            <a:r>
              <a:rPr lang="cs-CZ" sz="2400" b="1" dirty="0" smtClean="0">
                <a:latin typeface="Garamond" panose="02020404030301010803" pitchFamily="18" charset="0"/>
              </a:rPr>
              <a:t> - </a:t>
            </a:r>
            <a:r>
              <a:rPr lang="en-US" sz="2400" b="1" dirty="0" err="1" smtClean="0">
                <a:latin typeface="Garamond" panose="02020404030301010803" pitchFamily="18" charset="0"/>
              </a:rPr>
              <a:t>nevyskytuje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cs-CZ" sz="2400" b="1" dirty="0" smtClean="0">
                <a:latin typeface="Garamond" panose="02020404030301010803" pitchFamily="18" charset="0"/>
              </a:rPr>
              <a:t>se </a:t>
            </a:r>
            <a:r>
              <a:rPr lang="en-US" sz="2400" b="1" dirty="0" smtClean="0">
                <a:latin typeface="Garamond" panose="02020404030301010803" pitchFamily="18" charset="0"/>
              </a:rPr>
              <a:t>v </a:t>
            </a:r>
            <a:r>
              <a:rPr lang="en-US" sz="2400" b="1" dirty="0" err="1">
                <a:latin typeface="Garamond" panose="02020404030301010803" pitchFamily="18" charset="0"/>
              </a:rPr>
              <a:t>čisté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formě</a:t>
            </a:r>
            <a:endParaRPr lang="en-US" sz="2400" b="1" dirty="0"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77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August </a:t>
            </a:r>
            <a:r>
              <a:rPr lang="cs-CZ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Schleicher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r>
              <a:rPr lang="cs-CZ" sz="2200" b="1" dirty="0">
                <a:latin typeface="Garamond" panose="02020404030301010803" pitchFamily="18" charset="0"/>
              </a:rPr>
              <a:t>n</a:t>
            </a:r>
            <a:r>
              <a:rPr lang="cs-CZ" sz="2200" b="1" dirty="0" smtClean="0">
                <a:latin typeface="Garamond" panose="02020404030301010803" pitchFamily="18" charset="0"/>
              </a:rPr>
              <a:t>aturalismus v lingvistice</a:t>
            </a: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vztahy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mezi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>
                <a:latin typeface="Garamond" panose="02020404030301010803" pitchFamily="18" charset="0"/>
              </a:rPr>
              <a:t>indoevropskými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>
                <a:latin typeface="Garamond" panose="02020404030301010803" pitchFamily="18" charset="0"/>
              </a:rPr>
              <a:t>jazykovými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rodinami</a:t>
            </a:r>
            <a:endParaRPr lang="en-US" sz="2200" b="1" dirty="0">
              <a:latin typeface="Garamond" panose="02020404030301010803" pitchFamily="18" charset="0"/>
            </a:endParaRPr>
          </a:p>
          <a:p>
            <a:r>
              <a:rPr lang="cs-CZ" sz="2200" b="1" dirty="0" smtClean="0">
                <a:latin typeface="Garamond" panose="02020404030301010803" pitchFamily="18" charset="0"/>
              </a:rPr>
              <a:t>j</a:t>
            </a:r>
            <a:r>
              <a:rPr lang="en-US" sz="2200" b="1" dirty="0" err="1" smtClean="0">
                <a:latin typeface="Garamond" panose="02020404030301010803" pitchFamily="18" charset="0"/>
              </a:rPr>
              <a:t>azyk</a:t>
            </a:r>
            <a:r>
              <a:rPr lang="cs-CZ" sz="2200" b="1" dirty="0" smtClean="0">
                <a:latin typeface="Garamond" panose="02020404030301010803" pitchFamily="18" charset="0"/>
              </a:rPr>
              <a:t> = </a:t>
            </a:r>
            <a:r>
              <a:rPr lang="en-US" sz="2200" b="1" dirty="0" err="1" smtClean="0">
                <a:latin typeface="Garamond" panose="02020404030301010803" pitchFamily="18" charset="0"/>
              </a:rPr>
              <a:t>živý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organismus</a:t>
            </a:r>
            <a:r>
              <a:rPr lang="en-US" sz="2200" b="1" dirty="0">
                <a:latin typeface="Garamond" panose="02020404030301010803" pitchFamily="18" charset="0"/>
              </a:rPr>
              <a:t> (Hegel)</a:t>
            </a: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vliv</a:t>
            </a:r>
            <a:r>
              <a:rPr lang="en-US" sz="2200" b="1" dirty="0" smtClean="0">
                <a:latin typeface="Garamond" panose="02020404030301010803" pitchFamily="18" charset="0"/>
              </a:rPr>
              <a:t> Darwin</a:t>
            </a:r>
            <a:r>
              <a:rPr lang="cs-CZ" sz="2200" b="1" dirty="0" smtClean="0">
                <a:latin typeface="Garamond" panose="02020404030301010803" pitchFamily="18" charset="0"/>
              </a:rPr>
              <a:t>ova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>
                <a:latin typeface="Garamond" panose="02020404030301010803" pitchFamily="18" charset="0"/>
              </a:rPr>
              <a:t>O </a:t>
            </a:r>
            <a:r>
              <a:rPr lang="en-US" sz="2200" b="1" dirty="0" err="1">
                <a:latin typeface="Garamond" panose="02020404030301010803" pitchFamily="18" charset="0"/>
              </a:rPr>
              <a:t>původu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druhů</a:t>
            </a:r>
            <a:r>
              <a:rPr lang="cs-CZ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smtClean="0">
                <a:latin typeface="Garamond" panose="02020404030301010803" pitchFamily="18" charset="0"/>
              </a:rPr>
              <a:t>-</a:t>
            </a:r>
            <a:r>
              <a:rPr lang="en-US" sz="2200" b="1" dirty="0">
                <a:latin typeface="Garamond" panose="02020404030301010803" pitchFamily="18" charset="0"/>
              </a:rPr>
              <a:t>Die </a:t>
            </a:r>
            <a:r>
              <a:rPr lang="en-US" sz="2200" b="1" dirty="0" err="1">
                <a:latin typeface="Garamond" panose="02020404030301010803" pitchFamily="18" charset="0"/>
              </a:rPr>
              <a:t>Sprachen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Europas</a:t>
            </a:r>
            <a:r>
              <a:rPr lang="en-US" sz="2200" b="1" dirty="0">
                <a:latin typeface="Garamond" panose="02020404030301010803" pitchFamily="18" charset="0"/>
              </a:rPr>
              <a:t> in </a:t>
            </a:r>
            <a:r>
              <a:rPr lang="en-US" sz="2200" b="1" dirty="0" err="1">
                <a:latin typeface="Garamond" panose="02020404030301010803" pitchFamily="18" charset="0"/>
              </a:rPr>
              <a:t>systematischer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Übersicht</a:t>
            </a:r>
            <a:endParaRPr lang="en-US" sz="2200" b="1" dirty="0">
              <a:latin typeface="Garamond" panose="02020404030301010803" pitchFamily="18" charset="0"/>
            </a:endParaRP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klasifikac</a:t>
            </a:r>
            <a:r>
              <a:rPr lang="cs-CZ" sz="2200" b="1" dirty="0" smtClean="0">
                <a:latin typeface="Garamond" panose="02020404030301010803" pitchFamily="18" charset="0"/>
              </a:rPr>
              <a:t>e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jazyků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na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základě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botanické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klasifikace</a:t>
            </a:r>
            <a:endParaRPr lang="cs-CZ" sz="2200" b="1" dirty="0" smtClean="0">
              <a:latin typeface="Garamond" panose="02020404030301010803" pitchFamily="18" charset="0"/>
            </a:endParaRP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Stammbaumtheorie</a:t>
            </a:r>
            <a:r>
              <a:rPr lang="cs-CZ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smtClean="0">
                <a:latin typeface="Garamond" panose="02020404030301010803" pitchFamily="18" charset="0"/>
              </a:rPr>
              <a:t>– </a:t>
            </a:r>
            <a:r>
              <a:rPr lang="en-US" sz="2200" b="1" dirty="0" err="1">
                <a:latin typeface="Garamond" panose="02020404030301010803" pitchFamily="18" charset="0"/>
              </a:rPr>
              <a:t>překonáno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Schmidtovým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modelem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vln</a:t>
            </a:r>
            <a:endParaRPr lang="en-US" sz="2200" b="1" dirty="0">
              <a:latin typeface="Garamond" panose="02020404030301010803" pitchFamily="18" charset="0"/>
            </a:endParaRP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víra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>
                <a:latin typeface="Garamond" panose="02020404030301010803" pitchFamily="18" charset="0"/>
              </a:rPr>
              <a:t>v </a:t>
            </a:r>
            <a:r>
              <a:rPr lang="en-US" sz="2200" b="1" dirty="0" err="1" smtClean="0">
                <a:latin typeface="Garamond" panose="02020404030301010803" pitchFamily="18" charset="0"/>
              </a:rPr>
              <a:t>prajazyk</a:t>
            </a:r>
            <a:endParaRPr lang="cs-CZ" sz="2200" b="1" dirty="0">
              <a:latin typeface="Garamond" panose="02020404030301010803" pitchFamily="18" charset="0"/>
            </a:endParaRPr>
          </a:p>
          <a:p>
            <a:r>
              <a:rPr lang="en-US" sz="2200" b="1" dirty="0" err="1" smtClean="0">
                <a:latin typeface="Garamond" panose="02020404030301010803" pitchFamily="18" charset="0"/>
              </a:rPr>
              <a:t>vývojové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fáze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jazyka</a:t>
            </a:r>
            <a:r>
              <a:rPr lang="cs-CZ" sz="2200" b="1" dirty="0" smtClean="0">
                <a:latin typeface="Garamond" panose="02020404030301010803" pitchFamily="18" charset="0"/>
              </a:rPr>
              <a:t>:</a:t>
            </a:r>
            <a:endParaRPr lang="en-US" sz="2200" b="1" dirty="0">
              <a:latin typeface="Garamond" panose="02020404030301010803" pitchFamily="18" charset="0"/>
            </a:endParaRPr>
          </a:p>
          <a:p>
            <a:pPr lvl="1"/>
            <a:r>
              <a:rPr lang="en-US" sz="2200" b="1" dirty="0" err="1">
                <a:latin typeface="Garamond" panose="02020404030301010803" pitchFamily="18" charset="0"/>
              </a:rPr>
              <a:t>prehistorické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období</a:t>
            </a:r>
            <a:r>
              <a:rPr lang="en-US" sz="2200" b="1" dirty="0">
                <a:latin typeface="Garamond" panose="02020404030301010803" pitchFamily="18" charset="0"/>
              </a:rPr>
              <a:t> – </a:t>
            </a:r>
            <a:r>
              <a:rPr lang="en-US" sz="2200" b="1" dirty="0" err="1">
                <a:latin typeface="Garamond" panose="02020404030301010803" pitchFamily="18" charset="0"/>
              </a:rPr>
              <a:t>jazyk</a:t>
            </a:r>
            <a:r>
              <a:rPr lang="en-US" sz="2200" b="1" dirty="0">
                <a:latin typeface="Garamond" panose="02020404030301010803" pitchFamily="18" charset="0"/>
              </a:rPr>
              <a:t> se </a:t>
            </a:r>
            <a:r>
              <a:rPr lang="en-US" sz="2200" b="1" dirty="0" err="1">
                <a:latin typeface="Garamond" panose="02020404030301010803" pitchFamily="18" charset="0"/>
              </a:rPr>
              <a:t>zdokonaluje</a:t>
            </a:r>
            <a:r>
              <a:rPr lang="en-US" sz="2200" b="1" dirty="0">
                <a:latin typeface="Garamond" panose="02020404030301010803" pitchFamily="18" charset="0"/>
              </a:rPr>
              <a:t>, </a:t>
            </a:r>
            <a:r>
              <a:rPr lang="en-US" sz="2200" b="1" dirty="0" err="1">
                <a:latin typeface="Garamond" panose="02020404030301010803" pitchFamily="18" charset="0"/>
              </a:rPr>
              <a:t>prochází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stadiem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>
                <a:latin typeface="Garamond" panose="02020404030301010803" pitchFamily="18" charset="0"/>
              </a:rPr>
              <a:t>izolačního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 smtClean="0">
                <a:latin typeface="Garamond" panose="02020404030301010803" pitchFamily="18" charset="0"/>
              </a:rPr>
              <a:t>typu</a:t>
            </a:r>
            <a:r>
              <a:rPr lang="cs-CZ" sz="2200" b="1" dirty="0" smtClean="0">
                <a:latin typeface="Garamond" panose="02020404030301010803" pitchFamily="18" charset="0"/>
              </a:rPr>
              <a:t>, </a:t>
            </a:r>
            <a:r>
              <a:rPr lang="en-US" sz="2200" b="1" dirty="0" err="1" smtClean="0">
                <a:latin typeface="Garamond" panose="02020404030301010803" pitchFamily="18" charset="0"/>
              </a:rPr>
              <a:t>přes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>
                <a:latin typeface="Garamond" panose="02020404030301010803" pitchFamily="18" charset="0"/>
              </a:rPr>
              <a:t>stadium </a:t>
            </a:r>
            <a:r>
              <a:rPr lang="en-US" sz="2200" b="1" dirty="0" err="1" smtClean="0">
                <a:latin typeface="Garamond" panose="02020404030301010803" pitchFamily="18" charset="0"/>
              </a:rPr>
              <a:t>aglutinačního</a:t>
            </a:r>
            <a:r>
              <a:rPr lang="en-US" sz="2200" b="1" dirty="0">
                <a:latin typeface="Garamond" panose="02020404030301010803" pitchFamily="18" charset="0"/>
              </a:rPr>
              <a:t> </a:t>
            </a:r>
            <a:r>
              <a:rPr lang="en-US" sz="2200" b="1" dirty="0" err="1" smtClean="0">
                <a:latin typeface="Garamond" panose="02020404030301010803" pitchFamily="18" charset="0"/>
              </a:rPr>
              <a:t>typu</a:t>
            </a:r>
            <a:r>
              <a:rPr lang="cs-CZ" sz="2200" b="1" dirty="0" smtClean="0">
                <a:latin typeface="Garamond" panose="02020404030301010803" pitchFamily="18" charset="0"/>
              </a:rPr>
              <a:t>,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 err="1" smtClean="0">
                <a:latin typeface="Garamond" panose="02020404030301010803" pitchFamily="18" charset="0"/>
              </a:rPr>
              <a:t>až</a:t>
            </a:r>
            <a:r>
              <a:rPr lang="en-US" sz="2200" b="1" dirty="0" smtClean="0">
                <a:latin typeface="Garamond" panose="02020404030301010803" pitchFamily="18" charset="0"/>
              </a:rPr>
              <a:t> </a:t>
            </a:r>
            <a:r>
              <a:rPr lang="en-US" sz="2200" b="1" dirty="0">
                <a:latin typeface="Garamond" panose="02020404030301010803" pitchFamily="18" charset="0"/>
              </a:rPr>
              <a:t>k </a:t>
            </a:r>
            <a:r>
              <a:rPr lang="en-US" sz="2200" b="1" dirty="0" err="1" smtClean="0">
                <a:latin typeface="Garamond" panose="02020404030301010803" pitchFamily="18" charset="0"/>
              </a:rPr>
              <a:t>nejdokonalejšímu</a:t>
            </a:r>
            <a:r>
              <a:rPr lang="cs-CZ" sz="2200" b="1" dirty="0" smtClean="0">
                <a:latin typeface="Garamond" panose="02020404030301010803" pitchFamily="18" charset="0"/>
              </a:rPr>
              <a:t> - f</a:t>
            </a:r>
            <a:r>
              <a:rPr lang="en-US" sz="2200" b="1" dirty="0" err="1" smtClean="0">
                <a:latin typeface="Garamond" panose="02020404030301010803" pitchFamily="18" charset="0"/>
              </a:rPr>
              <a:t>lektivní</a:t>
            </a:r>
            <a:endParaRPr lang="en-US" sz="2200" b="1" dirty="0">
              <a:latin typeface="Garamond" panose="02020404030301010803" pitchFamily="18" charset="0"/>
            </a:endParaRPr>
          </a:p>
          <a:p>
            <a:pPr lvl="1"/>
            <a:r>
              <a:rPr lang="en-US" sz="2200" b="1" dirty="0" err="1">
                <a:latin typeface="Garamond" panose="02020404030301010803" pitchFamily="18" charset="0"/>
              </a:rPr>
              <a:t>historické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období</a:t>
            </a:r>
            <a:r>
              <a:rPr lang="en-US" sz="2200" b="1" dirty="0">
                <a:latin typeface="Garamond" panose="02020404030301010803" pitchFamily="18" charset="0"/>
              </a:rPr>
              <a:t> – </a:t>
            </a:r>
            <a:r>
              <a:rPr lang="en-US" sz="2200" b="1" dirty="0" err="1">
                <a:latin typeface="Garamond" panose="02020404030301010803" pitchFamily="18" charset="0"/>
              </a:rPr>
              <a:t>jazyk</a:t>
            </a:r>
            <a:r>
              <a:rPr lang="en-US" sz="2200" b="1" dirty="0">
                <a:latin typeface="Garamond" panose="02020404030301010803" pitchFamily="18" charset="0"/>
              </a:rPr>
              <a:t> </a:t>
            </a:r>
            <a:r>
              <a:rPr lang="en-US" sz="2200" b="1" dirty="0" err="1">
                <a:latin typeface="Garamond" panose="02020404030301010803" pitchFamily="18" charset="0"/>
              </a:rPr>
              <a:t>upadá</a:t>
            </a:r>
            <a:endParaRPr lang="en-US" sz="2200" b="1" dirty="0">
              <a:latin typeface="Garamond" panose="02020404030301010803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37617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Georg von der </a:t>
            </a:r>
            <a:r>
              <a:rPr lang="en-US" b="1" dirty="0" err="1">
                <a:latin typeface="Garamond" panose="02020404030301010803" pitchFamily="18" charset="0"/>
              </a:rPr>
              <a:t>Gabelenz</a:t>
            </a:r>
            <a:r>
              <a:rPr lang="en-US" b="1" dirty="0">
                <a:latin typeface="Garamond" panose="02020404030301010803" pitchFamily="18" charset="0"/>
              </a:rPr>
              <a:t> </a:t>
            </a:r>
            <a:endParaRPr lang="cs-CZ" b="1" dirty="0">
              <a:latin typeface="Garamond" panose="02020404030301010803" pitchFamily="18" charset="0"/>
            </a:endParaRPr>
          </a:p>
          <a:p>
            <a:pPr lvl="1"/>
            <a:r>
              <a:rPr lang="en-US" b="1" dirty="0" err="1">
                <a:latin typeface="Garamond" panose="02020404030301010803" pitchFamily="18" charset="0"/>
              </a:rPr>
              <a:t>spirála</a:t>
            </a:r>
            <a:r>
              <a:rPr lang="en-US" b="1" dirty="0">
                <a:latin typeface="Garamond" panose="02020404030301010803" pitchFamily="18" charset="0"/>
              </a:rPr>
              <a:t>, "</a:t>
            </a:r>
            <a:r>
              <a:rPr lang="en-US" b="1" dirty="0" err="1">
                <a:latin typeface="Garamond" panose="02020404030301010803" pitchFamily="18" charset="0"/>
              </a:rPr>
              <a:t>šroubovnice</a:t>
            </a:r>
            <a:r>
              <a:rPr lang="en-US" b="1" dirty="0">
                <a:latin typeface="Garamond" panose="02020404030301010803" pitchFamily="18" charset="0"/>
              </a:rPr>
              <a:t>„</a:t>
            </a:r>
            <a:r>
              <a:rPr lang="cs-CZ" b="1" dirty="0">
                <a:latin typeface="Garamond" panose="02020404030301010803" pitchFamily="18" charset="0"/>
              </a:rPr>
              <a:t> </a:t>
            </a:r>
          </a:p>
          <a:p>
            <a:pPr lvl="1"/>
            <a:r>
              <a:rPr lang="cs-CZ" sz="3000" b="1" dirty="0" err="1">
                <a:latin typeface="Garamond" panose="02020404030301010803" pitchFamily="18" charset="0"/>
              </a:rPr>
              <a:t>izolace→aglutinace</a:t>
            </a:r>
            <a:r>
              <a:rPr lang="cs-CZ" sz="3000" b="1" dirty="0">
                <a:latin typeface="Garamond" panose="02020404030301010803" pitchFamily="18" charset="0"/>
              </a:rPr>
              <a:t>→ </a:t>
            </a:r>
            <a:r>
              <a:rPr lang="cs-CZ" sz="3000" b="1" dirty="0" err="1">
                <a:latin typeface="Garamond" panose="02020404030301010803" pitchFamily="18" charset="0"/>
              </a:rPr>
              <a:t>flexe→izolace</a:t>
            </a:r>
            <a:endParaRPr lang="cs-CZ" sz="3000" b="1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s každým vývojovým cyklem se dostanou o úroveň výš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s</a:t>
            </a:r>
            <a:r>
              <a:rPr lang="en-US" b="1" dirty="0" err="1">
                <a:latin typeface="Garamond" panose="02020404030301010803" pitchFamily="18" charset="0"/>
              </a:rPr>
              <a:t>inolog</a:t>
            </a:r>
            <a:endParaRPr lang="cs-CZ" b="1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zakladatel typologie</a:t>
            </a:r>
            <a:r>
              <a:rPr lang="cs-CZ" b="1" dirty="0" smtClean="0">
                <a:latin typeface="Garamond" panose="02020404030301010803" pitchFamily="18" charset="0"/>
              </a:rPr>
              <a:t>?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ozději koncept cyklických změn kritizuje </a:t>
            </a:r>
            <a:r>
              <a:rPr lang="cs-CZ" b="1" dirty="0" err="1" smtClean="0">
                <a:latin typeface="Garamond" panose="02020404030301010803" pitchFamily="18" charset="0"/>
              </a:rPr>
              <a:t>Jespersen</a:t>
            </a:r>
            <a:endParaRPr lang="en-US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196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je to typologie?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</a:br>
            <a:r>
              <a:rPr lang="cs-CZ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typologie, typ</a:t>
            </a:r>
            <a:endParaRPr lang="cs-CZ" sz="3100" b="1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3777283"/>
          </a:xfrm>
        </p:spPr>
        <p:txBody>
          <a:bodyPr>
            <a:normAutofit fontScale="925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typologie= způsob třídění </a:t>
            </a:r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typologie </a:t>
            </a:r>
            <a:r>
              <a:rPr lang="cs-CZ" b="1" dirty="0" smtClean="0">
                <a:latin typeface="Garamond" panose="02020404030301010803" pitchFamily="18" charset="0"/>
              </a:rPr>
              <a:t>= zobecňující metoda, která </a:t>
            </a:r>
            <a:r>
              <a:rPr lang="cs-CZ" b="1" dirty="0" smtClean="0">
                <a:latin typeface="Garamond" panose="02020404030301010803" pitchFamily="18" charset="0"/>
              </a:rPr>
              <a:t>třídí do skupin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třídí </a:t>
            </a:r>
            <a:r>
              <a:rPr lang="cs-CZ" b="1" dirty="0" smtClean="0">
                <a:latin typeface="Garamond" panose="02020404030301010803" pitchFamily="18" charset="0"/>
              </a:rPr>
              <a:t>podle podobnosti, rysů či jevů, funkce…</a:t>
            </a:r>
          </a:p>
          <a:p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typ=zobecněný </a:t>
            </a:r>
            <a:r>
              <a:rPr lang="cs-CZ" b="1" dirty="0" smtClean="0">
                <a:latin typeface="Garamond" panose="02020404030301010803" pitchFamily="18" charset="0"/>
              </a:rPr>
              <a:t>model/vzor </a:t>
            </a:r>
            <a:r>
              <a:rPr lang="cs-CZ" b="1" dirty="0" smtClean="0">
                <a:latin typeface="Garamond" panose="02020404030301010803" pitchFamily="18" charset="0"/>
              </a:rPr>
              <a:t>charakteristický určitou vlastností</a:t>
            </a:r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4261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- psychologismus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p</a:t>
            </a:r>
            <a:r>
              <a:rPr lang="cs-CZ" b="1" dirty="0" smtClean="0">
                <a:latin typeface="Garamond" panose="02020404030301010803" pitchFamily="18" charset="0"/>
              </a:rPr>
              <a:t>sychologický přístup později převládl nad </a:t>
            </a:r>
            <a:r>
              <a:rPr lang="cs-CZ" b="1" dirty="0" err="1" smtClean="0">
                <a:latin typeface="Garamond" panose="02020404030301010803" pitchFamily="18" charset="0"/>
              </a:rPr>
              <a:t>Schleicherovým</a:t>
            </a:r>
            <a:r>
              <a:rPr lang="cs-CZ" b="1" dirty="0" smtClean="0">
                <a:latin typeface="Garamond" panose="02020404030301010803" pitchFamily="18" charset="0"/>
              </a:rPr>
              <a:t> biologickým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H</a:t>
            </a:r>
            <a:r>
              <a:rPr lang="cs-CZ" b="1" dirty="0">
                <a:latin typeface="Garamond" panose="02020404030301010803" pitchFamily="18" charset="0"/>
              </a:rPr>
              <a:t>. </a:t>
            </a:r>
            <a:r>
              <a:rPr lang="cs-CZ" b="1" dirty="0" err="1" smtClean="0">
                <a:latin typeface="Garamond" panose="02020404030301010803" pitchFamily="18" charset="0"/>
              </a:rPr>
              <a:t>Steinthal</a:t>
            </a:r>
            <a:r>
              <a:rPr lang="cs-CZ" b="1" dirty="0" smtClean="0">
                <a:latin typeface="Garamond" panose="02020404030301010803" pitchFamily="18" charset="0"/>
              </a:rPr>
              <a:t>, W</a:t>
            </a:r>
            <a:r>
              <a:rPr lang="cs-CZ" b="1" dirty="0">
                <a:latin typeface="Garamond" panose="02020404030301010803" pitchFamily="18" charset="0"/>
              </a:rPr>
              <a:t>. </a:t>
            </a:r>
            <a:r>
              <a:rPr lang="cs-CZ" b="1" dirty="0" err="1">
                <a:latin typeface="Garamond" panose="02020404030301010803" pitchFamily="18" charset="0"/>
              </a:rPr>
              <a:t>Wundt</a:t>
            </a:r>
            <a:r>
              <a:rPr lang="cs-CZ" b="1" dirty="0">
                <a:latin typeface="Garamond" panose="02020404030301010803" pitchFamily="18" charset="0"/>
              </a:rPr>
              <a:t>, J. </a:t>
            </a:r>
            <a:r>
              <a:rPr lang="cs-CZ" b="1" dirty="0" smtClean="0">
                <a:latin typeface="Garamond" panose="02020404030301010803" pitchFamily="18" charset="0"/>
              </a:rPr>
              <a:t>Schmidt, W</a:t>
            </a:r>
            <a:r>
              <a:rPr lang="cs-CZ" b="1" dirty="0">
                <a:latin typeface="Garamond" panose="02020404030301010803" pitchFamily="18" charset="0"/>
              </a:rPr>
              <a:t>. </a:t>
            </a:r>
            <a:r>
              <a:rPr lang="cs-CZ" b="1" dirty="0" err="1">
                <a:latin typeface="Garamond" panose="02020404030301010803" pitchFamily="18" charset="0"/>
              </a:rPr>
              <a:t>Whitney</a:t>
            </a:r>
            <a:r>
              <a:rPr lang="cs-CZ" b="1" dirty="0">
                <a:latin typeface="Garamond" panose="02020404030301010803" pitchFamily="18" charset="0"/>
              </a:rPr>
              <a:t> </a:t>
            </a:r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Wilhelm </a:t>
            </a:r>
            <a:r>
              <a:rPr lang="cs-CZ" b="1" dirty="0" err="1" smtClean="0">
                <a:latin typeface="Garamond" panose="02020404030301010803" pitchFamily="18" charset="0"/>
              </a:rPr>
              <a:t>Wundt</a:t>
            </a:r>
            <a:endParaRPr lang="cs-CZ" b="1" dirty="0" smtClean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12 </a:t>
            </a:r>
            <a:r>
              <a:rPr lang="cs-CZ" b="1" dirty="0">
                <a:latin typeface="Garamond" panose="02020404030301010803" pitchFamily="18" charset="0"/>
              </a:rPr>
              <a:t>párů opozice (</a:t>
            </a:r>
            <a:r>
              <a:rPr lang="cs-CZ" b="1" dirty="0" err="1">
                <a:latin typeface="Garamond" panose="02020404030301010803" pitchFamily="18" charset="0"/>
              </a:rPr>
              <a:t>Gegensatzpaare</a:t>
            </a:r>
            <a:r>
              <a:rPr lang="cs-CZ" b="1" dirty="0">
                <a:latin typeface="Garamond" panose="02020404030301010803" pitchFamily="18" charset="0"/>
              </a:rPr>
              <a:t>), kterými hodlal jazyky </a:t>
            </a:r>
            <a:r>
              <a:rPr lang="cs-CZ" b="1" dirty="0" smtClean="0">
                <a:latin typeface="Garamond" panose="02020404030301010803" pitchFamily="18" charset="0"/>
              </a:rPr>
              <a:t>klasifikovat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prefix </a:t>
            </a:r>
            <a:r>
              <a:rPr lang="cs-CZ" b="1" dirty="0">
                <a:latin typeface="Garamond" panose="02020404030301010803" pitchFamily="18" charset="0"/>
              </a:rPr>
              <a:t>VS sufix, jazyky s volným VS pevným slovosledem apod</a:t>
            </a:r>
            <a:r>
              <a:rPr lang="cs-CZ" b="1" dirty="0" smtClean="0">
                <a:latin typeface="Garamond" panose="02020404030301010803" pitchFamily="18" charset="0"/>
              </a:rPr>
              <a:t>.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částečně </a:t>
            </a:r>
            <a:r>
              <a:rPr lang="cs-CZ" b="1" dirty="0">
                <a:latin typeface="Garamond" panose="02020404030301010803" pitchFamily="18" charset="0"/>
              </a:rPr>
              <a:t>vychází i </a:t>
            </a:r>
            <a:r>
              <a:rPr lang="cs-CZ" b="1" dirty="0" smtClean="0">
                <a:latin typeface="Garamond" panose="02020404030301010803" pitchFamily="18" charset="0"/>
              </a:rPr>
              <a:t>dnešní morfologická </a:t>
            </a:r>
            <a:r>
              <a:rPr lang="cs-CZ" b="1" dirty="0">
                <a:latin typeface="Garamond" panose="02020404030301010803" pitchFamily="18" charset="0"/>
              </a:rPr>
              <a:t>klasifikace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7472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pražská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Garamond" panose="02020404030301010803" pitchFamily="18" charset="0"/>
              </a:rPr>
              <a:t>široký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záběr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Matheisus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>
                <a:latin typeface="Garamond" panose="02020404030301010803" pitchFamily="18" charset="0"/>
              </a:rPr>
              <a:t>– O </a:t>
            </a:r>
            <a:r>
              <a:rPr lang="en-US" sz="2400" b="1" dirty="0" err="1">
                <a:latin typeface="Garamond" panose="02020404030301010803" pitchFamily="18" charset="0"/>
              </a:rPr>
              <a:t>potenciálnosti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jevů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jazykových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en-US" sz="2400" b="1" dirty="0" err="1" smtClean="0">
                <a:latin typeface="Garamond" panose="02020404030301010803" pitchFamily="18" charset="0"/>
              </a:rPr>
              <a:t>Vladimír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Skalička</a:t>
            </a:r>
            <a:r>
              <a:rPr lang="en-US" sz="2400" b="1" dirty="0">
                <a:latin typeface="Garamond" panose="02020404030301010803" pitchFamily="18" charset="0"/>
              </a:rPr>
              <a:t> - </a:t>
            </a:r>
            <a:r>
              <a:rPr lang="en-US" sz="2400" b="1" dirty="0" err="1">
                <a:latin typeface="Garamond" panose="02020404030301010803" pitchFamily="18" charset="0"/>
              </a:rPr>
              <a:t>strukturní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typologie</a:t>
            </a:r>
            <a:r>
              <a:rPr lang="cs-CZ" sz="2400" b="1" dirty="0" smtClean="0">
                <a:latin typeface="Garamond" panose="02020404030301010803" pitchFamily="18" charset="0"/>
              </a:rPr>
              <a:t>,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např</a:t>
            </a:r>
            <a:r>
              <a:rPr lang="en-US" sz="2400" b="1" dirty="0">
                <a:latin typeface="Garamond" panose="02020404030301010803" pitchFamily="18" charset="0"/>
              </a:rPr>
              <a:t>. </a:t>
            </a:r>
            <a:r>
              <a:rPr lang="en-US" sz="2400" b="1" dirty="0" err="1">
                <a:latin typeface="Garamond" panose="02020404030301010803" pitchFamily="18" charset="0"/>
              </a:rPr>
              <a:t>Zur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ungarischen</a:t>
            </a:r>
            <a:r>
              <a:rPr lang="en-US" sz="2400" b="1" dirty="0">
                <a:latin typeface="Garamond" panose="02020404030301010803" pitchFamily="18" charset="0"/>
              </a:rPr>
              <a:t> Grammatik, 1935, </a:t>
            </a:r>
            <a:r>
              <a:rPr lang="en-US" sz="2400" b="1" dirty="0" err="1">
                <a:latin typeface="Garamond" panose="02020404030301010803" pitchFamily="18" charset="0"/>
              </a:rPr>
              <a:t>Typ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češtiny</a:t>
            </a:r>
            <a:r>
              <a:rPr lang="en-US" sz="2400" b="1" dirty="0">
                <a:latin typeface="Garamond" panose="02020404030301010803" pitchFamily="18" charset="0"/>
              </a:rPr>
              <a:t>, </a:t>
            </a:r>
            <a:r>
              <a:rPr lang="en-US" sz="2400" b="1" dirty="0" smtClean="0">
                <a:latin typeface="Garamond" panose="02020404030301010803" pitchFamily="18" charset="0"/>
              </a:rPr>
              <a:t>1951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cs-CZ" sz="2400" b="1" dirty="0" err="1" smtClean="0">
                <a:latin typeface="Garamond" panose="02020404030301010803" pitchFamily="18" charset="0"/>
              </a:rPr>
              <a:t>m</a:t>
            </a:r>
            <a:r>
              <a:rPr lang="en-US" sz="2400" b="1" dirty="0" err="1" smtClean="0">
                <a:latin typeface="Garamond" panose="02020404030301010803" pitchFamily="18" charset="0"/>
              </a:rPr>
              <a:t>orfém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>
                <a:latin typeface="Garamond" panose="02020404030301010803" pitchFamily="18" charset="0"/>
              </a:rPr>
              <a:t>- </a:t>
            </a:r>
            <a:r>
              <a:rPr lang="en-US" sz="2400" b="1" dirty="0" err="1">
                <a:latin typeface="Garamond" panose="02020404030301010803" pitchFamily="18" charset="0"/>
              </a:rPr>
              <a:t>elementární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jednotka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r>
              <a:rPr lang="cs-CZ" sz="2400" b="1" dirty="0" smtClean="0">
                <a:latin typeface="Garamond" panose="02020404030301010803" pitchFamily="18" charset="0"/>
              </a:rPr>
              <a:t>p</a:t>
            </a:r>
            <a:r>
              <a:rPr lang="en-US" sz="2400" b="1" dirty="0" err="1" smtClean="0">
                <a:latin typeface="Garamond" panose="02020404030301010803" pitchFamily="18" charset="0"/>
              </a:rPr>
              <a:t>okračovatelé</a:t>
            </a:r>
            <a:r>
              <a:rPr lang="en-US" sz="2400" b="1" dirty="0">
                <a:latin typeface="Garamond" panose="02020404030301010803" pitchFamily="18" charset="0"/>
              </a:rPr>
              <a:t>: </a:t>
            </a:r>
            <a:r>
              <a:rPr lang="en-US" sz="2400" b="1" dirty="0" smtClean="0">
                <a:latin typeface="Garamond" panose="02020404030301010803" pitchFamily="18" charset="0"/>
              </a:rPr>
              <a:t>P</a:t>
            </a:r>
            <a:r>
              <a:rPr lang="cs-CZ" sz="2400" b="1" dirty="0" err="1" smtClean="0">
                <a:latin typeface="Garamond" panose="02020404030301010803" pitchFamily="18" charset="0"/>
              </a:rPr>
              <a:t>etr</a:t>
            </a:r>
            <a:r>
              <a:rPr lang="cs-CZ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Sgall</a:t>
            </a:r>
            <a:r>
              <a:rPr lang="en-US" sz="2400" b="1" dirty="0">
                <a:latin typeface="Garamond" panose="02020404030301010803" pitchFamily="18" charset="0"/>
              </a:rPr>
              <a:t>, </a:t>
            </a:r>
            <a:r>
              <a:rPr lang="en-US" sz="2400" b="1" dirty="0" smtClean="0">
                <a:latin typeface="Garamond" panose="02020404030301010803" pitchFamily="18" charset="0"/>
              </a:rPr>
              <a:t>H</a:t>
            </a:r>
            <a:r>
              <a:rPr lang="cs-CZ" sz="2400" b="1" dirty="0" err="1" smtClean="0">
                <a:latin typeface="Garamond" panose="02020404030301010803" pitchFamily="18" charset="0"/>
              </a:rPr>
              <a:t>elena</a:t>
            </a:r>
            <a:r>
              <a:rPr lang="cs-CZ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Kurzová</a:t>
            </a:r>
            <a:r>
              <a:rPr lang="en-US" sz="2400" b="1" dirty="0">
                <a:latin typeface="Garamond" panose="02020404030301010803" pitchFamily="18" charset="0"/>
              </a:rPr>
              <a:t>, </a:t>
            </a:r>
            <a:r>
              <a:rPr lang="en-US" sz="2400" b="1" dirty="0" smtClean="0">
                <a:latin typeface="Garamond" panose="02020404030301010803" pitchFamily="18" charset="0"/>
              </a:rPr>
              <a:t>J</a:t>
            </a:r>
            <a:r>
              <a:rPr lang="cs-CZ" sz="2400" b="1" dirty="0" err="1" smtClean="0">
                <a:latin typeface="Garamond" panose="02020404030301010803" pitchFamily="18" charset="0"/>
              </a:rPr>
              <a:t>aroslav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Popela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cs-CZ" sz="2400" b="1" dirty="0" err="1" smtClean="0">
                <a:latin typeface="Garamond" panose="02020404030301010803" pitchFamily="18" charset="0"/>
              </a:rPr>
              <a:t>t</a:t>
            </a:r>
            <a:r>
              <a:rPr lang="en-US" sz="2400" b="1" dirty="0" err="1" smtClean="0">
                <a:latin typeface="Garamond" panose="02020404030301010803" pitchFamily="18" charset="0"/>
              </a:rPr>
              <a:t>yp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jazyka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smtClean="0">
                <a:latin typeface="Garamond" panose="02020404030301010803" pitchFamily="18" charset="0"/>
              </a:rPr>
              <a:t>– </a:t>
            </a:r>
            <a:r>
              <a:rPr lang="en-US" sz="2400" b="1" dirty="0" err="1" smtClean="0">
                <a:latin typeface="Garamond" panose="02020404030301010803" pitchFamily="18" charset="0"/>
              </a:rPr>
              <a:t>konstrukt</a:t>
            </a:r>
            <a:endParaRPr lang="cs-CZ" sz="2400" b="1" dirty="0" smtClean="0">
              <a:latin typeface="Garamond" panose="02020404030301010803" pitchFamily="18" charset="0"/>
            </a:endParaRPr>
          </a:p>
          <a:p>
            <a:r>
              <a:rPr lang="cs-CZ" sz="2400" b="1" dirty="0">
                <a:latin typeface="Garamond" panose="02020404030301010803" pitchFamily="18" charset="0"/>
              </a:rPr>
              <a:t>t</a:t>
            </a:r>
            <a:r>
              <a:rPr lang="cs-CZ" sz="2400" b="1" dirty="0" smtClean="0">
                <a:latin typeface="Garamond" panose="02020404030301010803" pitchFamily="18" charset="0"/>
              </a:rPr>
              <a:t>yp jazyka =</a:t>
            </a:r>
            <a:r>
              <a:rPr lang="en-US" sz="2400" b="1" dirty="0" err="1" smtClean="0">
                <a:latin typeface="Garamond" panose="02020404030301010803" pitchFamily="18" charset="0"/>
              </a:rPr>
              <a:t>Souhrn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rysů</a:t>
            </a:r>
            <a:r>
              <a:rPr lang="en-US" sz="2400" b="1" dirty="0">
                <a:latin typeface="Garamond" panose="02020404030301010803" pitchFamily="18" charset="0"/>
              </a:rPr>
              <a:t>, </a:t>
            </a:r>
            <a:r>
              <a:rPr lang="en-US" sz="2400" b="1" dirty="0" err="1">
                <a:latin typeface="Garamond" panose="02020404030301010803" pitchFamily="18" charset="0"/>
              </a:rPr>
              <a:t>které</a:t>
            </a:r>
            <a:r>
              <a:rPr lang="en-US" sz="2400" b="1" dirty="0">
                <a:latin typeface="Garamond" panose="02020404030301010803" pitchFamily="18" charset="0"/>
              </a:rPr>
              <a:t> se </a:t>
            </a:r>
            <a:r>
              <a:rPr lang="en-US" sz="2400" b="1" dirty="0" err="1">
                <a:latin typeface="Garamond" panose="02020404030301010803" pitchFamily="18" charset="0"/>
              </a:rPr>
              <a:t>navzájem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podmiňují</a:t>
            </a:r>
            <a:r>
              <a:rPr lang="en-US" sz="2400" b="1" dirty="0">
                <a:latin typeface="Garamond" panose="02020404030301010803" pitchFamily="18" charset="0"/>
              </a:rPr>
              <a:t>  a </a:t>
            </a:r>
            <a:r>
              <a:rPr lang="en-US" sz="2400" b="1" dirty="0" err="1">
                <a:latin typeface="Garamond" panose="02020404030301010803" pitchFamily="18" charset="0"/>
              </a:rPr>
              <a:t>dávají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mluvnici</a:t>
            </a:r>
            <a:r>
              <a:rPr lang="en-US" sz="2400" b="1" dirty="0">
                <a:latin typeface="Garamond" panose="02020404030301010803" pitchFamily="18" charset="0"/>
              </a:rPr>
              <a:t> (</a:t>
            </a:r>
            <a:r>
              <a:rPr lang="en-US" sz="2400" b="1" dirty="0" err="1">
                <a:latin typeface="Garamond" panose="02020404030301010803" pitchFamily="18" charset="0"/>
              </a:rPr>
              <a:t>gramatice</a:t>
            </a:r>
            <a:r>
              <a:rPr lang="en-US" sz="2400" b="1" dirty="0">
                <a:latin typeface="Garamond" panose="02020404030301010803" pitchFamily="18" charset="0"/>
              </a:rPr>
              <a:t>) </a:t>
            </a:r>
            <a:r>
              <a:rPr lang="en-US" sz="2400" b="1" dirty="0" err="1">
                <a:latin typeface="Garamond" panose="02020404030301010803" pitchFamily="18" charset="0"/>
              </a:rPr>
              <a:t>určitý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ráz</a:t>
            </a:r>
            <a:r>
              <a:rPr lang="en-US" sz="2400" b="1" dirty="0">
                <a:latin typeface="Garamond" panose="02020404030301010803" pitchFamily="18" charset="0"/>
              </a:rPr>
              <a:t>, je typ</a:t>
            </a:r>
            <a:r>
              <a:rPr lang="en-US" sz="2400" b="1" dirty="0" smtClean="0">
                <a:latin typeface="Garamond" panose="02020404030301010803" pitchFamily="18" charset="0"/>
              </a:rPr>
              <a:t>.</a:t>
            </a:r>
            <a:endParaRPr lang="en-US" sz="2400" b="1" dirty="0">
              <a:latin typeface="Garamond" panose="02020404030301010803" pitchFamily="18" charset="0"/>
            </a:endParaRPr>
          </a:p>
          <a:p>
            <a:r>
              <a:rPr lang="cs-CZ" sz="2400" b="1" dirty="0">
                <a:latin typeface="Garamond" panose="02020404030301010803" pitchFamily="18" charset="0"/>
              </a:rPr>
              <a:t>d</a:t>
            </a:r>
            <a:r>
              <a:rPr lang="en-US" sz="2400" b="1" dirty="0" err="1" smtClean="0">
                <a:latin typeface="Garamond" panose="02020404030301010803" pitchFamily="18" charset="0"/>
              </a:rPr>
              <a:t>eklinace</a:t>
            </a:r>
            <a:r>
              <a:rPr lang="cs-CZ" sz="2400" b="1" dirty="0" smtClean="0">
                <a:latin typeface="Garamond" panose="02020404030301010803" pitchFamily="18" charset="0"/>
              </a:rPr>
              <a:t> = </a:t>
            </a:r>
            <a:r>
              <a:rPr lang="en-US" sz="2400" b="1" dirty="0" err="1" smtClean="0">
                <a:latin typeface="Garamond" panose="02020404030301010803" pitchFamily="18" charset="0"/>
              </a:rPr>
              <a:t>výkladní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skříň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 smtClean="0">
                <a:latin typeface="Garamond" panose="02020404030301010803" pitchFamily="18" charset="0"/>
              </a:rPr>
              <a:t>typologie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>
                <a:latin typeface="Garamond" panose="02020404030301010803" pitchFamily="18" charset="0"/>
              </a:rPr>
              <a:t>(</a:t>
            </a:r>
            <a:r>
              <a:rPr lang="en-US" sz="2400" b="1" dirty="0" err="1">
                <a:latin typeface="Garamond" panose="02020404030301010803" pitchFamily="18" charset="0"/>
              </a:rPr>
              <a:t>Sgall</a:t>
            </a:r>
            <a:r>
              <a:rPr lang="en-US" sz="2400" b="1" dirty="0">
                <a:latin typeface="Garamond" panose="02020404030301010803" pitchFamily="18" charset="0"/>
              </a:rPr>
              <a:t>).</a:t>
            </a:r>
          </a:p>
          <a:p>
            <a:r>
              <a:rPr lang="cs-CZ" sz="2400" b="1" dirty="0" smtClean="0">
                <a:latin typeface="Garamond" panose="02020404030301010803" pitchFamily="18" charset="0"/>
              </a:rPr>
              <a:t>s</a:t>
            </a:r>
            <a:r>
              <a:rPr lang="en-US" sz="2400" b="1" dirty="0" err="1" smtClean="0">
                <a:latin typeface="Garamond" panose="02020404030301010803" pitchFamily="18" charset="0"/>
              </a:rPr>
              <a:t>tarší</a:t>
            </a:r>
            <a:r>
              <a:rPr lang="en-US" sz="2400" b="1" dirty="0" smtClean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terminologie</a:t>
            </a:r>
            <a:r>
              <a:rPr lang="en-US" sz="2400" b="1" dirty="0">
                <a:latin typeface="Garamond" panose="02020404030301010803" pitchFamily="18" charset="0"/>
              </a:rPr>
              <a:t>: </a:t>
            </a:r>
            <a:r>
              <a:rPr lang="en-US" sz="2400" b="1" dirty="0" err="1">
                <a:latin typeface="Garamond" panose="02020404030301010803" pitchFamily="18" charset="0"/>
              </a:rPr>
              <a:t>jazyky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analytické</a:t>
            </a:r>
            <a:r>
              <a:rPr lang="en-US" sz="2400" b="1" dirty="0">
                <a:latin typeface="Garamond" panose="02020404030301010803" pitchFamily="18" charset="0"/>
              </a:rPr>
              <a:t> a </a:t>
            </a:r>
            <a:r>
              <a:rPr lang="en-US" sz="2400" b="1" dirty="0" err="1" smtClean="0">
                <a:latin typeface="Garamond" panose="02020404030301010803" pitchFamily="18" charset="0"/>
              </a:rPr>
              <a:t>syntetické</a:t>
            </a:r>
            <a:endParaRPr lang="en-US" sz="2400" b="1" dirty="0">
              <a:latin typeface="Garamond" panose="02020404030301010803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27783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</a:t>
            </a:r>
            <a:r>
              <a:rPr lang="cs-CZ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typologie – Vladimír Skalička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100" b="1" dirty="0">
                <a:latin typeface="Garamond" panose="02020404030301010803" pitchFamily="18" charset="0"/>
              </a:rPr>
              <a:t>typologie je jedním z nejstarších jazykozpytných oborů, </a:t>
            </a:r>
            <a:r>
              <a:rPr lang="cs-CZ" sz="3100" b="1" dirty="0" smtClean="0">
                <a:latin typeface="Garamond" panose="02020404030301010803" pitchFamily="18" charset="0"/>
              </a:rPr>
              <a:t>nejméně propracovaných</a:t>
            </a:r>
          </a:p>
          <a:p>
            <a:r>
              <a:rPr lang="cs-CZ" sz="3100" b="1" dirty="0" smtClean="0">
                <a:latin typeface="Garamond" panose="02020404030301010803" pitchFamily="18" charset="0"/>
              </a:rPr>
              <a:t>není </a:t>
            </a:r>
            <a:r>
              <a:rPr lang="cs-CZ" sz="3100" b="1" dirty="0">
                <a:latin typeface="Garamond" panose="02020404030301010803" pitchFamily="18" charset="0"/>
              </a:rPr>
              <a:t>jasné co je třeba do typologie počítat a co ne?</a:t>
            </a:r>
          </a:p>
          <a:p>
            <a:r>
              <a:rPr lang="cs-CZ" sz="3100" b="1" dirty="0">
                <a:latin typeface="Garamond" panose="02020404030301010803" pitchFamily="18" charset="0"/>
              </a:rPr>
              <a:t>vystudoval češtinu, latinu, finštinu, maďarštinu, francouzštinu, portugalštinu a turečtinu</a:t>
            </a:r>
          </a:p>
          <a:p>
            <a:r>
              <a:rPr lang="cs-CZ" sz="3100" b="1" dirty="0">
                <a:latin typeface="Garamond" panose="02020404030301010803" pitchFamily="18" charset="0"/>
              </a:rPr>
              <a:t>člen - Český esperantský svaz, Pražský lingvistický kroužek</a:t>
            </a:r>
          </a:p>
          <a:p>
            <a:r>
              <a:rPr lang="cs-CZ" sz="3100" b="1" dirty="0" err="1" smtClean="0">
                <a:latin typeface="Garamond" panose="02020404030301010803" pitchFamily="18" charset="0"/>
              </a:rPr>
              <a:t>Zur</a:t>
            </a:r>
            <a:r>
              <a:rPr lang="cs-CZ" sz="3100" b="1" dirty="0" smtClean="0">
                <a:latin typeface="Garamond" panose="02020404030301010803" pitchFamily="18" charset="0"/>
              </a:rPr>
              <a:t> </a:t>
            </a:r>
            <a:r>
              <a:rPr lang="cs-CZ" sz="3100" b="1" dirty="0" err="1">
                <a:latin typeface="Garamond" panose="02020404030301010803" pitchFamily="18" charset="0"/>
              </a:rPr>
              <a:t>ungarishen</a:t>
            </a:r>
            <a:r>
              <a:rPr lang="cs-CZ" sz="3100" b="1" dirty="0">
                <a:latin typeface="Garamond" panose="02020404030301010803" pitchFamily="18" charset="0"/>
              </a:rPr>
              <a:t> </a:t>
            </a:r>
            <a:r>
              <a:rPr lang="cs-CZ" sz="3100" b="1" dirty="0" err="1">
                <a:latin typeface="Garamond" panose="02020404030301010803" pitchFamily="18" charset="0"/>
              </a:rPr>
              <a:t>Grammatik</a:t>
            </a:r>
            <a:r>
              <a:rPr lang="cs-CZ" sz="3100" b="1" dirty="0">
                <a:latin typeface="Garamond" panose="02020404030301010803" pitchFamily="18" charset="0"/>
              </a:rPr>
              <a:t> – základy typologického rozboru jazyků</a:t>
            </a:r>
          </a:p>
          <a:p>
            <a:r>
              <a:rPr lang="cs-CZ" sz="3100" b="1" dirty="0" smtClean="0">
                <a:latin typeface="Garamond" panose="02020404030301010803" pitchFamily="18" charset="0"/>
              </a:rPr>
              <a:t>rozdělení </a:t>
            </a:r>
            <a:r>
              <a:rPr lang="cs-CZ" sz="3100" b="1" dirty="0">
                <a:latin typeface="Garamond" panose="02020404030301010803" pitchFamily="18" charset="0"/>
              </a:rPr>
              <a:t>světových jazyků na pět skupin: flexivní, </a:t>
            </a:r>
            <a:r>
              <a:rPr lang="cs-CZ" sz="3100" b="1" dirty="0" err="1" smtClean="0">
                <a:latin typeface="Garamond" panose="02020404030301010803" pitchFamily="18" charset="0"/>
              </a:rPr>
              <a:t>introflexivní</a:t>
            </a:r>
            <a:r>
              <a:rPr lang="cs-CZ" sz="3100" b="1" dirty="0" smtClean="0">
                <a:latin typeface="Garamond" panose="02020404030301010803" pitchFamily="18" charset="0"/>
              </a:rPr>
              <a:t>, aglutinační, izolační</a:t>
            </a:r>
            <a:r>
              <a:rPr lang="cs-CZ" sz="3100" b="1" dirty="0">
                <a:latin typeface="Garamond" panose="02020404030301010803" pitchFamily="18" charset="0"/>
              </a:rPr>
              <a:t> a polysyntetické </a:t>
            </a:r>
            <a:r>
              <a:rPr lang="cs-CZ" sz="3100" b="1" dirty="0" smtClean="0">
                <a:latin typeface="Garamond" panose="02020404030301010803" pitchFamily="18" charset="0"/>
              </a:rPr>
              <a:t>= tzv</a:t>
            </a:r>
            <a:r>
              <a:rPr lang="cs-CZ" sz="3100" b="1" dirty="0">
                <a:latin typeface="Garamond" panose="02020404030301010803" pitchFamily="18" charset="0"/>
              </a:rPr>
              <a:t>. Skaličkova typologie </a:t>
            </a:r>
            <a:r>
              <a:rPr lang="cs-CZ" sz="3100" b="1" dirty="0" smtClean="0">
                <a:latin typeface="Garamond" panose="02020404030301010803" pitchFamily="18" charset="0"/>
              </a:rPr>
              <a:t>jazyků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6126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latin typeface="Garamond" panose="02020404030301010803" pitchFamily="18" charset="0"/>
              </a:rPr>
              <a:t>Balthasar</a:t>
            </a:r>
            <a:r>
              <a:rPr lang="cs-CZ" b="1" dirty="0">
                <a:latin typeface="Garamond" panose="02020404030301010803" pitchFamily="18" charset="0"/>
              </a:rPr>
              <a:t> </a:t>
            </a:r>
            <a:r>
              <a:rPr lang="cs-CZ" b="1" dirty="0" err="1" smtClean="0">
                <a:latin typeface="Garamond" panose="02020404030301010803" pitchFamily="18" charset="0"/>
              </a:rPr>
              <a:t>Bickel</a:t>
            </a:r>
            <a:endParaRPr lang="cs-CZ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švýcarský </a:t>
            </a:r>
            <a:r>
              <a:rPr lang="cs-CZ" b="1" dirty="0">
                <a:latin typeface="Garamond" panose="02020404030301010803" pitchFamily="18" charset="0"/>
              </a:rPr>
              <a:t>lingvista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specialista </a:t>
            </a:r>
            <a:r>
              <a:rPr lang="cs-CZ" b="1" dirty="0">
                <a:latin typeface="Garamond" panose="02020404030301010803" pitchFamily="18" charset="0"/>
              </a:rPr>
              <a:t>na jazykovou typologii a </a:t>
            </a:r>
            <a:r>
              <a:rPr lang="cs-CZ" b="1" dirty="0" err="1">
                <a:latin typeface="Garamond" panose="02020404030301010803" pitchFamily="18" charset="0"/>
              </a:rPr>
              <a:t>tibetobarmské</a:t>
            </a:r>
            <a:r>
              <a:rPr lang="cs-CZ" b="1" dirty="0">
                <a:latin typeface="Garamond" panose="02020404030301010803" pitchFamily="18" charset="0"/>
              </a:rPr>
              <a:t> jazyk 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profesor </a:t>
            </a:r>
            <a:r>
              <a:rPr lang="cs-CZ" b="1" dirty="0">
                <a:latin typeface="Garamond" panose="02020404030301010803" pitchFamily="18" charset="0"/>
              </a:rPr>
              <a:t>na katedře srovnávací lingvistiky na univerzitě v </a:t>
            </a:r>
            <a:r>
              <a:rPr lang="cs-CZ" b="1" dirty="0" smtClean="0">
                <a:latin typeface="Garamond" panose="02020404030301010803" pitchFamily="18" charset="0"/>
              </a:rPr>
              <a:t>Curychu, dříve </a:t>
            </a:r>
            <a:r>
              <a:rPr lang="cs-CZ" b="1" dirty="0">
                <a:latin typeface="Garamond" panose="02020404030301010803" pitchFamily="18" charset="0"/>
              </a:rPr>
              <a:t>na univerzitě v Lipsku v </a:t>
            </a:r>
            <a:r>
              <a:rPr lang="cs-CZ" b="1" dirty="0" smtClean="0">
                <a:latin typeface="Garamond" panose="02020404030301010803" pitchFamily="18" charset="0"/>
              </a:rPr>
              <a:t>Německu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postgraduální výzkum na</a:t>
            </a:r>
            <a:r>
              <a:rPr lang="cs-CZ" b="1" dirty="0">
                <a:latin typeface="Garamond" panose="02020404030301010803" pitchFamily="18" charset="0"/>
              </a:rPr>
              <a:t> University </a:t>
            </a:r>
            <a:r>
              <a:rPr lang="cs-CZ" b="1" dirty="0" err="1">
                <a:latin typeface="Garamond" panose="02020404030301010803" pitchFamily="18" charset="0"/>
              </a:rPr>
              <a:t>of</a:t>
            </a:r>
            <a:r>
              <a:rPr lang="cs-CZ" b="1" dirty="0">
                <a:latin typeface="Garamond" panose="02020404030301010803" pitchFamily="18" charset="0"/>
              </a:rPr>
              <a:t> </a:t>
            </a:r>
            <a:r>
              <a:rPr lang="cs-CZ" b="1" dirty="0" err="1">
                <a:latin typeface="Garamond" panose="02020404030301010803" pitchFamily="18" charset="0"/>
              </a:rPr>
              <a:t>California</a:t>
            </a:r>
            <a:r>
              <a:rPr lang="cs-CZ" b="1" dirty="0">
                <a:latin typeface="Garamond" panose="02020404030301010803" pitchFamily="18" charset="0"/>
              </a:rPr>
              <a:t>, </a:t>
            </a:r>
            <a:r>
              <a:rPr lang="cs-CZ" b="1" dirty="0" err="1">
                <a:latin typeface="Garamond" panose="02020404030301010803" pitchFamily="18" charset="0"/>
              </a:rPr>
              <a:t>Berkeley</a:t>
            </a:r>
            <a:r>
              <a:rPr lang="cs-CZ" b="1" dirty="0">
                <a:latin typeface="Garamond" panose="02020404030301010803" pitchFamily="18" charset="0"/>
              </a:rPr>
              <a:t>, blízkým spolupracovníkem Johanna </a:t>
            </a:r>
            <a:r>
              <a:rPr lang="cs-CZ" b="1" dirty="0" err="1" smtClean="0">
                <a:latin typeface="Garamond" panose="02020404030301010803" pitchFamily="18" charset="0"/>
              </a:rPr>
              <a:t>Nicholsové</a:t>
            </a:r>
            <a:endParaRPr lang="cs-CZ" b="1" dirty="0">
              <a:latin typeface="Garamond" panose="02020404030301010803" pitchFamily="18" charset="0"/>
            </a:endParaRPr>
          </a:p>
          <a:p>
            <a:r>
              <a:rPr lang="cs-CZ" b="1" dirty="0" smtClean="0">
                <a:latin typeface="Garamond" panose="02020404030301010803" pitchFamily="18" charset="0"/>
              </a:rPr>
              <a:t>gramatická shoda</a:t>
            </a:r>
            <a:r>
              <a:rPr lang="cs-CZ" b="1" dirty="0">
                <a:latin typeface="Garamond" panose="02020404030301010803" pitchFamily="18" charset="0"/>
              </a:rPr>
              <a:t>, gramatické vztahy, morfologická typologie, využití kvantitativních </a:t>
            </a:r>
            <a:r>
              <a:rPr lang="cs-CZ" b="1" dirty="0" smtClean="0">
                <a:latin typeface="Garamond" panose="02020404030301010803" pitchFamily="18" charset="0"/>
              </a:rPr>
              <a:t>metod </a:t>
            </a:r>
            <a:r>
              <a:rPr lang="cs-CZ" b="1" dirty="0">
                <a:latin typeface="Garamond" panose="02020404030301010803" pitchFamily="18" charset="0"/>
              </a:rPr>
              <a:t>v </a:t>
            </a:r>
            <a:r>
              <a:rPr lang="cs-CZ" b="1" dirty="0" smtClean="0">
                <a:latin typeface="Garamond" panose="02020404030301010803" pitchFamily="18" charset="0"/>
              </a:rPr>
              <a:t>morfologické </a:t>
            </a:r>
            <a:r>
              <a:rPr lang="cs-CZ" b="1" dirty="0">
                <a:latin typeface="Garamond" panose="02020404030301010803" pitchFamily="18" charset="0"/>
              </a:rPr>
              <a:t>typologii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3219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Johanna </a:t>
            </a:r>
            <a:r>
              <a:rPr lang="cs-CZ" b="1" dirty="0" err="1" smtClean="0">
                <a:latin typeface="Garamond" panose="02020404030301010803" pitchFamily="18" charset="0"/>
              </a:rPr>
              <a:t>Nicols</a:t>
            </a:r>
            <a:endParaRPr lang="cs-CZ" dirty="0"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r>
              <a:rPr lang="cs-CZ" sz="2400" b="1" dirty="0" err="1" smtClean="0">
                <a:latin typeface="Garamond" panose="02020404030301010803" pitchFamily="18" charset="0"/>
              </a:rPr>
              <a:t>Linguistic</a:t>
            </a:r>
            <a:r>
              <a:rPr lang="cs-CZ" sz="2400" b="1" dirty="0" smtClean="0">
                <a:latin typeface="Garamond" panose="02020404030301010803" pitchFamily="18" charset="0"/>
              </a:rPr>
              <a:t> </a:t>
            </a:r>
            <a:r>
              <a:rPr lang="cs-CZ" sz="2400" b="1" dirty="0">
                <a:latin typeface="Garamond" panose="02020404030301010803" pitchFamily="18" charset="0"/>
              </a:rPr>
              <a:t>Diversity in </a:t>
            </a:r>
            <a:r>
              <a:rPr lang="cs-CZ" sz="2400" b="1" dirty="0" err="1">
                <a:latin typeface="Garamond" panose="02020404030301010803" pitchFamily="18" charset="0"/>
              </a:rPr>
              <a:t>Space</a:t>
            </a:r>
            <a:r>
              <a:rPr lang="cs-CZ" sz="2400" b="1" dirty="0">
                <a:latin typeface="Garamond" panose="02020404030301010803" pitchFamily="18" charset="0"/>
              </a:rPr>
              <a:t> and </a:t>
            </a:r>
            <a:r>
              <a:rPr lang="cs-CZ" sz="2400" b="1" dirty="0" err="1">
                <a:latin typeface="Garamond" panose="02020404030301010803" pitchFamily="18" charset="0"/>
              </a:rPr>
              <a:t>Time</a:t>
            </a:r>
            <a:r>
              <a:rPr lang="cs-CZ" sz="2400" b="1" dirty="0">
                <a:latin typeface="Garamond" panose="02020404030301010803" pitchFamily="18" charset="0"/>
              </a:rPr>
              <a:t> (Jazyková rozmanitost v prostoru a </a:t>
            </a:r>
            <a:r>
              <a:rPr lang="cs-CZ" sz="2400" b="1" dirty="0" smtClean="0">
                <a:latin typeface="Garamond" panose="02020404030301010803" pitchFamily="18" charset="0"/>
              </a:rPr>
              <a:t>čase)</a:t>
            </a:r>
            <a:endParaRPr lang="cs-CZ" sz="2400" b="1" dirty="0">
              <a:latin typeface="Garamond" panose="02020404030301010803" pitchFamily="18" charset="0"/>
            </a:endParaRPr>
          </a:p>
          <a:p>
            <a:r>
              <a:rPr lang="cs-CZ" sz="2400" b="1" dirty="0" smtClean="0">
                <a:latin typeface="Garamond" panose="02020404030301010803" pitchFamily="18" charset="0"/>
              </a:rPr>
              <a:t>jazyková </a:t>
            </a:r>
            <a:r>
              <a:rPr lang="cs-CZ" sz="2400" b="1" dirty="0">
                <a:latin typeface="Garamond" panose="02020404030301010803" pitchFamily="18" charset="0"/>
              </a:rPr>
              <a:t>typologie - nástroj pro pochopení lidské migrace v pravěku </a:t>
            </a:r>
          </a:p>
          <a:p>
            <a:r>
              <a:rPr lang="cs-CZ" sz="2400" b="1" dirty="0" smtClean="0">
                <a:latin typeface="Garamond" panose="02020404030301010803" pitchFamily="18" charset="0"/>
              </a:rPr>
              <a:t>na základě několika jazyků se </a:t>
            </a:r>
            <a:r>
              <a:rPr lang="cs-CZ" sz="2400" b="1" dirty="0">
                <a:latin typeface="Garamond" panose="02020404030301010803" pitchFamily="18" charset="0"/>
              </a:rPr>
              <a:t>snaží o vytvoření </a:t>
            </a:r>
            <a:r>
              <a:rPr lang="cs-CZ" sz="2400" b="1" dirty="0" smtClean="0">
                <a:latin typeface="Garamond" panose="02020404030301010803" pitchFamily="18" charset="0"/>
              </a:rPr>
              <a:t>typologické </a:t>
            </a:r>
            <a:r>
              <a:rPr lang="cs-CZ" sz="2400" b="1" dirty="0">
                <a:latin typeface="Garamond" panose="02020404030301010803" pitchFamily="18" charset="0"/>
              </a:rPr>
              <a:t>charakteristiky, částečně binární</a:t>
            </a:r>
          </a:p>
          <a:p>
            <a:r>
              <a:rPr lang="cs-CZ" sz="2400" b="1" dirty="0" smtClean="0">
                <a:latin typeface="Garamond" panose="02020404030301010803" pitchFamily="18" charset="0"/>
              </a:rPr>
              <a:t>kritéria - morfologická </a:t>
            </a:r>
            <a:r>
              <a:rPr lang="cs-CZ" sz="2400" b="1" dirty="0">
                <a:latin typeface="Garamond" panose="02020404030301010803" pitchFamily="18" charset="0"/>
              </a:rPr>
              <a:t>komplexnost, pořádek slov, přítomnost nebo nepřítomnost určitých gramatických </a:t>
            </a:r>
            <a:r>
              <a:rPr lang="cs-CZ" sz="2400" b="1" dirty="0" smtClean="0">
                <a:latin typeface="Garamond" panose="02020404030301010803" pitchFamily="18" charset="0"/>
              </a:rPr>
              <a:t>rysů, např. gramatický rod, prepozice </a:t>
            </a:r>
            <a:r>
              <a:rPr lang="cs-CZ" sz="2400" b="1" dirty="0">
                <a:latin typeface="Garamond" panose="02020404030301010803" pitchFamily="18" charset="0"/>
              </a:rPr>
              <a:t>nebo postpozice, exkluzivní a inkluzivní plurál apod</a:t>
            </a:r>
            <a:r>
              <a:rPr lang="cs-CZ" sz="2400" b="1" dirty="0" smtClean="0">
                <a:latin typeface="Garamond" panose="02020404030301010803" pitchFamily="18" charset="0"/>
              </a:rPr>
              <a:t>.</a:t>
            </a:r>
          </a:p>
          <a:p>
            <a:r>
              <a:rPr lang="cs-CZ" sz="2400" b="1" dirty="0" smtClean="0">
                <a:latin typeface="Garamond" panose="02020404030301010803" pitchFamily="18" charset="0"/>
              </a:rPr>
              <a:t>dle </a:t>
            </a:r>
            <a:r>
              <a:rPr lang="cs-CZ" sz="2400" b="1" dirty="0">
                <a:latin typeface="Garamond" panose="02020404030301010803" pitchFamily="18" charset="0"/>
              </a:rPr>
              <a:t>toho rozdělení světa do zón – starý svět – Evropa, Nový svět – americké </a:t>
            </a:r>
            <a:r>
              <a:rPr lang="cs-CZ" sz="2400" b="1" dirty="0" smtClean="0">
                <a:latin typeface="Garamond" panose="02020404030301010803" pitchFamily="18" charset="0"/>
              </a:rPr>
              <a:t>jazyky, jazyky Pacifiku</a:t>
            </a:r>
            <a:endParaRPr lang="cs-CZ" sz="2400" b="1" dirty="0">
              <a:latin typeface="Garamond" panose="02020404030301010803" pitchFamily="18" charset="0"/>
            </a:endParaRPr>
          </a:p>
          <a:p>
            <a:r>
              <a:rPr lang="cs-CZ" sz="2400" b="1" dirty="0" smtClean="0">
                <a:latin typeface="Garamond" panose="02020404030301010803" pitchFamily="18" charset="0"/>
              </a:rPr>
              <a:t>rozšíření </a:t>
            </a:r>
            <a:r>
              <a:rPr lang="cs-CZ" sz="2400" b="1" dirty="0">
                <a:latin typeface="Garamond" panose="02020404030301010803" pitchFamily="18" charset="0"/>
              </a:rPr>
              <a:t>jazyků i jejich rysů podle geografického </a:t>
            </a:r>
            <a:r>
              <a:rPr lang="cs-CZ" sz="2400" b="1" dirty="0" smtClean="0">
                <a:latin typeface="Garamond" panose="02020404030301010803" pitchFamily="18" charset="0"/>
              </a:rPr>
              <a:t>terénu</a:t>
            </a:r>
            <a:endParaRPr lang="cs-CZ" sz="2400" b="1" dirty="0">
              <a:latin typeface="Garamond" panose="02020404030301010803" pitchFamily="18" charset="0"/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17139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Jak třídit jazyky?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z hlediska vnějších okolností: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areálové </a:t>
            </a:r>
            <a:r>
              <a:rPr lang="cs-CZ" b="1" dirty="0" smtClean="0">
                <a:latin typeface="Garamond" panose="02020404030301010803" pitchFamily="18" charset="0"/>
              </a:rPr>
              <a:t>příslušnosti, geograficky </a:t>
            </a:r>
            <a:r>
              <a:rPr lang="cs-CZ" b="1" dirty="0">
                <a:latin typeface="Garamond" panose="02020404030301010803" pitchFamily="18" charset="0"/>
              </a:rPr>
              <a:t>(</a:t>
            </a:r>
            <a:r>
              <a:rPr lang="cs-CZ" b="1" dirty="0" err="1">
                <a:latin typeface="Garamond" panose="02020404030301010803" pitchFamily="18" charset="0"/>
              </a:rPr>
              <a:t>jaz</a:t>
            </a:r>
            <a:r>
              <a:rPr lang="cs-CZ" b="1" dirty="0">
                <a:latin typeface="Garamond" panose="02020404030301010803" pitchFamily="18" charset="0"/>
              </a:rPr>
              <a:t>. JV Asie)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z hlediska sociálního</a:t>
            </a:r>
          </a:p>
          <a:p>
            <a:pPr lvl="1"/>
            <a:endParaRPr lang="cs-CZ" b="1" dirty="0">
              <a:latin typeface="Garamond" panose="02020404030301010803" pitchFamily="18" charset="0"/>
            </a:endParaRPr>
          </a:p>
          <a:p>
            <a:r>
              <a:rPr lang="cs-CZ" b="1" dirty="0">
                <a:latin typeface="Garamond" panose="02020404030301010803" pitchFamily="18" charset="0"/>
              </a:rPr>
              <a:t>z</a:t>
            </a:r>
            <a:r>
              <a:rPr lang="cs-CZ" b="1" dirty="0" smtClean="0">
                <a:latin typeface="Garamond" panose="02020404030301010803" pitchFamily="18" charset="0"/>
              </a:rPr>
              <a:t> vlastností jazyků samotných (lingvistická):</a:t>
            </a: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g</a:t>
            </a:r>
            <a:r>
              <a:rPr lang="cs-CZ" b="1" dirty="0" smtClean="0">
                <a:latin typeface="Garamond" panose="02020404030301010803" pitchFamily="18" charset="0"/>
              </a:rPr>
              <a:t>enetická příbuznost, diachronní jazykověda (</a:t>
            </a:r>
            <a:r>
              <a:rPr lang="cs-CZ" b="1" dirty="0" err="1" smtClean="0">
                <a:latin typeface="Garamond" panose="02020404030301010803" pitchFamily="18" charset="0"/>
              </a:rPr>
              <a:t>jaz</a:t>
            </a:r>
            <a:r>
              <a:rPr lang="cs-CZ" b="1" dirty="0" smtClean="0">
                <a:latin typeface="Garamond" panose="02020404030301010803" pitchFamily="18" charset="0"/>
              </a:rPr>
              <a:t>. slovanské apod.)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struktura jazyka, obvykle synchronní jazykověda (morfologická typologie…)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0351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to je jazyková typologie?</a:t>
            </a:r>
            <a:b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</a:b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</a:rPr>
              <a:t>Co je to typologie jazyka?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35334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latin typeface="Garamond" panose="02020404030301010803" pitchFamily="18" charset="0"/>
              </a:rPr>
              <a:t>v</a:t>
            </a:r>
            <a:r>
              <a:rPr lang="cs-CZ" b="1" dirty="0" smtClean="0">
                <a:latin typeface="Garamond" panose="02020404030301010803" pitchFamily="18" charset="0"/>
              </a:rPr>
              <a:t>ychází z jazyků samotných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typologie=věda </a:t>
            </a:r>
            <a:r>
              <a:rPr lang="cs-CZ" b="1" dirty="0">
                <a:latin typeface="Garamond" panose="02020404030301010803" pitchFamily="18" charset="0"/>
              </a:rPr>
              <a:t>o podobnostech a rozdílech v jazycích a jejich vzájemném </a:t>
            </a:r>
            <a:r>
              <a:rPr lang="cs-CZ" b="1" dirty="0" smtClean="0">
                <a:latin typeface="Garamond" panose="02020404030301010803" pitchFamily="18" charset="0"/>
              </a:rPr>
              <a:t>vztahu</a:t>
            </a:r>
          </a:p>
          <a:p>
            <a:r>
              <a:rPr lang="cs-CZ" b="1" dirty="0">
                <a:latin typeface="Garamond" panose="02020404030301010803" pitchFamily="18" charset="0"/>
              </a:rPr>
              <a:t>jazyková typologie –teorie, zabývající se typy </a:t>
            </a:r>
            <a:r>
              <a:rPr lang="cs-CZ" b="1" dirty="0" smtClean="0">
                <a:latin typeface="Garamond" panose="02020404030301010803" pitchFamily="18" charset="0"/>
              </a:rPr>
              <a:t>jazyků</a:t>
            </a:r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>
                <a:latin typeface="Garamond" panose="02020404030301010803" pitchFamily="18" charset="0"/>
              </a:rPr>
              <a:t>t</a:t>
            </a:r>
            <a:r>
              <a:rPr lang="cs-CZ" b="1" dirty="0" smtClean="0">
                <a:latin typeface="Garamond" panose="02020404030301010803" pitchFamily="18" charset="0"/>
              </a:rPr>
              <a:t>ypologie jazyků – reálná klasifikace podle rysů jazyka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způsob charakteristiky a třídění jazyků z hlediska jejich stavby</a:t>
            </a:r>
          </a:p>
        </p:txBody>
      </p:sp>
    </p:spTree>
    <p:extLst>
      <p:ext uri="{BB962C8B-B14F-4D97-AF65-F5344CB8AC3E}">
        <p14:creationId xmlns:p14="http://schemas.microsoft.com/office/powerpoint/2010/main" val="3554127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Jazyková typologie</a:t>
            </a:r>
            <a:b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</a:br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jazykové principy, univerzálie</a:t>
            </a:r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, specifika, </a:t>
            </a:r>
            <a:r>
              <a:rPr lang="cs-CZ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kolokace a kovariance </a:t>
            </a:r>
            <a:endParaRPr lang="cs-CZ" sz="2200" b="1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zkoumá principy jazyka </a:t>
            </a:r>
            <a:r>
              <a:rPr lang="cs-CZ" b="1" dirty="0">
                <a:latin typeface="Garamond" panose="02020404030301010803" pitchFamily="18" charset="0"/>
              </a:rPr>
              <a:t>a </a:t>
            </a:r>
            <a:r>
              <a:rPr lang="cs-CZ" b="1" dirty="0" smtClean="0">
                <a:latin typeface="Garamond" panose="02020404030301010803" pitchFamily="18" charset="0"/>
              </a:rPr>
              <a:t>jazykové univerzálie</a:t>
            </a:r>
          </a:p>
          <a:p>
            <a:r>
              <a:rPr lang="cs-CZ" b="1" dirty="0">
                <a:latin typeface="Garamond" panose="02020404030301010803" pitchFamily="18" charset="0"/>
              </a:rPr>
              <a:t>j</a:t>
            </a:r>
            <a:r>
              <a:rPr lang="cs-CZ" b="1" dirty="0" smtClean="0">
                <a:latin typeface="Garamond" panose="02020404030301010803" pitchFamily="18" charset="0"/>
              </a:rPr>
              <a:t>azykový princip?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univerzálie</a:t>
            </a:r>
            <a:r>
              <a:rPr lang="cs-CZ" b="1" dirty="0" smtClean="0">
                <a:latin typeface="Garamond" panose="02020404030301010803" pitchFamily="18" charset="0"/>
              </a:rPr>
              <a:t>?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specifika?</a:t>
            </a:r>
            <a:endParaRPr lang="cs-CZ" b="1" dirty="0" smtClean="0">
              <a:latin typeface="Garamond" panose="02020404030301010803" pitchFamily="18" charset="0"/>
            </a:endParaRPr>
          </a:p>
          <a:p>
            <a:r>
              <a:rPr lang="cs-CZ" b="1" dirty="0">
                <a:latin typeface="Garamond" panose="02020404030301010803" pitchFamily="18" charset="0"/>
              </a:rPr>
              <a:t>c</a:t>
            </a:r>
            <a:r>
              <a:rPr lang="cs-CZ" b="1" dirty="0" smtClean="0">
                <a:latin typeface="Garamond" panose="02020404030301010803" pitchFamily="18" charset="0"/>
              </a:rPr>
              <a:t>o je v jazyce běžné a co je neobvyklé a proč?</a:t>
            </a:r>
          </a:p>
          <a:p>
            <a:r>
              <a:rPr lang="cs-CZ" b="1" dirty="0">
                <a:latin typeface="Garamond" panose="02020404030301010803" pitchFamily="18" charset="0"/>
              </a:rPr>
              <a:t>j</a:t>
            </a:r>
            <a:r>
              <a:rPr lang="cs-CZ" b="1" dirty="0" smtClean="0">
                <a:latin typeface="Garamond" panose="02020404030301010803" pitchFamily="18" charset="0"/>
              </a:rPr>
              <a:t>ak se jazykové jevy ovlivňují a podmiňují – kovariance, jejich </a:t>
            </a:r>
            <a:r>
              <a:rPr lang="cs-CZ" b="1" dirty="0" err="1" smtClean="0">
                <a:latin typeface="Garamond" panose="02020404030301010803" pitchFamily="18" charset="0"/>
              </a:rPr>
              <a:t>souvýskyt</a:t>
            </a:r>
            <a:r>
              <a:rPr lang="cs-CZ" b="1" dirty="0" smtClean="0">
                <a:latin typeface="Garamond" panose="02020404030301010803" pitchFamily="18" charset="0"/>
              </a:rPr>
              <a:t> - kolokace</a:t>
            </a:r>
          </a:p>
          <a:p>
            <a:r>
              <a:rPr lang="cs-CZ" b="1" dirty="0">
                <a:latin typeface="Garamond" panose="02020404030301010803" pitchFamily="18" charset="0"/>
              </a:rPr>
              <a:t>popis a vysvětlení </a:t>
            </a:r>
            <a:r>
              <a:rPr lang="cs-CZ" b="1" dirty="0" smtClean="0">
                <a:latin typeface="Garamond" panose="02020404030301010803" pitchFamily="18" charset="0"/>
              </a:rPr>
              <a:t>kovariance </a:t>
            </a:r>
            <a:r>
              <a:rPr lang="cs-CZ" b="1" dirty="0">
                <a:latin typeface="Garamond" panose="02020404030301010803" pitchFamily="18" charset="0"/>
              </a:rPr>
              <a:t>jazykových </a:t>
            </a:r>
            <a:r>
              <a:rPr lang="cs-CZ" b="1" dirty="0" smtClean="0">
                <a:latin typeface="Garamond" panose="02020404030301010803" pitchFamily="18" charset="0"/>
              </a:rPr>
              <a:t>struktur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popis </a:t>
            </a:r>
            <a:r>
              <a:rPr lang="cs-CZ" b="1" dirty="0">
                <a:latin typeface="Garamond" panose="02020404030301010803" pitchFamily="18" charset="0"/>
              </a:rPr>
              <a:t>a vysvětlení empirických souvislostí mezi logicky nezávislými jazykovými </a:t>
            </a:r>
            <a:r>
              <a:rPr lang="cs-CZ" b="1" dirty="0" smtClean="0">
                <a:latin typeface="Garamond" panose="02020404030301010803" pitchFamily="18" charset="0"/>
              </a:rPr>
              <a:t>strukturami</a:t>
            </a:r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686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Jazykový typ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500" b="1" dirty="0" err="1" smtClean="0">
                <a:latin typeface="Garamond" panose="02020404030301010803" pitchFamily="18" charset="0"/>
              </a:rPr>
              <a:t>Sgall</a:t>
            </a:r>
            <a:r>
              <a:rPr lang="cs-CZ" sz="3500" b="1" dirty="0" smtClean="0">
                <a:latin typeface="Garamond" panose="02020404030301010803" pitchFamily="18" charset="0"/>
              </a:rPr>
              <a:t> :</a:t>
            </a:r>
          </a:p>
          <a:p>
            <a:pPr lvl="1"/>
            <a:r>
              <a:rPr lang="cs-CZ" sz="3000" b="1" dirty="0" smtClean="0">
                <a:latin typeface="Garamond" panose="02020404030301010803" pitchFamily="18" charset="0"/>
              </a:rPr>
              <a:t>typologie pracující s termínem jazykový typ </a:t>
            </a:r>
            <a:endParaRPr lang="cs-CZ" sz="3000" b="1" dirty="0" smtClean="0">
              <a:latin typeface="Garamond" panose="02020404030301010803" pitchFamily="18" charset="0"/>
            </a:endParaRPr>
          </a:p>
          <a:p>
            <a:pPr lvl="2"/>
            <a:r>
              <a:rPr lang="cs-CZ" sz="2600" b="1" dirty="0" smtClean="0">
                <a:latin typeface="Garamond" panose="02020404030301010803" pitchFamily="18" charset="0"/>
              </a:rPr>
              <a:t>typ </a:t>
            </a:r>
            <a:r>
              <a:rPr lang="cs-CZ" sz="2600" b="1" dirty="0" smtClean="0">
                <a:latin typeface="Garamond" panose="02020404030301010803" pitchFamily="18" charset="0"/>
              </a:rPr>
              <a:t>jako součást jazyka</a:t>
            </a:r>
          </a:p>
          <a:p>
            <a:pPr lvl="3"/>
            <a:r>
              <a:rPr lang="cs-CZ" sz="2200" b="1" dirty="0">
                <a:latin typeface="Garamond" panose="02020404030301010803" pitchFamily="18" charset="0"/>
              </a:rPr>
              <a:t>jazykový typ = svazek společných </a:t>
            </a:r>
            <a:r>
              <a:rPr lang="cs-CZ" sz="2200" b="1" dirty="0" smtClean="0">
                <a:latin typeface="Garamond" panose="02020404030301010803" pitchFamily="18" charset="0"/>
              </a:rPr>
              <a:t>vlastností</a:t>
            </a:r>
          </a:p>
          <a:p>
            <a:pPr lvl="2"/>
            <a:r>
              <a:rPr lang="cs-CZ" sz="2600" b="1" dirty="0">
                <a:latin typeface="Garamond" panose="02020404030301010803" pitchFamily="18" charset="0"/>
              </a:rPr>
              <a:t>typ jako </a:t>
            </a:r>
            <a:r>
              <a:rPr lang="cs-CZ" sz="2600" b="1" dirty="0" err="1">
                <a:latin typeface="Garamond" panose="02020404030301010803" pitchFamily="18" charset="0"/>
              </a:rPr>
              <a:t>lingv</a:t>
            </a:r>
            <a:r>
              <a:rPr lang="cs-CZ" sz="2600" b="1" dirty="0">
                <a:latin typeface="Garamond" panose="02020404030301010803" pitchFamily="18" charset="0"/>
              </a:rPr>
              <a:t>. nástroj</a:t>
            </a:r>
          </a:p>
          <a:p>
            <a:pPr lvl="3"/>
            <a:r>
              <a:rPr lang="cs-CZ" sz="2200" b="1" dirty="0">
                <a:latin typeface="Garamond" panose="02020404030301010803" pitchFamily="18" charset="0"/>
              </a:rPr>
              <a:t>jazykový typ=ideální jazykový model, reálně </a:t>
            </a:r>
            <a:r>
              <a:rPr lang="cs-CZ" sz="2200" b="1" dirty="0" smtClean="0">
                <a:latin typeface="Garamond" panose="02020404030301010803" pitchFamily="18" charset="0"/>
              </a:rPr>
              <a:t>neexistuje</a:t>
            </a:r>
            <a:endParaRPr lang="cs-CZ" sz="2600" b="1" dirty="0" smtClean="0">
              <a:latin typeface="Garamond" panose="02020404030301010803" pitchFamily="18" charset="0"/>
            </a:endParaRPr>
          </a:p>
          <a:p>
            <a:pPr lvl="1"/>
            <a:r>
              <a:rPr lang="cs-CZ" sz="3000" b="1" dirty="0">
                <a:latin typeface="Garamond" panose="02020404030301010803" pitchFamily="18" charset="0"/>
              </a:rPr>
              <a:t>t</a:t>
            </a:r>
            <a:r>
              <a:rPr lang="cs-CZ" sz="3000" b="1" dirty="0" smtClean="0">
                <a:latin typeface="Garamond" panose="02020404030301010803" pitchFamily="18" charset="0"/>
              </a:rPr>
              <a:t>ypologie, která se bez termínu jazykový typ obejde </a:t>
            </a:r>
            <a:endParaRPr lang="cs-CZ" sz="3000" b="1" dirty="0" smtClean="0">
              <a:latin typeface="Garamond" panose="02020404030301010803" pitchFamily="18" charset="0"/>
            </a:endParaRPr>
          </a:p>
          <a:p>
            <a:pPr lvl="2"/>
            <a:r>
              <a:rPr lang="cs-CZ" sz="2600" b="1" dirty="0">
                <a:latin typeface="Garamond" panose="02020404030301010803" pitchFamily="18" charset="0"/>
              </a:rPr>
              <a:t>n</a:t>
            </a:r>
            <a:r>
              <a:rPr lang="cs-CZ" sz="2600" b="1" dirty="0" smtClean="0">
                <a:latin typeface="Garamond" panose="02020404030301010803" pitchFamily="18" charset="0"/>
              </a:rPr>
              <a:t>apř. prosté srovnávaní dvou jazyků na základě jejich gramatiky, klasifikace určitého jevu</a:t>
            </a:r>
            <a:endParaRPr lang="cs-CZ" sz="2600" b="1" dirty="0">
              <a:latin typeface="Garamond" panose="02020404030301010803" pitchFamily="18" charset="0"/>
            </a:endParaRPr>
          </a:p>
          <a:p>
            <a:pPr lvl="1"/>
            <a:r>
              <a:rPr lang="cs-CZ" sz="3500" b="1" dirty="0" smtClean="0">
                <a:latin typeface="Garamond" panose="02020404030301010803" pitchFamily="18" charset="0"/>
              </a:rPr>
              <a:t>Skalička </a:t>
            </a:r>
            <a:r>
              <a:rPr lang="cs-CZ" sz="3500" b="1" dirty="0">
                <a:latin typeface="Garamond" panose="02020404030301010803" pitchFamily="18" charset="0"/>
              </a:rPr>
              <a:t>– typologie – vzájemně sladěný soubor jevů, nenáhodný komplex určitých jazykových principů</a:t>
            </a:r>
          </a:p>
          <a:p>
            <a:pPr marL="0" indent="0">
              <a:buNone/>
            </a:pPr>
            <a:endParaRPr lang="cs-CZ" b="1" dirty="0">
              <a:latin typeface="Garamond" panose="02020404030301010803" pitchFamily="18" charset="0"/>
            </a:endParaRPr>
          </a:p>
          <a:p>
            <a:pPr lvl="1"/>
            <a:endParaRPr lang="cs-CZ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899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Různá hlediska jazykové typologie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genetická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lexikální</a:t>
            </a:r>
          </a:p>
          <a:p>
            <a:r>
              <a:rPr lang="cs-CZ" b="1" dirty="0">
                <a:latin typeface="Garamond" panose="02020404030301010803" pitchFamily="18" charset="0"/>
              </a:rPr>
              <a:t>s</a:t>
            </a:r>
            <a:r>
              <a:rPr lang="cs-CZ" b="1" dirty="0" smtClean="0">
                <a:latin typeface="Garamond" panose="02020404030301010803" pitchFamily="18" charset="0"/>
              </a:rPr>
              <a:t>yntaktická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morfologická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fonologická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morfonologická</a:t>
            </a:r>
          </a:p>
          <a:p>
            <a:r>
              <a:rPr lang="cs-CZ" b="1" dirty="0" smtClean="0">
                <a:latin typeface="Garamond" panose="02020404030301010803" pitchFamily="18" charset="0"/>
              </a:rPr>
              <a:t>typologie </a:t>
            </a:r>
            <a:r>
              <a:rPr lang="cs-CZ" b="1" dirty="0">
                <a:latin typeface="Garamond" panose="02020404030301010803" pitchFamily="18" charset="0"/>
              </a:rPr>
              <a:t>jazykové </a:t>
            </a:r>
            <a:r>
              <a:rPr lang="cs-CZ" b="1" dirty="0" smtClean="0">
                <a:latin typeface="Garamond" panose="02020404030301010803" pitchFamily="18" charset="0"/>
              </a:rPr>
              <a:t>změny, aj.</a:t>
            </a:r>
          </a:p>
          <a:p>
            <a:r>
              <a:rPr lang="cs-CZ" b="1" dirty="0">
                <a:latin typeface="Garamond" panose="02020404030301010803" pitchFamily="18" charset="0"/>
              </a:rPr>
              <a:t>h</a:t>
            </a:r>
            <a:r>
              <a:rPr lang="cs-CZ" b="1" dirty="0" smtClean="0">
                <a:latin typeface="Garamond" panose="02020404030301010803" pitchFamily="18" charset="0"/>
              </a:rPr>
              <a:t>odnocení dle převládajícího rysu</a:t>
            </a:r>
          </a:p>
          <a:p>
            <a:r>
              <a:rPr lang="cs-CZ" b="1" dirty="0">
                <a:latin typeface="Garamond" panose="02020404030301010803" pitchFamily="18" charset="0"/>
              </a:rPr>
              <a:t>dokonalá klasifikace není </a:t>
            </a:r>
            <a:r>
              <a:rPr lang="cs-CZ" b="1" dirty="0" smtClean="0">
                <a:latin typeface="Garamond" panose="02020404030301010803" pitchFamily="18" charset="0"/>
              </a:rPr>
              <a:t>možná – proč?</a:t>
            </a:r>
            <a:endParaRPr lang="cs-CZ" b="1" dirty="0">
              <a:latin typeface="Garamond" panose="02020404030301010803" pitchFamily="18" charset="0"/>
            </a:endParaRPr>
          </a:p>
          <a:p>
            <a:endParaRPr lang="cs-CZ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831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Garamond" panose="02020404030301010803" pitchFamily="18" charset="0"/>
              </a:rPr>
              <a:t>Historie</a:t>
            </a:r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cs-CZ" b="1" dirty="0" smtClean="0">
                <a:latin typeface="Garamond" panose="02020404030301010803" pitchFamily="18" charset="0"/>
              </a:rPr>
              <a:t>typologie - počátky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>
                <a:latin typeface="Garamond" panose="02020404030301010803" pitchFamily="18" charset="0"/>
              </a:rPr>
              <a:t>z</a:t>
            </a:r>
            <a:r>
              <a:rPr lang="cs-CZ" sz="2800" b="1" dirty="0" smtClean="0">
                <a:latin typeface="Garamond" panose="02020404030301010803" pitchFamily="18" charset="0"/>
              </a:rPr>
              <a:t>ájem o jazyk – snaha o zjištění jeho vlastností</a:t>
            </a:r>
          </a:p>
          <a:p>
            <a:r>
              <a:rPr lang="cs-CZ" sz="2800" b="1" dirty="0">
                <a:latin typeface="Garamond" panose="02020404030301010803" pitchFamily="18" charset="0"/>
              </a:rPr>
              <a:t>a</a:t>
            </a:r>
            <a:r>
              <a:rPr lang="cs-CZ" sz="2800" b="1" dirty="0" smtClean="0">
                <a:latin typeface="Garamond" panose="02020404030301010803" pitchFamily="18" charset="0"/>
              </a:rPr>
              <a:t>ntičtí gramatikové - anomálie a analogie</a:t>
            </a:r>
          </a:p>
          <a:p>
            <a:r>
              <a:rPr lang="cs-CZ" sz="2800" b="1" dirty="0" smtClean="0">
                <a:latin typeface="Garamond" panose="02020404030301010803" pitchFamily="18" charset="0"/>
              </a:rPr>
              <a:t>první </a:t>
            </a:r>
            <a:r>
              <a:rPr lang="cs-CZ" sz="2800" b="1" dirty="0">
                <a:latin typeface="Garamond" panose="02020404030301010803" pitchFamily="18" charset="0"/>
              </a:rPr>
              <a:t>zmínky o dokladované příbuznosti jazyků; </a:t>
            </a:r>
            <a:r>
              <a:rPr lang="cs-CZ" sz="2800" b="1" dirty="0" smtClean="0">
                <a:latin typeface="Garamond" panose="02020404030301010803" pitchFamily="18" charset="0"/>
              </a:rPr>
              <a:t>Charles de </a:t>
            </a:r>
            <a:r>
              <a:rPr lang="cs-CZ" sz="2800" b="1" dirty="0" err="1" smtClean="0">
                <a:latin typeface="Garamond" panose="02020404030301010803" pitchFamily="18" charset="0"/>
              </a:rPr>
              <a:t>Boyelles</a:t>
            </a:r>
            <a:r>
              <a:rPr lang="cs-CZ" sz="2800" b="1" dirty="0" smtClean="0">
                <a:latin typeface="Garamond" panose="02020404030301010803" pitchFamily="18" charset="0"/>
              </a:rPr>
              <a:t>, Joseph </a:t>
            </a:r>
            <a:r>
              <a:rPr lang="cs-CZ" sz="2800" b="1" dirty="0" err="1">
                <a:latin typeface="Garamond" panose="02020404030301010803" pitchFamily="18" charset="0"/>
              </a:rPr>
              <a:t>Justus</a:t>
            </a:r>
            <a:r>
              <a:rPr lang="cs-CZ" sz="2800" b="1" dirty="0">
                <a:latin typeface="Garamond" panose="02020404030301010803" pitchFamily="18" charset="0"/>
              </a:rPr>
              <a:t> </a:t>
            </a:r>
            <a:r>
              <a:rPr lang="cs-CZ" sz="2800" b="1" dirty="0" err="1">
                <a:latin typeface="Garamond" panose="02020404030301010803" pitchFamily="18" charset="0"/>
              </a:rPr>
              <a:t>Scaliger</a:t>
            </a:r>
            <a:r>
              <a:rPr lang="cs-CZ" sz="2800" b="1" dirty="0">
                <a:latin typeface="Garamond" panose="02020404030301010803" pitchFamily="18" charset="0"/>
              </a:rPr>
              <a:t>, Theodor </a:t>
            </a:r>
            <a:r>
              <a:rPr lang="cs-CZ" sz="2800" b="1" dirty="0" err="1" smtClean="0">
                <a:latin typeface="Garamond" panose="02020404030301010803" pitchFamily="18" charset="0"/>
              </a:rPr>
              <a:t>Bibliander</a:t>
            </a:r>
            <a:endParaRPr lang="cs-CZ" sz="2800" b="1" dirty="0" smtClean="0">
              <a:latin typeface="Garamond" panose="02020404030301010803" pitchFamily="18" charset="0"/>
            </a:endParaRPr>
          </a:p>
          <a:p>
            <a:r>
              <a:rPr lang="cs-CZ" sz="2800" b="1" dirty="0" smtClean="0">
                <a:latin typeface="Garamond" panose="02020404030301010803" pitchFamily="18" charset="0"/>
              </a:rPr>
              <a:t>J.A. Komenský</a:t>
            </a:r>
          </a:p>
          <a:p>
            <a:r>
              <a:rPr lang="cs-CZ" sz="2800" b="1" dirty="0" smtClean="0">
                <a:latin typeface="Garamond" panose="02020404030301010803" pitchFamily="18" charset="0"/>
              </a:rPr>
              <a:t>počátky moderní typologie paralelně s počátky srovnávací lingvistiky – William Jones, Franz </a:t>
            </a:r>
            <a:r>
              <a:rPr lang="cs-CZ" sz="2800" b="1" dirty="0" err="1" smtClean="0">
                <a:latin typeface="Garamond" panose="02020404030301010803" pitchFamily="18" charset="0"/>
              </a:rPr>
              <a:t>Bopp</a:t>
            </a:r>
            <a:r>
              <a:rPr lang="cs-CZ" sz="2800" b="1" dirty="0" smtClean="0">
                <a:latin typeface="Garamond" panose="02020404030301010803" pitchFamily="18" charset="0"/>
              </a:rPr>
              <a:t>, </a:t>
            </a:r>
            <a:r>
              <a:rPr lang="cs-CZ" sz="2800" b="1" dirty="0" err="1" smtClean="0">
                <a:latin typeface="Garamond" panose="02020404030301010803" pitchFamily="18" charset="0"/>
              </a:rPr>
              <a:t>Rasmus</a:t>
            </a:r>
            <a:r>
              <a:rPr lang="cs-CZ" sz="2800" b="1" dirty="0" smtClean="0">
                <a:latin typeface="Garamond" panose="02020404030301010803" pitchFamily="18" charset="0"/>
              </a:rPr>
              <a:t> </a:t>
            </a:r>
            <a:r>
              <a:rPr lang="cs-CZ" sz="2800" b="1" dirty="0" err="1" smtClean="0">
                <a:latin typeface="Garamond" panose="02020404030301010803" pitchFamily="18" charset="0"/>
              </a:rPr>
              <a:t>Rask</a:t>
            </a:r>
            <a:r>
              <a:rPr lang="cs-CZ" sz="2800" b="1" dirty="0" smtClean="0">
                <a:latin typeface="Garamond" panose="02020404030301010803" pitchFamily="18" charset="0"/>
              </a:rPr>
              <a:t>, August </a:t>
            </a:r>
            <a:r>
              <a:rPr lang="cs-CZ" sz="2800" b="1" dirty="0" err="1" smtClean="0">
                <a:latin typeface="Garamond" panose="02020404030301010803" pitchFamily="18" charset="0"/>
              </a:rPr>
              <a:t>Schleicher</a:t>
            </a:r>
            <a:endParaRPr lang="cs-CZ" sz="2800" b="1" dirty="0" smtClean="0">
              <a:latin typeface="Garamond" panose="02020404030301010803" pitchFamily="18" charset="0"/>
            </a:endParaRPr>
          </a:p>
          <a:p>
            <a:r>
              <a:rPr lang="cs-CZ" sz="2800" b="1" dirty="0">
                <a:latin typeface="Garamond" panose="02020404030301010803" pitchFamily="18" charset="0"/>
              </a:rPr>
              <a:t>Wilhelm von </a:t>
            </a:r>
            <a:r>
              <a:rPr lang="cs-CZ" sz="2800" b="1" dirty="0" smtClean="0">
                <a:latin typeface="Garamond" panose="02020404030301010803" pitchFamily="18" charset="0"/>
              </a:rPr>
              <a:t>Humboldt</a:t>
            </a:r>
          </a:p>
          <a:p>
            <a:r>
              <a:rPr lang="cs-CZ" sz="2800" b="1" dirty="0">
                <a:latin typeface="Garamond" panose="02020404030301010803" pitchFamily="18" charset="0"/>
              </a:rPr>
              <a:t>d</a:t>
            </a:r>
            <a:r>
              <a:rPr lang="cs-CZ" sz="2800" b="1" dirty="0" smtClean="0">
                <a:latin typeface="Garamond" panose="02020404030301010803" pitchFamily="18" charset="0"/>
              </a:rPr>
              <a:t>o 19. st. jazyky klasifikovány dle příbuznosti</a:t>
            </a:r>
            <a:endParaRPr lang="cs-CZ" sz="2800" b="1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11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28215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Historie typologie</a:t>
            </a:r>
            <a:r>
              <a:rPr lang="cs-CZ" b="1" dirty="0" smtClean="0">
                <a:latin typeface="Garamond" panose="02020404030301010803" pitchFamily="18" charset="0"/>
              </a:rPr>
              <a:t/>
            </a:r>
            <a:br>
              <a:rPr lang="cs-CZ" b="1" dirty="0" smtClean="0">
                <a:latin typeface="Garamond" panose="02020404030301010803" pitchFamily="18" charset="0"/>
              </a:rPr>
            </a:br>
            <a:r>
              <a:rPr lang="cs-CZ" sz="31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anose="02020404030301010803" pitchFamily="18" charset="0"/>
              </a:rPr>
              <a:t>klasifikace, charakterizace, utřídění jevů, diference jevů a vztahy mezi jevy, komplexní teorie</a:t>
            </a:r>
            <a:endParaRPr lang="cs-CZ" sz="3100" b="1" dirty="0">
              <a:solidFill>
                <a:schemeClr val="tx1">
                  <a:lumMod val="50000"/>
                  <a:lumOff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353347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Garamond" panose="02020404030301010803" pitchFamily="18" charset="0"/>
              </a:rPr>
              <a:t>rozdělení podle pojetí typologie (Skalička):</a:t>
            </a: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počátky </a:t>
            </a:r>
            <a:r>
              <a:rPr lang="cs-CZ" b="1" dirty="0">
                <a:latin typeface="Garamond" panose="02020404030301010803" pitchFamily="18" charset="0"/>
              </a:rPr>
              <a:t>typologie – třídění jazyků a jejich klasifikace do skupin na </a:t>
            </a:r>
            <a:r>
              <a:rPr lang="cs-CZ" b="1" dirty="0" smtClean="0">
                <a:latin typeface="Garamond" panose="02020404030301010803" pitchFamily="18" charset="0"/>
              </a:rPr>
              <a:t>základě </a:t>
            </a:r>
            <a:r>
              <a:rPr lang="cs-CZ" b="1" dirty="0">
                <a:latin typeface="Garamond" panose="02020404030301010803" pitchFamily="18" charset="0"/>
              </a:rPr>
              <a:t>jejich podobnosti</a:t>
            </a:r>
            <a:endParaRPr lang="cs-CZ" dirty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charakterizační </a:t>
            </a:r>
            <a:r>
              <a:rPr lang="cs-CZ" b="1" dirty="0">
                <a:latin typeface="Garamond" panose="02020404030301010803" pitchFamily="18" charset="0"/>
              </a:rPr>
              <a:t>koncepce typologie – třídění jazyků podle jejich vlastností a rysů</a:t>
            </a:r>
            <a:endParaRPr lang="cs-CZ" dirty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utřídění </a:t>
            </a:r>
            <a:r>
              <a:rPr lang="cs-CZ" b="1" dirty="0">
                <a:latin typeface="Garamond" panose="02020404030301010803" pitchFamily="18" charset="0"/>
              </a:rPr>
              <a:t>jednotlivých jevů</a:t>
            </a:r>
            <a:endParaRPr lang="cs-CZ" dirty="0">
              <a:latin typeface="Garamond" panose="02020404030301010803" pitchFamily="18" charset="0"/>
            </a:endParaRPr>
          </a:p>
          <a:p>
            <a:pPr lvl="1"/>
            <a:r>
              <a:rPr lang="cs-CZ" b="1" dirty="0">
                <a:latin typeface="Garamond" panose="02020404030301010803" pitchFamily="18" charset="0"/>
              </a:rPr>
              <a:t>z</a:t>
            </a:r>
            <a:r>
              <a:rPr lang="cs-CZ" b="1" dirty="0" smtClean="0">
                <a:latin typeface="Garamond" panose="02020404030301010803" pitchFamily="18" charset="0"/>
              </a:rPr>
              <a:t>áklady </a:t>
            </a:r>
            <a:r>
              <a:rPr lang="cs-CZ" b="1" dirty="0">
                <a:latin typeface="Garamond" panose="02020404030301010803" pitchFamily="18" charset="0"/>
              </a:rPr>
              <a:t>stupňovité typologie</a:t>
            </a:r>
            <a:endParaRPr lang="cs-CZ" dirty="0">
              <a:latin typeface="Garamond" panose="02020404030301010803" pitchFamily="18" charset="0"/>
            </a:endParaRPr>
          </a:p>
          <a:p>
            <a:pPr lvl="1"/>
            <a:r>
              <a:rPr lang="cs-CZ" b="1" dirty="0" smtClean="0">
                <a:latin typeface="Garamond" panose="02020404030301010803" pitchFamily="18" charset="0"/>
              </a:rPr>
              <a:t>vztahy </a:t>
            </a:r>
            <a:r>
              <a:rPr lang="cs-CZ" b="1" dirty="0">
                <a:latin typeface="Garamond" panose="02020404030301010803" pitchFamily="18" charset="0"/>
              </a:rPr>
              <a:t>mezi jednotlivými jevy</a:t>
            </a:r>
            <a:endParaRPr lang="cs-CZ" dirty="0">
              <a:latin typeface="Garamond" panose="020204040303010108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025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7217</TotalTime>
  <Words>1191</Words>
  <Application>Microsoft Office PowerPoint</Application>
  <PresentationFormat>Předvádění na obrazovce (4:3)</PresentationFormat>
  <Paragraphs>220</Paragraphs>
  <Slides>24</Slides>
  <Notes>24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OJ305 TYPOLOGIE JAZYKŮ</vt:lpstr>
      <vt:lpstr>Co je to typologie? typologie, typ</vt:lpstr>
      <vt:lpstr>Jak třídit jazyky?</vt:lpstr>
      <vt:lpstr>Co to je jazyková typologie? Co je to typologie jazyka?</vt:lpstr>
      <vt:lpstr>Jazyková typologie jazykové principy, univerzálie, specifika, kolokace a kovariance </vt:lpstr>
      <vt:lpstr>Jazykový typ</vt:lpstr>
      <vt:lpstr>Různá hlediska jazykové typologie</vt:lpstr>
      <vt:lpstr>Historie typologie - počátky</vt:lpstr>
      <vt:lpstr>Historie typologie klasifikace, charakterizace, utřídění jevů, diference jevů a vztahy mezi jevy, komplexní teorie</vt:lpstr>
      <vt:lpstr>Historie typologie – klasifikační typologie</vt:lpstr>
      <vt:lpstr>Historie typologie – charakterizační koncepce</vt:lpstr>
      <vt:lpstr>Historie typologie – třídění jevů</vt:lpstr>
      <vt:lpstr>Historie typologie – základy stupňovité typologie</vt:lpstr>
      <vt:lpstr>Historie typologie – vztahy mezi jevy</vt:lpstr>
      <vt:lpstr>Historie typologie</vt:lpstr>
      <vt:lpstr>Historie typologie - Schlegelové</vt:lpstr>
      <vt:lpstr>Historie typologie – W. von Humboldt</vt:lpstr>
      <vt:lpstr>Historie typologie – August Schleicher</vt:lpstr>
      <vt:lpstr>Historie typologie</vt:lpstr>
      <vt:lpstr>Historie typologie - psychologismus</vt:lpstr>
      <vt:lpstr>Historie typologie – pražská škola</vt:lpstr>
      <vt:lpstr>Historie typologie – Vladimír Skalička</vt:lpstr>
      <vt:lpstr>Balthasar Bickel</vt:lpstr>
      <vt:lpstr>Johanna Nicols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OJ305 TYPOLOGIE JAZYKŮ</dc:title>
  <dc:creator>Blanka Čapková</dc:creator>
  <cp:lastModifiedBy>Blanka Čapková</cp:lastModifiedBy>
  <cp:revision>48</cp:revision>
  <cp:lastPrinted>2016-02-29T09:29:08Z</cp:lastPrinted>
  <dcterms:created xsi:type="dcterms:W3CDTF">2016-02-22T14:25:00Z</dcterms:created>
  <dcterms:modified xsi:type="dcterms:W3CDTF">2016-03-01T07:34:39Z</dcterms:modified>
</cp:coreProperties>
</file>