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8" r:id="rId3"/>
    <p:sldId id="259" r:id="rId4"/>
    <p:sldId id="260" r:id="rId5"/>
    <p:sldId id="424" r:id="rId6"/>
    <p:sldId id="421" r:id="rId7"/>
    <p:sldId id="423" r:id="rId8"/>
    <p:sldId id="257" r:id="rId9"/>
    <p:sldId id="425" r:id="rId10"/>
    <p:sldId id="426" r:id="rId11"/>
    <p:sldId id="427" r:id="rId12"/>
    <p:sldId id="428" r:id="rId13"/>
    <p:sldId id="429" r:id="rId14"/>
    <p:sldId id="430" r:id="rId15"/>
    <p:sldId id="431" r:id="rId16"/>
    <p:sldId id="433" r:id="rId17"/>
    <p:sldId id="434" r:id="rId18"/>
    <p:sldId id="432" r:id="rId19"/>
    <p:sldId id="435" r:id="rId20"/>
    <p:sldId id="436" r:id="rId21"/>
    <p:sldId id="437" r:id="rId22"/>
    <p:sldId id="438" r:id="rId23"/>
    <p:sldId id="439" r:id="rId24"/>
    <p:sldId id="440" r:id="rId25"/>
    <p:sldId id="441" r:id="rId26"/>
    <p:sldId id="442" r:id="rId27"/>
    <p:sldId id="443" r:id="rId28"/>
    <p:sldId id="444" r:id="rId29"/>
    <p:sldId id="445" r:id="rId30"/>
    <p:sldId id="446" r:id="rId31"/>
    <p:sldId id="447" r:id="rId32"/>
    <p:sldId id="448" r:id="rId33"/>
    <p:sldId id="449" r:id="rId34"/>
    <p:sldId id="450" r:id="rId35"/>
    <p:sldId id="45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946"/>
  </p:normalViewPr>
  <p:slideViewPr>
    <p:cSldViewPr snapToGrid="0" snapToObjects="1">
      <p:cViewPr>
        <p:scale>
          <a:sx n="130" d="100"/>
          <a:sy n="130" d="100"/>
        </p:scale>
        <p:origin x="-16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CE6E8-6DFC-43B6-86EC-BBE92D59115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F60E56F-B3D8-4264-9FD4-8C805BCE0520}">
      <dgm:prSet/>
      <dgm:spPr/>
      <dgm:t>
        <a:bodyPr/>
        <a:lstStyle/>
        <a:p>
          <a:r>
            <a:rPr lang="de-DE"/>
            <a:t>Lust aufs (Weiter)-Lesen deutschsprachiger Texte machen</a:t>
          </a:r>
          <a:endParaRPr lang="en-US"/>
        </a:p>
      </dgm:t>
    </dgm:pt>
    <dgm:pt modelId="{AF9635D3-0011-41BB-9AC0-436B67A82EA2}" type="parTrans" cxnId="{5A3B85E3-6E84-4BAD-AF06-EB54322C915D}">
      <dgm:prSet/>
      <dgm:spPr/>
      <dgm:t>
        <a:bodyPr/>
        <a:lstStyle/>
        <a:p>
          <a:endParaRPr lang="en-US"/>
        </a:p>
      </dgm:t>
    </dgm:pt>
    <dgm:pt modelId="{DAE402AB-721F-4585-B153-775BDFB9C6F6}" type="sibTrans" cxnId="{5A3B85E3-6E84-4BAD-AF06-EB54322C915D}">
      <dgm:prSet/>
      <dgm:spPr/>
      <dgm:t>
        <a:bodyPr/>
        <a:lstStyle/>
        <a:p>
          <a:endParaRPr lang="en-US"/>
        </a:p>
      </dgm:t>
    </dgm:pt>
    <dgm:pt modelId="{2E3B360C-3885-4B79-B58A-A62FACA37DE7}">
      <dgm:prSet/>
      <dgm:spPr/>
      <dgm:t>
        <a:bodyPr/>
        <a:lstStyle/>
        <a:p>
          <a:r>
            <a:rPr lang="de-DE"/>
            <a:t>Anlässe und Themen zum Nachdenken und Diskutieren liefern</a:t>
          </a:r>
          <a:endParaRPr lang="en-US"/>
        </a:p>
      </dgm:t>
    </dgm:pt>
    <dgm:pt modelId="{439E77A5-B17F-4841-8BF9-605CD49AD61D}" type="parTrans" cxnId="{3E63FE8D-27EC-4A4C-B1EB-32795412F545}">
      <dgm:prSet/>
      <dgm:spPr/>
      <dgm:t>
        <a:bodyPr/>
        <a:lstStyle/>
        <a:p>
          <a:endParaRPr lang="en-US"/>
        </a:p>
      </dgm:t>
    </dgm:pt>
    <dgm:pt modelId="{678F3202-6476-4495-87D1-5A7480BE4762}" type="sibTrans" cxnId="{3E63FE8D-27EC-4A4C-B1EB-32795412F545}">
      <dgm:prSet/>
      <dgm:spPr/>
      <dgm:t>
        <a:bodyPr/>
        <a:lstStyle/>
        <a:p>
          <a:endParaRPr lang="en-US"/>
        </a:p>
      </dgm:t>
    </dgm:pt>
    <dgm:pt modelId="{00C1DF1A-CD48-47A2-828A-FA94604EA6FF}">
      <dgm:prSet/>
      <dgm:spPr/>
      <dgm:t>
        <a:bodyPr/>
        <a:lstStyle/>
        <a:p>
          <a:r>
            <a:rPr lang="de-DE"/>
            <a:t>Ein besonderes Licht auf die deutschsprachigen Länder werfen</a:t>
          </a:r>
          <a:endParaRPr lang="en-US"/>
        </a:p>
      </dgm:t>
    </dgm:pt>
    <dgm:pt modelId="{DEC3A1FE-FC34-4397-986B-9053FABF629C}" type="parTrans" cxnId="{8CC12346-7B51-456F-8437-4975F9FE44A7}">
      <dgm:prSet/>
      <dgm:spPr/>
      <dgm:t>
        <a:bodyPr/>
        <a:lstStyle/>
        <a:p>
          <a:endParaRPr lang="en-US"/>
        </a:p>
      </dgm:t>
    </dgm:pt>
    <dgm:pt modelId="{1719411E-0711-4132-8BD3-0D29E4799CBC}" type="sibTrans" cxnId="{8CC12346-7B51-456F-8437-4975F9FE44A7}">
      <dgm:prSet/>
      <dgm:spPr/>
      <dgm:t>
        <a:bodyPr/>
        <a:lstStyle/>
        <a:p>
          <a:endParaRPr lang="en-US"/>
        </a:p>
      </dgm:t>
    </dgm:pt>
    <dgm:pt modelId="{FF8B514E-3F60-462E-B12B-4A0936239395}">
      <dgm:prSet/>
      <dgm:spPr/>
      <dgm:t>
        <a:bodyPr/>
        <a:lstStyle/>
        <a:p>
          <a:r>
            <a:rPr lang="de-DE" dirty="0">
              <a:sym typeface="Wingdings" panose="05000000000000000000" pitchFamily="2" charset="2"/>
            </a:rPr>
            <a:t></a:t>
          </a:r>
          <a:r>
            <a:rPr lang="de-DE" dirty="0"/>
            <a:t> warum kann Sie das? –&gt; </a:t>
          </a:r>
          <a:endParaRPr lang="en-US" dirty="0"/>
        </a:p>
      </dgm:t>
    </dgm:pt>
    <dgm:pt modelId="{8038F27E-D13C-41C9-99FD-F2D175D97110}" type="parTrans" cxnId="{26CC3EA3-1133-45D2-96DE-666B3AE60986}">
      <dgm:prSet/>
      <dgm:spPr/>
      <dgm:t>
        <a:bodyPr/>
        <a:lstStyle/>
        <a:p>
          <a:endParaRPr lang="en-US"/>
        </a:p>
      </dgm:t>
    </dgm:pt>
    <dgm:pt modelId="{75BDBDA9-65A3-40FC-8A56-951E04B0187A}" type="sibTrans" cxnId="{26CC3EA3-1133-45D2-96DE-666B3AE60986}">
      <dgm:prSet/>
      <dgm:spPr/>
      <dgm:t>
        <a:bodyPr/>
        <a:lstStyle/>
        <a:p>
          <a:endParaRPr lang="en-US"/>
        </a:p>
      </dgm:t>
    </dgm:pt>
    <dgm:pt modelId="{4CDAE95B-2120-C24A-B092-45109DCFC1A7}" type="pres">
      <dgm:prSet presAssocID="{2D1CE6E8-6DFC-43B6-86EC-BBE92D59115C}" presName="linear" presStyleCnt="0">
        <dgm:presLayoutVars>
          <dgm:animLvl val="lvl"/>
          <dgm:resizeHandles val="exact"/>
        </dgm:presLayoutVars>
      </dgm:prSet>
      <dgm:spPr/>
    </dgm:pt>
    <dgm:pt modelId="{7F1E87A3-1086-334C-AC5C-90AAB7CB75B9}" type="pres">
      <dgm:prSet presAssocID="{BF60E56F-B3D8-4264-9FD4-8C805BCE0520}" presName="parentText" presStyleLbl="node1" presStyleIdx="0" presStyleCnt="4">
        <dgm:presLayoutVars>
          <dgm:chMax val="0"/>
          <dgm:bulletEnabled val="1"/>
        </dgm:presLayoutVars>
      </dgm:prSet>
      <dgm:spPr/>
    </dgm:pt>
    <dgm:pt modelId="{D4F5D4FA-49EF-DC41-8C67-4993AE267DF8}" type="pres">
      <dgm:prSet presAssocID="{DAE402AB-721F-4585-B153-775BDFB9C6F6}" presName="spacer" presStyleCnt="0"/>
      <dgm:spPr/>
    </dgm:pt>
    <dgm:pt modelId="{7E31AAAD-44DC-BA43-AFD0-EF1A1A505AF2}" type="pres">
      <dgm:prSet presAssocID="{2E3B360C-3885-4B79-B58A-A62FACA37DE7}" presName="parentText" presStyleLbl="node1" presStyleIdx="1" presStyleCnt="4">
        <dgm:presLayoutVars>
          <dgm:chMax val="0"/>
          <dgm:bulletEnabled val="1"/>
        </dgm:presLayoutVars>
      </dgm:prSet>
      <dgm:spPr/>
    </dgm:pt>
    <dgm:pt modelId="{1366FAE5-CC2B-4446-A288-D53C9ADEFDD7}" type="pres">
      <dgm:prSet presAssocID="{678F3202-6476-4495-87D1-5A7480BE4762}" presName="spacer" presStyleCnt="0"/>
      <dgm:spPr/>
    </dgm:pt>
    <dgm:pt modelId="{589EFB04-6830-3D44-BA55-61AD6B9B0722}" type="pres">
      <dgm:prSet presAssocID="{00C1DF1A-CD48-47A2-828A-FA94604EA6FF}" presName="parentText" presStyleLbl="node1" presStyleIdx="2" presStyleCnt="4">
        <dgm:presLayoutVars>
          <dgm:chMax val="0"/>
          <dgm:bulletEnabled val="1"/>
        </dgm:presLayoutVars>
      </dgm:prSet>
      <dgm:spPr/>
    </dgm:pt>
    <dgm:pt modelId="{40621301-F5C3-3043-A243-28205B1F46CC}" type="pres">
      <dgm:prSet presAssocID="{1719411E-0711-4132-8BD3-0D29E4799CBC}" presName="spacer" presStyleCnt="0"/>
      <dgm:spPr/>
    </dgm:pt>
    <dgm:pt modelId="{7262D154-D4ED-7D46-9057-F2686F2FD9BA}" type="pres">
      <dgm:prSet presAssocID="{FF8B514E-3F60-462E-B12B-4A0936239395}" presName="parentText" presStyleLbl="node1" presStyleIdx="3" presStyleCnt="4">
        <dgm:presLayoutVars>
          <dgm:chMax val="0"/>
          <dgm:bulletEnabled val="1"/>
        </dgm:presLayoutVars>
      </dgm:prSet>
      <dgm:spPr/>
    </dgm:pt>
  </dgm:ptLst>
  <dgm:cxnLst>
    <dgm:cxn modelId="{9E419D19-AF76-3B4E-89A4-BB2DF9B0AFE3}" type="presOf" srcId="{2D1CE6E8-6DFC-43B6-86EC-BBE92D59115C}" destId="{4CDAE95B-2120-C24A-B092-45109DCFC1A7}" srcOrd="0" destOrd="0" presId="urn:microsoft.com/office/officeart/2005/8/layout/vList2"/>
    <dgm:cxn modelId="{8CC12346-7B51-456F-8437-4975F9FE44A7}" srcId="{2D1CE6E8-6DFC-43B6-86EC-BBE92D59115C}" destId="{00C1DF1A-CD48-47A2-828A-FA94604EA6FF}" srcOrd="2" destOrd="0" parTransId="{DEC3A1FE-FC34-4397-986B-9053FABF629C}" sibTransId="{1719411E-0711-4132-8BD3-0D29E4799CBC}"/>
    <dgm:cxn modelId="{993CDE47-524D-744D-A80B-D8F067BD3938}" type="presOf" srcId="{2E3B360C-3885-4B79-B58A-A62FACA37DE7}" destId="{7E31AAAD-44DC-BA43-AFD0-EF1A1A505AF2}" srcOrd="0" destOrd="0" presId="urn:microsoft.com/office/officeart/2005/8/layout/vList2"/>
    <dgm:cxn modelId="{1117A762-44EF-7248-9638-2E3DAAA4177D}" type="presOf" srcId="{00C1DF1A-CD48-47A2-828A-FA94604EA6FF}" destId="{589EFB04-6830-3D44-BA55-61AD6B9B0722}" srcOrd="0" destOrd="0" presId="urn:microsoft.com/office/officeart/2005/8/layout/vList2"/>
    <dgm:cxn modelId="{C9875774-1050-934E-8207-9306D8DE63D3}" type="presOf" srcId="{BF60E56F-B3D8-4264-9FD4-8C805BCE0520}" destId="{7F1E87A3-1086-334C-AC5C-90AAB7CB75B9}" srcOrd="0" destOrd="0" presId="urn:microsoft.com/office/officeart/2005/8/layout/vList2"/>
    <dgm:cxn modelId="{0E8FE275-688B-C041-9F96-EAF093D79A6A}" type="presOf" srcId="{FF8B514E-3F60-462E-B12B-4A0936239395}" destId="{7262D154-D4ED-7D46-9057-F2686F2FD9BA}" srcOrd="0" destOrd="0" presId="urn:microsoft.com/office/officeart/2005/8/layout/vList2"/>
    <dgm:cxn modelId="{3E63FE8D-27EC-4A4C-B1EB-32795412F545}" srcId="{2D1CE6E8-6DFC-43B6-86EC-BBE92D59115C}" destId="{2E3B360C-3885-4B79-B58A-A62FACA37DE7}" srcOrd="1" destOrd="0" parTransId="{439E77A5-B17F-4841-8BF9-605CD49AD61D}" sibTransId="{678F3202-6476-4495-87D1-5A7480BE4762}"/>
    <dgm:cxn modelId="{26CC3EA3-1133-45D2-96DE-666B3AE60986}" srcId="{2D1CE6E8-6DFC-43B6-86EC-BBE92D59115C}" destId="{FF8B514E-3F60-462E-B12B-4A0936239395}" srcOrd="3" destOrd="0" parTransId="{8038F27E-D13C-41C9-99FD-F2D175D97110}" sibTransId="{75BDBDA9-65A3-40FC-8A56-951E04B0187A}"/>
    <dgm:cxn modelId="{5A3B85E3-6E84-4BAD-AF06-EB54322C915D}" srcId="{2D1CE6E8-6DFC-43B6-86EC-BBE92D59115C}" destId="{BF60E56F-B3D8-4264-9FD4-8C805BCE0520}" srcOrd="0" destOrd="0" parTransId="{AF9635D3-0011-41BB-9AC0-436B67A82EA2}" sibTransId="{DAE402AB-721F-4585-B153-775BDFB9C6F6}"/>
    <dgm:cxn modelId="{A491E178-21D1-2B40-AA65-31D6FCBB5741}" type="presParOf" srcId="{4CDAE95B-2120-C24A-B092-45109DCFC1A7}" destId="{7F1E87A3-1086-334C-AC5C-90AAB7CB75B9}" srcOrd="0" destOrd="0" presId="urn:microsoft.com/office/officeart/2005/8/layout/vList2"/>
    <dgm:cxn modelId="{7EB1C497-2334-CC4E-A15D-90F1622D1102}" type="presParOf" srcId="{4CDAE95B-2120-C24A-B092-45109DCFC1A7}" destId="{D4F5D4FA-49EF-DC41-8C67-4993AE267DF8}" srcOrd="1" destOrd="0" presId="urn:microsoft.com/office/officeart/2005/8/layout/vList2"/>
    <dgm:cxn modelId="{A444B875-99F8-C54A-99CA-83F1F0191708}" type="presParOf" srcId="{4CDAE95B-2120-C24A-B092-45109DCFC1A7}" destId="{7E31AAAD-44DC-BA43-AFD0-EF1A1A505AF2}" srcOrd="2" destOrd="0" presId="urn:microsoft.com/office/officeart/2005/8/layout/vList2"/>
    <dgm:cxn modelId="{F3A07B65-B4E7-194C-ACF7-3233BC207018}" type="presParOf" srcId="{4CDAE95B-2120-C24A-B092-45109DCFC1A7}" destId="{1366FAE5-CC2B-4446-A288-D53C9ADEFDD7}" srcOrd="3" destOrd="0" presId="urn:microsoft.com/office/officeart/2005/8/layout/vList2"/>
    <dgm:cxn modelId="{3B27A58C-E283-0D43-B894-969D4F810954}" type="presParOf" srcId="{4CDAE95B-2120-C24A-B092-45109DCFC1A7}" destId="{589EFB04-6830-3D44-BA55-61AD6B9B0722}" srcOrd="4" destOrd="0" presId="urn:microsoft.com/office/officeart/2005/8/layout/vList2"/>
    <dgm:cxn modelId="{CE77A10D-77B2-7840-B93B-B8F3E8A986FA}" type="presParOf" srcId="{4CDAE95B-2120-C24A-B092-45109DCFC1A7}" destId="{40621301-F5C3-3043-A243-28205B1F46CC}" srcOrd="5" destOrd="0" presId="urn:microsoft.com/office/officeart/2005/8/layout/vList2"/>
    <dgm:cxn modelId="{34E66D7F-BAFA-F14D-BD05-27A6C674E2E3}" type="presParOf" srcId="{4CDAE95B-2120-C24A-B092-45109DCFC1A7}" destId="{7262D154-D4ED-7D46-9057-F2686F2FD9B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15ADDB-9D5D-4DAB-9E6E-7D04AB85C87F}"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B0DDFABD-9B18-42CF-86E3-F13F015F4377}">
      <dgm:prSet/>
      <dgm:spPr/>
      <dgm:t>
        <a:bodyPr/>
        <a:lstStyle/>
        <a:p>
          <a:r>
            <a:rPr lang="de-DE"/>
            <a:t>Bis Mitte 20.Jhdt: Ideal einer höheren Bildung (GÜM)</a:t>
          </a:r>
          <a:endParaRPr lang="en-US"/>
        </a:p>
      </dgm:t>
    </dgm:pt>
    <dgm:pt modelId="{F3C21DFF-09B3-49A2-A622-7BB3B499DFB4}" type="parTrans" cxnId="{ED210FCC-A7A1-42DD-A7C2-47E3C2B354FE}">
      <dgm:prSet/>
      <dgm:spPr/>
      <dgm:t>
        <a:bodyPr/>
        <a:lstStyle/>
        <a:p>
          <a:endParaRPr lang="en-US"/>
        </a:p>
      </dgm:t>
    </dgm:pt>
    <dgm:pt modelId="{7C603256-E7CC-44EF-9BD2-EA4E14963EFC}" type="sibTrans" cxnId="{ED210FCC-A7A1-42DD-A7C2-47E3C2B354FE}">
      <dgm:prSet/>
      <dgm:spPr/>
      <dgm:t>
        <a:bodyPr/>
        <a:lstStyle/>
        <a:p>
          <a:endParaRPr lang="en-US"/>
        </a:p>
      </dgm:t>
    </dgm:pt>
    <dgm:pt modelId="{94474E61-96A6-4167-9CAF-39429AB366F2}">
      <dgm:prSet/>
      <dgm:spPr/>
      <dgm:t>
        <a:bodyPr/>
        <a:lstStyle/>
        <a:p>
          <a:r>
            <a:rPr lang="de-DE"/>
            <a:t>Audi-linguale und visueller Methode: Radikaler Wechsel (Literatur hat „ausgedient“)</a:t>
          </a:r>
          <a:endParaRPr lang="en-US"/>
        </a:p>
      </dgm:t>
    </dgm:pt>
    <dgm:pt modelId="{369EAFF4-1CA0-4950-AB9E-D8D1BB6CE74B}" type="parTrans" cxnId="{B1B29EAD-18E2-4493-A838-21E53E061877}">
      <dgm:prSet/>
      <dgm:spPr/>
      <dgm:t>
        <a:bodyPr/>
        <a:lstStyle/>
        <a:p>
          <a:endParaRPr lang="en-US"/>
        </a:p>
      </dgm:t>
    </dgm:pt>
    <dgm:pt modelId="{AD5D6E8B-8C31-40E5-9A43-3646B4DB26EA}" type="sibTrans" cxnId="{B1B29EAD-18E2-4493-A838-21E53E061877}">
      <dgm:prSet/>
      <dgm:spPr/>
      <dgm:t>
        <a:bodyPr/>
        <a:lstStyle/>
        <a:p>
          <a:endParaRPr lang="en-US"/>
        </a:p>
      </dgm:t>
    </dgm:pt>
    <dgm:pt modelId="{F16A4FDB-5DFA-47F2-8484-2FA3500707F2}">
      <dgm:prSet/>
      <dgm:spPr/>
      <dgm:t>
        <a:bodyPr/>
        <a:lstStyle/>
        <a:p>
          <a:r>
            <a:rPr lang="de-DE"/>
            <a:t>-&gt; Fokus auf den Erwerb sprachlicher Handlungsfähigkeit im Alltag („Nutzenparadigma“)</a:t>
          </a:r>
          <a:endParaRPr lang="en-US"/>
        </a:p>
      </dgm:t>
    </dgm:pt>
    <dgm:pt modelId="{E6D33B2A-9CF3-4196-BE5A-61071FA37080}" type="parTrans" cxnId="{0B7C344B-A2F2-4B2F-B7AA-21A4EC223B58}">
      <dgm:prSet/>
      <dgm:spPr/>
      <dgm:t>
        <a:bodyPr/>
        <a:lstStyle/>
        <a:p>
          <a:endParaRPr lang="en-US"/>
        </a:p>
      </dgm:t>
    </dgm:pt>
    <dgm:pt modelId="{23F09051-C7F4-4B37-80F4-DF8CBA3A5496}" type="sibTrans" cxnId="{0B7C344B-A2F2-4B2F-B7AA-21A4EC223B58}">
      <dgm:prSet/>
      <dgm:spPr/>
      <dgm:t>
        <a:bodyPr/>
        <a:lstStyle/>
        <a:p>
          <a:endParaRPr lang="en-US"/>
        </a:p>
      </dgm:t>
    </dgm:pt>
    <dgm:pt modelId="{199F6184-2290-43B8-9162-1EE90C168479}">
      <dgm:prSet/>
      <dgm:spPr/>
      <dgm:t>
        <a:bodyPr/>
        <a:lstStyle/>
        <a:p>
          <a:r>
            <a:rPr lang="de-DE"/>
            <a:t>Antwort: „Von der Langeweile des Sprachunterrichts“ (Weinrich 1985, 241)</a:t>
          </a:r>
          <a:endParaRPr lang="en-US"/>
        </a:p>
      </dgm:t>
    </dgm:pt>
    <dgm:pt modelId="{7E34A367-C849-4572-A168-4324E48356B0}" type="parTrans" cxnId="{D6B41FEE-1E6D-4417-A660-D759C953B802}">
      <dgm:prSet/>
      <dgm:spPr/>
      <dgm:t>
        <a:bodyPr/>
        <a:lstStyle/>
        <a:p>
          <a:endParaRPr lang="en-US"/>
        </a:p>
      </dgm:t>
    </dgm:pt>
    <dgm:pt modelId="{3468E9C7-2FB8-4106-8D18-1949C3336D1F}" type="sibTrans" cxnId="{D6B41FEE-1E6D-4417-A660-D759C953B802}">
      <dgm:prSet/>
      <dgm:spPr/>
      <dgm:t>
        <a:bodyPr/>
        <a:lstStyle/>
        <a:p>
          <a:endParaRPr lang="en-US"/>
        </a:p>
      </dgm:t>
    </dgm:pt>
    <dgm:pt modelId="{2898C8DA-0B54-467C-B6DD-E5EC2238F1EB}">
      <dgm:prSet/>
      <dgm:spPr/>
      <dgm:t>
        <a:bodyPr/>
        <a:lstStyle/>
        <a:p>
          <a:r>
            <a:rPr lang="de-DE"/>
            <a:t>Ästhetische Qualität zur Motivation statt „Pattern Drill“ und lebenspraktischer Sachtexte </a:t>
          </a:r>
          <a:endParaRPr lang="en-US"/>
        </a:p>
      </dgm:t>
    </dgm:pt>
    <dgm:pt modelId="{6A908116-4E7A-4651-B974-16D1D69E3B59}" type="parTrans" cxnId="{07962956-469F-4A26-82C0-87E3E3514631}">
      <dgm:prSet/>
      <dgm:spPr/>
      <dgm:t>
        <a:bodyPr/>
        <a:lstStyle/>
        <a:p>
          <a:endParaRPr lang="en-US"/>
        </a:p>
      </dgm:t>
    </dgm:pt>
    <dgm:pt modelId="{8B31F5C1-A2C3-407C-AA6C-67716DB0211C}" type="sibTrans" cxnId="{07962956-469F-4A26-82C0-87E3E3514631}">
      <dgm:prSet/>
      <dgm:spPr/>
      <dgm:t>
        <a:bodyPr/>
        <a:lstStyle/>
        <a:p>
          <a:endParaRPr lang="en-US"/>
        </a:p>
      </dgm:t>
    </dgm:pt>
    <dgm:pt modelId="{E6F0AE13-3588-5843-A89E-29425C899460}" type="pres">
      <dgm:prSet presAssocID="{3715ADDB-9D5D-4DAB-9E6E-7D04AB85C87F}" presName="diagram" presStyleCnt="0">
        <dgm:presLayoutVars>
          <dgm:dir/>
          <dgm:resizeHandles val="exact"/>
        </dgm:presLayoutVars>
      </dgm:prSet>
      <dgm:spPr/>
    </dgm:pt>
    <dgm:pt modelId="{2BDBD1F8-CA1B-D049-8A64-B5D598F0AB8E}" type="pres">
      <dgm:prSet presAssocID="{B0DDFABD-9B18-42CF-86E3-F13F015F4377}" presName="node" presStyleLbl="node1" presStyleIdx="0" presStyleCnt="3">
        <dgm:presLayoutVars>
          <dgm:bulletEnabled val="1"/>
        </dgm:presLayoutVars>
      </dgm:prSet>
      <dgm:spPr/>
    </dgm:pt>
    <dgm:pt modelId="{EBC0F79C-F13F-C54B-B976-62EE60300398}" type="pres">
      <dgm:prSet presAssocID="{7C603256-E7CC-44EF-9BD2-EA4E14963EFC}" presName="sibTrans" presStyleCnt="0"/>
      <dgm:spPr/>
    </dgm:pt>
    <dgm:pt modelId="{3853556F-8195-DD43-B5F2-49D7BA81ED88}" type="pres">
      <dgm:prSet presAssocID="{94474E61-96A6-4167-9CAF-39429AB366F2}" presName="node" presStyleLbl="node1" presStyleIdx="1" presStyleCnt="3">
        <dgm:presLayoutVars>
          <dgm:bulletEnabled val="1"/>
        </dgm:presLayoutVars>
      </dgm:prSet>
      <dgm:spPr/>
    </dgm:pt>
    <dgm:pt modelId="{C7398781-6D01-A040-8B43-A4C019593C67}" type="pres">
      <dgm:prSet presAssocID="{AD5D6E8B-8C31-40E5-9A43-3646B4DB26EA}" presName="sibTrans" presStyleCnt="0"/>
      <dgm:spPr/>
    </dgm:pt>
    <dgm:pt modelId="{4E2889B7-6305-7440-BFA6-878DDE0BB68F}" type="pres">
      <dgm:prSet presAssocID="{F16A4FDB-5DFA-47F2-8484-2FA3500707F2}" presName="node" presStyleLbl="node1" presStyleIdx="2" presStyleCnt="3">
        <dgm:presLayoutVars>
          <dgm:bulletEnabled val="1"/>
        </dgm:presLayoutVars>
      </dgm:prSet>
      <dgm:spPr/>
    </dgm:pt>
  </dgm:ptLst>
  <dgm:cxnLst>
    <dgm:cxn modelId="{30296B15-62F4-7942-AF64-095C7C1A0C96}" type="presOf" srcId="{94474E61-96A6-4167-9CAF-39429AB366F2}" destId="{3853556F-8195-DD43-B5F2-49D7BA81ED88}" srcOrd="0" destOrd="0" presId="urn:microsoft.com/office/officeart/2005/8/layout/default"/>
    <dgm:cxn modelId="{0B7C344B-A2F2-4B2F-B7AA-21A4EC223B58}" srcId="{3715ADDB-9D5D-4DAB-9E6E-7D04AB85C87F}" destId="{F16A4FDB-5DFA-47F2-8484-2FA3500707F2}" srcOrd="2" destOrd="0" parTransId="{E6D33B2A-9CF3-4196-BE5A-61071FA37080}" sibTransId="{23F09051-C7F4-4B37-80F4-DF8CBA3A5496}"/>
    <dgm:cxn modelId="{F65B064D-F99D-8144-AE03-DD8F7B038052}" type="presOf" srcId="{199F6184-2290-43B8-9162-1EE90C168479}" destId="{4E2889B7-6305-7440-BFA6-878DDE0BB68F}" srcOrd="0" destOrd="1" presId="urn:microsoft.com/office/officeart/2005/8/layout/default"/>
    <dgm:cxn modelId="{07962956-469F-4A26-82C0-87E3E3514631}" srcId="{F16A4FDB-5DFA-47F2-8484-2FA3500707F2}" destId="{2898C8DA-0B54-467C-B6DD-E5EC2238F1EB}" srcOrd="1" destOrd="0" parTransId="{6A908116-4E7A-4651-B974-16D1D69E3B59}" sibTransId="{8B31F5C1-A2C3-407C-AA6C-67716DB0211C}"/>
    <dgm:cxn modelId="{8F8E0063-9249-2244-B0A7-23D65B1C60B3}" type="presOf" srcId="{B0DDFABD-9B18-42CF-86E3-F13F015F4377}" destId="{2BDBD1F8-CA1B-D049-8A64-B5D598F0AB8E}" srcOrd="0" destOrd="0" presId="urn:microsoft.com/office/officeart/2005/8/layout/default"/>
    <dgm:cxn modelId="{ADB13D7C-6FB2-EB44-AB3A-59F45BA07D9B}" type="presOf" srcId="{3715ADDB-9D5D-4DAB-9E6E-7D04AB85C87F}" destId="{E6F0AE13-3588-5843-A89E-29425C899460}" srcOrd="0" destOrd="0" presId="urn:microsoft.com/office/officeart/2005/8/layout/default"/>
    <dgm:cxn modelId="{C1C75085-B0DE-9D46-91A7-E30E8627FC8E}" type="presOf" srcId="{F16A4FDB-5DFA-47F2-8484-2FA3500707F2}" destId="{4E2889B7-6305-7440-BFA6-878DDE0BB68F}" srcOrd="0" destOrd="0" presId="urn:microsoft.com/office/officeart/2005/8/layout/default"/>
    <dgm:cxn modelId="{EF811787-1197-B048-9B52-A00D917B66A9}" type="presOf" srcId="{2898C8DA-0B54-467C-B6DD-E5EC2238F1EB}" destId="{4E2889B7-6305-7440-BFA6-878DDE0BB68F}" srcOrd="0" destOrd="2" presId="urn:microsoft.com/office/officeart/2005/8/layout/default"/>
    <dgm:cxn modelId="{B1B29EAD-18E2-4493-A838-21E53E061877}" srcId="{3715ADDB-9D5D-4DAB-9E6E-7D04AB85C87F}" destId="{94474E61-96A6-4167-9CAF-39429AB366F2}" srcOrd="1" destOrd="0" parTransId="{369EAFF4-1CA0-4950-AB9E-D8D1BB6CE74B}" sibTransId="{AD5D6E8B-8C31-40E5-9A43-3646B4DB26EA}"/>
    <dgm:cxn modelId="{ED210FCC-A7A1-42DD-A7C2-47E3C2B354FE}" srcId="{3715ADDB-9D5D-4DAB-9E6E-7D04AB85C87F}" destId="{B0DDFABD-9B18-42CF-86E3-F13F015F4377}" srcOrd="0" destOrd="0" parTransId="{F3C21DFF-09B3-49A2-A622-7BB3B499DFB4}" sibTransId="{7C603256-E7CC-44EF-9BD2-EA4E14963EFC}"/>
    <dgm:cxn modelId="{D6B41FEE-1E6D-4417-A660-D759C953B802}" srcId="{F16A4FDB-5DFA-47F2-8484-2FA3500707F2}" destId="{199F6184-2290-43B8-9162-1EE90C168479}" srcOrd="0" destOrd="0" parTransId="{7E34A367-C849-4572-A168-4324E48356B0}" sibTransId="{3468E9C7-2FB8-4106-8D18-1949C3336D1F}"/>
    <dgm:cxn modelId="{52CC9F07-A5D2-BE45-BB0B-9C8A3CF3F8C3}" type="presParOf" srcId="{E6F0AE13-3588-5843-A89E-29425C899460}" destId="{2BDBD1F8-CA1B-D049-8A64-B5D598F0AB8E}" srcOrd="0" destOrd="0" presId="urn:microsoft.com/office/officeart/2005/8/layout/default"/>
    <dgm:cxn modelId="{655643A6-3844-404F-A7E0-4A90335F98A1}" type="presParOf" srcId="{E6F0AE13-3588-5843-A89E-29425C899460}" destId="{EBC0F79C-F13F-C54B-B976-62EE60300398}" srcOrd="1" destOrd="0" presId="urn:microsoft.com/office/officeart/2005/8/layout/default"/>
    <dgm:cxn modelId="{29CC3500-5336-5D4E-B2C5-8E3EE8705C56}" type="presParOf" srcId="{E6F0AE13-3588-5843-A89E-29425C899460}" destId="{3853556F-8195-DD43-B5F2-49D7BA81ED88}" srcOrd="2" destOrd="0" presId="urn:microsoft.com/office/officeart/2005/8/layout/default"/>
    <dgm:cxn modelId="{0BEE71BB-34EF-9F43-B1F8-29C55CE4B6DC}" type="presParOf" srcId="{E6F0AE13-3588-5843-A89E-29425C899460}" destId="{C7398781-6D01-A040-8B43-A4C019593C67}" srcOrd="3" destOrd="0" presId="urn:microsoft.com/office/officeart/2005/8/layout/default"/>
    <dgm:cxn modelId="{86E310BA-6BA5-4A49-BD19-170264D94928}" type="presParOf" srcId="{E6F0AE13-3588-5843-A89E-29425C899460}" destId="{4E2889B7-6305-7440-BFA6-878DDE0BB68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D1D8EA-EC83-4771-8FF9-84F8F7E8F7D8}" type="doc">
      <dgm:prSet loTypeId="urn:microsoft.com/office/officeart/2005/8/layout/default" loCatId="list" qsTypeId="urn:microsoft.com/office/officeart/2005/8/quickstyle/simple2" qsCatId="simple" csTypeId="urn:microsoft.com/office/officeart/2005/8/colors/colorful5" csCatId="colorful"/>
      <dgm:spPr/>
      <dgm:t>
        <a:bodyPr/>
        <a:lstStyle/>
        <a:p>
          <a:endParaRPr lang="en-US"/>
        </a:p>
      </dgm:t>
    </dgm:pt>
    <dgm:pt modelId="{F4408C2F-6282-4B4B-9983-A4EEDBBE2455}">
      <dgm:prSet/>
      <dgm:spPr/>
      <dgm:t>
        <a:bodyPr/>
        <a:lstStyle/>
        <a:p>
          <a:r>
            <a:rPr lang="de-DE"/>
            <a:t>Weinreichs Plädoyer wirkt: fortan verstärkte Berücksichtigung von Literatur in Lehrwerken (etwa Kast, Bernd,  1994, Themenheft „Literatur im Anfängerunterricht“)</a:t>
          </a:r>
          <a:endParaRPr lang="en-US"/>
        </a:p>
      </dgm:t>
    </dgm:pt>
    <dgm:pt modelId="{E50FA0F1-9B94-4963-B21D-4D118475BB58}" type="parTrans" cxnId="{8999729D-739A-4541-9A2E-B5B4EB10A220}">
      <dgm:prSet/>
      <dgm:spPr/>
      <dgm:t>
        <a:bodyPr/>
        <a:lstStyle/>
        <a:p>
          <a:endParaRPr lang="en-US"/>
        </a:p>
      </dgm:t>
    </dgm:pt>
    <dgm:pt modelId="{D99B7F9D-D7DF-4ECF-9C2F-A801B52FBCD4}" type="sibTrans" cxnId="{8999729D-739A-4541-9A2E-B5B4EB10A220}">
      <dgm:prSet/>
      <dgm:spPr/>
      <dgm:t>
        <a:bodyPr/>
        <a:lstStyle/>
        <a:p>
          <a:endParaRPr lang="en-US"/>
        </a:p>
      </dgm:t>
    </dgm:pt>
    <dgm:pt modelId="{1B0E4134-18D2-4659-A717-BF0926AAB52F}">
      <dgm:prSet/>
      <dgm:spPr/>
      <dgm:t>
        <a:bodyPr/>
        <a:lstStyle/>
        <a:p>
          <a:r>
            <a:rPr lang="de-DE"/>
            <a:t>Im Kontext eines </a:t>
          </a:r>
          <a:r>
            <a:rPr lang="de-DE" b="1"/>
            <a:t>IK-Konzepts</a:t>
          </a:r>
          <a:r>
            <a:rPr lang="de-DE"/>
            <a:t> (Wissen über kulturelle Handlungs-und Deutungsmuster)</a:t>
          </a:r>
          <a:endParaRPr lang="en-US"/>
        </a:p>
      </dgm:t>
    </dgm:pt>
    <dgm:pt modelId="{4CB10DA9-3D64-4A4E-876A-9569471BA84A}" type="parTrans" cxnId="{27E5D05A-C914-409E-98A0-68967DEB78A2}">
      <dgm:prSet/>
      <dgm:spPr/>
      <dgm:t>
        <a:bodyPr/>
        <a:lstStyle/>
        <a:p>
          <a:endParaRPr lang="en-US"/>
        </a:p>
      </dgm:t>
    </dgm:pt>
    <dgm:pt modelId="{26883CED-44F4-408C-8F90-440D83ED0BB3}" type="sibTrans" cxnId="{27E5D05A-C914-409E-98A0-68967DEB78A2}">
      <dgm:prSet/>
      <dgm:spPr/>
      <dgm:t>
        <a:bodyPr/>
        <a:lstStyle/>
        <a:p>
          <a:endParaRPr lang="en-US"/>
        </a:p>
      </dgm:t>
    </dgm:pt>
    <dgm:pt modelId="{A6A695CA-A6AF-4573-AA62-5C1BEA757D16}">
      <dgm:prSet/>
      <dgm:spPr/>
      <dgm:t>
        <a:bodyPr/>
        <a:lstStyle/>
        <a:p>
          <a:r>
            <a:rPr lang="de-DE"/>
            <a:t>Und eines</a:t>
          </a:r>
          <a:r>
            <a:rPr lang="de-DE" b="1"/>
            <a:t> handlungs- und produktorientierten </a:t>
          </a:r>
          <a:r>
            <a:rPr lang="de-DE"/>
            <a:t>Literaturunterrichts (kreativer Umgang, weitreichende Sprachproduktion)</a:t>
          </a:r>
          <a:endParaRPr lang="en-US"/>
        </a:p>
      </dgm:t>
    </dgm:pt>
    <dgm:pt modelId="{23777D66-FFE5-43BB-9FAC-0966C5177FEB}" type="parTrans" cxnId="{32F51AE2-9EA0-4E9E-A1AC-1F81FA389C51}">
      <dgm:prSet/>
      <dgm:spPr/>
      <dgm:t>
        <a:bodyPr/>
        <a:lstStyle/>
        <a:p>
          <a:endParaRPr lang="en-US"/>
        </a:p>
      </dgm:t>
    </dgm:pt>
    <dgm:pt modelId="{34732FD6-5DDD-4B0D-9BB8-CC15A1ED0AB9}" type="sibTrans" cxnId="{32F51AE2-9EA0-4E9E-A1AC-1F81FA389C51}">
      <dgm:prSet/>
      <dgm:spPr/>
      <dgm:t>
        <a:bodyPr/>
        <a:lstStyle/>
        <a:p>
          <a:endParaRPr lang="en-US"/>
        </a:p>
      </dgm:t>
    </dgm:pt>
    <dgm:pt modelId="{995A0F63-E668-4E96-B747-EBE5721D6AAA}">
      <dgm:prSet/>
      <dgm:spPr/>
      <dgm:t>
        <a:bodyPr/>
        <a:lstStyle/>
        <a:p>
          <a:r>
            <a:rPr lang="de-DE"/>
            <a:t>Voraussetzung: Literaturbegriff, der literarische Texte nicht als unantastbares Bildungsgut ansieht, Gegenstand lebendiger Auseinandersetzung und subjektiver Sinngebung </a:t>
          </a:r>
          <a:endParaRPr lang="en-US"/>
        </a:p>
      </dgm:t>
    </dgm:pt>
    <dgm:pt modelId="{59C0332B-3C38-4509-8262-E4ED437736EF}" type="parTrans" cxnId="{EEA5E6E4-3DFD-490B-97B0-0224C09DB3D4}">
      <dgm:prSet/>
      <dgm:spPr/>
      <dgm:t>
        <a:bodyPr/>
        <a:lstStyle/>
        <a:p>
          <a:endParaRPr lang="en-US"/>
        </a:p>
      </dgm:t>
    </dgm:pt>
    <dgm:pt modelId="{36E21771-C25F-42AA-9383-DE03F4440946}" type="sibTrans" cxnId="{EEA5E6E4-3DFD-490B-97B0-0224C09DB3D4}">
      <dgm:prSet/>
      <dgm:spPr/>
      <dgm:t>
        <a:bodyPr/>
        <a:lstStyle/>
        <a:p>
          <a:endParaRPr lang="en-US"/>
        </a:p>
      </dgm:t>
    </dgm:pt>
    <dgm:pt modelId="{404996F9-C721-41A8-AEA4-DD157861349B}">
      <dgm:prSet/>
      <dgm:spPr/>
      <dgm:t>
        <a:bodyPr/>
        <a:lstStyle/>
        <a:p>
          <a:r>
            <a:rPr lang="de-DE"/>
            <a:t>Produktive Veränderung, Umgestaltung, Fortschreiben (ab 1970ern auch Öffnung zur Kinder- und Jugendliteratur)</a:t>
          </a:r>
          <a:endParaRPr lang="en-US"/>
        </a:p>
      </dgm:t>
    </dgm:pt>
    <dgm:pt modelId="{6A49E2D3-D20E-4E7C-945D-6D52957D7765}" type="parTrans" cxnId="{B8ADA22D-E71F-4CEF-BF51-FE0B734C87E7}">
      <dgm:prSet/>
      <dgm:spPr/>
      <dgm:t>
        <a:bodyPr/>
        <a:lstStyle/>
        <a:p>
          <a:endParaRPr lang="en-US"/>
        </a:p>
      </dgm:t>
    </dgm:pt>
    <dgm:pt modelId="{84A80C76-A42A-4B77-8AA4-762E68F8DE2E}" type="sibTrans" cxnId="{B8ADA22D-E71F-4CEF-BF51-FE0B734C87E7}">
      <dgm:prSet/>
      <dgm:spPr/>
      <dgm:t>
        <a:bodyPr/>
        <a:lstStyle/>
        <a:p>
          <a:endParaRPr lang="en-US"/>
        </a:p>
      </dgm:t>
    </dgm:pt>
    <dgm:pt modelId="{FB57D71E-5C75-4C3B-8092-9BC69959ECFC}">
      <dgm:prSet/>
      <dgm:spPr/>
      <dgm:t>
        <a:bodyPr/>
        <a:lstStyle/>
        <a:p>
          <a:r>
            <a:rPr lang="de-DE"/>
            <a:t>Litdidaktik bis heute von</a:t>
          </a:r>
          <a:r>
            <a:rPr lang="de-DE" b="1"/>
            <a:t> Rezeptionsästhetik </a:t>
          </a:r>
          <a:r>
            <a:rPr lang="de-DE"/>
            <a:t>maßgeblich beeinflusst (Bedeutung existiert nicht unabhängig von der Lektüre)</a:t>
          </a:r>
          <a:endParaRPr lang="en-US"/>
        </a:p>
      </dgm:t>
    </dgm:pt>
    <dgm:pt modelId="{93160D56-1BDA-462D-966E-ACDD2032FAA9}" type="parTrans" cxnId="{667FF342-3D54-4946-9CEE-876264C9258E}">
      <dgm:prSet/>
      <dgm:spPr/>
      <dgm:t>
        <a:bodyPr/>
        <a:lstStyle/>
        <a:p>
          <a:endParaRPr lang="en-US"/>
        </a:p>
      </dgm:t>
    </dgm:pt>
    <dgm:pt modelId="{DA44C433-0E7C-4EED-8AD8-E044D115F1F3}" type="sibTrans" cxnId="{667FF342-3D54-4946-9CEE-876264C9258E}">
      <dgm:prSet/>
      <dgm:spPr/>
      <dgm:t>
        <a:bodyPr/>
        <a:lstStyle/>
        <a:p>
          <a:endParaRPr lang="en-US"/>
        </a:p>
      </dgm:t>
    </dgm:pt>
    <dgm:pt modelId="{D2FFAE78-1A8F-5D48-8FB8-CF39043AA8A7}" type="pres">
      <dgm:prSet presAssocID="{57D1D8EA-EC83-4771-8FF9-84F8F7E8F7D8}" presName="diagram" presStyleCnt="0">
        <dgm:presLayoutVars>
          <dgm:dir/>
          <dgm:resizeHandles val="exact"/>
        </dgm:presLayoutVars>
      </dgm:prSet>
      <dgm:spPr/>
    </dgm:pt>
    <dgm:pt modelId="{33E0F877-7760-0E4D-9848-07E6711978DC}" type="pres">
      <dgm:prSet presAssocID="{F4408C2F-6282-4B4B-9983-A4EEDBBE2455}" presName="node" presStyleLbl="node1" presStyleIdx="0" presStyleCnt="6">
        <dgm:presLayoutVars>
          <dgm:bulletEnabled val="1"/>
        </dgm:presLayoutVars>
      </dgm:prSet>
      <dgm:spPr/>
    </dgm:pt>
    <dgm:pt modelId="{E3443AAA-CAAF-1048-ABD8-6A4E515FA163}" type="pres">
      <dgm:prSet presAssocID="{D99B7F9D-D7DF-4ECF-9C2F-A801B52FBCD4}" presName="sibTrans" presStyleCnt="0"/>
      <dgm:spPr/>
    </dgm:pt>
    <dgm:pt modelId="{D2CC3941-F733-E74B-838E-445A5CCE7ADC}" type="pres">
      <dgm:prSet presAssocID="{1B0E4134-18D2-4659-A717-BF0926AAB52F}" presName="node" presStyleLbl="node1" presStyleIdx="1" presStyleCnt="6">
        <dgm:presLayoutVars>
          <dgm:bulletEnabled val="1"/>
        </dgm:presLayoutVars>
      </dgm:prSet>
      <dgm:spPr/>
    </dgm:pt>
    <dgm:pt modelId="{2FE377ED-F053-5C47-88E4-F3D0FBE2D1FB}" type="pres">
      <dgm:prSet presAssocID="{26883CED-44F4-408C-8F90-440D83ED0BB3}" presName="sibTrans" presStyleCnt="0"/>
      <dgm:spPr/>
    </dgm:pt>
    <dgm:pt modelId="{4DC45B76-4EC3-694B-B3F4-E66C27C8F036}" type="pres">
      <dgm:prSet presAssocID="{A6A695CA-A6AF-4573-AA62-5C1BEA757D16}" presName="node" presStyleLbl="node1" presStyleIdx="2" presStyleCnt="6">
        <dgm:presLayoutVars>
          <dgm:bulletEnabled val="1"/>
        </dgm:presLayoutVars>
      </dgm:prSet>
      <dgm:spPr/>
    </dgm:pt>
    <dgm:pt modelId="{A31C1873-2C82-A24D-A557-81BFE7913607}" type="pres">
      <dgm:prSet presAssocID="{34732FD6-5DDD-4B0D-9BB8-CC15A1ED0AB9}" presName="sibTrans" presStyleCnt="0"/>
      <dgm:spPr/>
    </dgm:pt>
    <dgm:pt modelId="{B092F2E9-859B-0A45-B71A-8EBB3F1FE0C7}" type="pres">
      <dgm:prSet presAssocID="{995A0F63-E668-4E96-B747-EBE5721D6AAA}" presName="node" presStyleLbl="node1" presStyleIdx="3" presStyleCnt="6">
        <dgm:presLayoutVars>
          <dgm:bulletEnabled val="1"/>
        </dgm:presLayoutVars>
      </dgm:prSet>
      <dgm:spPr/>
    </dgm:pt>
    <dgm:pt modelId="{C71503C6-3787-FD45-A812-00E497E5AF91}" type="pres">
      <dgm:prSet presAssocID="{36E21771-C25F-42AA-9383-DE03F4440946}" presName="sibTrans" presStyleCnt="0"/>
      <dgm:spPr/>
    </dgm:pt>
    <dgm:pt modelId="{1F944AD2-D515-614F-8BF7-EF038FE4597E}" type="pres">
      <dgm:prSet presAssocID="{404996F9-C721-41A8-AEA4-DD157861349B}" presName="node" presStyleLbl="node1" presStyleIdx="4" presStyleCnt="6">
        <dgm:presLayoutVars>
          <dgm:bulletEnabled val="1"/>
        </dgm:presLayoutVars>
      </dgm:prSet>
      <dgm:spPr/>
    </dgm:pt>
    <dgm:pt modelId="{4586FF9B-EAFE-3F46-BAE2-F945605DC951}" type="pres">
      <dgm:prSet presAssocID="{84A80C76-A42A-4B77-8AA4-762E68F8DE2E}" presName="sibTrans" presStyleCnt="0"/>
      <dgm:spPr/>
    </dgm:pt>
    <dgm:pt modelId="{C04DB9E2-D4FA-9443-88E5-D7DD516A9582}" type="pres">
      <dgm:prSet presAssocID="{FB57D71E-5C75-4C3B-8092-9BC69959ECFC}" presName="node" presStyleLbl="node1" presStyleIdx="5" presStyleCnt="6">
        <dgm:presLayoutVars>
          <dgm:bulletEnabled val="1"/>
        </dgm:presLayoutVars>
      </dgm:prSet>
      <dgm:spPr/>
    </dgm:pt>
  </dgm:ptLst>
  <dgm:cxnLst>
    <dgm:cxn modelId="{427CE105-4EFD-9549-BF03-0AF28AAD7806}" type="presOf" srcId="{57D1D8EA-EC83-4771-8FF9-84F8F7E8F7D8}" destId="{D2FFAE78-1A8F-5D48-8FB8-CF39043AA8A7}" srcOrd="0" destOrd="0" presId="urn:microsoft.com/office/officeart/2005/8/layout/default"/>
    <dgm:cxn modelId="{B8ADA22D-E71F-4CEF-BF51-FE0B734C87E7}" srcId="{57D1D8EA-EC83-4771-8FF9-84F8F7E8F7D8}" destId="{404996F9-C721-41A8-AEA4-DD157861349B}" srcOrd="4" destOrd="0" parTransId="{6A49E2D3-D20E-4E7C-945D-6D52957D7765}" sibTransId="{84A80C76-A42A-4B77-8AA4-762E68F8DE2E}"/>
    <dgm:cxn modelId="{667FF342-3D54-4946-9CEE-876264C9258E}" srcId="{57D1D8EA-EC83-4771-8FF9-84F8F7E8F7D8}" destId="{FB57D71E-5C75-4C3B-8092-9BC69959ECFC}" srcOrd="5" destOrd="0" parTransId="{93160D56-1BDA-462D-966E-ACDD2032FAA9}" sibTransId="{DA44C433-0E7C-4EED-8AD8-E044D115F1F3}"/>
    <dgm:cxn modelId="{3F08F257-35E3-F34C-A0DA-E08BAB6D5190}" type="presOf" srcId="{F4408C2F-6282-4B4B-9983-A4EEDBBE2455}" destId="{33E0F877-7760-0E4D-9848-07E6711978DC}" srcOrd="0" destOrd="0" presId="urn:microsoft.com/office/officeart/2005/8/layout/default"/>
    <dgm:cxn modelId="{47DBBB59-9DBA-304F-8624-1C6A94937656}" type="presOf" srcId="{A6A695CA-A6AF-4573-AA62-5C1BEA757D16}" destId="{4DC45B76-4EC3-694B-B3F4-E66C27C8F036}" srcOrd="0" destOrd="0" presId="urn:microsoft.com/office/officeart/2005/8/layout/default"/>
    <dgm:cxn modelId="{27E5D05A-C914-409E-98A0-68967DEB78A2}" srcId="{57D1D8EA-EC83-4771-8FF9-84F8F7E8F7D8}" destId="{1B0E4134-18D2-4659-A717-BF0926AAB52F}" srcOrd="1" destOrd="0" parTransId="{4CB10DA9-3D64-4A4E-876A-9569471BA84A}" sibTransId="{26883CED-44F4-408C-8F90-440D83ED0BB3}"/>
    <dgm:cxn modelId="{A4AF3464-D71C-9E4A-9041-A602B5F72D78}" type="presOf" srcId="{995A0F63-E668-4E96-B747-EBE5721D6AAA}" destId="{B092F2E9-859B-0A45-B71A-8EBB3F1FE0C7}" srcOrd="0" destOrd="0" presId="urn:microsoft.com/office/officeart/2005/8/layout/default"/>
    <dgm:cxn modelId="{59AA1896-0B6F-6642-A893-757F52860FC3}" type="presOf" srcId="{FB57D71E-5C75-4C3B-8092-9BC69959ECFC}" destId="{C04DB9E2-D4FA-9443-88E5-D7DD516A9582}" srcOrd="0" destOrd="0" presId="urn:microsoft.com/office/officeart/2005/8/layout/default"/>
    <dgm:cxn modelId="{8999729D-739A-4541-9A2E-B5B4EB10A220}" srcId="{57D1D8EA-EC83-4771-8FF9-84F8F7E8F7D8}" destId="{F4408C2F-6282-4B4B-9983-A4EEDBBE2455}" srcOrd="0" destOrd="0" parTransId="{E50FA0F1-9B94-4963-B21D-4D118475BB58}" sibTransId="{D99B7F9D-D7DF-4ECF-9C2F-A801B52FBCD4}"/>
    <dgm:cxn modelId="{32F51AE2-9EA0-4E9E-A1AC-1F81FA389C51}" srcId="{57D1D8EA-EC83-4771-8FF9-84F8F7E8F7D8}" destId="{A6A695CA-A6AF-4573-AA62-5C1BEA757D16}" srcOrd="2" destOrd="0" parTransId="{23777D66-FFE5-43BB-9FAC-0966C5177FEB}" sibTransId="{34732FD6-5DDD-4B0D-9BB8-CC15A1ED0AB9}"/>
    <dgm:cxn modelId="{EEA5E6E4-3DFD-490B-97B0-0224C09DB3D4}" srcId="{57D1D8EA-EC83-4771-8FF9-84F8F7E8F7D8}" destId="{995A0F63-E668-4E96-B747-EBE5721D6AAA}" srcOrd="3" destOrd="0" parTransId="{59C0332B-3C38-4509-8262-E4ED437736EF}" sibTransId="{36E21771-C25F-42AA-9383-DE03F4440946}"/>
    <dgm:cxn modelId="{27EA73EE-375C-8C43-9BFA-1395BB534CAC}" type="presOf" srcId="{404996F9-C721-41A8-AEA4-DD157861349B}" destId="{1F944AD2-D515-614F-8BF7-EF038FE4597E}" srcOrd="0" destOrd="0" presId="urn:microsoft.com/office/officeart/2005/8/layout/default"/>
    <dgm:cxn modelId="{D998DCF0-ACEB-FE4C-A491-8C6C2190A52B}" type="presOf" srcId="{1B0E4134-18D2-4659-A717-BF0926AAB52F}" destId="{D2CC3941-F733-E74B-838E-445A5CCE7ADC}" srcOrd="0" destOrd="0" presId="urn:microsoft.com/office/officeart/2005/8/layout/default"/>
    <dgm:cxn modelId="{F25ADFF8-42D1-324E-A37C-35A40FF0FBB4}" type="presParOf" srcId="{D2FFAE78-1A8F-5D48-8FB8-CF39043AA8A7}" destId="{33E0F877-7760-0E4D-9848-07E6711978DC}" srcOrd="0" destOrd="0" presId="urn:microsoft.com/office/officeart/2005/8/layout/default"/>
    <dgm:cxn modelId="{908D73A2-9090-2041-B651-4454E497B882}" type="presParOf" srcId="{D2FFAE78-1A8F-5D48-8FB8-CF39043AA8A7}" destId="{E3443AAA-CAAF-1048-ABD8-6A4E515FA163}" srcOrd="1" destOrd="0" presId="urn:microsoft.com/office/officeart/2005/8/layout/default"/>
    <dgm:cxn modelId="{930FFBDE-07A3-C94F-B51B-654744A5F068}" type="presParOf" srcId="{D2FFAE78-1A8F-5D48-8FB8-CF39043AA8A7}" destId="{D2CC3941-F733-E74B-838E-445A5CCE7ADC}" srcOrd="2" destOrd="0" presId="urn:microsoft.com/office/officeart/2005/8/layout/default"/>
    <dgm:cxn modelId="{0C52AB0F-1095-F14E-8A1B-E127A39296F9}" type="presParOf" srcId="{D2FFAE78-1A8F-5D48-8FB8-CF39043AA8A7}" destId="{2FE377ED-F053-5C47-88E4-F3D0FBE2D1FB}" srcOrd="3" destOrd="0" presId="urn:microsoft.com/office/officeart/2005/8/layout/default"/>
    <dgm:cxn modelId="{82C24C6B-2058-314B-97DF-2F2FD12FFE3D}" type="presParOf" srcId="{D2FFAE78-1A8F-5D48-8FB8-CF39043AA8A7}" destId="{4DC45B76-4EC3-694B-B3F4-E66C27C8F036}" srcOrd="4" destOrd="0" presId="urn:microsoft.com/office/officeart/2005/8/layout/default"/>
    <dgm:cxn modelId="{5A32CE60-4C95-A746-9A3D-6C40F3325F55}" type="presParOf" srcId="{D2FFAE78-1A8F-5D48-8FB8-CF39043AA8A7}" destId="{A31C1873-2C82-A24D-A557-81BFE7913607}" srcOrd="5" destOrd="0" presId="urn:microsoft.com/office/officeart/2005/8/layout/default"/>
    <dgm:cxn modelId="{E1D0DA51-3C2D-9443-BBC3-2E47B257A2C3}" type="presParOf" srcId="{D2FFAE78-1A8F-5D48-8FB8-CF39043AA8A7}" destId="{B092F2E9-859B-0A45-B71A-8EBB3F1FE0C7}" srcOrd="6" destOrd="0" presId="urn:microsoft.com/office/officeart/2005/8/layout/default"/>
    <dgm:cxn modelId="{BEF3EC8D-E599-D747-A896-472656BDC1C0}" type="presParOf" srcId="{D2FFAE78-1A8F-5D48-8FB8-CF39043AA8A7}" destId="{C71503C6-3787-FD45-A812-00E497E5AF91}" srcOrd="7" destOrd="0" presId="urn:microsoft.com/office/officeart/2005/8/layout/default"/>
    <dgm:cxn modelId="{C547EB7F-75FE-6A4D-AB1D-3962D9CC8DAD}" type="presParOf" srcId="{D2FFAE78-1A8F-5D48-8FB8-CF39043AA8A7}" destId="{1F944AD2-D515-614F-8BF7-EF038FE4597E}" srcOrd="8" destOrd="0" presId="urn:microsoft.com/office/officeart/2005/8/layout/default"/>
    <dgm:cxn modelId="{C2033339-EDCB-8541-9AA8-25DFBA5E2728}" type="presParOf" srcId="{D2FFAE78-1A8F-5D48-8FB8-CF39043AA8A7}" destId="{4586FF9B-EAFE-3F46-BAE2-F945605DC951}" srcOrd="9" destOrd="0" presId="urn:microsoft.com/office/officeart/2005/8/layout/default"/>
    <dgm:cxn modelId="{42AD7888-73B4-1A4C-8097-AAD3821FB23A}" type="presParOf" srcId="{D2FFAE78-1A8F-5D48-8FB8-CF39043AA8A7}" destId="{C04DB9E2-D4FA-9443-88E5-D7DD516A958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582398-B68E-4273-B60C-DDA82CDEA73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ADE1AA1-2177-49DE-B980-043E24F1B263}">
      <dgm:prSet/>
      <dgm:spPr/>
      <dgm:t>
        <a:bodyPr/>
        <a:lstStyle/>
        <a:p>
          <a:r>
            <a:rPr lang="de-DE"/>
            <a:t>L macht Vielschichtigkeit der Sprache seit jeher herausragend sichtbar, nutzt sie für ihre Zwecke </a:t>
          </a:r>
          <a:r>
            <a:rPr lang="de-DE">
              <a:sym typeface="Wingdings" panose="05000000000000000000" pitchFamily="2" charset="2"/>
            </a:rPr>
            <a:t></a:t>
          </a:r>
          <a:r>
            <a:rPr lang="de-DE"/>
            <a:t> Eignung symbolische Kompetenz</a:t>
          </a:r>
          <a:endParaRPr lang="en-US"/>
        </a:p>
      </dgm:t>
    </dgm:pt>
    <dgm:pt modelId="{C5EBC471-C665-4E5D-8FB1-DDC0AF864B0B}" type="parTrans" cxnId="{C47148E7-8671-4CDE-B143-1C4B413D06B0}">
      <dgm:prSet/>
      <dgm:spPr/>
      <dgm:t>
        <a:bodyPr/>
        <a:lstStyle/>
        <a:p>
          <a:endParaRPr lang="en-US"/>
        </a:p>
      </dgm:t>
    </dgm:pt>
    <dgm:pt modelId="{821B1AD7-A2D1-4FED-91A7-B7AC8ACBB75E}" type="sibTrans" cxnId="{C47148E7-8671-4CDE-B143-1C4B413D06B0}">
      <dgm:prSet/>
      <dgm:spPr/>
      <dgm:t>
        <a:bodyPr/>
        <a:lstStyle/>
        <a:p>
          <a:endParaRPr lang="en-US"/>
        </a:p>
      </dgm:t>
    </dgm:pt>
    <dgm:pt modelId="{A5420CF2-77A7-416B-B4BD-B53A3DD59067}">
      <dgm:prSet/>
      <dgm:spPr/>
      <dgm:t>
        <a:bodyPr/>
        <a:lstStyle/>
        <a:p>
          <a:r>
            <a:rPr lang="de-DE"/>
            <a:t>Neuer Stellenwert der Literatur im FU </a:t>
          </a:r>
          <a:endParaRPr lang="en-US"/>
        </a:p>
      </dgm:t>
    </dgm:pt>
    <dgm:pt modelId="{31AFEDFF-6619-4384-B172-D1A9E6932F36}" type="parTrans" cxnId="{6CF46CFD-7E43-49A6-8FE7-2F1C722E92DC}">
      <dgm:prSet/>
      <dgm:spPr/>
      <dgm:t>
        <a:bodyPr/>
        <a:lstStyle/>
        <a:p>
          <a:endParaRPr lang="en-US"/>
        </a:p>
      </dgm:t>
    </dgm:pt>
    <dgm:pt modelId="{9C145B8B-DA23-49AB-A46D-A3285A862E49}" type="sibTrans" cxnId="{6CF46CFD-7E43-49A6-8FE7-2F1C722E92DC}">
      <dgm:prSet/>
      <dgm:spPr/>
      <dgm:t>
        <a:bodyPr/>
        <a:lstStyle/>
        <a:p>
          <a:endParaRPr lang="en-US"/>
        </a:p>
      </dgm:t>
    </dgm:pt>
    <dgm:pt modelId="{689B7BE6-EEEA-458D-91EE-EBE0BE491211}">
      <dgm:prSet/>
      <dgm:spPr/>
      <dgm:t>
        <a:bodyPr/>
        <a:lstStyle/>
        <a:p>
          <a:r>
            <a:rPr lang="de-DE" dirty="0"/>
            <a:t>Kulturbezogenes Lernen, flexibler offener Umgang mit Fremdheit, ohne klare Festlegung der „Fremdheit“</a:t>
          </a:r>
          <a:endParaRPr lang="en-US" dirty="0"/>
        </a:p>
      </dgm:t>
    </dgm:pt>
    <dgm:pt modelId="{2AB55364-2DED-4C85-8DC5-0532A7561C9F}" type="parTrans" cxnId="{C27FE4DE-2B57-4EFB-9977-97D353D92F75}">
      <dgm:prSet/>
      <dgm:spPr/>
      <dgm:t>
        <a:bodyPr/>
        <a:lstStyle/>
        <a:p>
          <a:endParaRPr lang="en-US"/>
        </a:p>
      </dgm:t>
    </dgm:pt>
    <dgm:pt modelId="{07CA109A-9F4C-4478-861E-C86B71A4F759}" type="sibTrans" cxnId="{C27FE4DE-2B57-4EFB-9977-97D353D92F75}">
      <dgm:prSet/>
      <dgm:spPr/>
      <dgm:t>
        <a:bodyPr/>
        <a:lstStyle/>
        <a:p>
          <a:endParaRPr lang="en-US"/>
        </a:p>
      </dgm:t>
    </dgm:pt>
    <dgm:pt modelId="{F1B4D479-9C55-7C4B-AADB-594C1B097C5B}">
      <dgm:prSet/>
      <dgm:spPr/>
      <dgm:t>
        <a:bodyPr/>
        <a:lstStyle/>
        <a:p>
          <a:r>
            <a:rPr lang="de-DE" dirty="0"/>
            <a:t>Besonderheiten der literarischen Sprachverwendung nicht "überspringen" (</a:t>
          </a:r>
          <a:r>
            <a:rPr lang="de-DE" dirty="0" err="1"/>
            <a:t>Dobstadt</a:t>
          </a:r>
          <a:r>
            <a:rPr lang="de-DE" dirty="0"/>
            <a:t> u. </a:t>
          </a:r>
          <a:r>
            <a:rPr lang="de-DE" dirty="0" err="1"/>
            <a:t>Riedner</a:t>
          </a:r>
          <a:r>
            <a:rPr lang="de-DE" dirty="0"/>
            <a:t>, 2011, 8)</a:t>
          </a:r>
        </a:p>
      </dgm:t>
    </dgm:pt>
    <dgm:pt modelId="{FB5C00C4-BD53-9647-A9B8-C69E24D48293}" type="parTrans" cxnId="{173F1948-F496-1147-A07F-6FA1231DC76C}">
      <dgm:prSet/>
      <dgm:spPr/>
      <dgm:t>
        <a:bodyPr/>
        <a:lstStyle/>
        <a:p>
          <a:endParaRPr lang="de-DE"/>
        </a:p>
      </dgm:t>
    </dgm:pt>
    <dgm:pt modelId="{3A5ACC22-B555-9346-9E74-78E7F39AAF21}" type="sibTrans" cxnId="{173F1948-F496-1147-A07F-6FA1231DC76C}">
      <dgm:prSet/>
      <dgm:spPr/>
      <dgm:t>
        <a:bodyPr/>
        <a:lstStyle/>
        <a:p>
          <a:endParaRPr lang="de-DE"/>
        </a:p>
      </dgm:t>
    </dgm:pt>
    <dgm:pt modelId="{8D1FFF99-1F48-C444-8851-5A4ED44F1FBC}" type="pres">
      <dgm:prSet presAssocID="{64582398-B68E-4273-B60C-DDA82CDEA732}" presName="vert0" presStyleCnt="0">
        <dgm:presLayoutVars>
          <dgm:dir/>
          <dgm:animOne val="branch"/>
          <dgm:animLvl val="lvl"/>
        </dgm:presLayoutVars>
      </dgm:prSet>
      <dgm:spPr/>
    </dgm:pt>
    <dgm:pt modelId="{F0575ED7-3FFD-5043-A96E-E5F6DB79728D}" type="pres">
      <dgm:prSet presAssocID="{BADE1AA1-2177-49DE-B980-043E24F1B263}" presName="thickLine" presStyleLbl="alignNode1" presStyleIdx="0" presStyleCnt="4"/>
      <dgm:spPr/>
    </dgm:pt>
    <dgm:pt modelId="{4E8C4B6D-BA0D-6B4D-ACF4-97F456C3C1EF}" type="pres">
      <dgm:prSet presAssocID="{BADE1AA1-2177-49DE-B980-043E24F1B263}" presName="horz1" presStyleCnt="0"/>
      <dgm:spPr/>
    </dgm:pt>
    <dgm:pt modelId="{3F616923-9995-BA4D-BCE2-867448A18C6D}" type="pres">
      <dgm:prSet presAssocID="{BADE1AA1-2177-49DE-B980-043E24F1B263}" presName="tx1" presStyleLbl="revTx" presStyleIdx="0" presStyleCnt="4"/>
      <dgm:spPr/>
    </dgm:pt>
    <dgm:pt modelId="{B827D649-0F2C-084F-A630-4DEB50A70B3E}" type="pres">
      <dgm:prSet presAssocID="{BADE1AA1-2177-49DE-B980-043E24F1B263}" presName="vert1" presStyleCnt="0"/>
      <dgm:spPr/>
    </dgm:pt>
    <dgm:pt modelId="{DDCEC4D4-A117-D64D-A8AE-1661BF97E33E}" type="pres">
      <dgm:prSet presAssocID="{A5420CF2-77A7-416B-B4BD-B53A3DD59067}" presName="thickLine" presStyleLbl="alignNode1" presStyleIdx="1" presStyleCnt="4"/>
      <dgm:spPr/>
    </dgm:pt>
    <dgm:pt modelId="{13FEC898-3338-3043-AA31-F42783296BEC}" type="pres">
      <dgm:prSet presAssocID="{A5420CF2-77A7-416B-B4BD-B53A3DD59067}" presName="horz1" presStyleCnt="0"/>
      <dgm:spPr/>
    </dgm:pt>
    <dgm:pt modelId="{D401898E-D28C-454C-9217-C9FF822451E4}" type="pres">
      <dgm:prSet presAssocID="{A5420CF2-77A7-416B-B4BD-B53A3DD59067}" presName="tx1" presStyleLbl="revTx" presStyleIdx="1" presStyleCnt="4"/>
      <dgm:spPr/>
    </dgm:pt>
    <dgm:pt modelId="{989C367D-150E-204A-98F5-53748ECB85B5}" type="pres">
      <dgm:prSet presAssocID="{A5420CF2-77A7-416B-B4BD-B53A3DD59067}" presName="vert1" presStyleCnt="0"/>
      <dgm:spPr/>
    </dgm:pt>
    <dgm:pt modelId="{ED1624A9-49B7-0644-B4C2-F3F5C5868055}" type="pres">
      <dgm:prSet presAssocID="{689B7BE6-EEEA-458D-91EE-EBE0BE491211}" presName="thickLine" presStyleLbl="alignNode1" presStyleIdx="2" presStyleCnt="4"/>
      <dgm:spPr/>
    </dgm:pt>
    <dgm:pt modelId="{7007D206-19E6-994D-850A-FD8FE3344F47}" type="pres">
      <dgm:prSet presAssocID="{689B7BE6-EEEA-458D-91EE-EBE0BE491211}" presName="horz1" presStyleCnt="0"/>
      <dgm:spPr/>
    </dgm:pt>
    <dgm:pt modelId="{E6505541-BA6C-7349-8814-1F9B2B886983}" type="pres">
      <dgm:prSet presAssocID="{689B7BE6-EEEA-458D-91EE-EBE0BE491211}" presName="tx1" presStyleLbl="revTx" presStyleIdx="2" presStyleCnt="4"/>
      <dgm:spPr/>
    </dgm:pt>
    <dgm:pt modelId="{678F5421-4655-9643-A487-CB59BD1A30E8}" type="pres">
      <dgm:prSet presAssocID="{689B7BE6-EEEA-458D-91EE-EBE0BE491211}" presName="vert1" presStyleCnt="0"/>
      <dgm:spPr/>
    </dgm:pt>
    <dgm:pt modelId="{0D88E1EF-8EFE-4F40-B650-845D50DD0764}" type="pres">
      <dgm:prSet presAssocID="{F1B4D479-9C55-7C4B-AADB-594C1B097C5B}" presName="thickLine" presStyleLbl="alignNode1" presStyleIdx="3" presStyleCnt="4"/>
      <dgm:spPr/>
    </dgm:pt>
    <dgm:pt modelId="{7FD22C90-1C04-5845-9354-A5253BDDF691}" type="pres">
      <dgm:prSet presAssocID="{F1B4D479-9C55-7C4B-AADB-594C1B097C5B}" presName="horz1" presStyleCnt="0"/>
      <dgm:spPr/>
    </dgm:pt>
    <dgm:pt modelId="{F987F86F-DD99-DC4F-A118-401B8204ADEC}" type="pres">
      <dgm:prSet presAssocID="{F1B4D479-9C55-7C4B-AADB-594C1B097C5B}" presName="tx1" presStyleLbl="revTx" presStyleIdx="3" presStyleCnt="4"/>
      <dgm:spPr/>
    </dgm:pt>
    <dgm:pt modelId="{D4A6E759-2A97-A949-A161-E621868E02CC}" type="pres">
      <dgm:prSet presAssocID="{F1B4D479-9C55-7C4B-AADB-594C1B097C5B}" presName="vert1" presStyleCnt="0"/>
      <dgm:spPr/>
    </dgm:pt>
  </dgm:ptLst>
  <dgm:cxnLst>
    <dgm:cxn modelId="{173F1948-F496-1147-A07F-6FA1231DC76C}" srcId="{64582398-B68E-4273-B60C-DDA82CDEA732}" destId="{F1B4D479-9C55-7C4B-AADB-594C1B097C5B}" srcOrd="3" destOrd="0" parTransId="{FB5C00C4-BD53-9647-A9B8-C69E24D48293}" sibTransId="{3A5ACC22-B555-9346-9E74-78E7F39AAF21}"/>
    <dgm:cxn modelId="{F8E76C4E-3F0B-F245-9C8C-040D25FA8B9B}" type="presOf" srcId="{64582398-B68E-4273-B60C-DDA82CDEA732}" destId="{8D1FFF99-1F48-C444-8851-5A4ED44F1FBC}" srcOrd="0" destOrd="0" presId="urn:microsoft.com/office/officeart/2008/layout/LinedList"/>
    <dgm:cxn modelId="{2B8E087D-E948-4640-991B-C9116F6C158D}" type="presOf" srcId="{A5420CF2-77A7-416B-B4BD-B53A3DD59067}" destId="{D401898E-D28C-454C-9217-C9FF822451E4}" srcOrd="0" destOrd="0" presId="urn:microsoft.com/office/officeart/2008/layout/LinedList"/>
    <dgm:cxn modelId="{B1A5A7AA-5C04-7545-AF5A-6252FC7BC8CC}" type="presOf" srcId="{689B7BE6-EEEA-458D-91EE-EBE0BE491211}" destId="{E6505541-BA6C-7349-8814-1F9B2B886983}" srcOrd="0" destOrd="0" presId="urn:microsoft.com/office/officeart/2008/layout/LinedList"/>
    <dgm:cxn modelId="{7E8C63D2-DCF4-A344-AF63-2F91575F6716}" type="presOf" srcId="{BADE1AA1-2177-49DE-B980-043E24F1B263}" destId="{3F616923-9995-BA4D-BCE2-867448A18C6D}" srcOrd="0" destOrd="0" presId="urn:microsoft.com/office/officeart/2008/layout/LinedList"/>
    <dgm:cxn modelId="{C27FE4DE-2B57-4EFB-9977-97D353D92F75}" srcId="{64582398-B68E-4273-B60C-DDA82CDEA732}" destId="{689B7BE6-EEEA-458D-91EE-EBE0BE491211}" srcOrd="2" destOrd="0" parTransId="{2AB55364-2DED-4C85-8DC5-0532A7561C9F}" sibTransId="{07CA109A-9F4C-4478-861E-C86B71A4F759}"/>
    <dgm:cxn modelId="{C47148E7-8671-4CDE-B143-1C4B413D06B0}" srcId="{64582398-B68E-4273-B60C-DDA82CDEA732}" destId="{BADE1AA1-2177-49DE-B980-043E24F1B263}" srcOrd="0" destOrd="0" parTransId="{C5EBC471-C665-4E5D-8FB1-DDC0AF864B0B}" sibTransId="{821B1AD7-A2D1-4FED-91A7-B7AC8ACBB75E}"/>
    <dgm:cxn modelId="{DAF2AFF5-B978-D341-9CBA-8FE724884E2D}" type="presOf" srcId="{F1B4D479-9C55-7C4B-AADB-594C1B097C5B}" destId="{F987F86F-DD99-DC4F-A118-401B8204ADEC}" srcOrd="0" destOrd="0" presId="urn:microsoft.com/office/officeart/2008/layout/LinedList"/>
    <dgm:cxn modelId="{6CF46CFD-7E43-49A6-8FE7-2F1C722E92DC}" srcId="{64582398-B68E-4273-B60C-DDA82CDEA732}" destId="{A5420CF2-77A7-416B-B4BD-B53A3DD59067}" srcOrd="1" destOrd="0" parTransId="{31AFEDFF-6619-4384-B172-D1A9E6932F36}" sibTransId="{9C145B8B-DA23-49AB-A46D-A3285A862E49}"/>
    <dgm:cxn modelId="{019D7B7F-D1F6-7245-BBF2-640D78D792DF}" type="presParOf" srcId="{8D1FFF99-1F48-C444-8851-5A4ED44F1FBC}" destId="{F0575ED7-3FFD-5043-A96E-E5F6DB79728D}" srcOrd="0" destOrd="0" presId="urn:microsoft.com/office/officeart/2008/layout/LinedList"/>
    <dgm:cxn modelId="{3577A7BA-A591-6F42-8466-74C0869059AD}" type="presParOf" srcId="{8D1FFF99-1F48-C444-8851-5A4ED44F1FBC}" destId="{4E8C4B6D-BA0D-6B4D-ACF4-97F456C3C1EF}" srcOrd="1" destOrd="0" presId="urn:microsoft.com/office/officeart/2008/layout/LinedList"/>
    <dgm:cxn modelId="{8E1796FB-2158-0F49-BA03-BD9488905145}" type="presParOf" srcId="{4E8C4B6D-BA0D-6B4D-ACF4-97F456C3C1EF}" destId="{3F616923-9995-BA4D-BCE2-867448A18C6D}" srcOrd="0" destOrd="0" presId="urn:microsoft.com/office/officeart/2008/layout/LinedList"/>
    <dgm:cxn modelId="{04A9E4E1-BB81-C446-BFD1-D29F3A7E879C}" type="presParOf" srcId="{4E8C4B6D-BA0D-6B4D-ACF4-97F456C3C1EF}" destId="{B827D649-0F2C-084F-A630-4DEB50A70B3E}" srcOrd="1" destOrd="0" presId="urn:microsoft.com/office/officeart/2008/layout/LinedList"/>
    <dgm:cxn modelId="{D8044D45-264D-F64D-B6CD-61B59DCFEA28}" type="presParOf" srcId="{8D1FFF99-1F48-C444-8851-5A4ED44F1FBC}" destId="{DDCEC4D4-A117-D64D-A8AE-1661BF97E33E}" srcOrd="2" destOrd="0" presId="urn:microsoft.com/office/officeart/2008/layout/LinedList"/>
    <dgm:cxn modelId="{796DF59B-B586-8042-9CD6-30623E762667}" type="presParOf" srcId="{8D1FFF99-1F48-C444-8851-5A4ED44F1FBC}" destId="{13FEC898-3338-3043-AA31-F42783296BEC}" srcOrd="3" destOrd="0" presId="urn:microsoft.com/office/officeart/2008/layout/LinedList"/>
    <dgm:cxn modelId="{A622405C-10C0-4049-9940-C29B929BC3F0}" type="presParOf" srcId="{13FEC898-3338-3043-AA31-F42783296BEC}" destId="{D401898E-D28C-454C-9217-C9FF822451E4}" srcOrd="0" destOrd="0" presId="urn:microsoft.com/office/officeart/2008/layout/LinedList"/>
    <dgm:cxn modelId="{CED245D9-EB69-A245-BE92-C5E6B29EEE36}" type="presParOf" srcId="{13FEC898-3338-3043-AA31-F42783296BEC}" destId="{989C367D-150E-204A-98F5-53748ECB85B5}" srcOrd="1" destOrd="0" presId="urn:microsoft.com/office/officeart/2008/layout/LinedList"/>
    <dgm:cxn modelId="{11D0A610-54B8-5D4D-8082-AF84E6720C57}" type="presParOf" srcId="{8D1FFF99-1F48-C444-8851-5A4ED44F1FBC}" destId="{ED1624A9-49B7-0644-B4C2-F3F5C5868055}" srcOrd="4" destOrd="0" presId="urn:microsoft.com/office/officeart/2008/layout/LinedList"/>
    <dgm:cxn modelId="{F58634F9-8D17-8E46-B38C-F44B2DB9EF40}" type="presParOf" srcId="{8D1FFF99-1F48-C444-8851-5A4ED44F1FBC}" destId="{7007D206-19E6-994D-850A-FD8FE3344F47}" srcOrd="5" destOrd="0" presId="urn:microsoft.com/office/officeart/2008/layout/LinedList"/>
    <dgm:cxn modelId="{69C46FF2-77DC-FA43-B309-F55DA1B4F241}" type="presParOf" srcId="{7007D206-19E6-994D-850A-FD8FE3344F47}" destId="{E6505541-BA6C-7349-8814-1F9B2B886983}" srcOrd="0" destOrd="0" presId="urn:microsoft.com/office/officeart/2008/layout/LinedList"/>
    <dgm:cxn modelId="{95D4E0F8-FE3F-504F-96D1-AE9EAB3257AD}" type="presParOf" srcId="{7007D206-19E6-994D-850A-FD8FE3344F47}" destId="{678F5421-4655-9643-A487-CB59BD1A30E8}" srcOrd="1" destOrd="0" presId="urn:microsoft.com/office/officeart/2008/layout/LinedList"/>
    <dgm:cxn modelId="{2707E392-0F64-E94D-B32C-34566B9C6022}" type="presParOf" srcId="{8D1FFF99-1F48-C444-8851-5A4ED44F1FBC}" destId="{0D88E1EF-8EFE-4F40-B650-845D50DD0764}" srcOrd="6" destOrd="0" presId="urn:microsoft.com/office/officeart/2008/layout/LinedList"/>
    <dgm:cxn modelId="{743A3456-4CD0-5243-AAFC-17237C512CDD}" type="presParOf" srcId="{8D1FFF99-1F48-C444-8851-5A4ED44F1FBC}" destId="{7FD22C90-1C04-5845-9354-A5253BDDF691}" srcOrd="7" destOrd="0" presId="urn:microsoft.com/office/officeart/2008/layout/LinedList"/>
    <dgm:cxn modelId="{F3F54348-4C12-E049-A1A3-CE7074B89AC1}" type="presParOf" srcId="{7FD22C90-1C04-5845-9354-A5253BDDF691}" destId="{F987F86F-DD99-DC4F-A118-401B8204ADEC}" srcOrd="0" destOrd="0" presId="urn:microsoft.com/office/officeart/2008/layout/LinedList"/>
    <dgm:cxn modelId="{F5023CD4-82C4-FF47-9DDD-222B29234A98}" type="presParOf" srcId="{7FD22C90-1C04-5845-9354-A5253BDDF691}" destId="{D4A6E759-2A97-A949-A161-E621868E02C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C6EB11-014A-4FC0-A414-D90C02B3BE8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3A8FA44-76E6-4C9C-BA53-F41F903944CB}">
      <dgm:prSet/>
      <dgm:spPr/>
      <dgm:t>
        <a:bodyPr/>
        <a:lstStyle/>
        <a:p>
          <a:r>
            <a:rPr lang="de-DE"/>
            <a:t>Die formalen Muster samt (Zusammenspiel)) erweisen sich selbst als sinntragend</a:t>
          </a:r>
          <a:endParaRPr lang="en-US"/>
        </a:p>
      </dgm:t>
    </dgm:pt>
    <dgm:pt modelId="{126F152C-F781-4A6B-97E2-2DF4C5C284D9}" type="parTrans" cxnId="{30A96714-4AE6-4B06-9BED-31EBEADF410F}">
      <dgm:prSet/>
      <dgm:spPr/>
      <dgm:t>
        <a:bodyPr/>
        <a:lstStyle/>
        <a:p>
          <a:endParaRPr lang="en-US"/>
        </a:p>
      </dgm:t>
    </dgm:pt>
    <dgm:pt modelId="{805706C8-753A-4ECD-8027-AE67FCEE8DDA}" type="sibTrans" cxnId="{30A96714-4AE6-4B06-9BED-31EBEADF410F}">
      <dgm:prSet/>
      <dgm:spPr/>
      <dgm:t>
        <a:bodyPr/>
        <a:lstStyle/>
        <a:p>
          <a:endParaRPr lang="en-US"/>
        </a:p>
      </dgm:t>
    </dgm:pt>
    <dgm:pt modelId="{EE5EA72C-EEF0-42B6-A5D7-245DC80B3D0C}">
      <dgm:prSet/>
      <dgm:spPr/>
      <dgm:t>
        <a:bodyPr/>
        <a:lstStyle/>
        <a:p>
          <a:r>
            <a:rPr lang="de-DE"/>
            <a:t>Form, Art und Weise wie Worte präsentiert werden, Teil der Bedeutung</a:t>
          </a:r>
          <a:endParaRPr lang="en-US"/>
        </a:p>
      </dgm:t>
    </dgm:pt>
    <dgm:pt modelId="{BB0917F4-8243-4E79-A75E-DDBABC6B0B5A}" type="parTrans" cxnId="{DF1FE75D-35C2-4649-ADC7-7BFB6F0A1A82}">
      <dgm:prSet/>
      <dgm:spPr/>
      <dgm:t>
        <a:bodyPr/>
        <a:lstStyle/>
        <a:p>
          <a:endParaRPr lang="en-US"/>
        </a:p>
      </dgm:t>
    </dgm:pt>
    <dgm:pt modelId="{5BEAF072-7BF8-4281-B1FC-B00F193A86E7}" type="sibTrans" cxnId="{DF1FE75D-35C2-4649-ADC7-7BFB6F0A1A82}">
      <dgm:prSet/>
      <dgm:spPr/>
      <dgm:t>
        <a:bodyPr/>
        <a:lstStyle/>
        <a:p>
          <a:endParaRPr lang="en-US"/>
        </a:p>
      </dgm:t>
    </dgm:pt>
    <dgm:pt modelId="{D2305384-5467-4458-A5C1-13379A6298C0}">
      <dgm:prSet/>
      <dgm:spPr/>
      <dgm:t>
        <a:bodyPr/>
        <a:lstStyle/>
        <a:p>
          <a:r>
            <a:rPr lang="de-DE"/>
            <a:t>Kontext weniger wichtig als (oft) angenommen?</a:t>
          </a:r>
          <a:endParaRPr lang="en-US"/>
        </a:p>
      </dgm:t>
    </dgm:pt>
    <dgm:pt modelId="{C29AAEBB-18E2-48A3-90E0-216C80389888}" type="parTrans" cxnId="{1A064EA9-C444-4852-B41A-E7691EFBDF7C}">
      <dgm:prSet/>
      <dgm:spPr/>
      <dgm:t>
        <a:bodyPr/>
        <a:lstStyle/>
        <a:p>
          <a:endParaRPr lang="en-US"/>
        </a:p>
      </dgm:t>
    </dgm:pt>
    <dgm:pt modelId="{113D398D-EBE4-41ED-8BC2-DC3CB28841CC}" type="sibTrans" cxnId="{1A064EA9-C444-4852-B41A-E7691EFBDF7C}">
      <dgm:prSet/>
      <dgm:spPr/>
      <dgm:t>
        <a:bodyPr/>
        <a:lstStyle/>
        <a:p>
          <a:endParaRPr lang="en-US"/>
        </a:p>
      </dgm:t>
    </dgm:pt>
    <dgm:pt modelId="{FC135801-F5B6-4EE8-AFF7-E1C17C4F9E50}">
      <dgm:prSet/>
      <dgm:spPr/>
      <dgm:t>
        <a:bodyPr/>
        <a:lstStyle/>
        <a:p>
          <a:r>
            <a:rPr lang="de-DE" dirty="0"/>
            <a:t>Literarische Texte bringen prinzipiell alles mit, was den Zugang ermöglicht, </a:t>
          </a:r>
          <a:r>
            <a:rPr lang="de-DE" dirty="0">
              <a:sym typeface="Wingdings" panose="05000000000000000000" pitchFamily="2" charset="2"/>
            </a:rPr>
            <a:t></a:t>
          </a:r>
          <a:r>
            <a:rPr lang="de-DE" dirty="0"/>
            <a:t>Anfängerniveau einsetzbar </a:t>
          </a:r>
        </a:p>
        <a:p>
          <a:r>
            <a:rPr lang="de-DE" dirty="0"/>
            <a:t>(vgl. ebd. 10)</a:t>
          </a:r>
          <a:endParaRPr lang="en-US" dirty="0"/>
        </a:p>
      </dgm:t>
    </dgm:pt>
    <dgm:pt modelId="{11A3C92B-4B1B-4A13-9818-98E717B34881}" type="parTrans" cxnId="{399913F8-A666-45B7-AF4D-D181DF882FBE}">
      <dgm:prSet/>
      <dgm:spPr/>
      <dgm:t>
        <a:bodyPr/>
        <a:lstStyle/>
        <a:p>
          <a:endParaRPr lang="en-US"/>
        </a:p>
      </dgm:t>
    </dgm:pt>
    <dgm:pt modelId="{D7654314-9F8C-4139-AA27-77C04B0591A0}" type="sibTrans" cxnId="{399913F8-A666-45B7-AF4D-D181DF882FBE}">
      <dgm:prSet/>
      <dgm:spPr/>
      <dgm:t>
        <a:bodyPr/>
        <a:lstStyle/>
        <a:p>
          <a:endParaRPr lang="en-US"/>
        </a:p>
      </dgm:t>
    </dgm:pt>
    <dgm:pt modelId="{6FDEA221-3FC0-3F48-B547-48E3EAEAAC55}" type="pres">
      <dgm:prSet presAssocID="{26C6EB11-014A-4FC0-A414-D90C02B3BE86}" presName="vert0" presStyleCnt="0">
        <dgm:presLayoutVars>
          <dgm:dir/>
          <dgm:animOne val="branch"/>
          <dgm:animLvl val="lvl"/>
        </dgm:presLayoutVars>
      </dgm:prSet>
      <dgm:spPr/>
    </dgm:pt>
    <dgm:pt modelId="{3F5710AA-8F4E-1540-B986-737F4C49096D}" type="pres">
      <dgm:prSet presAssocID="{63A8FA44-76E6-4C9C-BA53-F41F903944CB}" presName="thickLine" presStyleLbl="alignNode1" presStyleIdx="0" presStyleCnt="4"/>
      <dgm:spPr/>
    </dgm:pt>
    <dgm:pt modelId="{9C41D04B-0BB8-9A48-A897-5ACBE7D4D797}" type="pres">
      <dgm:prSet presAssocID="{63A8FA44-76E6-4C9C-BA53-F41F903944CB}" presName="horz1" presStyleCnt="0"/>
      <dgm:spPr/>
    </dgm:pt>
    <dgm:pt modelId="{98CBC11D-F598-3643-BE1D-D2B41242BEA8}" type="pres">
      <dgm:prSet presAssocID="{63A8FA44-76E6-4C9C-BA53-F41F903944CB}" presName="tx1" presStyleLbl="revTx" presStyleIdx="0" presStyleCnt="4"/>
      <dgm:spPr/>
    </dgm:pt>
    <dgm:pt modelId="{E1C33A8F-A5B2-6F4B-BA6A-DFCB9AFC414A}" type="pres">
      <dgm:prSet presAssocID="{63A8FA44-76E6-4C9C-BA53-F41F903944CB}" presName="vert1" presStyleCnt="0"/>
      <dgm:spPr/>
    </dgm:pt>
    <dgm:pt modelId="{221ED490-5E6F-4343-A07E-0F4D58A12C54}" type="pres">
      <dgm:prSet presAssocID="{EE5EA72C-EEF0-42B6-A5D7-245DC80B3D0C}" presName="thickLine" presStyleLbl="alignNode1" presStyleIdx="1" presStyleCnt="4"/>
      <dgm:spPr/>
    </dgm:pt>
    <dgm:pt modelId="{84382F68-28A4-C842-97F8-D136F467C294}" type="pres">
      <dgm:prSet presAssocID="{EE5EA72C-EEF0-42B6-A5D7-245DC80B3D0C}" presName="horz1" presStyleCnt="0"/>
      <dgm:spPr/>
    </dgm:pt>
    <dgm:pt modelId="{95352275-D86A-5D47-855F-5544E9E2C521}" type="pres">
      <dgm:prSet presAssocID="{EE5EA72C-EEF0-42B6-A5D7-245DC80B3D0C}" presName="tx1" presStyleLbl="revTx" presStyleIdx="1" presStyleCnt="4"/>
      <dgm:spPr/>
    </dgm:pt>
    <dgm:pt modelId="{2B471975-BF90-E24B-A053-DD43264085F9}" type="pres">
      <dgm:prSet presAssocID="{EE5EA72C-EEF0-42B6-A5D7-245DC80B3D0C}" presName="vert1" presStyleCnt="0"/>
      <dgm:spPr/>
    </dgm:pt>
    <dgm:pt modelId="{A3594CC8-5D65-5842-8743-AA549AE2D4B7}" type="pres">
      <dgm:prSet presAssocID="{D2305384-5467-4458-A5C1-13379A6298C0}" presName="thickLine" presStyleLbl="alignNode1" presStyleIdx="2" presStyleCnt="4"/>
      <dgm:spPr/>
    </dgm:pt>
    <dgm:pt modelId="{E5B2D037-6AC3-654E-B4FB-BCF008EA66CE}" type="pres">
      <dgm:prSet presAssocID="{D2305384-5467-4458-A5C1-13379A6298C0}" presName="horz1" presStyleCnt="0"/>
      <dgm:spPr/>
    </dgm:pt>
    <dgm:pt modelId="{5AFB13F5-4E0C-3D42-9E76-D15FF631C0B6}" type="pres">
      <dgm:prSet presAssocID="{D2305384-5467-4458-A5C1-13379A6298C0}" presName="tx1" presStyleLbl="revTx" presStyleIdx="2" presStyleCnt="4"/>
      <dgm:spPr/>
    </dgm:pt>
    <dgm:pt modelId="{72EB5BCA-7FE5-0C41-B32C-6F3EEDCF4FAE}" type="pres">
      <dgm:prSet presAssocID="{D2305384-5467-4458-A5C1-13379A6298C0}" presName="vert1" presStyleCnt="0"/>
      <dgm:spPr/>
    </dgm:pt>
    <dgm:pt modelId="{369963D0-B94C-5D43-98E8-11DEBF091A5F}" type="pres">
      <dgm:prSet presAssocID="{FC135801-F5B6-4EE8-AFF7-E1C17C4F9E50}" presName="thickLine" presStyleLbl="alignNode1" presStyleIdx="3" presStyleCnt="4"/>
      <dgm:spPr/>
    </dgm:pt>
    <dgm:pt modelId="{769230D9-E198-F44C-83F4-15B9CBFB48BB}" type="pres">
      <dgm:prSet presAssocID="{FC135801-F5B6-4EE8-AFF7-E1C17C4F9E50}" presName="horz1" presStyleCnt="0"/>
      <dgm:spPr/>
    </dgm:pt>
    <dgm:pt modelId="{A826CD51-A118-0248-95E6-CD3A544EF567}" type="pres">
      <dgm:prSet presAssocID="{FC135801-F5B6-4EE8-AFF7-E1C17C4F9E50}" presName="tx1" presStyleLbl="revTx" presStyleIdx="3" presStyleCnt="4"/>
      <dgm:spPr/>
    </dgm:pt>
    <dgm:pt modelId="{A128DE1F-462A-BF4B-BCEB-B7EC66849CED}" type="pres">
      <dgm:prSet presAssocID="{FC135801-F5B6-4EE8-AFF7-E1C17C4F9E50}" presName="vert1" presStyleCnt="0"/>
      <dgm:spPr/>
    </dgm:pt>
  </dgm:ptLst>
  <dgm:cxnLst>
    <dgm:cxn modelId="{30A96714-4AE6-4B06-9BED-31EBEADF410F}" srcId="{26C6EB11-014A-4FC0-A414-D90C02B3BE86}" destId="{63A8FA44-76E6-4C9C-BA53-F41F903944CB}" srcOrd="0" destOrd="0" parTransId="{126F152C-F781-4A6B-97E2-2DF4C5C284D9}" sibTransId="{805706C8-753A-4ECD-8027-AE67FCEE8DDA}"/>
    <dgm:cxn modelId="{3DD3C024-3E47-D648-8C0C-E87AEACA0D78}" type="presOf" srcId="{D2305384-5467-4458-A5C1-13379A6298C0}" destId="{5AFB13F5-4E0C-3D42-9E76-D15FF631C0B6}" srcOrd="0" destOrd="0" presId="urn:microsoft.com/office/officeart/2008/layout/LinedList"/>
    <dgm:cxn modelId="{9ADCA654-7E1C-504D-9A37-381A1C444A87}" type="presOf" srcId="{FC135801-F5B6-4EE8-AFF7-E1C17C4F9E50}" destId="{A826CD51-A118-0248-95E6-CD3A544EF567}" srcOrd="0" destOrd="0" presId="urn:microsoft.com/office/officeart/2008/layout/LinedList"/>
    <dgm:cxn modelId="{DF1FE75D-35C2-4649-ADC7-7BFB6F0A1A82}" srcId="{26C6EB11-014A-4FC0-A414-D90C02B3BE86}" destId="{EE5EA72C-EEF0-42B6-A5D7-245DC80B3D0C}" srcOrd="1" destOrd="0" parTransId="{BB0917F4-8243-4E79-A75E-DDBABC6B0B5A}" sibTransId="{5BEAF072-7BF8-4281-B1FC-B00F193A86E7}"/>
    <dgm:cxn modelId="{8E1CA295-4B53-9F4F-88F6-FD9DFBF018B0}" type="presOf" srcId="{26C6EB11-014A-4FC0-A414-D90C02B3BE86}" destId="{6FDEA221-3FC0-3F48-B547-48E3EAEAAC55}" srcOrd="0" destOrd="0" presId="urn:microsoft.com/office/officeart/2008/layout/LinedList"/>
    <dgm:cxn modelId="{1A064EA9-C444-4852-B41A-E7691EFBDF7C}" srcId="{26C6EB11-014A-4FC0-A414-D90C02B3BE86}" destId="{D2305384-5467-4458-A5C1-13379A6298C0}" srcOrd="2" destOrd="0" parTransId="{C29AAEBB-18E2-48A3-90E0-216C80389888}" sibTransId="{113D398D-EBE4-41ED-8BC2-DC3CB28841CC}"/>
    <dgm:cxn modelId="{EF6F04D4-E801-CA4D-AE62-ABB29CE230F0}" type="presOf" srcId="{EE5EA72C-EEF0-42B6-A5D7-245DC80B3D0C}" destId="{95352275-D86A-5D47-855F-5544E9E2C521}" srcOrd="0" destOrd="0" presId="urn:microsoft.com/office/officeart/2008/layout/LinedList"/>
    <dgm:cxn modelId="{399913F8-A666-45B7-AF4D-D181DF882FBE}" srcId="{26C6EB11-014A-4FC0-A414-D90C02B3BE86}" destId="{FC135801-F5B6-4EE8-AFF7-E1C17C4F9E50}" srcOrd="3" destOrd="0" parTransId="{11A3C92B-4B1B-4A13-9818-98E717B34881}" sibTransId="{D7654314-9F8C-4139-AA27-77C04B0591A0}"/>
    <dgm:cxn modelId="{6516B3FA-C7E4-374D-B8CC-A9BA7BB4D6D4}" type="presOf" srcId="{63A8FA44-76E6-4C9C-BA53-F41F903944CB}" destId="{98CBC11D-F598-3643-BE1D-D2B41242BEA8}" srcOrd="0" destOrd="0" presId="urn:microsoft.com/office/officeart/2008/layout/LinedList"/>
    <dgm:cxn modelId="{84E35F01-42D3-C542-BD2E-19D0F95398EC}" type="presParOf" srcId="{6FDEA221-3FC0-3F48-B547-48E3EAEAAC55}" destId="{3F5710AA-8F4E-1540-B986-737F4C49096D}" srcOrd="0" destOrd="0" presId="urn:microsoft.com/office/officeart/2008/layout/LinedList"/>
    <dgm:cxn modelId="{F4ED64BD-6BE4-1B40-A65C-5F3D8D239EE4}" type="presParOf" srcId="{6FDEA221-3FC0-3F48-B547-48E3EAEAAC55}" destId="{9C41D04B-0BB8-9A48-A897-5ACBE7D4D797}" srcOrd="1" destOrd="0" presId="urn:microsoft.com/office/officeart/2008/layout/LinedList"/>
    <dgm:cxn modelId="{E4485ACD-D55B-B44E-815D-4F4078965F6B}" type="presParOf" srcId="{9C41D04B-0BB8-9A48-A897-5ACBE7D4D797}" destId="{98CBC11D-F598-3643-BE1D-D2B41242BEA8}" srcOrd="0" destOrd="0" presId="urn:microsoft.com/office/officeart/2008/layout/LinedList"/>
    <dgm:cxn modelId="{AC0285B2-9430-D643-AAA1-60FFD8CC6DD1}" type="presParOf" srcId="{9C41D04B-0BB8-9A48-A897-5ACBE7D4D797}" destId="{E1C33A8F-A5B2-6F4B-BA6A-DFCB9AFC414A}" srcOrd="1" destOrd="0" presId="urn:microsoft.com/office/officeart/2008/layout/LinedList"/>
    <dgm:cxn modelId="{F623AFB6-A52A-8546-9061-8E9FC8BDE6ED}" type="presParOf" srcId="{6FDEA221-3FC0-3F48-B547-48E3EAEAAC55}" destId="{221ED490-5E6F-4343-A07E-0F4D58A12C54}" srcOrd="2" destOrd="0" presId="urn:microsoft.com/office/officeart/2008/layout/LinedList"/>
    <dgm:cxn modelId="{88979DB1-4D4F-7A47-A9DB-4C7DDF257528}" type="presParOf" srcId="{6FDEA221-3FC0-3F48-B547-48E3EAEAAC55}" destId="{84382F68-28A4-C842-97F8-D136F467C294}" srcOrd="3" destOrd="0" presId="urn:microsoft.com/office/officeart/2008/layout/LinedList"/>
    <dgm:cxn modelId="{CBB2C71D-6346-3346-B634-636B0153F7B5}" type="presParOf" srcId="{84382F68-28A4-C842-97F8-D136F467C294}" destId="{95352275-D86A-5D47-855F-5544E9E2C521}" srcOrd="0" destOrd="0" presId="urn:microsoft.com/office/officeart/2008/layout/LinedList"/>
    <dgm:cxn modelId="{F0D90D47-401C-4B42-B3C1-32571B71E41B}" type="presParOf" srcId="{84382F68-28A4-C842-97F8-D136F467C294}" destId="{2B471975-BF90-E24B-A053-DD43264085F9}" srcOrd="1" destOrd="0" presId="urn:microsoft.com/office/officeart/2008/layout/LinedList"/>
    <dgm:cxn modelId="{D57267F3-316A-0C4A-9D15-BBD5A5DB3211}" type="presParOf" srcId="{6FDEA221-3FC0-3F48-B547-48E3EAEAAC55}" destId="{A3594CC8-5D65-5842-8743-AA549AE2D4B7}" srcOrd="4" destOrd="0" presId="urn:microsoft.com/office/officeart/2008/layout/LinedList"/>
    <dgm:cxn modelId="{8C9CFF24-D652-9A43-A8BD-E62C1E429DDE}" type="presParOf" srcId="{6FDEA221-3FC0-3F48-B547-48E3EAEAAC55}" destId="{E5B2D037-6AC3-654E-B4FB-BCF008EA66CE}" srcOrd="5" destOrd="0" presId="urn:microsoft.com/office/officeart/2008/layout/LinedList"/>
    <dgm:cxn modelId="{10A92509-76D9-884B-AD2B-BB7E8D42FD93}" type="presParOf" srcId="{E5B2D037-6AC3-654E-B4FB-BCF008EA66CE}" destId="{5AFB13F5-4E0C-3D42-9E76-D15FF631C0B6}" srcOrd="0" destOrd="0" presId="urn:microsoft.com/office/officeart/2008/layout/LinedList"/>
    <dgm:cxn modelId="{D350EA5A-3C99-6743-9DF1-15A475EC5E72}" type="presParOf" srcId="{E5B2D037-6AC3-654E-B4FB-BCF008EA66CE}" destId="{72EB5BCA-7FE5-0C41-B32C-6F3EEDCF4FAE}" srcOrd="1" destOrd="0" presId="urn:microsoft.com/office/officeart/2008/layout/LinedList"/>
    <dgm:cxn modelId="{2821DCE0-823F-1541-BC19-3663C354F865}" type="presParOf" srcId="{6FDEA221-3FC0-3F48-B547-48E3EAEAAC55}" destId="{369963D0-B94C-5D43-98E8-11DEBF091A5F}" srcOrd="6" destOrd="0" presId="urn:microsoft.com/office/officeart/2008/layout/LinedList"/>
    <dgm:cxn modelId="{2ED22CFE-D5F8-9A4C-8D41-ED52A304B05C}" type="presParOf" srcId="{6FDEA221-3FC0-3F48-B547-48E3EAEAAC55}" destId="{769230D9-E198-F44C-83F4-15B9CBFB48BB}" srcOrd="7" destOrd="0" presId="urn:microsoft.com/office/officeart/2008/layout/LinedList"/>
    <dgm:cxn modelId="{BD506017-A246-CB46-A40B-FE2930E9C7F9}" type="presParOf" srcId="{769230D9-E198-F44C-83F4-15B9CBFB48BB}" destId="{A826CD51-A118-0248-95E6-CD3A544EF567}" srcOrd="0" destOrd="0" presId="urn:microsoft.com/office/officeart/2008/layout/LinedList"/>
    <dgm:cxn modelId="{12F7440A-4C0E-5F4D-B7AE-6AAF93D159A4}" type="presParOf" srcId="{769230D9-E198-F44C-83F4-15B9CBFB48BB}" destId="{A128DE1F-462A-BF4B-BCEB-B7EC66849CE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5C5070-EC65-42C4-81A8-57FBDAAE23A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49918CF-E489-4F04-8340-1241864106C6}">
      <dgm:prSet/>
      <dgm:spPr/>
      <dgm:t>
        <a:bodyPr/>
        <a:lstStyle/>
        <a:p>
          <a:r>
            <a:rPr lang="de-DE" dirty="0"/>
            <a:t>L bleibt trotz Lesbarkeit Fremdsprache (Sinn, Bedeutung nie endgültig festlegbar)</a:t>
          </a:r>
          <a:endParaRPr lang="en-US" dirty="0"/>
        </a:p>
      </dgm:t>
    </dgm:pt>
    <dgm:pt modelId="{96430498-C694-40DA-A478-3C6EEBBDF362}" type="parTrans" cxnId="{5F9C4CC0-D514-4284-A616-B52140B536CB}">
      <dgm:prSet/>
      <dgm:spPr/>
      <dgm:t>
        <a:bodyPr/>
        <a:lstStyle/>
        <a:p>
          <a:endParaRPr lang="en-US"/>
        </a:p>
      </dgm:t>
    </dgm:pt>
    <dgm:pt modelId="{B27F15D0-B90B-45AA-8018-489DCF5791F3}" type="sibTrans" cxnId="{5F9C4CC0-D514-4284-A616-B52140B536CB}">
      <dgm:prSet/>
      <dgm:spPr/>
      <dgm:t>
        <a:bodyPr/>
        <a:lstStyle/>
        <a:p>
          <a:endParaRPr lang="en-US"/>
        </a:p>
      </dgm:t>
    </dgm:pt>
    <dgm:pt modelId="{F61072A8-A6F1-4133-BE80-92EB14D3DEFC}">
      <dgm:prSet/>
      <dgm:spPr/>
      <dgm:t>
        <a:bodyPr/>
        <a:lstStyle/>
        <a:p>
          <a:r>
            <a:rPr lang="de-DE"/>
            <a:t>Stolpersteine stellen sich den Leser_innen in den Weg</a:t>
          </a:r>
          <a:endParaRPr lang="en-US"/>
        </a:p>
      </dgm:t>
    </dgm:pt>
    <dgm:pt modelId="{84D41C4A-1B5D-4F41-A7F8-E0ACE2E0065E}" type="parTrans" cxnId="{AFD60732-3E58-447E-B21D-DF18FCD2BF8C}">
      <dgm:prSet/>
      <dgm:spPr/>
      <dgm:t>
        <a:bodyPr/>
        <a:lstStyle/>
        <a:p>
          <a:endParaRPr lang="en-US"/>
        </a:p>
      </dgm:t>
    </dgm:pt>
    <dgm:pt modelId="{680F03A0-BEEC-4BE3-A8D6-EAA2BC554F11}" type="sibTrans" cxnId="{AFD60732-3E58-447E-B21D-DF18FCD2BF8C}">
      <dgm:prSet/>
      <dgm:spPr/>
      <dgm:t>
        <a:bodyPr/>
        <a:lstStyle/>
        <a:p>
          <a:endParaRPr lang="en-US"/>
        </a:p>
      </dgm:t>
    </dgm:pt>
    <dgm:pt modelId="{24611EBB-13F1-46A9-9629-673CEFF04F5F}">
      <dgm:prSet/>
      <dgm:spPr/>
      <dgm:t>
        <a:bodyPr/>
        <a:lstStyle/>
        <a:p>
          <a:r>
            <a:rPr lang="de-DE"/>
            <a:t>L als schwierige , spannende Herausforderung </a:t>
          </a:r>
          <a:endParaRPr lang="en-US"/>
        </a:p>
      </dgm:t>
    </dgm:pt>
    <dgm:pt modelId="{45E1B2B6-8715-4980-8533-F9717CA63433}" type="parTrans" cxnId="{30F77400-8837-4BB5-8377-D4546F11B3CD}">
      <dgm:prSet/>
      <dgm:spPr/>
      <dgm:t>
        <a:bodyPr/>
        <a:lstStyle/>
        <a:p>
          <a:endParaRPr lang="en-US"/>
        </a:p>
      </dgm:t>
    </dgm:pt>
    <dgm:pt modelId="{AE66712C-C43D-4813-9DB4-93D97B028CF1}" type="sibTrans" cxnId="{30F77400-8837-4BB5-8377-D4546F11B3CD}">
      <dgm:prSet/>
      <dgm:spPr/>
      <dgm:t>
        <a:bodyPr/>
        <a:lstStyle/>
        <a:p>
          <a:endParaRPr lang="en-US"/>
        </a:p>
      </dgm:t>
    </dgm:pt>
    <dgm:pt modelId="{9E58E3DB-8951-4014-B5E6-DD04F9089FA2}">
      <dgm:prSet/>
      <dgm:spPr/>
      <dgm:t>
        <a:bodyPr/>
        <a:lstStyle/>
        <a:p>
          <a:r>
            <a:rPr lang="de-DE"/>
            <a:t>Davonfliegen: Aufbruch vs. Flucht?</a:t>
          </a:r>
          <a:endParaRPr lang="en-US"/>
        </a:p>
      </dgm:t>
    </dgm:pt>
    <dgm:pt modelId="{F17D42DB-ABCA-4FCD-8129-87BB7D41CCEA}" type="parTrans" cxnId="{20B50DF0-0D05-4895-A1A4-128DEB66661F}">
      <dgm:prSet/>
      <dgm:spPr/>
      <dgm:t>
        <a:bodyPr/>
        <a:lstStyle/>
        <a:p>
          <a:endParaRPr lang="en-US"/>
        </a:p>
      </dgm:t>
    </dgm:pt>
    <dgm:pt modelId="{84F333D7-9AF3-4A73-8D60-68C21FFBA802}" type="sibTrans" cxnId="{20B50DF0-0D05-4895-A1A4-128DEB66661F}">
      <dgm:prSet/>
      <dgm:spPr/>
      <dgm:t>
        <a:bodyPr/>
        <a:lstStyle/>
        <a:p>
          <a:endParaRPr lang="en-US"/>
        </a:p>
      </dgm:t>
    </dgm:pt>
    <dgm:pt modelId="{D7457DEC-4AB6-4542-B518-B7EFFBAD136E}">
      <dgm:prSet/>
      <dgm:spPr/>
      <dgm:t>
        <a:bodyPr/>
        <a:lstStyle/>
        <a:p>
          <a:r>
            <a:rPr lang="de-DE"/>
            <a:t>Literarizität + Sprache bei Domin und Tawada selbst das Thema der Texte</a:t>
          </a:r>
          <a:endParaRPr lang="en-US"/>
        </a:p>
      </dgm:t>
    </dgm:pt>
    <dgm:pt modelId="{ED5F1B1B-E872-46EA-8FCE-4D8EE1FFB8CA}" type="parTrans" cxnId="{639E70E4-A094-448A-A108-D1F59304D951}">
      <dgm:prSet/>
      <dgm:spPr/>
      <dgm:t>
        <a:bodyPr/>
        <a:lstStyle/>
        <a:p>
          <a:endParaRPr lang="en-US"/>
        </a:p>
      </dgm:t>
    </dgm:pt>
    <dgm:pt modelId="{2D7B428B-A722-4DCB-B739-24093DA50CDA}" type="sibTrans" cxnId="{639E70E4-A094-448A-A108-D1F59304D951}">
      <dgm:prSet/>
      <dgm:spPr/>
      <dgm:t>
        <a:bodyPr/>
        <a:lstStyle/>
        <a:p>
          <a:endParaRPr lang="en-US"/>
        </a:p>
      </dgm:t>
    </dgm:pt>
    <dgm:pt modelId="{653A1603-4587-430F-8CEF-C7CC937CF153}">
      <dgm:prSet/>
      <dgm:spPr/>
      <dgm:t>
        <a:bodyPr/>
        <a:lstStyle/>
        <a:p>
          <a:r>
            <a:rPr lang="de-DE"/>
            <a:t>Ästhetische Dimension von Sprache erfahrbar machen.</a:t>
          </a:r>
          <a:endParaRPr lang="en-US"/>
        </a:p>
      </dgm:t>
    </dgm:pt>
    <dgm:pt modelId="{8EAD48AA-3DF5-4856-9854-64BDF0659786}" type="parTrans" cxnId="{366544F2-88B6-4870-8AD3-641A66A85F21}">
      <dgm:prSet/>
      <dgm:spPr/>
      <dgm:t>
        <a:bodyPr/>
        <a:lstStyle/>
        <a:p>
          <a:endParaRPr lang="en-US"/>
        </a:p>
      </dgm:t>
    </dgm:pt>
    <dgm:pt modelId="{FBC68757-067F-4A51-929E-9DBCB02CC8B9}" type="sibTrans" cxnId="{366544F2-88B6-4870-8AD3-641A66A85F21}">
      <dgm:prSet/>
      <dgm:spPr/>
      <dgm:t>
        <a:bodyPr/>
        <a:lstStyle/>
        <a:p>
          <a:endParaRPr lang="en-US"/>
        </a:p>
      </dgm:t>
    </dgm:pt>
    <dgm:pt modelId="{55E901D1-9618-3543-B0E4-9583DA379F13}" type="pres">
      <dgm:prSet presAssocID="{5A5C5070-EC65-42C4-81A8-57FBDAAE23AC}" presName="linear" presStyleCnt="0">
        <dgm:presLayoutVars>
          <dgm:animLvl val="lvl"/>
          <dgm:resizeHandles val="exact"/>
        </dgm:presLayoutVars>
      </dgm:prSet>
      <dgm:spPr/>
    </dgm:pt>
    <dgm:pt modelId="{0D54761E-DD0E-5A41-A176-03027607A119}" type="pres">
      <dgm:prSet presAssocID="{749918CF-E489-4F04-8340-1241864106C6}" presName="parentText" presStyleLbl="node1" presStyleIdx="0" presStyleCnt="6">
        <dgm:presLayoutVars>
          <dgm:chMax val="0"/>
          <dgm:bulletEnabled val="1"/>
        </dgm:presLayoutVars>
      </dgm:prSet>
      <dgm:spPr/>
    </dgm:pt>
    <dgm:pt modelId="{B21CDBD9-6060-1549-8EBD-C64D4528E397}" type="pres">
      <dgm:prSet presAssocID="{B27F15D0-B90B-45AA-8018-489DCF5791F3}" presName="spacer" presStyleCnt="0"/>
      <dgm:spPr/>
    </dgm:pt>
    <dgm:pt modelId="{ADCD04F7-F472-8D49-BFF2-0DBB8E3FB8A1}" type="pres">
      <dgm:prSet presAssocID="{F61072A8-A6F1-4133-BE80-92EB14D3DEFC}" presName="parentText" presStyleLbl="node1" presStyleIdx="1" presStyleCnt="6">
        <dgm:presLayoutVars>
          <dgm:chMax val="0"/>
          <dgm:bulletEnabled val="1"/>
        </dgm:presLayoutVars>
      </dgm:prSet>
      <dgm:spPr/>
    </dgm:pt>
    <dgm:pt modelId="{BFF24B65-5DBB-0B43-8998-412DE366278B}" type="pres">
      <dgm:prSet presAssocID="{680F03A0-BEEC-4BE3-A8D6-EAA2BC554F11}" presName="spacer" presStyleCnt="0"/>
      <dgm:spPr/>
    </dgm:pt>
    <dgm:pt modelId="{3EC9F4F5-81F9-5642-ABD2-48E859AEA5E2}" type="pres">
      <dgm:prSet presAssocID="{24611EBB-13F1-46A9-9629-673CEFF04F5F}" presName="parentText" presStyleLbl="node1" presStyleIdx="2" presStyleCnt="6">
        <dgm:presLayoutVars>
          <dgm:chMax val="0"/>
          <dgm:bulletEnabled val="1"/>
        </dgm:presLayoutVars>
      </dgm:prSet>
      <dgm:spPr/>
    </dgm:pt>
    <dgm:pt modelId="{7CC4D4E0-88C7-DC4F-94EB-55154BD39242}" type="pres">
      <dgm:prSet presAssocID="{AE66712C-C43D-4813-9DB4-93D97B028CF1}" presName="spacer" presStyleCnt="0"/>
      <dgm:spPr/>
    </dgm:pt>
    <dgm:pt modelId="{F42EF6EB-7E07-BC4E-8FCD-73A16ED27302}" type="pres">
      <dgm:prSet presAssocID="{9E58E3DB-8951-4014-B5E6-DD04F9089FA2}" presName="parentText" presStyleLbl="node1" presStyleIdx="3" presStyleCnt="6">
        <dgm:presLayoutVars>
          <dgm:chMax val="0"/>
          <dgm:bulletEnabled val="1"/>
        </dgm:presLayoutVars>
      </dgm:prSet>
      <dgm:spPr/>
    </dgm:pt>
    <dgm:pt modelId="{EE6EF64D-B62C-6449-858D-85D3604730EA}" type="pres">
      <dgm:prSet presAssocID="{84F333D7-9AF3-4A73-8D60-68C21FFBA802}" presName="spacer" presStyleCnt="0"/>
      <dgm:spPr/>
    </dgm:pt>
    <dgm:pt modelId="{695B8B0D-7712-0441-BA14-55276C28375D}" type="pres">
      <dgm:prSet presAssocID="{D7457DEC-4AB6-4542-B518-B7EFFBAD136E}" presName="parentText" presStyleLbl="node1" presStyleIdx="4" presStyleCnt="6">
        <dgm:presLayoutVars>
          <dgm:chMax val="0"/>
          <dgm:bulletEnabled val="1"/>
        </dgm:presLayoutVars>
      </dgm:prSet>
      <dgm:spPr/>
    </dgm:pt>
    <dgm:pt modelId="{CF65860C-746B-3848-9F12-84E4533CEF26}" type="pres">
      <dgm:prSet presAssocID="{2D7B428B-A722-4DCB-B739-24093DA50CDA}" presName="spacer" presStyleCnt="0"/>
      <dgm:spPr/>
    </dgm:pt>
    <dgm:pt modelId="{328BB970-3288-C54D-B742-8CDE55608CFA}" type="pres">
      <dgm:prSet presAssocID="{653A1603-4587-430F-8CEF-C7CC937CF153}" presName="parentText" presStyleLbl="node1" presStyleIdx="5" presStyleCnt="6">
        <dgm:presLayoutVars>
          <dgm:chMax val="0"/>
          <dgm:bulletEnabled val="1"/>
        </dgm:presLayoutVars>
      </dgm:prSet>
      <dgm:spPr/>
    </dgm:pt>
  </dgm:ptLst>
  <dgm:cxnLst>
    <dgm:cxn modelId="{30F77400-8837-4BB5-8377-D4546F11B3CD}" srcId="{5A5C5070-EC65-42C4-81A8-57FBDAAE23AC}" destId="{24611EBB-13F1-46A9-9629-673CEFF04F5F}" srcOrd="2" destOrd="0" parTransId="{45E1B2B6-8715-4980-8533-F9717CA63433}" sibTransId="{AE66712C-C43D-4813-9DB4-93D97B028CF1}"/>
    <dgm:cxn modelId="{9A86EE0B-CA85-3846-BCEA-D5EEBDB54A2F}" type="presOf" srcId="{5A5C5070-EC65-42C4-81A8-57FBDAAE23AC}" destId="{55E901D1-9618-3543-B0E4-9583DA379F13}" srcOrd="0" destOrd="0" presId="urn:microsoft.com/office/officeart/2005/8/layout/vList2"/>
    <dgm:cxn modelId="{C591951F-1A97-DE45-863A-0C79C61F8C6D}" type="presOf" srcId="{9E58E3DB-8951-4014-B5E6-DD04F9089FA2}" destId="{F42EF6EB-7E07-BC4E-8FCD-73A16ED27302}" srcOrd="0" destOrd="0" presId="urn:microsoft.com/office/officeart/2005/8/layout/vList2"/>
    <dgm:cxn modelId="{AFD60732-3E58-447E-B21D-DF18FCD2BF8C}" srcId="{5A5C5070-EC65-42C4-81A8-57FBDAAE23AC}" destId="{F61072A8-A6F1-4133-BE80-92EB14D3DEFC}" srcOrd="1" destOrd="0" parTransId="{84D41C4A-1B5D-4F41-A7F8-E0ACE2E0065E}" sibTransId="{680F03A0-BEEC-4BE3-A8D6-EAA2BC554F11}"/>
    <dgm:cxn modelId="{8A65F96F-9269-8141-A5AB-5300047341AA}" type="presOf" srcId="{D7457DEC-4AB6-4542-B518-B7EFFBAD136E}" destId="{695B8B0D-7712-0441-BA14-55276C28375D}" srcOrd="0" destOrd="0" presId="urn:microsoft.com/office/officeart/2005/8/layout/vList2"/>
    <dgm:cxn modelId="{DB4EE770-EA6C-474F-AF9B-AB3701444E77}" type="presOf" srcId="{749918CF-E489-4F04-8340-1241864106C6}" destId="{0D54761E-DD0E-5A41-A176-03027607A119}" srcOrd="0" destOrd="0" presId="urn:microsoft.com/office/officeart/2005/8/layout/vList2"/>
    <dgm:cxn modelId="{496F808E-D357-6F44-A4EC-F3867B568731}" type="presOf" srcId="{F61072A8-A6F1-4133-BE80-92EB14D3DEFC}" destId="{ADCD04F7-F472-8D49-BFF2-0DBB8E3FB8A1}" srcOrd="0" destOrd="0" presId="urn:microsoft.com/office/officeart/2005/8/layout/vList2"/>
    <dgm:cxn modelId="{29EF2EB3-7A1A-444E-8E53-862A70B12861}" type="presOf" srcId="{24611EBB-13F1-46A9-9629-673CEFF04F5F}" destId="{3EC9F4F5-81F9-5642-ABD2-48E859AEA5E2}" srcOrd="0" destOrd="0" presId="urn:microsoft.com/office/officeart/2005/8/layout/vList2"/>
    <dgm:cxn modelId="{5F9C4CC0-D514-4284-A616-B52140B536CB}" srcId="{5A5C5070-EC65-42C4-81A8-57FBDAAE23AC}" destId="{749918CF-E489-4F04-8340-1241864106C6}" srcOrd="0" destOrd="0" parTransId="{96430498-C694-40DA-A478-3C6EEBBDF362}" sibTransId="{B27F15D0-B90B-45AA-8018-489DCF5791F3}"/>
    <dgm:cxn modelId="{393E3ACF-26BB-C042-B055-D8A6867C9967}" type="presOf" srcId="{653A1603-4587-430F-8CEF-C7CC937CF153}" destId="{328BB970-3288-C54D-B742-8CDE55608CFA}" srcOrd="0" destOrd="0" presId="urn:microsoft.com/office/officeart/2005/8/layout/vList2"/>
    <dgm:cxn modelId="{639E70E4-A094-448A-A108-D1F59304D951}" srcId="{5A5C5070-EC65-42C4-81A8-57FBDAAE23AC}" destId="{D7457DEC-4AB6-4542-B518-B7EFFBAD136E}" srcOrd="4" destOrd="0" parTransId="{ED5F1B1B-E872-46EA-8FCE-4D8EE1FFB8CA}" sibTransId="{2D7B428B-A722-4DCB-B739-24093DA50CDA}"/>
    <dgm:cxn modelId="{20B50DF0-0D05-4895-A1A4-128DEB66661F}" srcId="{5A5C5070-EC65-42C4-81A8-57FBDAAE23AC}" destId="{9E58E3DB-8951-4014-B5E6-DD04F9089FA2}" srcOrd="3" destOrd="0" parTransId="{F17D42DB-ABCA-4FCD-8129-87BB7D41CCEA}" sibTransId="{84F333D7-9AF3-4A73-8D60-68C21FFBA802}"/>
    <dgm:cxn modelId="{366544F2-88B6-4870-8AD3-641A66A85F21}" srcId="{5A5C5070-EC65-42C4-81A8-57FBDAAE23AC}" destId="{653A1603-4587-430F-8CEF-C7CC937CF153}" srcOrd="5" destOrd="0" parTransId="{8EAD48AA-3DF5-4856-9854-64BDF0659786}" sibTransId="{FBC68757-067F-4A51-929E-9DBCB02CC8B9}"/>
    <dgm:cxn modelId="{A0FA9160-4601-EE4C-B468-B1E28001487A}" type="presParOf" srcId="{55E901D1-9618-3543-B0E4-9583DA379F13}" destId="{0D54761E-DD0E-5A41-A176-03027607A119}" srcOrd="0" destOrd="0" presId="urn:microsoft.com/office/officeart/2005/8/layout/vList2"/>
    <dgm:cxn modelId="{C1554B5D-D0BA-E443-B14F-C56562D1F0A8}" type="presParOf" srcId="{55E901D1-9618-3543-B0E4-9583DA379F13}" destId="{B21CDBD9-6060-1549-8EBD-C64D4528E397}" srcOrd="1" destOrd="0" presId="urn:microsoft.com/office/officeart/2005/8/layout/vList2"/>
    <dgm:cxn modelId="{BA76E0BC-77D8-9047-87B3-28B56C99A478}" type="presParOf" srcId="{55E901D1-9618-3543-B0E4-9583DA379F13}" destId="{ADCD04F7-F472-8D49-BFF2-0DBB8E3FB8A1}" srcOrd="2" destOrd="0" presId="urn:microsoft.com/office/officeart/2005/8/layout/vList2"/>
    <dgm:cxn modelId="{58E5A3C5-F323-5F41-841A-CEE9AB2CB9E8}" type="presParOf" srcId="{55E901D1-9618-3543-B0E4-9583DA379F13}" destId="{BFF24B65-5DBB-0B43-8998-412DE366278B}" srcOrd="3" destOrd="0" presId="urn:microsoft.com/office/officeart/2005/8/layout/vList2"/>
    <dgm:cxn modelId="{17F99BC2-B930-AA46-8812-4702C16664DF}" type="presParOf" srcId="{55E901D1-9618-3543-B0E4-9583DA379F13}" destId="{3EC9F4F5-81F9-5642-ABD2-48E859AEA5E2}" srcOrd="4" destOrd="0" presId="urn:microsoft.com/office/officeart/2005/8/layout/vList2"/>
    <dgm:cxn modelId="{C4B0D25B-9915-B147-9E8D-71C9356C806E}" type="presParOf" srcId="{55E901D1-9618-3543-B0E4-9583DA379F13}" destId="{7CC4D4E0-88C7-DC4F-94EB-55154BD39242}" srcOrd="5" destOrd="0" presId="urn:microsoft.com/office/officeart/2005/8/layout/vList2"/>
    <dgm:cxn modelId="{C217625A-20DB-AB46-8D64-25A7EE969628}" type="presParOf" srcId="{55E901D1-9618-3543-B0E4-9583DA379F13}" destId="{F42EF6EB-7E07-BC4E-8FCD-73A16ED27302}" srcOrd="6" destOrd="0" presId="urn:microsoft.com/office/officeart/2005/8/layout/vList2"/>
    <dgm:cxn modelId="{2BC17AED-F3C2-7A48-B2A8-1E596C72F4E6}" type="presParOf" srcId="{55E901D1-9618-3543-B0E4-9583DA379F13}" destId="{EE6EF64D-B62C-6449-858D-85D3604730EA}" srcOrd="7" destOrd="0" presId="urn:microsoft.com/office/officeart/2005/8/layout/vList2"/>
    <dgm:cxn modelId="{CCC9AF64-20B6-1846-9CC0-D517A5293BC3}" type="presParOf" srcId="{55E901D1-9618-3543-B0E4-9583DA379F13}" destId="{695B8B0D-7712-0441-BA14-55276C28375D}" srcOrd="8" destOrd="0" presId="urn:microsoft.com/office/officeart/2005/8/layout/vList2"/>
    <dgm:cxn modelId="{40531293-E7E8-1043-80D8-DFDCEB30F3F8}" type="presParOf" srcId="{55E901D1-9618-3543-B0E4-9583DA379F13}" destId="{CF65860C-746B-3848-9F12-84E4533CEF26}" srcOrd="9" destOrd="0" presId="urn:microsoft.com/office/officeart/2005/8/layout/vList2"/>
    <dgm:cxn modelId="{2F2232D1-696F-8F4F-BD35-C42F2EFCE034}" type="presParOf" srcId="{55E901D1-9618-3543-B0E4-9583DA379F13}" destId="{328BB970-3288-C54D-B742-8CDE55608CF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E87A3-1086-334C-AC5C-90AAB7CB75B9}">
      <dsp:nvSpPr>
        <dsp:cNvPr id="0" name=""/>
        <dsp:cNvSpPr/>
      </dsp:nvSpPr>
      <dsp:spPr>
        <a:xfrm>
          <a:off x="0" y="780830"/>
          <a:ext cx="5166475" cy="875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a:t>Lust aufs (Weiter)-Lesen deutschsprachiger Texte machen</a:t>
          </a:r>
          <a:endParaRPr lang="en-US" sz="2200" kern="1200"/>
        </a:p>
      </dsp:txBody>
      <dsp:txXfrm>
        <a:off x="42722" y="823552"/>
        <a:ext cx="5081031" cy="789716"/>
      </dsp:txXfrm>
    </dsp:sp>
    <dsp:sp modelId="{7E31AAAD-44DC-BA43-AFD0-EF1A1A505AF2}">
      <dsp:nvSpPr>
        <dsp:cNvPr id="0" name=""/>
        <dsp:cNvSpPr/>
      </dsp:nvSpPr>
      <dsp:spPr>
        <a:xfrm>
          <a:off x="0" y="1719350"/>
          <a:ext cx="5166475" cy="875160"/>
        </a:xfrm>
        <a:prstGeom prst="roundRect">
          <a:avLst/>
        </a:prstGeom>
        <a:solidFill>
          <a:schemeClr val="accent5">
            <a:hueOff val="785595"/>
            <a:satOff val="-375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a:t>Anlässe und Themen zum Nachdenken und Diskutieren liefern</a:t>
          </a:r>
          <a:endParaRPr lang="en-US" sz="2200" kern="1200"/>
        </a:p>
      </dsp:txBody>
      <dsp:txXfrm>
        <a:off x="42722" y="1762072"/>
        <a:ext cx="5081031" cy="789716"/>
      </dsp:txXfrm>
    </dsp:sp>
    <dsp:sp modelId="{589EFB04-6830-3D44-BA55-61AD6B9B0722}">
      <dsp:nvSpPr>
        <dsp:cNvPr id="0" name=""/>
        <dsp:cNvSpPr/>
      </dsp:nvSpPr>
      <dsp:spPr>
        <a:xfrm>
          <a:off x="0" y="2657870"/>
          <a:ext cx="5166475" cy="875160"/>
        </a:xfrm>
        <a:prstGeom prst="roundRect">
          <a:avLst/>
        </a:prstGeom>
        <a:solidFill>
          <a:schemeClr val="accent5">
            <a:hueOff val="1571189"/>
            <a:satOff val="-7513"/>
            <a:lumOff val="82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a:t>Ein besonderes Licht auf die deutschsprachigen Länder werfen</a:t>
          </a:r>
          <a:endParaRPr lang="en-US" sz="2200" kern="1200"/>
        </a:p>
      </dsp:txBody>
      <dsp:txXfrm>
        <a:off x="42722" y="2700592"/>
        <a:ext cx="5081031" cy="789716"/>
      </dsp:txXfrm>
    </dsp:sp>
    <dsp:sp modelId="{7262D154-D4ED-7D46-9057-F2686F2FD9BA}">
      <dsp:nvSpPr>
        <dsp:cNvPr id="0" name=""/>
        <dsp:cNvSpPr/>
      </dsp:nvSpPr>
      <dsp:spPr>
        <a:xfrm>
          <a:off x="0" y="3596390"/>
          <a:ext cx="5166475" cy="875160"/>
        </a:xfrm>
        <a:prstGeom prst="roundRect">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sym typeface="Wingdings" panose="05000000000000000000" pitchFamily="2" charset="2"/>
            </a:rPr>
            <a:t></a:t>
          </a:r>
          <a:r>
            <a:rPr lang="de-DE" sz="2200" kern="1200" dirty="0"/>
            <a:t> warum kann Sie das? –&gt; </a:t>
          </a:r>
          <a:endParaRPr lang="en-US" sz="2200" kern="1200" dirty="0"/>
        </a:p>
      </dsp:txBody>
      <dsp:txXfrm>
        <a:off x="42722" y="3639112"/>
        <a:ext cx="5081031" cy="789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BD1F8-CA1B-D049-8A64-B5D598F0AB8E}">
      <dsp:nvSpPr>
        <dsp:cNvPr id="0" name=""/>
        <dsp:cNvSpPr/>
      </dsp:nvSpPr>
      <dsp:spPr>
        <a:xfrm>
          <a:off x="0" y="1022985"/>
          <a:ext cx="3143249" cy="188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a:t>Bis Mitte 20.Jhdt: Ideal einer höheren Bildung (GÜM)</a:t>
          </a:r>
          <a:endParaRPr lang="en-US" sz="1500" kern="1200"/>
        </a:p>
      </dsp:txBody>
      <dsp:txXfrm>
        <a:off x="0" y="1022985"/>
        <a:ext cx="3143249" cy="1885950"/>
      </dsp:txXfrm>
    </dsp:sp>
    <dsp:sp modelId="{3853556F-8195-DD43-B5F2-49D7BA81ED88}">
      <dsp:nvSpPr>
        <dsp:cNvPr id="0" name=""/>
        <dsp:cNvSpPr/>
      </dsp:nvSpPr>
      <dsp:spPr>
        <a:xfrm>
          <a:off x="3457575" y="1022985"/>
          <a:ext cx="3143249" cy="188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a:t>Audi-linguale und visueller Methode: Radikaler Wechsel (Literatur hat „ausgedient“)</a:t>
          </a:r>
          <a:endParaRPr lang="en-US" sz="1500" kern="1200"/>
        </a:p>
      </dsp:txBody>
      <dsp:txXfrm>
        <a:off x="3457575" y="1022985"/>
        <a:ext cx="3143249" cy="1885950"/>
      </dsp:txXfrm>
    </dsp:sp>
    <dsp:sp modelId="{4E2889B7-6305-7440-BFA6-878DDE0BB68F}">
      <dsp:nvSpPr>
        <dsp:cNvPr id="0" name=""/>
        <dsp:cNvSpPr/>
      </dsp:nvSpPr>
      <dsp:spPr>
        <a:xfrm>
          <a:off x="6915149" y="1022985"/>
          <a:ext cx="3143249" cy="1885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de-DE" sz="1500" kern="1200"/>
            <a:t>-&gt; Fokus auf den Erwerb sprachlicher Handlungsfähigkeit im Alltag („Nutzenparadigma“)</a:t>
          </a:r>
          <a:endParaRPr lang="en-US" sz="1500" kern="1200"/>
        </a:p>
        <a:p>
          <a:pPr marL="114300" lvl="1" indent="-114300" algn="l" defTabSz="533400">
            <a:lnSpc>
              <a:spcPct val="90000"/>
            </a:lnSpc>
            <a:spcBef>
              <a:spcPct val="0"/>
            </a:spcBef>
            <a:spcAft>
              <a:spcPct val="15000"/>
            </a:spcAft>
            <a:buChar char="•"/>
          </a:pPr>
          <a:r>
            <a:rPr lang="de-DE" sz="1200" kern="1200"/>
            <a:t>Antwort: „Von der Langeweile des Sprachunterrichts“ (Weinrich 1985, 241)</a:t>
          </a:r>
          <a:endParaRPr lang="en-US" sz="1200" kern="1200"/>
        </a:p>
        <a:p>
          <a:pPr marL="114300" lvl="1" indent="-114300" algn="l" defTabSz="533400">
            <a:lnSpc>
              <a:spcPct val="90000"/>
            </a:lnSpc>
            <a:spcBef>
              <a:spcPct val="0"/>
            </a:spcBef>
            <a:spcAft>
              <a:spcPct val="15000"/>
            </a:spcAft>
            <a:buChar char="•"/>
          </a:pPr>
          <a:r>
            <a:rPr lang="de-DE" sz="1200" kern="1200"/>
            <a:t>Ästhetische Qualität zur Motivation statt „Pattern Drill“ und lebenspraktischer Sachtexte </a:t>
          </a:r>
          <a:endParaRPr lang="en-US" sz="1200" kern="1200"/>
        </a:p>
      </dsp:txBody>
      <dsp:txXfrm>
        <a:off x="6915149" y="1022985"/>
        <a:ext cx="3143249" cy="1885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0F877-7760-0E4D-9848-07E6711978DC}">
      <dsp:nvSpPr>
        <dsp:cNvPr id="0" name=""/>
        <dsp:cNvSpPr/>
      </dsp:nvSpPr>
      <dsp:spPr>
        <a:xfrm>
          <a:off x="447913" y="1658"/>
          <a:ext cx="2863304" cy="171798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Weinreichs Plädoyer wirkt: fortan verstärkte Berücksichtigung von Literatur in Lehrwerken (etwa Kast, Bernd,  1994, Themenheft „Literatur im Anfängerunterricht“)</a:t>
          </a:r>
          <a:endParaRPr lang="en-US" sz="1400" kern="1200"/>
        </a:p>
      </dsp:txBody>
      <dsp:txXfrm>
        <a:off x="447913" y="1658"/>
        <a:ext cx="2863304" cy="1717982"/>
      </dsp:txXfrm>
    </dsp:sp>
    <dsp:sp modelId="{D2CC3941-F733-E74B-838E-445A5CCE7ADC}">
      <dsp:nvSpPr>
        <dsp:cNvPr id="0" name=""/>
        <dsp:cNvSpPr/>
      </dsp:nvSpPr>
      <dsp:spPr>
        <a:xfrm>
          <a:off x="3597547" y="1658"/>
          <a:ext cx="2863304" cy="1717982"/>
        </a:xfrm>
        <a:prstGeom prst="rect">
          <a:avLst/>
        </a:prstGeom>
        <a:solidFill>
          <a:schemeClr val="accent5">
            <a:hueOff val="471357"/>
            <a:satOff val="-2254"/>
            <a:lumOff val="247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Im Kontext eines </a:t>
          </a:r>
          <a:r>
            <a:rPr lang="de-DE" sz="1400" b="1" kern="1200"/>
            <a:t>IK-Konzepts</a:t>
          </a:r>
          <a:r>
            <a:rPr lang="de-DE" sz="1400" kern="1200"/>
            <a:t> (Wissen über kulturelle Handlungs-und Deutungsmuster)</a:t>
          </a:r>
          <a:endParaRPr lang="en-US" sz="1400" kern="1200"/>
        </a:p>
      </dsp:txBody>
      <dsp:txXfrm>
        <a:off x="3597547" y="1658"/>
        <a:ext cx="2863304" cy="1717982"/>
      </dsp:txXfrm>
    </dsp:sp>
    <dsp:sp modelId="{4DC45B76-4EC3-694B-B3F4-E66C27C8F036}">
      <dsp:nvSpPr>
        <dsp:cNvPr id="0" name=""/>
        <dsp:cNvSpPr/>
      </dsp:nvSpPr>
      <dsp:spPr>
        <a:xfrm>
          <a:off x="6747182" y="1658"/>
          <a:ext cx="2863304" cy="1717982"/>
        </a:xfrm>
        <a:prstGeom prst="rect">
          <a:avLst/>
        </a:prstGeom>
        <a:solidFill>
          <a:schemeClr val="accent5">
            <a:hueOff val="942713"/>
            <a:satOff val="-4508"/>
            <a:lumOff val="494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Und eines</a:t>
          </a:r>
          <a:r>
            <a:rPr lang="de-DE" sz="1400" b="1" kern="1200"/>
            <a:t> handlungs- und produktorientierten </a:t>
          </a:r>
          <a:r>
            <a:rPr lang="de-DE" sz="1400" kern="1200"/>
            <a:t>Literaturunterrichts (kreativer Umgang, weitreichende Sprachproduktion)</a:t>
          </a:r>
          <a:endParaRPr lang="en-US" sz="1400" kern="1200"/>
        </a:p>
      </dsp:txBody>
      <dsp:txXfrm>
        <a:off x="6747182" y="1658"/>
        <a:ext cx="2863304" cy="1717982"/>
      </dsp:txXfrm>
    </dsp:sp>
    <dsp:sp modelId="{B092F2E9-859B-0A45-B71A-8EBB3F1FE0C7}">
      <dsp:nvSpPr>
        <dsp:cNvPr id="0" name=""/>
        <dsp:cNvSpPr/>
      </dsp:nvSpPr>
      <dsp:spPr>
        <a:xfrm>
          <a:off x="447913" y="2005971"/>
          <a:ext cx="2863304" cy="1717982"/>
        </a:xfrm>
        <a:prstGeom prst="rect">
          <a:avLst/>
        </a:prstGeom>
        <a:solidFill>
          <a:schemeClr val="accent5">
            <a:hueOff val="1414070"/>
            <a:satOff val="-6762"/>
            <a:lumOff val="741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Voraussetzung: Literaturbegriff, der literarische Texte nicht als unantastbares Bildungsgut ansieht, Gegenstand lebendiger Auseinandersetzung und subjektiver Sinngebung </a:t>
          </a:r>
          <a:endParaRPr lang="en-US" sz="1400" kern="1200"/>
        </a:p>
      </dsp:txBody>
      <dsp:txXfrm>
        <a:off x="447913" y="2005971"/>
        <a:ext cx="2863304" cy="1717982"/>
      </dsp:txXfrm>
    </dsp:sp>
    <dsp:sp modelId="{1F944AD2-D515-614F-8BF7-EF038FE4597E}">
      <dsp:nvSpPr>
        <dsp:cNvPr id="0" name=""/>
        <dsp:cNvSpPr/>
      </dsp:nvSpPr>
      <dsp:spPr>
        <a:xfrm>
          <a:off x="3597547" y="2005971"/>
          <a:ext cx="2863304" cy="1717982"/>
        </a:xfrm>
        <a:prstGeom prst="rect">
          <a:avLst/>
        </a:prstGeom>
        <a:solidFill>
          <a:schemeClr val="accent5">
            <a:hueOff val="1885427"/>
            <a:satOff val="-9016"/>
            <a:lumOff val="988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Produktive Veränderung, Umgestaltung, Fortschreiben (ab 1970ern auch Öffnung zur Kinder- und Jugendliteratur)</a:t>
          </a:r>
          <a:endParaRPr lang="en-US" sz="1400" kern="1200"/>
        </a:p>
      </dsp:txBody>
      <dsp:txXfrm>
        <a:off x="3597547" y="2005971"/>
        <a:ext cx="2863304" cy="1717982"/>
      </dsp:txXfrm>
    </dsp:sp>
    <dsp:sp modelId="{C04DB9E2-D4FA-9443-88E5-D7DD516A9582}">
      <dsp:nvSpPr>
        <dsp:cNvPr id="0" name=""/>
        <dsp:cNvSpPr/>
      </dsp:nvSpPr>
      <dsp:spPr>
        <a:xfrm>
          <a:off x="6747182" y="2005971"/>
          <a:ext cx="2863304" cy="1717982"/>
        </a:xfrm>
        <a:prstGeom prst="rect">
          <a:avLst/>
        </a:prstGeom>
        <a:solidFill>
          <a:schemeClr val="accent5">
            <a:hueOff val="2356783"/>
            <a:satOff val="-11270"/>
            <a:lumOff val="1235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Litdidaktik bis heute von</a:t>
          </a:r>
          <a:r>
            <a:rPr lang="de-DE" sz="1400" b="1" kern="1200"/>
            <a:t> Rezeptionsästhetik </a:t>
          </a:r>
          <a:r>
            <a:rPr lang="de-DE" sz="1400" kern="1200"/>
            <a:t>maßgeblich beeinflusst (Bedeutung existiert nicht unabhängig von der Lektüre)</a:t>
          </a:r>
          <a:endParaRPr lang="en-US" sz="1400" kern="1200"/>
        </a:p>
      </dsp:txBody>
      <dsp:txXfrm>
        <a:off x="6747182" y="2005971"/>
        <a:ext cx="2863304" cy="17179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75ED7-3FFD-5043-A96E-E5F6DB79728D}">
      <dsp:nvSpPr>
        <dsp:cNvPr id="0" name=""/>
        <dsp:cNvSpPr/>
      </dsp:nvSpPr>
      <dsp:spPr>
        <a:xfrm>
          <a:off x="0" y="0"/>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616923-9995-BA4D-BCE2-867448A18C6D}">
      <dsp:nvSpPr>
        <dsp:cNvPr id="0" name=""/>
        <dsp:cNvSpPr/>
      </dsp:nvSpPr>
      <dsp:spPr>
        <a:xfrm>
          <a:off x="0" y="0"/>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a:t>L macht Vielschichtigkeit der Sprache seit jeher herausragend sichtbar, nutzt sie für ihre Zwecke </a:t>
          </a:r>
          <a:r>
            <a:rPr lang="de-DE" sz="2000" kern="1200">
              <a:sym typeface="Wingdings" panose="05000000000000000000" pitchFamily="2" charset="2"/>
            </a:rPr>
            <a:t></a:t>
          </a:r>
          <a:r>
            <a:rPr lang="de-DE" sz="2000" kern="1200"/>
            <a:t> Eignung symbolische Kompetenz</a:t>
          </a:r>
          <a:endParaRPr lang="en-US" sz="2000" kern="1200"/>
        </a:p>
      </dsp:txBody>
      <dsp:txXfrm>
        <a:off x="0" y="0"/>
        <a:ext cx="5906181" cy="1307679"/>
      </dsp:txXfrm>
    </dsp:sp>
    <dsp:sp modelId="{DDCEC4D4-A117-D64D-A8AE-1661BF97E33E}">
      <dsp:nvSpPr>
        <dsp:cNvPr id="0" name=""/>
        <dsp:cNvSpPr/>
      </dsp:nvSpPr>
      <dsp:spPr>
        <a:xfrm>
          <a:off x="0" y="1307679"/>
          <a:ext cx="590618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01898E-D28C-454C-9217-C9FF822451E4}">
      <dsp:nvSpPr>
        <dsp:cNvPr id="0" name=""/>
        <dsp:cNvSpPr/>
      </dsp:nvSpPr>
      <dsp:spPr>
        <a:xfrm>
          <a:off x="0" y="130767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a:t>Neuer Stellenwert der Literatur im FU </a:t>
          </a:r>
          <a:endParaRPr lang="en-US" sz="2000" kern="1200"/>
        </a:p>
      </dsp:txBody>
      <dsp:txXfrm>
        <a:off x="0" y="1307679"/>
        <a:ext cx="5906181" cy="1307679"/>
      </dsp:txXfrm>
    </dsp:sp>
    <dsp:sp modelId="{ED1624A9-49B7-0644-B4C2-F3F5C5868055}">
      <dsp:nvSpPr>
        <dsp:cNvPr id="0" name=""/>
        <dsp:cNvSpPr/>
      </dsp:nvSpPr>
      <dsp:spPr>
        <a:xfrm>
          <a:off x="0" y="2615358"/>
          <a:ext cx="59061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505541-BA6C-7349-8814-1F9B2B886983}">
      <dsp:nvSpPr>
        <dsp:cNvPr id="0" name=""/>
        <dsp:cNvSpPr/>
      </dsp:nvSpPr>
      <dsp:spPr>
        <a:xfrm>
          <a:off x="0" y="261535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Kulturbezogenes Lernen, flexibler offener Umgang mit Fremdheit, ohne klare Festlegung der „Fremdheit“</a:t>
          </a:r>
          <a:endParaRPr lang="en-US" sz="2000" kern="1200" dirty="0"/>
        </a:p>
      </dsp:txBody>
      <dsp:txXfrm>
        <a:off x="0" y="2615359"/>
        <a:ext cx="5906181" cy="1307679"/>
      </dsp:txXfrm>
    </dsp:sp>
    <dsp:sp modelId="{0D88E1EF-8EFE-4F40-B650-845D50DD0764}">
      <dsp:nvSpPr>
        <dsp:cNvPr id="0" name=""/>
        <dsp:cNvSpPr/>
      </dsp:nvSpPr>
      <dsp:spPr>
        <a:xfrm>
          <a:off x="0" y="3923038"/>
          <a:ext cx="59061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87F86F-DD99-DC4F-A118-401B8204ADEC}">
      <dsp:nvSpPr>
        <dsp:cNvPr id="0" name=""/>
        <dsp:cNvSpPr/>
      </dsp:nvSpPr>
      <dsp:spPr>
        <a:xfrm>
          <a:off x="0" y="3923038"/>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Besonderheiten der literarischen Sprachverwendung nicht "überspringen" (</a:t>
          </a:r>
          <a:r>
            <a:rPr lang="de-DE" sz="2000" kern="1200" dirty="0" err="1"/>
            <a:t>Dobstadt</a:t>
          </a:r>
          <a:r>
            <a:rPr lang="de-DE" sz="2000" kern="1200" dirty="0"/>
            <a:t> u. </a:t>
          </a:r>
          <a:r>
            <a:rPr lang="de-DE" sz="2000" kern="1200" dirty="0" err="1"/>
            <a:t>Riedner</a:t>
          </a:r>
          <a:r>
            <a:rPr lang="de-DE" sz="2000" kern="1200" dirty="0"/>
            <a:t>, 2011, 8)</a:t>
          </a:r>
        </a:p>
      </dsp:txBody>
      <dsp:txXfrm>
        <a:off x="0" y="3923038"/>
        <a:ext cx="5906181" cy="1307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710AA-8F4E-1540-B986-737F4C49096D}">
      <dsp:nvSpPr>
        <dsp:cNvPr id="0" name=""/>
        <dsp:cNvSpPr/>
      </dsp:nvSpPr>
      <dsp:spPr>
        <a:xfrm>
          <a:off x="0" y="0"/>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CBC11D-F598-3643-BE1D-D2B41242BEA8}">
      <dsp:nvSpPr>
        <dsp:cNvPr id="0" name=""/>
        <dsp:cNvSpPr/>
      </dsp:nvSpPr>
      <dsp:spPr>
        <a:xfrm>
          <a:off x="0" y="0"/>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a:t>Die formalen Muster samt (Zusammenspiel)) erweisen sich selbst als sinntragend</a:t>
          </a:r>
          <a:endParaRPr lang="en-US" sz="1800" kern="1200"/>
        </a:p>
      </dsp:txBody>
      <dsp:txXfrm>
        <a:off x="0" y="0"/>
        <a:ext cx="5906181" cy="1307679"/>
      </dsp:txXfrm>
    </dsp:sp>
    <dsp:sp modelId="{221ED490-5E6F-4343-A07E-0F4D58A12C54}">
      <dsp:nvSpPr>
        <dsp:cNvPr id="0" name=""/>
        <dsp:cNvSpPr/>
      </dsp:nvSpPr>
      <dsp:spPr>
        <a:xfrm>
          <a:off x="0" y="1307679"/>
          <a:ext cx="590618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52275-D86A-5D47-855F-5544E9E2C521}">
      <dsp:nvSpPr>
        <dsp:cNvPr id="0" name=""/>
        <dsp:cNvSpPr/>
      </dsp:nvSpPr>
      <dsp:spPr>
        <a:xfrm>
          <a:off x="0" y="130767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a:t>Form, Art und Weise wie Worte präsentiert werden, Teil der Bedeutung</a:t>
          </a:r>
          <a:endParaRPr lang="en-US" sz="1800" kern="1200"/>
        </a:p>
      </dsp:txBody>
      <dsp:txXfrm>
        <a:off x="0" y="1307679"/>
        <a:ext cx="5906181" cy="1307679"/>
      </dsp:txXfrm>
    </dsp:sp>
    <dsp:sp modelId="{A3594CC8-5D65-5842-8743-AA549AE2D4B7}">
      <dsp:nvSpPr>
        <dsp:cNvPr id="0" name=""/>
        <dsp:cNvSpPr/>
      </dsp:nvSpPr>
      <dsp:spPr>
        <a:xfrm>
          <a:off x="0" y="2615358"/>
          <a:ext cx="59061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FB13F5-4E0C-3D42-9E76-D15FF631C0B6}">
      <dsp:nvSpPr>
        <dsp:cNvPr id="0" name=""/>
        <dsp:cNvSpPr/>
      </dsp:nvSpPr>
      <dsp:spPr>
        <a:xfrm>
          <a:off x="0" y="261535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a:t>Kontext weniger wichtig als (oft) angenommen?</a:t>
          </a:r>
          <a:endParaRPr lang="en-US" sz="1800" kern="1200"/>
        </a:p>
      </dsp:txBody>
      <dsp:txXfrm>
        <a:off x="0" y="2615359"/>
        <a:ext cx="5906181" cy="1307679"/>
      </dsp:txXfrm>
    </dsp:sp>
    <dsp:sp modelId="{369963D0-B94C-5D43-98E8-11DEBF091A5F}">
      <dsp:nvSpPr>
        <dsp:cNvPr id="0" name=""/>
        <dsp:cNvSpPr/>
      </dsp:nvSpPr>
      <dsp:spPr>
        <a:xfrm>
          <a:off x="0" y="3923038"/>
          <a:ext cx="59061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26CD51-A118-0248-95E6-CD3A544EF567}">
      <dsp:nvSpPr>
        <dsp:cNvPr id="0" name=""/>
        <dsp:cNvSpPr/>
      </dsp:nvSpPr>
      <dsp:spPr>
        <a:xfrm>
          <a:off x="0" y="3923038"/>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Literarische Texte bringen prinzipiell alles mit, was den Zugang ermöglicht, </a:t>
          </a:r>
          <a:r>
            <a:rPr lang="de-DE" sz="1800" kern="1200" dirty="0">
              <a:sym typeface="Wingdings" panose="05000000000000000000" pitchFamily="2" charset="2"/>
            </a:rPr>
            <a:t></a:t>
          </a:r>
          <a:r>
            <a:rPr lang="de-DE" sz="1800" kern="1200" dirty="0"/>
            <a:t>Anfängerniveau einsetzbar </a:t>
          </a:r>
        </a:p>
        <a:p>
          <a:pPr marL="0" lvl="0" indent="0" algn="l" defTabSz="800100">
            <a:lnSpc>
              <a:spcPct val="90000"/>
            </a:lnSpc>
            <a:spcBef>
              <a:spcPct val="0"/>
            </a:spcBef>
            <a:spcAft>
              <a:spcPct val="35000"/>
            </a:spcAft>
            <a:buNone/>
          </a:pPr>
          <a:r>
            <a:rPr lang="de-DE" sz="1800" kern="1200" dirty="0"/>
            <a:t>(vgl. ebd. 10)</a:t>
          </a:r>
          <a:endParaRPr lang="en-US" sz="1800" kern="1200" dirty="0"/>
        </a:p>
      </dsp:txBody>
      <dsp:txXfrm>
        <a:off x="0" y="3923038"/>
        <a:ext cx="5906181" cy="13076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4761E-DD0E-5A41-A176-03027607A119}">
      <dsp:nvSpPr>
        <dsp:cNvPr id="0" name=""/>
        <dsp:cNvSpPr/>
      </dsp:nvSpPr>
      <dsp:spPr>
        <a:xfrm>
          <a:off x="0" y="84559"/>
          <a:ext cx="5906181" cy="79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dirty="0"/>
            <a:t>L bleibt trotz Lesbarkeit Fremdsprache (Sinn, Bedeutung nie endgültig festlegbar)</a:t>
          </a:r>
          <a:endParaRPr lang="en-US" sz="2000" kern="1200" dirty="0"/>
        </a:p>
      </dsp:txBody>
      <dsp:txXfrm>
        <a:off x="38838" y="123397"/>
        <a:ext cx="5828505" cy="717924"/>
      </dsp:txXfrm>
    </dsp:sp>
    <dsp:sp modelId="{ADCD04F7-F472-8D49-BFF2-0DBB8E3FB8A1}">
      <dsp:nvSpPr>
        <dsp:cNvPr id="0" name=""/>
        <dsp:cNvSpPr/>
      </dsp:nvSpPr>
      <dsp:spPr>
        <a:xfrm>
          <a:off x="0" y="937759"/>
          <a:ext cx="5906181" cy="795600"/>
        </a:xfrm>
        <a:prstGeom prst="roundRect">
          <a:avLst/>
        </a:prstGeom>
        <a:solidFill>
          <a:schemeClr val="accent2">
            <a:hueOff val="-264675"/>
            <a:satOff val="298"/>
            <a:lumOff val="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Stolpersteine stellen sich den Leser_innen in den Weg</a:t>
          </a:r>
          <a:endParaRPr lang="en-US" sz="2000" kern="1200"/>
        </a:p>
      </dsp:txBody>
      <dsp:txXfrm>
        <a:off x="38838" y="976597"/>
        <a:ext cx="5828505" cy="717924"/>
      </dsp:txXfrm>
    </dsp:sp>
    <dsp:sp modelId="{3EC9F4F5-81F9-5642-ABD2-48E859AEA5E2}">
      <dsp:nvSpPr>
        <dsp:cNvPr id="0" name=""/>
        <dsp:cNvSpPr/>
      </dsp:nvSpPr>
      <dsp:spPr>
        <a:xfrm>
          <a:off x="0" y="1790959"/>
          <a:ext cx="5906181" cy="795600"/>
        </a:xfrm>
        <a:prstGeom prst="roundRect">
          <a:avLst/>
        </a:prstGeom>
        <a:solidFill>
          <a:schemeClr val="accent2">
            <a:hueOff val="-529349"/>
            <a:satOff val="597"/>
            <a:lumOff val="1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L als schwierige , spannende Herausforderung </a:t>
          </a:r>
          <a:endParaRPr lang="en-US" sz="2000" kern="1200"/>
        </a:p>
      </dsp:txBody>
      <dsp:txXfrm>
        <a:off x="38838" y="1829797"/>
        <a:ext cx="5828505" cy="717924"/>
      </dsp:txXfrm>
    </dsp:sp>
    <dsp:sp modelId="{F42EF6EB-7E07-BC4E-8FCD-73A16ED27302}">
      <dsp:nvSpPr>
        <dsp:cNvPr id="0" name=""/>
        <dsp:cNvSpPr/>
      </dsp:nvSpPr>
      <dsp:spPr>
        <a:xfrm>
          <a:off x="0" y="2644159"/>
          <a:ext cx="5906181" cy="795600"/>
        </a:xfrm>
        <a:prstGeom prst="roundRect">
          <a:avLst/>
        </a:prstGeom>
        <a:solidFill>
          <a:schemeClr val="accent2">
            <a:hueOff val="-794024"/>
            <a:satOff val="895"/>
            <a:lumOff val="2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Davonfliegen: Aufbruch vs. Flucht?</a:t>
          </a:r>
          <a:endParaRPr lang="en-US" sz="2000" kern="1200"/>
        </a:p>
      </dsp:txBody>
      <dsp:txXfrm>
        <a:off x="38838" y="2682997"/>
        <a:ext cx="5828505" cy="717924"/>
      </dsp:txXfrm>
    </dsp:sp>
    <dsp:sp modelId="{695B8B0D-7712-0441-BA14-55276C28375D}">
      <dsp:nvSpPr>
        <dsp:cNvPr id="0" name=""/>
        <dsp:cNvSpPr/>
      </dsp:nvSpPr>
      <dsp:spPr>
        <a:xfrm>
          <a:off x="0" y="3497359"/>
          <a:ext cx="5906181" cy="795600"/>
        </a:xfrm>
        <a:prstGeom prst="roundRect">
          <a:avLst/>
        </a:prstGeom>
        <a:solidFill>
          <a:schemeClr val="accent2">
            <a:hueOff val="-1058698"/>
            <a:satOff val="1194"/>
            <a:lumOff val="2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Literarizität + Sprache bei Domin und Tawada selbst das Thema der Texte</a:t>
          </a:r>
          <a:endParaRPr lang="en-US" sz="2000" kern="1200"/>
        </a:p>
      </dsp:txBody>
      <dsp:txXfrm>
        <a:off x="38838" y="3536197"/>
        <a:ext cx="5828505" cy="717924"/>
      </dsp:txXfrm>
    </dsp:sp>
    <dsp:sp modelId="{328BB970-3288-C54D-B742-8CDE55608CFA}">
      <dsp:nvSpPr>
        <dsp:cNvPr id="0" name=""/>
        <dsp:cNvSpPr/>
      </dsp:nvSpPr>
      <dsp:spPr>
        <a:xfrm>
          <a:off x="0" y="4350559"/>
          <a:ext cx="5906181" cy="79560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Ästhetische Dimension von Sprache erfahrbar machen.</a:t>
          </a:r>
          <a:endParaRPr lang="en-US" sz="2000" kern="1200"/>
        </a:p>
      </dsp:txBody>
      <dsp:txXfrm>
        <a:off x="38838" y="4389397"/>
        <a:ext cx="5828505" cy="7179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de-DE"/>
              <a:t>Mastertitelformat bearbeiten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4/13/21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4/13/21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de-DE"/>
              <a:t>Mastertitelformat bearbeiten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4/13/21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4/13/21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4/13/21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4/13/21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4/13/21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de-DE"/>
              <a:t>Mastertitelformat bearbeiten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7"/>
          <p:cNvSpPr>
            <a:spLocks noGrp="1"/>
          </p:cNvSpPr>
          <p:nvPr>
            <p:ph type="dt" sz="half" idx="10"/>
          </p:nvPr>
        </p:nvSpPr>
        <p:spPr/>
        <p:txBody>
          <a:bodyPr/>
          <a:lstStyle/>
          <a:p>
            <a:fld id="{1CF131DD-A141-4471-BCF9-C6073EDD7E20}" type="datetimeFigureOut">
              <a:rPr lang="en-US" dirty="0"/>
              <a:t>4/13/21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‹Nr.›</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4/13/21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‹Nr.›</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4/13/21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70096-2716-914F-9762-3DFF0E2EA6DB}"/>
              </a:ext>
            </a:extLst>
          </p:cNvPr>
          <p:cNvSpPr>
            <a:spLocks noGrp="1"/>
          </p:cNvSpPr>
          <p:nvPr>
            <p:ph type="ctrTitle"/>
          </p:nvPr>
        </p:nvSpPr>
        <p:spPr/>
        <p:txBody>
          <a:bodyPr/>
          <a:lstStyle/>
          <a:p>
            <a:r>
              <a:rPr lang="de-DE" sz="3200" dirty="0"/>
              <a:t>Zur Arbeit mit </a:t>
            </a:r>
            <a:r>
              <a:rPr lang="de-DE" sz="3200" dirty="0" err="1"/>
              <a:t>literatur</a:t>
            </a:r>
            <a:r>
              <a:rPr lang="de-DE" sz="3200" dirty="0"/>
              <a:t> im </a:t>
            </a:r>
            <a:r>
              <a:rPr lang="de-DE" sz="3200" dirty="0" err="1"/>
              <a:t>fu</a:t>
            </a:r>
            <a:r>
              <a:rPr lang="de-DE" sz="3200" dirty="0"/>
              <a:t> –</a:t>
            </a:r>
            <a:br>
              <a:rPr lang="de-DE" sz="3200" dirty="0"/>
            </a:br>
            <a:r>
              <a:rPr lang="de-DE" sz="3200" dirty="0"/>
              <a:t>neue </a:t>
            </a:r>
            <a:r>
              <a:rPr lang="de-DE" sz="3200" dirty="0" err="1"/>
              <a:t>konzepte</a:t>
            </a:r>
            <a:r>
              <a:rPr lang="de-DE" sz="3200" dirty="0"/>
              <a:t> und </a:t>
            </a:r>
            <a:r>
              <a:rPr lang="de-DE" sz="3200" i="1" dirty="0" err="1"/>
              <a:t>poetik</a:t>
            </a:r>
            <a:r>
              <a:rPr lang="de-DE" sz="3200" i="1" dirty="0"/>
              <a:t> Der Verschiedenheit </a:t>
            </a:r>
          </a:p>
        </p:txBody>
      </p:sp>
      <p:sp>
        <p:nvSpPr>
          <p:cNvPr id="3" name="Untertitel 2">
            <a:extLst>
              <a:ext uri="{FF2B5EF4-FFF2-40B4-BE49-F238E27FC236}">
                <a16:creationId xmlns:a16="http://schemas.microsoft.com/office/drawing/2014/main" id="{44CD3747-B9C4-D842-9ECA-4872DBF0AFEB}"/>
              </a:ext>
            </a:extLst>
          </p:cNvPr>
          <p:cNvSpPr>
            <a:spLocks noGrp="1"/>
          </p:cNvSpPr>
          <p:nvPr>
            <p:ph type="subTitle" idx="1"/>
          </p:nvPr>
        </p:nvSpPr>
        <p:spPr>
          <a:xfrm>
            <a:off x="1562100" y="4508500"/>
            <a:ext cx="9070848" cy="630763"/>
          </a:xfrm>
        </p:spPr>
        <p:txBody>
          <a:bodyPr>
            <a:noAutofit/>
          </a:bodyPr>
          <a:lstStyle/>
          <a:p>
            <a:r>
              <a:rPr lang="de-DE" sz="1400" dirty="0"/>
              <a:t>FF: NJDII_008 </a:t>
            </a:r>
            <a:r>
              <a:rPr lang="de-DE" sz="1400" dirty="0" err="1"/>
              <a:t>Didaktická</a:t>
            </a:r>
            <a:r>
              <a:rPr lang="de-DE" sz="1400" dirty="0"/>
              <a:t> </a:t>
            </a:r>
            <a:r>
              <a:rPr lang="de-DE" sz="1400" dirty="0" err="1"/>
              <a:t>dílna</a:t>
            </a:r>
            <a:r>
              <a:rPr lang="de-DE" sz="1400" dirty="0"/>
              <a:t> - </a:t>
            </a:r>
            <a:r>
              <a:rPr lang="de-DE" sz="1400" dirty="0" err="1"/>
              <a:t>literatura</a:t>
            </a:r>
            <a:r>
              <a:rPr lang="de-DE" sz="1400" dirty="0"/>
              <a:t> </a:t>
            </a:r>
          </a:p>
          <a:p>
            <a:r>
              <a:rPr lang="de-DE" sz="1400" dirty="0"/>
              <a:t>14.04.2021</a:t>
            </a:r>
          </a:p>
          <a:p>
            <a:r>
              <a:rPr lang="de-DE" sz="1400" dirty="0"/>
              <a:t>Johannes Köck </a:t>
            </a:r>
          </a:p>
        </p:txBody>
      </p:sp>
    </p:spTree>
    <p:extLst>
      <p:ext uri="{BB962C8B-B14F-4D97-AF65-F5344CB8AC3E}">
        <p14:creationId xmlns:p14="http://schemas.microsoft.com/office/powerpoint/2010/main" val="142761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Inhaltsplatzhalter 2">
            <a:extLst>
              <a:ext uri="{FF2B5EF4-FFF2-40B4-BE49-F238E27FC236}">
                <a16:creationId xmlns:a16="http://schemas.microsoft.com/office/drawing/2014/main" id="{A140563A-CE58-4B3C-869F-DEF712E6FD79}"/>
              </a:ext>
            </a:extLst>
          </p:cNvPr>
          <p:cNvGraphicFramePr>
            <a:graphicFrameLocks noGrp="1"/>
          </p:cNvGraphicFramePr>
          <p:nvPr>
            <p:ph idx="1"/>
            <p:extLst>
              <p:ext uri="{D42A27DB-BD31-4B8C-83A1-F6EECF244321}">
                <p14:modId xmlns:p14="http://schemas.microsoft.com/office/powerpoint/2010/main" val="1317345386"/>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8033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6640D-CB82-F44A-BFC7-F9D7A184B399}"/>
              </a:ext>
            </a:extLst>
          </p:cNvPr>
          <p:cNvSpPr>
            <a:spLocks noGrp="1"/>
          </p:cNvSpPr>
          <p:nvPr>
            <p:ph type="title"/>
          </p:nvPr>
        </p:nvSpPr>
        <p:spPr/>
        <p:txBody>
          <a:bodyPr/>
          <a:lstStyle/>
          <a:p>
            <a:r>
              <a:rPr lang="de-DE" dirty="0"/>
              <a:t>Auswirkungen auf den FU</a:t>
            </a:r>
          </a:p>
        </p:txBody>
      </p:sp>
      <p:sp>
        <p:nvSpPr>
          <p:cNvPr id="3" name="Inhaltsplatzhalter 2">
            <a:extLst>
              <a:ext uri="{FF2B5EF4-FFF2-40B4-BE49-F238E27FC236}">
                <a16:creationId xmlns:a16="http://schemas.microsoft.com/office/drawing/2014/main" id="{B3FA77B7-2C44-4E4A-997E-D441FAC765FB}"/>
              </a:ext>
            </a:extLst>
          </p:cNvPr>
          <p:cNvSpPr>
            <a:spLocks noGrp="1"/>
          </p:cNvSpPr>
          <p:nvPr>
            <p:ph idx="1"/>
          </p:nvPr>
        </p:nvSpPr>
        <p:spPr/>
        <p:txBody>
          <a:bodyPr/>
          <a:lstStyle/>
          <a:p>
            <a:r>
              <a:rPr lang="de-DE" dirty="0"/>
              <a:t>L als motivationsförderndes Zusatzmaterial </a:t>
            </a:r>
          </a:p>
          <a:p>
            <a:r>
              <a:rPr lang="de-DE" dirty="0"/>
              <a:t>Anregung der Lernenden zur Sprachproduktion </a:t>
            </a:r>
          </a:p>
          <a:p>
            <a:r>
              <a:rPr lang="de-DE" dirty="0"/>
              <a:t>Subjektive Sichtweise in „fremde Welten“ (Landeskunde)</a:t>
            </a:r>
          </a:p>
          <a:p>
            <a:r>
              <a:rPr lang="de-DE" dirty="0"/>
              <a:t>ABER: die ästhetische Dimension literarischer Sprache, </a:t>
            </a:r>
            <a:r>
              <a:rPr lang="de-DE" b="1" dirty="0"/>
              <a:t>spezifische </a:t>
            </a:r>
            <a:r>
              <a:rPr lang="de-DE" b="1" dirty="0" err="1"/>
              <a:t>Literarizität</a:t>
            </a:r>
            <a:r>
              <a:rPr lang="de-DE" b="1" dirty="0"/>
              <a:t>, </a:t>
            </a:r>
            <a:r>
              <a:rPr lang="de-DE" dirty="0"/>
              <a:t>(Weinreich) kam/kommt dabei oft zu kurz </a:t>
            </a:r>
          </a:p>
          <a:p>
            <a:r>
              <a:rPr lang="de-DE" dirty="0"/>
              <a:t>Ästhetische Sprachfunktion (Verfremdung/Verlangsamung mit FU nicht vereinbar</a:t>
            </a:r>
          </a:p>
          <a:p>
            <a:pPr marL="0" indent="0">
              <a:buNone/>
            </a:pPr>
            <a:r>
              <a:rPr lang="de-DE" dirty="0"/>
              <a:t>(vgl. </a:t>
            </a:r>
            <a:r>
              <a:rPr lang="de-DE" dirty="0" err="1"/>
              <a:t>Dobstadt</a:t>
            </a:r>
            <a:r>
              <a:rPr lang="de-DE" dirty="0"/>
              <a:t>, </a:t>
            </a:r>
            <a:r>
              <a:rPr lang="de-DE" dirty="0" err="1"/>
              <a:t>Riedner</a:t>
            </a:r>
            <a:r>
              <a:rPr lang="de-DE" dirty="0"/>
              <a:t>, 2011)</a:t>
            </a:r>
          </a:p>
          <a:p>
            <a:pPr>
              <a:buFont typeface="Arial" panose="020B0604020202020204" pitchFamily="34" charset="0"/>
              <a:buChar char="•"/>
            </a:pPr>
            <a:r>
              <a:rPr lang="de-DE" dirty="0"/>
              <a:t>Aufhebung von Fremdheit soll Verstehen herstellen </a:t>
            </a:r>
          </a:p>
          <a:p>
            <a:pPr marL="0" indent="0">
              <a:buNone/>
            </a:pPr>
            <a:endParaRPr lang="de-DE" dirty="0"/>
          </a:p>
          <a:p>
            <a:endParaRPr lang="de-DE" dirty="0"/>
          </a:p>
        </p:txBody>
      </p:sp>
    </p:spTree>
    <p:extLst>
      <p:ext uri="{BB962C8B-B14F-4D97-AF65-F5344CB8AC3E}">
        <p14:creationId xmlns:p14="http://schemas.microsoft.com/office/powerpoint/2010/main" val="613985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7272EF81-5B54-D343-8A30-9503802C4D6F}"/>
              </a:ext>
            </a:extLst>
          </p:cNvPr>
          <p:cNvSpPr>
            <a:spLocks noGrp="1"/>
          </p:cNvSpPr>
          <p:nvPr>
            <p:ph type="title"/>
          </p:nvPr>
        </p:nvSpPr>
        <p:spPr>
          <a:xfrm>
            <a:off x="3844616" y="881210"/>
            <a:ext cx="7417925" cy="1517035"/>
          </a:xfrm>
        </p:spPr>
        <p:txBody>
          <a:bodyPr>
            <a:normAutofit/>
          </a:bodyPr>
          <a:lstStyle/>
          <a:p>
            <a:r>
              <a:rPr lang="de-DE">
                <a:solidFill>
                  <a:schemeClr val="tx1">
                    <a:lumMod val="75000"/>
                    <a:lumOff val="25000"/>
                  </a:schemeClr>
                </a:solidFill>
              </a:rPr>
              <a:t>Zwischenfazit 1</a:t>
            </a:r>
          </a:p>
        </p:txBody>
      </p:sp>
      <p:sp>
        <p:nvSpPr>
          <p:cNvPr id="3" name="Inhaltsplatzhalter 2">
            <a:extLst>
              <a:ext uri="{FF2B5EF4-FFF2-40B4-BE49-F238E27FC236}">
                <a16:creationId xmlns:a16="http://schemas.microsoft.com/office/drawing/2014/main" id="{153704A3-24F6-1341-A299-51F7C91C91D5}"/>
              </a:ext>
            </a:extLst>
          </p:cNvPr>
          <p:cNvSpPr>
            <a:spLocks noGrp="1"/>
          </p:cNvSpPr>
          <p:nvPr>
            <p:ph idx="1"/>
          </p:nvPr>
        </p:nvSpPr>
        <p:spPr>
          <a:xfrm>
            <a:off x="3844616" y="2626840"/>
            <a:ext cx="7245103" cy="3131777"/>
          </a:xfrm>
        </p:spPr>
        <p:txBody>
          <a:bodyPr>
            <a:normAutofit/>
          </a:bodyPr>
          <a:lstStyle/>
          <a:p>
            <a:r>
              <a:rPr lang="de-DE" dirty="0">
                <a:solidFill>
                  <a:schemeClr val="tx1">
                    <a:lumMod val="75000"/>
                    <a:lumOff val="25000"/>
                  </a:schemeClr>
                </a:solidFill>
              </a:rPr>
              <a:t>Die Frage, </a:t>
            </a:r>
            <a:r>
              <a:rPr lang="de-DE" i="1" dirty="0">
                <a:solidFill>
                  <a:schemeClr val="tx1">
                    <a:lumMod val="75000"/>
                    <a:lumOff val="25000"/>
                  </a:schemeClr>
                </a:solidFill>
              </a:rPr>
              <a:t>ob, wie und zu welchem Zweck literarische Texte eingesetzt werden, hängt gleichermaßen vom Verständnis des FU und seiner Funktion in einer modernen Gesellschaft ab, wie auch vom Literaturbegriff, den man zugrunde legt.</a:t>
            </a:r>
          </a:p>
          <a:p>
            <a:endParaRPr lang="de-DE" i="1" dirty="0">
              <a:solidFill>
                <a:schemeClr val="tx1">
                  <a:lumMod val="75000"/>
                  <a:lumOff val="25000"/>
                </a:schemeClr>
              </a:solidFill>
            </a:endParaRPr>
          </a:p>
          <a:p>
            <a:r>
              <a:rPr lang="de-DE" b="1" i="1" dirty="0">
                <a:solidFill>
                  <a:schemeClr val="tx1">
                    <a:lumMod val="75000"/>
                    <a:lumOff val="25000"/>
                  </a:schemeClr>
                </a:solidFill>
              </a:rPr>
              <a:t>Wie sieht es damit in der Gegenwart aus?</a:t>
            </a:r>
          </a:p>
          <a:p>
            <a:pPr marL="0" indent="0">
              <a:buNone/>
            </a:pPr>
            <a:r>
              <a:rPr lang="de-DE" dirty="0">
                <a:solidFill>
                  <a:schemeClr val="tx1">
                    <a:lumMod val="75000"/>
                    <a:lumOff val="25000"/>
                  </a:schemeClr>
                </a:solidFill>
              </a:rPr>
              <a:t>(ebd.)</a:t>
            </a:r>
          </a:p>
        </p:txBody>
      </p:sp>
    </p:spTree>
    <p:extLst>
      <p:ext uri="{BB962C8B-B14F-4D97-AF65-F5344CB8AC3E}">
        <p14:creationId xmlns:p14="http://schemas.microsoft.com/office/powerpoint/2010/main" val="366092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B1821C-2E7E-4A0F-9DEE-DA1242BD4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Grafik auf Dokument mit Stift">
            <a:extLst>
              <a:ext uri="{FF2B5EF4-FFF2-40B4-BE49-F238E27FC236}">
                <a16:creationId xmlns:a16="http://schemas.microsoft.com/office/drawing/2014/main" id="{DC2E0629-C4B5-4D95-A94D-E4B72AC5C648}"/>
              </a:ext>
            </a:extLst>
          </p:cNvPr>
          <p:cNvPicPr>
            <a:picLocks noChangeAspect="1"/>
          </p:cNvPicPr>
          <p:nvPr/>
        </p:nvPicPr>
        <p:blipFill rotWithShape="1">
          <a:blip r:embed="rId2">
            <a:duotone>
              <a:schemeClr val="accent1">
                <a:shade val="45000"/>
                <a:satMod val="135000"/>
              </a:schemeClr>
              <a:prstClr val="white"/>
            </a:duotone>
            <a:alphaModFix amt="75000"/>
          </a:blip>
          <a:srcRect l="9091" t="5820" b="17572"/>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52BB9502-B4F7-4349-B66A-B68DEAAA8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626B7EB4-EF56-BD46-AEA7-FE903E76DC3C}"/>
              </a:ext>
            </a:extLst>
          </p:cNvPr>
          <p:cNvSpPr>
            <a:spLocks noGrp="1"/>
          </p:cNvSpPr>
          <p:nvPr>
            <p:ph type="title"/>
          </p:nvPr>
        </p:nvSpPr>
        <p:spPr>
          <a:xfrm>
            <a:off x="4740751" y="642594"/>
            <a:ext cx="6718433" cy="1746504"/>
          </a:xfrm>
        </p:spPr>
        <p:txBody>
          <a:bodyPr>
            <a:normAutofit/>
          </a:bodyPr>
          <a:lstStyle/>
          <a:p>
            <a:r>
              <a:rPr lang="de-DE">
                <a:solidFill>
                  <a:schemeClr val="tx1">
                    <a:lumMod val="75000"/>
                    <a:lumOff val="25000"/>
                  </a:schemeClr>
                </a:solidFill>
              </a:rPr>
              <a:t>2. Aktuelle Tendenzen </a:t>
            </a:r>
            <a:br>
              <a:rPr lang="de-DE">
                <a:solidFill>
                  <a:schemeClr val="tx1">
                    <a:lumMod val="75000"/>
                    <a:lumOff val="25000"/>
                  </a:schemeClr>
                </a:solidFill>
              </a:rPr>
            </a:br>
            <a:endParaRPr lang="de-DE">
              <a:solidFill>
                <a:schemeClr val="tx1">
                  <a:lumMod val="75000"/>
                  <a:lumOff val="25000"/>
                </a:schemeClr>
              </a:solidFill>
            </a:endParaRPr>
          </a:p>
        </p:txBody>
      </p:sp>
      <p:sp>
        <p:nvSpPr>
          <p:cNvPr id="3" name="Inhaltsplatzhalter 2">
            <a:extLst>
              <a:ext uri="{FF2B5EF4-FFF2-40B4-BE49-F238E27FC236}">
                <a16:creationId xmlns:a16="http://schemas.microsoft.com/office/drawing/2014/main" id="{07DAD1C5-DAE0-1849-ABA2-7591B6C67EF8}"/>
              </a:ext>
            </a:extLst>
          </p:cNvPr>
          <p:cNvSpPr>
            <a:spLocks noGrp="1"/>
          </p:cNvSpPr>
          <p:nvPr>
            <p:ph idx="1"/>
          </p:nvPr>
        </p:nvSpPr>
        <p:spPr>
          <a:xfrm>
            <a:off x="4740752" y="2389098"/>
            <a:ext cx="6718434" cy="3645942"/>
          </a:xfrm>
        </p:spPr>
        <p:txBody>
          <a:bodyPr>
            <a:normAutofit/>
          </a:bodyPr>
          <a:lstStyle/>
          <a:p>
            <a:r>
              <a:rPr lang="de-DE">
                <a:solidFill>
                  <a:schemeClr val="tx1">
                    <a:lumMod val="75000"/>
                    <a:lumOff val="25000"/>
                  </a:schemeClr>
                </a:solidFill>
              </a:rPr>
              <a:t>Globalisierung, weltwirtschaftliche Verflechtung samt kultureller und politischer Auswirkungen.</a:t>
            </a:r>
          </a:p>
          <a:p>
            <a:endParaRPr lang="de-DE">
              <a:solidFill>
                <a:schemeClr val="tx1">
                  <a:lumMod val="75000"/>
                  <a:lumOff val="25000"/>
                </a:schemeClr>
              </a:solidFill>
            </a:endParaRPr>
          </a:p>
          <a:p>
            <a:r>
              <a:rPr lang="de-DE">
                <a:solidFill>
                  <a:schemeClr val="tx1">
                    <a:lumMod val="75000"/>
                    <a:lumOff val="25000"/>
                  </a:schemeClr>
                </a:solidFill>
              </a:rPr>
              <a:t>Das heutige Weltsystem als  „eine komplexe, sich überlappende und widersprüchliche Ordnung, innerhalb derer Menschen, Waren, Kapital, Technologien und Ideen zirkulieren“ (Breidenbach/Zukrigl 2000). </a:t>
            </a:r>
            <a:endParaRPr lang="de-DE" i="1">
              <a:solidFill>
                <a:schemeClr val="tx1">
                  <a:lumMod val="75000"/>
                  <a:lumOff val="25000"/>
                </a:schemeClr>
              </a:solidFill>
            </a:endParaRPr>
          </a:p>
        </p:txBody>
      </p:sp>
    </p:spTree>
    <p:extLst>
      <p:ext uri="{BB962C8B-B14F-4D97-AF65-F5344CB8AC3E}">
        <p14:creationId xmlns:p14="http://schemas.microsoft.com/office/powerpoint/2010/main" val="228370493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el 1">
            <a:extLst>
              <a:ext uri="{FF2B5EF4-FFF2-40B4-BE49-F238E27FC236}">
                <a16:creationId xmlns:a16="http://schemas.microsoft.com/office/drawing/2014/main" id="{F3252D5C-D79B-3549-9DB5-CE495EF6A488}"/>
              </a:ext>
            </a:extLst>
          </p:cNvPr>
          <p:cNvSpPr>
            <a:spLocks noGrp="1"/>
          </p:cNvSpPr>
          <p:nvPr>
            <p:ph type="title"/>
          </p:nvPr>
        </p:nvSpPr>
        <p:spPr>
          <a:xfrm>
            <a:off x="573409" y="559477"/>
            <a:ext cx="3765200" cy="5709931"/>
          </a:xfrm>
        </p:spPr>
        <p:txBody>
          <a:bodyPr>
            <a:normAutofit/>
          </a:bodyPr>
          <a:lstStyle/>
          <a:p>
            <a:pPr algn="ctr"/>
            <a:r>
              <a:rPr lang="de-DE" sz="3700"/>
              <a:t>Veränderte Schwerpunkte und Zielsetzungen </a:t>
            </a:r>
          </a:p>
        </p:txBody>
      </p:sp>
      <p:sp>
        <p:nvSpPr>
          <p:cNvPr id="7" name="Inhaltsplatzhalter 2">
            <a:extLst>
              <a:ext uri="{FF2B5EF4-FFF2-40B4-BE49-F238E27FC236}">
                <a16:creationId xmlns:a16="http://schemas.microsoft.com/office/drawing/2014/main" id="{2D774630-06C7-6B43-8F39-200CE70878E8}"/>
              </a:ext>
            </a:extLst>
          </p:cNvPr>
          <p:cNvSpPr>
            <a:spLocks noGrp="1"/>
          </p:cNvSpPr>
          <p:nvPr>
            <p:ph idx="1"/>
          </p:nvPr>
        </p:nvSpPr>
        <p:spPr>
          <a:xfrm>
            <a:off x="5478124" y="559477"/>
            <a:ext cx="5647076" cy="5475563"/>
          </a:xfrm>
        </p:spPr>
        <p:txBody>
          <a:bodyPr anchor="ctr">
            <a:normAutofit/>
          </a:bodyPr>
          <a:lstStyle/>
          <a:p>
            <a:r>
              <a:rPr lang="de-DE" dirty="0"/>
              <a:t>Mehrsprachigkeitsforschung</a:t>
            </a:r>
          </a:p>
          <a:p>
            <a:r>
              <a:rPr lang="de-DE" dirty="0"/>
              <a:t>Spracherwerb in Migrationskontexten</a:t>
            </a:r>
          </a:p>
          <a:p>
            <a:r>
              <a:rPr lang="de-DE" dirty="0"/>
              <a:t>Kulturwissenschaftlich fundierte Landeskunde (z. </a:t>
            </a:r>
            <a:r>
              <a:rPr lang="de-DE" dirty="0" err="1"/>
              <a:t>B.Altmayer</a:t>
            </a:r>
            <a:r>
              <a:rPr lang="de-DE" dirty="0"/>
              <a:t> 2006)</a:t>
            </a:r>
          </a:p>
          <a:p>
            <a:r>
              <a:rPr lang="de-DE" dirty="0"/>
              <a:t>Kommunikative Kompetenz (“Muttersprachler als Maßstab“)?</a:t>
            </a:r>
          </a:p>
          <a:p>
            <a:r>
              <a:rPr lang="de-DE" dirty="0"/>
              <a:t>Mehrsprachigkeit, komplexe kulturelle Bezüge</a:t>
            </a:r>
          </a:p>
          <a:p>
            <a:r>
              <a:rPr lang="de-DE" dirty="0"/>
              <a:t>Umgang mit unterschiedlichen Handlungs- und kulturellen Deutungsmustern </a:t>
            </a:r>
          </a:p>
          <a:p>
            <a:r>
              <a:rPr lang="de-DE" dirty="0"/>
              <a:t>Konkurrierende Normen verlangen nach einer hohen Toleranz gegenüber „Mehrdeutigkeiten und Differenzen“ (</a:t>
            </a:r>
            <a:r>
              <a:rPr lang="de-DE" dirty="0" err="1"/>
              <a:t>Dobstadt</a:t>
            </a:r>
            <a:r>
              <a:rPr lang="de-DE" dirty="0"/>
              <a:t> u. </a:t>
            </a:r>
            <a:r>
              <a:rPr lang="de-DE" dirty="0" err="1"/>
              <a:t>Riedner</a:t>
            </a:r>
            <a:r>
              <a:rPr lang="de-DE" dirty="0"/>
              <a:t>, 2011)</a:t>
            </a:r>
          </a:p>
          <a:p>
            <a:pPr marL="0" indent="0">
              <a:buNone/>
            </a:pPr>
            <a:endParaRPr lang="de-DE" dirty="0"/>
          </a:p>
        </p:txBody>
      </p:sp>
    </p:spTree>
    <p:extLst>
      <p:ext uri="{BB962C8B-B14F-4D97-AF65-F5344CB8AC3E}">
        <p14:creationId xmlns:p14="http://schemas.microsoft.com/office/powerpoint/2010/main" val="380371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el 1">
            <a:extLst>
              <a:ext uri="{FF2B5EF4-FFF2-40B4-BE49-F238E27FC236}">
                <a16:creationId xmlns:a16="http://schemas.microsoft.com/office/drawing/2014/main" id="{91CBBEEE-22B7-3D44-B905-2BA128C7AF86}"/>
              </a:ext>
            </a:extLst>
          </p:cNvPr>
          <p:cNvSpPr>
            <a:spLocks noGrp="1"/>
          </p:cNvSpPr>
          <p:nvPr>
            <p:ph type="title"/>
          </p:nvPr>
        </p:nvSpPr>
        <p:spPr>
          <a:xfrm>
            <a:off x="573409" y="559477"/>
            <a:ext cx="3765200" cy="5709931"/>
          </a:xfrm>
        </p:spPr>
        <p:txBody>
          <a:bodyPr>
            <a:normAutofit/>
          </a:bodyPr>
          <a:lstStyle/>
          <a:p>
            <a:pPr algn="ctr"/>
            <a:r>
              <a:rPr lang="de-DE" sz="4400"/>
              <a:t>Kulturelles Lernen und symbolische Kompetenz </a:t>
            </a:r>
          </a:p>
        </p:txBody>
      </p:sp>
      <p:sp>
        <p:nvSpPr>
          <p:cNvPr id="3" name="Inhaltsplatzhalter 2">
            <a:extLst>
              <a:ext uri="{FF2B5EF4-FFF2-40B4-BE49-F238E27FC236}">
                <a16:creationId xmlns:a16="http://schemas.microsoft.com/office/drawing/2014/main" id="{AC93E0B6-8543-8A48-9B47-C6E945541ABC}"/>
              </a:ext>
            </a:extLst>
          </p:cNvPr>
          <p:cNvSpPr>
            <a:spLocks noGrp="1"/>
          </p:cNvSpPr>
          <p:nvPr>
            <p:ph idx="1"/>
          </p:nvPr>
        </p:nvSpPr>
        <p:spPr>
          <a:xfrm>
            <a:off x="5478124" y="559477"/>
            <a:ext cx="5647076" cy="5475563"/>
          </a:xfrm>
        </p:spPr>
        <p:txBody>
          <a:bodyPr anchor="ctr">
            <a:normAutofit/>
          </a:bodyPr>
          <a:lstStyle/>
          <a:p>
            <a:r>
              <a:rPr lang="de-DE" dirty="0"/>
              <a:t>Zunehmend Kritik am IK (Dichotomie „Eigen“ vs. „Fremd“)</a:t>
            </a:r>
          </a:p>
          <a:p>
            <a:r>
              <a:rPr lang="de-DE" dirty="0"/>
              <a:t>Einheitlichkeit feststehender Kulturen, klare kulturelle Prägung der Lernenden (</a:t>
            </a:r>
            <a:r>
              <a:rPr lang="de-DE" dirty="0" err="1"/>
              <a:t>kulturalisierende</a:t>
            </a:r>
            <a:r>
              <a:rPr lang="de-DE" dirty="0"/>
              <a:t> Zuschreibungen)</a:t>
            </a:r>
          </a:p>
          <a:p>
            <a:r>
              <a:rPr lang="de-DE" dirty="0"/>
              <a:t>So handeln die („Tschechen“, “Franzosen“, „Deutschen“)</a:t>
            </a:r>
          </a:p>
          <a:p>
            <a:r>
              <a:rPr lang="de-DE" dirty="0"/>
              <a:t>Didaktik eines umfassenden kulturbezogenen Lernens (Hu/</a:t>
            </a:r>
            <a:r>
              <a:rPr lang="de-DE" dirty="0" err="1"/>
              <a:t>Byram</a:t>
            </a:r>
            <a:r>
              <a:rPr lang="de-DE" dirty="0"/>
              <a:t>), Auflösen der Gegensätzlichkeit</a:t>
            </a:r>
          </a:p>
          <a:p>
            <a:r>
              <a:rPr lang="de-DE" dirty="0"/>
              <a:t>Kulturelle Deutungsmuster (</a:t>
            </a:r>
            <a:r>
              <a:rPr lang="de-DE" dirty="0" err="1"/>
              <a:t>Altmayer</a:t>
            </a:r>
            <a:r>
              <a:rPr lang="de-DE" dirty="0"/>
              <a:t>)statt national oder ethnisch begründeter Kulturen </a:t>
            </a:r>
          </a:p>
          <a:p>
            <a:r>
              <a:rPr lang="de-DE" dirty="0"/>
              <a:t>Von der kommunikativen zur symbolischen Kompetenz  (Claire </a:t>
            </a:r>
            <a:r>
              <a:rPr lang="de-DE" dirty="0" err="1"/>
              <a:t>Kramsch</a:t>
            </a:r>
            <a:r>
              <a:rPr lang="de-DE" dirty="0"/>
              <a:t>)</a:t>
            </a:r>
          </a:p>
        </p:txBody>
      </p:sp>
    </p:spTree>
    <p:extLst>
      <p:ext uri="{BB962C8B-B14F-4D97-AF65-F5344CB8AC3E}">
        <p14:creationId xmlns:p14="http://schemas.microsoft.com/office/powerpoint/2010/main" val="272153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26" name="Rectangle 25">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2">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DB82C469-B2B7-C641-A591-17708C272B70}"/>
              </a:ext>
            </a:extLst>
          </p:cNvPr>
          <p:cNvSpPr>
            <a:spLocks noGrp="1"/>
          </p:cNvSpPr>
          <p:nvPr>
            <p:ph type="title"/>
          </p:nvPr>
        </p:nvSpPr>
        <p:spPr>
          <a:xfrm>
            <a:off x="8019287" y="1168400"/>
            <a:ext cx="3697043" cy="4521200"/>
          </a:xfrm>
        </p:spPr>
        <p:txBody>
          <a:bodyPr>
            <a:normAutofit/>
          </a:bodyPr>
          <a:lstStyle/>
          <a:p>
            <a:r>
              <a:rPr lang="de-DE" sz="3400">
                <a:solidFill>
                  <a:srgbClr val="FFFFFF"/>
                </a:solidFill>
              </a:rPr>
              <a:t>Kulturelle Deutungsmuster (Altmayer)</a:t>
            </a:r>
          </a:p>
        </p:txBody>
      </p:sp>
      <p:sp>
        <p:nvSpPr>
          <p:cNvPr id="3" name="Inhaltsplatzhalter 2">
            <a:extLst>
              <a:ext uri="{FF2B5EF4-FFF2-40B4-BE49-F238E27FC236}">
                <a16:creationId xmlns:a16="http://schemas.microsoft.com/office/drawing/2014/main" id="{E217F379-3071-ED4B-8E54-B7B7DD96D2B7}"/>
              </a:ext>
            </a:extLst>
          </p:cNvPr>
          <p:cNvSpPr>
            <a:spLocks noGrp="1"/>
          </p:cNvSpPr>
          <p:nvPr>
            <p:ph idx="1"/>
          </p:nvPr>
        </p:nvSpPr>
        <p:spPr>
          <a:xfrm>
            <a:off x="643337" y="1168400"/>
            <a:ext cx="6326423" cy="4521200"/>
          </a:xfrm>
        </p:spPr>
        <p:txBody>
          <a:bodyPr anchor="ctr">
            <a:normAutofit/>
          </a:bodyPr>
          <a:lstStyle/>
          <a:p>
            <a:pPr>
              <a:lnSpc>
                <a:spcPct val="90000"/>
              </a:lnSpc>
            </a:pPr>
            <a:r>
              <a:rPr lang="de-DE" sz="1500" i="1" dirty="0"/>
              <a:t>Was also ist ein kulturelles (Deutungs-) Muster? Es ist ein Wissenselement, in dem musterhaft verdichtetes und typisiertes, d.h. auf einer mittleren Abstraktionsebene angesiedeltes und insofern auf viele konkrete Situationen anwendbares Wissen über einen bestimmten Erfahrungsbereich enthalten ist; - das dazu dient, je konkrete Erfahrungen und Situationen als Fall eines allgemeineren Typs / Musters zu deuten und einzuordnen, der Erfahrung bzw. Situation einen bestimmten Sinn zuzuschreiben und unser Handeln in der entsprechenden Situation zu orientieren; das in Sprache und Diskursen gespeichert und überliefert ist, im Prozess der Sozialisation in bestimmte Diskurse erworben wird, für die Verständigung und die Herstellung einer gemeinsamen Wirklichkeit innerhalb dieser Diskurse zur Verfügung steht und in diesem Sinn Gemeinschaft stiftet;-das in alltäglichen Handlungsvollzügen und Kommunikationssituationen in der Regel implizit und unreflektiert verwendet und als allgemein bekannt und selbstverständlich vorausgesetzt wird, das im Bedarfsfall aber auch auf eine reflexive Ebene gehoben und selbst zum Gegenstand auch kontroverser Deutung werden kann </a:t>
            </a:r>
            <a:r>
              <a:rPr lang="de-DE" sz="1500" dirty="0"/>
              <a:t>(</a:t>
            </a:r>
            <a:r>
              <a:rPr lang="de-DE" sz="1500" dirty="0" err="1"/>
              <a:t>Altmayer</a:t>
            </a:r>
            <a:r>
              <a:rPr lang="de-DE" sz="1500" dirty="0"/>
              <a:t>, 2013).</a:t>
            </a:r>
          </a:p>
        </p:txBody>
      </p:sp>
    </p:spTree>
    <p:extLst>
      <p:ext uri="{BB962C8B-B14F-4D97-AF65-F5344CB8AC3E}">
        <p14:creationId xmlns:p14="http://schemas.microsoft.com/office/powerpoint/2010/main" val="85055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E5B572D-CADF-674B-B8BC-5B8AF5087864}"/>
              </a:ext>
            </a:extLst>
          </p:cNvPr>
          <p:cNvSpPr>
            <a:spLocks noGrp="1"/>
          </p:cNvSpPr>
          <p:nvPr>
            <p:ph type="title"/>
          </p:nvPr>
        </p:nvSpPr>
        <p:spPr>
          <a:xfrm>
            <a:off x="700390" y="891241"/>
            <a:ext cx="3628129" cy="5075519"/>
          </a:xfrm>
        </p:spPr>
        <p:txBody>
          <a:bodyPr>
            <a:normAutofit/>
          </a:bodyPr>
          <a:lstStyle/>
          <a:p>
            <a:pPr algn="r"/>
            <a:r>
              <a:rPr lang="de-DE" sz="4000">
                <a:solidFill>
                  <a:srgbClr val="FFFFFF"/>
                </a:solidFill>
              </a:rPr>
              <a:t>Ein Beispiel </a:t>
            </a:r>
          </a:p>
        </p:txBody>
      </p:sp>
      <p:cxnSp>
        <p:nvCxnSpPr>
          <p:cNvPr id="17"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D3AF9BB7-AA15-BF4A-BFF7-0DC4197D0589}"/>
              </a:ext>
            </a:extLst>
          </p:cNvPr>
          <p:cNvSpPr>
            <a:spLocks noGrp="1"/>
          </p:cNvSpPr>
          <p:nvPr>
            <p:ph idx="1"/>
          </p:nvPr>
        </p:nvSpPr>
        <p:spPr>
          <a:xfrm>
            <a:off x="5017865" y="891241"/>
            <a:ext cx="6359677" cy="5075519"/>
          </a:xfrm>
        </p:spPr>
        <p:txBody>
          <a:bodyPr anchor="ctr">
            <a:normAutofit/>
          </a:bodyPr>
          <a:lstStyle/>
          <a:p>
            <a:pPr>
              <a:lnSpc>
                <a:spcPct val="90000"/>
              </a:lnSpc>
            </a:pPr>
            <a:r>
              <a:rPr lang="de-DE" sz="1500" i="1" dirty="0">
                <a:solidFill>
                  <a:srgbClr val="FFFFFF"/>
                </a:solidFill>
              </a:rPr>
              <a:t>Zur Veranschaulichung dieses zunächst ja doch sehr abstrakt anmutenden Begriffs greife ich kurz auf eine soziale Situation zurück, die zur wissenschaftlichen Praxis weltweit gehört: ein wissenschaftlicher Vortrag. Als Teilnehmer am </a:t>
            </a:r>
            <a:r>
              <a:rPr lang="de-DE" sz="1500" i="1" dirty="0" err="1">
                <a:solidFill>
                  <a:srgbClr val="FFFFFF"/>
                </a:solidFill>
              </a:rPr>
              <a:t>Wis-senschaftsdiskurs</a:t>
            </a:r>
            <a:r>
              <a:rPr lang="de-DE" sz="1500" i="1" dirty="0">
                <a:solidFill>
                  <a:srgbClr val="FFFFFF"/>
                </a:solidFill>
              </a:rPr>
              <a:t> verfügen wir alle über das kulturelle Muster ‚Vortrag‘, das uns in die Lage versetzt, der Situation, in der wir uns während eines Vortrags befinden, einen spezifischen Sinn zuzuschreiben, bei dem wir auch davon ausgehen können, dass er von allen Beteiligten geteilt wird, weil wir eben alle durch unsere Sozialisation in den Wissenschaftsdiskurs über das entsprechende Muster verfügen. Sinn zuschreiben heißt dabei aber nicht nur, dass wir auf der kognitiven Ebene einen Rahmen herstellen, in die sich einzelne Erfahrungen innerhalb der entsprechenden Situation problemlos einfügen lassen, es heißt vielmehr auch, dass wir aufgrund dieses Musters auch wissen, wie wir uns in der betreffenden Situation verhalten sollen und können, d.h. das Muster liefert uns Handlungsorientierung. Andere Beispiele wären auch diejenigen, von denen oben die Rede war, die Unterscheidung zwischen ‚Ossis‘ und ‚Wessis‘, aber auch andere, auf den ersten Blick völlig trivial anmutende Muster, mit denen wir Menschen kategorisieren, d.h. in Schubladen stecken, in Gruppen einteilen usw.: Männer –Frauen, Erwachsene –Kinder, Alte –Junge, Deutsche –Russen, wir –sie </a:t>
            </a:r>
            <a:r>
              <a:rPr lang="de-DE" sz="1500" i="1" dirty="0" err="1">
                <a:solidFill>
                  <a:srgbClr val="FFFFFF"/>
                </a:solidFill>
              </a:rPr>
              <a:t>usw</a:t>
            </a:r>
            <a:r>
              <a:rPr lang="de-DE" sz="1500" i="1" dirty="0">
                <a:solidFill>
                  <a:srgbClr val="FFFFFF"/>
                </a:solidFill>
              </a:rPr>
              <a:t> (ebd.).</a:t>
            </a:r>
          </a:p>
        </p:txBody>
      </p:sp>
    </p:spTree>
    <p:extLst>
      <p:ext uri="{BB962C8B-B14F-4D97-AF65-F5344CB8AC3E}">
        <p14:creationId xmlns:p14="http://schemas.microsoft.com/office/powerpoint/2010/main" val="3345811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el 1">
            <a:extLst>
              <a:ext uri="{FF2B5EF4-FFF2-40B4-BE49-F238E27FC236}">
                <a16:creationId xmlns:a16="http://schemas.microsoft.com/office/drawing/2014/main" id="{FF494E92-7C98-184A-B62F-14C9EBAAA83C}"/>
              </a:ext>
            </a:extLst>
          </p:cNvPr>
          <p:cNvSpPr>
            <a:spLocks noGrp="1"/>
          </p:cNvSpPr>
          <p:nvPr>
            <p:ph type="title"/>
          </p:nvPr>
        </p:nvSpPr>
        <p:spPr>
          <a:xfrm>
            <a:off x="573409" y="559477"/>
            <a:ext cx="3765200" cy="5709931"/>
          </a:xfrm>
        </p:spPr>
        <p:txBody>
          <a:bodyPr>
            <a:normAutofit/>
          </a:bodyPr>
          <a:lstStyle/>
          <a:p>
            <a:pPr algn="ctr"/>
            <a:r>
              <a:rPr lang="de-DE" sz="4400"/>
              <a:t>Symbolische Kompetenz </a:t>
            </a:r>
          </a:p>
        </p:txBody>
      </p:sp>
      <p:sp>
        <p:nvSpPr>
          <p:cNvPr id="3" name="Inhaltsplatzhalter 2">
            <a:extLst>
              <a:ext uri="{FF2B5EF4-FFF2-40B4-BE49-F238E27FC236}">
                <a16:creationId xmlns:a16="http://schemas.microsoft.com/office/drawing/2014/main" id="{7A3DA278-179E-0043-B76B-D1FFBA50EA68}"/>
              </a:ext>
            </a:extLst>
          </p:cNvPr>
          <p:cNvSpPr>
            <a:spLocks noGrp="1"/>
          </p:cNvSpPr>
          <p:nvPr>
            <p:ph idx="1"/>
          </p:nvPr>
        </p:nvSpPr>
        <p:spPr>
          <a:xfrm>
            <a:off x="5478124" y="559477"/>
            <a:ext cx="5647076" cy="5475563"/>
          </a:xfrm>
        </p:spPr>
        <p:txBody>
          <a:bodyPr anchor="ctr">
            <a:normAutofit/>
          </a:bodyPr>
          <a:lstStyle/>
          <a:p>
            <a:pPr>
              <a:lnSpc>
                <a:spcPct val="90000"/>
              </a:lnSpc>
            </a:pPr>
            <a:r>
              <a:rPr lang="de-DE" sz="1500" dirty="0" err="1"/>
              <a:t>Kramsch</a:t>
            </a:r>
            <a:r>
              <a:rPr lang="de-DE" sz="1500" dirty="0"/>
              <a:t> definiert symbolische Kompetenz als ein komplexes Cluster, das sich aus folgenden symbolischen Fähigkeiten zusammensetzt:„</a:t>
            </a:r>
            <a:r>
              <a:rPr lang="de-DE" sz="1500" dirty="0" err="1"/>
              <a:t>awareness</a:t>
            </a:r>
            <a:r>
              <a:rPr lang="de-DE" sz="1500" dirty="0"/>
              <a:t> </a:t>
            </a:r>
            <a:r>
              <a:rPr lang="de-DE" sz="1500" dirty="0" err="1"/>
              <a:t>of</a:t>
            </a:r>
            <a:r>
              <a:rPr lang="de-DE" sz="1500" dirty="0"/>
              <a:t> </a:t>
            </a:r>
            <a:r>
              <a:rPr lang="de-DE" sz="1500" dirty="0" err="1"/>
              <a:t>the</a:t>
            </a:r>
            <a:r>
              <a:rPr lang="de-DE" sz="1500" dirty="0"/>
              <a:t> </a:t>
            </a:r>
            <a:r>
              <a:rPr lang="de-DE" sz="1500" dirty="0" err="1"/>
              <a:t>symbolic</a:t>
            </a:r>
            <a:r>
              <a:rPr lang="de-DE" sz="1500" dirty="0"/>
              <a:t> </a:t>
            </a:r>
            <a:r>
              <a:rPr lang="de-DE" sz="1500" dirty="0" err="1"/>
              <a:t>values</a:t>
            </a:r>
            <a:r>
              <a:rPr lang="de-DE" sz="1500" dirty="0"/>
              <a:t> </a:t>
            </a:r>
            <a:r>
              <a:rPr lang="de-DE" sz="1500" dirty="0" err="1"/>
              <a:t>of</a:t>
            </a:r>
            <a:r>
              <a:rPr lang="de-DE" sz="1500" dirty="0"/>
              <a:t> </a:t>
            </a:r>
            <a:r>
              <a:rPr lang="de-DE" sz="1500" dirty="0" err="1"/>
              <a:t>words</a:t>
            </a:r>
            <a:r>
              <a:rPr lang="de-DE" sz="1500" dirty="0"/>
              <a:t>, </a:t>
            </a:r>
            <a:r>
              <a:rPr lang="de-DE" sz="1500" dirty="0" err="1"/>
              <a:t>ability</a:t>
            </a:r>
            <a:r>
              <a:rPr lang="de-DE" sz="1500" dirty="0"/>
              <a:t> </a:t>
            </a:r>
            <a:r>
              <a:rPr lang="de-DE" sz="1500" dirty="0" err="1"/>
              <a:t>to</a:t>
            </a:r>
            <a:r>
              <a:rPr lang="de-DE" sz="1500" dirty="0"/>
              <a:t> find </a:t>
            </a:r>
            <a:r>
              <a:rPr lang="de-DE" sz="1500" dirty="0" err="1"/>
              <a:t>the</a:t>
            </a:r>
            <a:r>
              <a:rPr lang="de-DE" sz="1500" dirty="0"/>
              <a:t> </a:t>
            </a:r>
            <a:r>
              <a:rPr lang="de-DE" sz="1500" dirty="0" err="1"/>
              <a:t>most</a:t>
            </a:r>
            <a:r>
              <a:rPr lang="de-DE" sz="1500" dirty="0"/>
              <a:t> </a:t>
            </a:r>
            <a:r>
              <a:rPr lang="de-DE" sz="1500" dirty="0" err="1"/>
              <a:t>appropriate</a:t>
            </a:r>
            <a:r>
              <a:rPr lang="de-DE" sz="1500" dirty="0"/>
              <a:t> </a:t>
            </a:r>
            <a:r>
              <a:rPr lang="de-DE" sz="1500" dirty="0" err="1"/>
              <a:t>subject</a:t>
            </a:r>
            <a:r>
              <a:rPr lang="de-DE" sz="1500" dirty="0"/>
              <a:t> </a:t>
            </a:r>
            <a:r>
              <a:rPr lang="de-DE" sz="1500" dirty="0" err="1"/>
              <a:t>position</a:t>
            </a:r>
            <a:r>
              <a:rPr lang="de-DE" sz="1500" dirty="0"/>
              <a:t>, </a:t>
            </a:r>
            <a:r>
              <a:rPr lang="de-DE" sz="1500" dirty="0" err="1"/>
              <a:t>ability</a:t>
            </a:r>
            <a:r>
              <a:rPr lang="de-DE" sz="1500" dirty="0"/>
              <a:t> </a:t>
            </a:r>
            <a:r>
              <a:rPr lang="de-DE" sz="1500" dirty="0" err="1"/>
              <a:t>to</a:t>
            </a:r>
            <a:r>
              <a:rPr lang="de-DE" sz="1500" dirty="0"/>
              <a:t> </a:t>
            </a:r>
            <a:r>
              <a:rPr lang="de-DE" sz="1500" dirty="0" err="1"/>
              <a:t>grasp</a:t>
            </a:r>
            <a:r>
              <a:rPr lang="de-DE" sz="1500" dirty="0"/>
              <a:t> </a:t>
            </a:r>
            <a:r>
              <a:rPr lang="de-DE" sz="1500" dirty="0" err="1"/>
              <a:t>the</a:t>
            </a:r>
            <a:r>
              <a:rPr lang="de-DE" sz="1500" dirty="0"/>
              <a:t> larger </a:t>
            </a:r>
            <a:r>
              <a:rPr lang="de-DE" sz="1500" dirty="0" err="1"/>
              <a:t>social</a:t>
            </a:r>
            <a:r>
              <a:rPr lang="de-DE" sz="1500" dirty="0"/>
              <a:t> </a:t>
            </a:r>
            <a:r>
              <a:rPr lang="de-DE" sz="1500" dirty="0" err="1"/>
              <a:t>and</a:t>
            </a:r>
            <a:r>
              <a:rPr lang="de-DE" sz="1500" dirty="0"/>
              <a:t> </a:t>
            </a:r>
            <a:r>
              <a:rPr lang="de-DE" sz="1500" dirty="0" err="1"/>
              <a:t>historical</a:t>
            </a:r>
            <a:r>
              <a:rPr lang="de-DE" sz="1500" dirty="0"/>
              <a:t> </a:t>
            </a:r>
            <a:r>
              <a:rPr lang="de-DE" sz="1500" dirty="0" err="1"/>
              <a:t>significance</a:t>
            </a:r>
            <a:r>
              <a:rPr lang="de-DE" sz="1500" dirty="0"/>
              <a:t> </a:t>
            </a:r>
            <a:r>
              <a:rPr lang="de-DE" sz="1500" dirty="0" err="1"/>
              <a:t>of</a:t>
            </a:r>
            <a:r>
              <a:rPr lang="de-DE" sz="1500" dirty="0"/>
              <a:t> </a:t>
            </a:r>
            <a:r>
              <a:rPr lang="de-DE" sz="1500" dirty="0" err="1"/>
              <a:t>events</a:t>
            </a:r>
            <a:r>
              <a:rPr lang="de-DE" sz="1500" dirty="0"/>
              <a:t> </a:t>
            </a:r>
            <a:r>
              <a:rPr lang="de-DE" sz="1500" dirty="0" err="1"/>
              <a:t>and</a:t>
            </a:r>
            <a:r>
              <a:rPr lang="de-DE" sz="1500" dirty="0"/>
              <a:t> </a:t>
            </a:r>
            <a:r>
              <a:rPr lang="de-DE" sz="1500" dirty="0" err="1"/>
              <a:t>to</a:t>
            </a:r>
            <a:r>
              <a:rPr lang="de-DE" sz="1500" dirty="0"/>
              <a:t> </a:t>
            </a:r>
            <a:r>
              <a:rPr lang="de-DE" sz="1500" dirty="0" err="1"/>
              <a:t>understand</a:t>
            </a:r>
            <a:r>
              <a:rPr lang="de-DE" sz="1500" dirty="0"/>
              <a:t> </a:t>
            </a:r>
            <a:r>
              <a:rPr lang="de-DE" sz="1500" dirty="0" err="1"/>
              <a:t>the</a:t>
            </a:r>
            <a:r>
              <a:rPr lang="de-DE" sz="1500" dirty="0"/>
              <a:t> </a:t>
            </a:r>
            <a:r>
              <a:rPr lang="de-DE" sz="1500" dirty="0" err="1"/>
              <a:t>cultural</a:t>
            </a:r>
            <a:r>
              <a:rPr lang="de-DE" sz="1500" dirty="0"/>
              <a:t> </a:t>
            </a:r>
            <a:r>
              <a:rPr lang="de-DE" sz="1500" dirty="0" err="1"/>
              <a:t>memories</a:t>
            </a:r>
            <a:r>
              <a:rPr lang="de-DE" sz="1500" dirty="0"/>
              <a:t> </a:t>
            </a:r>
            <a:r>
              <a:rPr lang="de-DE" sz="1500" dirty="0" err="1"/>
              <a:t>evoked</a:t>
            </a:r>
            <a:r>
              <a:rPr lang="de-DE" sz="1500" dirty="0"/>
              <a:t> </a:t>
            </a:r>
            <a:r>
              <a:rPr lang="de-DE" sz="1500" dirty="0" err="1"/>
              <a:t>by</a:t>
            </a:r>
            <a:r>
              <a:rPr lang="de-DE" sz="1500" dirty="0"/>
              <a:t> </a:t>
            </a:r>
            <a:r>
              <a:rPr lang="de-DE" sz="1500" dirty="0" err="1"/>
              <a:t>symbolic</a:t>
            </a:r>
            <a:r>
              <a:rPr lang="de-DE" sz="1500" dirty="0"/>
              <a:t> </a:t>
            </a:r>
            <a:r>
              <a:rPr lang="de-DE" sz="1500" dirty="0" err="1"/>
              <a:t>systems</a:t>
            </a:r>
            <a:r>
              <a:rPr lang="de-DE" sz="1500" dirty="0"/>
              <a:t>, </a:t>
            </a:r>
            <a:r>
              <a:rPr lang="de-DE" sz="1500" dirty="0" err="1"/>
              <a:t>ability</a:t>
            </a:r>
            <a:r>
              <a:rPr lang="de-DE" sz="1500" dirty="0"/>
              <a:t> </a:t>
            </a:r>
            <a:r>
              <a:rPr lang="de-DE" sz="1500" dirty="0" err="1"/>
              <a:t>to</a:t>
            </a:r>
            <a:r>
              <a:rPr lang="de-DE" sz="1500" dirty="0"/>
              <a:t> </a:t>
            </a:r>
            <a:r>
              <a:rPr lang="de-DE" sz="1500" dirty="0" err="1"/>
              <a:t>perform</a:t>
            </a:r>
            <a:r>
              <a:rPr lang="de-DE" sz="1500" dirty="0"/>
              <a:t> </a:t>
            </a:r>
            <a:r>
              <a:rPr lang="de-DE" sz="1500" dirty="0" err="1"/>
              <a:t>and</a:t>
            </a:r>
            <a:r>
              <a:rPr lang="de-DE" sz="1500" dirty="0"/>
              <a:t> </a:t>
            </a:r>
            <a:r>
              <a:rPr lang="de-DE" sz="1500" dirty="0" err="1"/>
              <a:t>create</a:t>
            </a:r>
            <a:r>
              <a:rPr lang="de-DE" sz="1500" dirty="0"/>
              <a:t> alternative </a:t>
            </a:r>
            <a:r>
              <a:rPr lang="de-DE" sz="1500" dirty="0" err="1"/>
              <a:t>realities</a:t>
            </a:r>
            <a:r>
              <a:rPr lang="de-DE" sz="1500" dirty="0"/>
              <a:t> </a:t>
            </a:r>
            <a:r>
              <a:rPr lang="de-DE" sz="1500" dirty="0" err="1"/>
              <a:t>by</a:t>
            </a:r>
            <a:r>
              <a:rPr lang="de-DE" sz="1500" dirty="0"/>
              <a:t> </a:t>
            </a:r>
            <a:r>
              <a:rPr lang="de-DE" sz="1500" dirty="0" err="1"/>
              <a:t>reframing</a:t>
            </a:r>
            <a:r>
              <a:rPr lang="de-DE" sz="1500" dirty="0"/>
              <a:t> </a:t>
            </a:r>
            <a:r>
              <a:rPr lang="de-DE" sz="1500" dirty="0" err="1"/>
              <a:t>the</a:t>
            </a:r>
            <a:r>
              <a:rPr lang="de-DE" sz="1500" dirty="0"/>
              <a:t> </a:t>
            </a:r>
            <a:r>
              <a:rPr lang="de-DE" sz="1500" dirty="0" err="1"/>
              <a:t>issues</a:t>
            </a:r>
            <a:r>
              <a:rPr lang="de-DE" sz="1500" dirty="0"/>
              <a:t>.”(</a:t>
            </a:r>
            <a:r>
              <a:rPr lang="de-DE" sz="1500" dirty="0" err="1"/>
              <a:t>Kramsch</a:t>
            </a:r>
            <a:r>
              <a:rPr lang="de-DE" sz="1500" dirty="0"/>
              <a:t> 2009, 113  zitiert nach Baumann, Beate 2018).</a:t>
            </a:r>
          </a:p>
          <a:p>
            <a:pPr>
              <a:lnSpc>
                <a:spcPct val="90000"/>
              </a:lnSpc>
            </a:pPr>
            <a:r>
              <a:rPr lang="de-DE" sz="1500" dirty="0"/>
              <a:t> "Bewusstsein für die symbolischen Werte von Wörtern, Fähigkeit, die angemessenste Subjektposition zu finden, Fähigkeit, die größere soziale und historische Bedeutung von Ereignissen zu erfassen und die kulturellen Erinnerungen zu verstehen, die durch symbolische Systeme hervorgerufen werden, Fähigkeit, alternative Realitäten durch </a:t>
            </a:r>
            <a:r>
              <a:rPr lang="de-DE" sz="1500" dirty="0" err="1"/>
              <a:t>Reframing</a:t>
            </a:r>
            <a:r>
              <a:rPr lang="de-DE" sz="1500" dirty="0"/>
              <a:t> der Themen aufzuführen und zu schaffen"</a:t>
            </a:r>
          </a:p>
          <a:p>
            <a:pPr>
              <a:lnSpc>
                <a:spcPct val="90000"/>
              </a:lnSpc>
            </a:pPr>
            <a:r>
              <a:rPr lang="de-DE" sz="1500" dirty="0"/>
              <a:t>Die Fähigkeit, sich nicht nur der Sprach eines Anderen anzunähern, oder sich diese anzueignen, sondern auch den genauen Kontext in dem die Sprache gelernt und genutzt wird neu zu prägen.  </a:t>
            </a:r>
          </a:p>
          <a:p>
            <a:pPr marL="0" indent="0">
              <a:lnSpc>
                <a:spcPct val="90000"/>
              </a:lnSpc>
              <a:buNone/>
            </a:pPr>
            <a:endParaRPr lang="de-DE" sz="1500" dirty="0"/>
          </a:p>
        </p:txBody>
      </p:sp>
    </p:spTree>
    <p:extLst>
      <p:ext uri="{BB962C8B-B14F-4D97-AF65-F5344CB8AC3E}">
        <p14:creationId xmlns:p14="http://schemas.microsoft.com/office/powerpoint/2010/main" val="378024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el 1">
            <a:extLst>
              <a:ext uri="{FF2B5EF4-FFF2-40B4-BE49-F238E27FC236}">
                <a16:creationId xmlns:a16="http://schemas.microsoft.com/office/drawing/2014/main" id="{D86B6D14-8B32-9349-8B94-11232478B4F1}"/>
              </a:ext>
            </a:extLst>
          </p:cNvPr>
          <p:cNvSpPr>
            <a:spLocks noGrp="1"/>
          </p:cNvSpPr>
          <p:nvPr>
            <p:ph type="title"/>
          </p:nvPr>
        </p:nvSpPr>
        <p:spPr>
          <a:xfrm>
            <a:off x="573409" y="559477"/>
            <a:ext cx="3765200" cy="5709931"/>
          </a:xfrm>
        </p:spPr>
        <p:txBody>
          <a:bodyPr>
            <a:normAutofit/>
          </a:bodyPr>
          <a:lstStyle/>
          <a:p>
            <a:pPr algn="ctr"/>
            <a:r>
              <a:rPr lang="de-DE" sz="3700" err="1"/>
              <a:t>Literarizität</a:t>
            </a:r>
            <a:r>
              <a:rPr lang="de-DE" sz="3700"/>
              <a:t> als Ausgangspunkt </a:t>
            </a:r>
          </a:p>
        </p:txBody>
      </p:sp>
      <p:graphicFrame>
        <p:nvGraphicFramePr>
          <p:cNvPr id="5" name="Inhaltsplatzhalter 2">
            <a:extLst>
              <a:ext uri="{FF2B5EF4-FFF2-40B4-BE49-F238E27FC236}">
                <a16:creationId xmlns:a16="http://schemas.microsoft.com/office/drawing/2014/main" id="{1E2B5435-49E3-4166-9663-205D833849D2}"/>
              </a:ext>
            </a:extLst>
          </p:cNvPr>
          <p:cNvGraphicFramePr>
            <a:graphicFrameLocks noGrp="1"/>
          </p:cNvGraphicFramePr>
          <p:nvPr>
            <p:ph idx="1"/>
            <p:extLst>
              <p:ext uri="{D42A27DB-BD31-4B8C-83A1-F6EECF244321}">
                <p14:modId xmlns:p14="http://schemas.microsoft.com/office/powerpoint/2010/main" val="1650618013"/>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839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C5CA6D4-48EB-A346-A287-AF590A246BDE}"/>
              </a:ext>
            </a:extLst>
          </p:cNvPr>
          <p:cNvSpPr>
            <a:spLocks noGrp="1"/>
          </p:cNvSpPr>
          <p:nvPr>
            <p:ph idx="1"/>
          </p:nvPr>
        </p:nvSpPr>
        <p:spPr>
          <a:xfrm>
            <a:off x="1066800" y="2103120"/>
            <a:ext cx="6485467" cy="3931920"/>
          </a:xfrm>
        </p:spPr>
        <p:txBody>
          <a:bodyPr>
            <a:normAutofit/>
          </a:bodyPr>
          <a:lstStyle/>
          <a:p>
            <a:pPr marL="0" indent="0">
              <a:buNone/>
            </a:pPr>
            <a:r>
              <a:rPr lang="de-DE" sz="2400" b="1" i="1" dirty="0"/>
              <a:t>In jeder Sprache gibt es die Fremdsprache Literatur, die, scheinbar paradox, dadurch Vertrauen und Nähe begründet, dass sie Fremdsprache bleibt und sich der Verfügbarkeit entzieht </a:t>
            </a:r>
          </a:p>
          <a:p>
            <a:pPr marL="0" indent="0">
              <a:buNone/>
            </a:pPr>
            <a:r>
              <a:rPr lang="de-DE" dirty="0"/>
              <a:t>(Muschg, Adolf: D</a:t>
            </a:r>
            <a:r>
              <a:rPr lang="de-DE" i="1" dirty="0"/>
              <a:t>ie Erfahrung von Fremdsein</a:t>
            </a:r>
            <a:r>
              <a:rPr lang="de-DE" dirty="0"/>
              <a:t>, Vortrag vom 8.08.1987 in Bern, aus Anlass des Internat. Deutschlehrerverbands. Vgl. auch </a:t>
            </a:r>
            <a:r>
              <a:rPr lang="de-DE" dirty="0" err="1"/>
              <a:t>Dobstadt</a:t>
            </a:r>
            <a:r>
              <a:rPr lang="de-DE" dirty="0"/>
              <a:t> u. </a:t>
            </a:r>
            <a:r>
              <a:rPr lang="de-DE" dirty="0" err="1"/>
              <a:t>Riedner</a:t>
            </a:r>
            <a:r>
              <a:rPr lang="de-DE" dirty="0"/>
              <a:t> 2011, 5).</a:t>
            </a:r>
          </a:p>
        </p:txBody>
      </p:sp>
      <p:pic>
        <p:nvPicPr>
          <p:cNvPr id="1026" name="Picture 2" descr="Adolf Muschg - Autoren - AN|SICH|TEN - SRF Schweizer Literatur">
            <a:extLst>
              <a:ext uri="{FF2B5EF4-FFF2-40B4-BE49-F238E27FC236}">
                <a16:creationId xmlns:a16="http://schemas.microsoft.com/office/drawing/2014/main" id="{B762E44D-A071-704B-8F10-ACB67C1E1C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 b="9770"/>
          <a:stretch/>
        </p:blipFill>
        <p:spPr bwMode="auto">
          <a:xfrm>
            <a:off x="8020571" y="2161488"/>
            <a:ext cx="3019646" cy="363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5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7272EF81-5B54-D343-8A30-9503802C4D6F}"/>
              </a:ext>
            </a:extLst>
          </p:cNvPr>
          <p:cNvSpPr>
            <a:spLocks noGrp="1"/>
          </p:cNvSpPr>
          <p:nvPr>
            <p:ph type="title"/>
          </p:nvPr>
        </p:nvSpPr>
        <p:spPr>
          <a:xfrm>
            <a:off x="3844616" y="881210"/>
            <a:ext cx="7417925" cy="1517035"/>
          </a:xfrm>
        </p:spPr>
        <p:txBody>
          <a:bodyPr>
            <a:normAutofit/>
          </a:bodyPr>
          <a:lstStyle/>
          <a:p>
            <a:r>
              <a:rPr lang="de-DE" dirty="0">
                <a:solidFill>
                  <a:schemeClr val="tx1">
                    <a:lumMod val="75000"/>
                    <a:lumOff val="25000"/>
                  </a:schemeClr>
                </a:solidFill>
              </a:rPr>
              <a:t>Zwischenfazit 2</a:t>
            </a:r>
          </a:p>
        </p:txBody>
      </p:sp>
      <p:sp>
        <p:nvSpPr>
          <p:cNvPr id="3" name="Inhaltsplatzhalter 2">
            <a:extLst>
              <a:ext uri="{FF2B5EF4-FFF2-40B4-BE49-F238E27FC236}">
                <a16:creationId xmlns:a16="http://schemas.microsoft.com/office/drawing/2014/main" id="{153704A3-24F6-1341-A299-51F7C91C91D5}"/>
              </a:ext>
            </a:extLst>
          </p:cNvPr>
          <p:cNvSpPr>
            <a:spLocks noGrp="1"/>
          </p:cNvSpPr>
          <p:nvPr>
            <p:ph idx="1"/>
          </p:nvPr>
        </p:nvSpPr>
        <p:spPr>
          <a:xfrm>
            <a:off x="3844616" y="2626840"/>
            <a:ext cx="7245103" cy="3131777"/>
          </a:xfrm>
        </p:spPr>
        <p:txBody>
          <a:bodyPr>
            <a:normAutofit/>
          </a:bodyPr>
          <a:lstStyle/>
          <a:p>
            <a:r>
              <a:rPr lang="de-DE" i="1" dirty="0">
                <a:solidFill>
                  <a:schemeClr val="tx1">
                    <a:lumMod val="75000"/>
                    <a:lumOff val="25000"/>
                  </a:schemeClr>
                </a:solidFill>
              </a:rPr>
              <a:t>Literatur kann ihr spezifisches Potential für die Vermittlung sprachlicher und kulturbezogener Kompetenz nur dann  voll entfalten, wenn ihre </a:t>
            </a:r>
            <a:r>
              <a:rPr lang="de-DE" i="1" dirty="0" err="1">
                <a:solidFill>
                  <a:schemeClr val="tx1">
                    <a:lumMod val="75000"/>
                    <a:lumOff val="25000"/>
                  </a:schemeClr>
                </a:solidFill>
              </a:rPr>
              <a:t>Literarizität</a:t>
            </a:r>
            <a:r>
              <a:rPr lang="de-DE" i="1" dirty="0">
                <a:solidFill>
                  <a:schemeClr val="tx1">
                    <a:lumMod val="75000"/>
                    <a:lumOff val="25000"/>
                  </a:schemeClr>
                </a:solidFill>
              </a:rPr>
              <a:t> in den Mittelpunkt gestellt wird (ebd.) </a:t>
            </a:r>
          </a:p>
          <a:p>
            <a:r>
              <a:rPr lang="de-DE" dirty="0" err="1">
                <a:solidFill>
                  <a:schemeClr val="tx1">
                    <a:lumMod val="75000"/>
                    <a:lumOff val="25000"/>
                  </a:schemeClr>
                </a:solidFill>
              </a:rPr>
              <a:t>Literarizität</a:t>
            </a:r>
            <a:r>
              <a:rPr lang="de-DE" dirty="0">
                <a:solidFill>
                  <a:schemeClr val="tx1">
                    <a:lumMod val="75000"/>
                    <a:lumOff val="25000"/>
                  </a:schemeClr>
                </a:solidFill>
              </a:rPr>
              <a:t> selbst als Art Fremdsprache (vgl. Zitat Muschg)</a:t>
            </a:r>
          </a:p>
        </p:txBody>
      </p:sp>
    </p:spTree>
    <p:extLst>
      <p:ext uri="{BB962C8B-B14F-4D97-AF65-F5344CB8AC3E}">
        <p14:creationId xmlns:p14="http://schemas.microsoft.com/office/powerpoint/2010/main" val="3481394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el 1">
            <a:extLst>
              <a:ext uri="{FF2B5EF4-FFF2-40B4-BE49-F238E27FC236}">
                <a16:creationId xmlns:a16="http://schemas.microsoft.com/office/drawing/2014/main" id="{61870F84-9E16-B24F-BA95-91A29B79F16B}"/>
              </a:ext>
            </a:extLst>
          </p:cNvPr>
          <p:cNvSpPr>
            <a:spLocks noGrp="1"/>
          </p:cNvSpPr>
          <p:nvPr>
            <p:ph type="title"/>
          </p:nvPr>
        </p:nvSpPr>
        <p:spPr>
          <a:xfrm>
            <a:off x="573409" y="559477"/>
            <a:ext cx="3765200" cy="5709931"/>
          </a:xfrm>
        </p:spPr>
        <p:txBody>
          <a:bodyPr>
            <a:normAutofit/>
          </a:bodyPr>
          <a:lstStyle/>
          <a:p>
            <a:pPr algn="ctr"/>
            <a:r>
              <a:rPr lang="de-DE" sz="3700"/>
              <a:t>Literatur als Fremdsprache </a:t>
            </a:r>
          </a:p>
        </p:txBody>
      </p:sp>
      <p:sp>
        <p:nvSpPr>
          <p:cNvPr id="3" name="Inhaltsplatzhalter 2">
            <a:extLst>
              <a:ext uri="{FF2B5EF4-FFF2-40B4-BE49-F238E27FC236}">
                <a16:creationId xmlns:a16="http://schemas.microsoft.com/office/drawing/2014/main" id="{E5C3FEDC-D180-1247-96FE-FEF0F189954A}"/>
              </a:ext>
            </a:extLst>
          </p:cNvPr>
          <p:cNvSpPr>
            <a:spLocks noGrp="1"/>
          </p:cNvSpPr>
          <p:nvPr>
            <p:ph idx="1"/>
          </p:nvPr>
        </p:nvSpPr>
        <p:spPr>
          <a:xfrm>
            <a:off x="5478124" y="559477"/>
            <a:ext cx="5647076" cy="5475563"/>
          </a:xfrm>
        </p:spPr>
        <p:txBody>
          <a:bodyPr anchor="ctr">
            <a:normAutofit/>
          </a:bodyPr>
          <a:lstStyle/>
          <a:p>
            <a:r>
              <a:rPr lang="de-DE" dirty="0"/>
              <a:t>Kein elitäres Privileg der „Gebildeten“</a:t>
            </a:r>
          </a:p>
          <a:p>
            <a:r>
              <a:rPr lang="de-DE" dirty="0"/>
              <a:t>Literatur stellt die muttersprachliche Selbstverständlichkeit in Frage</a:t>
            </a:r>
          </a:p>
          <a:p>
            <a:r>
              <a:rPr lang="de-DE" dirty="0"/>
              <a:t>Sprache ist uns nie völlig transparent, vertraut, bleibt stets etwas fremd (Rätsel des Verstehens)</a:t>
            </a:r>
          </a:p>
          <a:p>
            <a:r>
              <a:rPr lang="de-DE" dirty="0"/>
              <a:t>Rätselhaftigkeit eröffnet sinnhafte Zugänge</a:t>
            </a:r>
          </a:p>
          <a:p>
            <a:r>
              <a:rPr lang="de-DE" dirty="0"/>
              <a:t>L macht durch besondere Sprache/Darstellungsweise auf Deutungsmuster aufmerksam</a:t>
            </a:r>
          </a:p>
          <a:p>
            <a:r>
              <a:rPr lang="de-DE" dirty="0"/>
              <a:t>(Reflexion/Bearbeitung/Veränderung)</a:t>
            </a:r>
          </a:p>
          <a:p>
            <a:endParaRPr lang="de-DE" dirty="0"/>
          </a:p>
          <a:p>
            <a:endParaRPr lang="de-DE" dirty="0"/>
          </a:p>
        </p:txBody>
      </p:sp>
    </p:spTree>
    <p:extLst>
      <p:ext uri="{BB962C8B-B14F-4D97-AF65-F5344CB8AC3E}">
        <p14:creationId xmlns:p14="http://schemas.microsoft.com/office/powerpoint/2010/main" val="1059451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el 1">
            <a:extLst>
              <a:ext uri="{FF2B5EF4-FFF2-40B4-BE49-F238E27FC236}">
                <a16:creationId xmlns:a16="http://schemas.microsoft.com/office/drawing/2014/main" id="{A91872C6-D155-D94B-B868-F5905136C728}"/>
              </a:ext>
            </a:extLst>
          </p:cNvPr>
          <p:cNvSpPr>
            <a:spLocks noGrp="1"/>
          </p:cNvSpPr>
          <p:nvPr>
            <p:ph type="title"/>
          </p:nvPr>
        </p:nvSpPr>
        <p:spPr>
          <a:xfrm>
            <a:off x="573409" y="559477"/>
            <a:ext cx="3765200" cy="5709931"/>
          </a:xfrm>
        </p:spPr>
        <p:txBody>
          <a:bodyPr>
            <a:normAutofit/>
          </a:bodyPr>
          <a:lstStyle/>
          <a:p>
            <a:pPr algn="ctr"/>
            <a:r>
              <a:rPr lang="de-DE" sz="3700"/>
              <a:t>Fremdsprache als Literatur </a:t>
            </a:r>
          </a:p>
        </p:txBody>
      </p:sp>
      <p:sp>
        <p:nvSpPr>
          <p:cNvPr id="3" name="Inhaltsplatzhalter 2">
            <a:extLst>
              <a:ext uri="{FF2B5EF4-FFF2-40B4-BE49-F238E27FC236}">
                <a16:creationId xmlns:a16="http://schemas.microsoft.com/office/drawing/2014/main" id="{FF391526-068A-A84D-BF98-2E315FE97324}"/>
              </a:ext>
            </a:extLst>
          </p:cNvPr>
          <p:cNvSpPr>
            <a:spLocks noGrp="1"/>
          </p:cNvSpPr>
          <p:nvPr>
            <p:ph idx="1"/>
          </p:nvPr>
        </p:nvSpPr>
        <p:spPr>
          <a:xfrm>
            <a:off x="5478124" y="559477"/>
            <a:ext cx="5647076" cy="5475563"/>
          </a:xfrm>
        </p:spPr>
        <p:txBody>
          <a:bodyPr anchor="ctr">
            <a:normAutofit/>
          </a:bodyPr>
          <a:lstStyle/>
          <a:p>
            <a:pPr>
              <a:buFontTx/>
              <a:buChar char="-"/>
            </a:pPr>
            <a:r>
              <a:rPr lang="de-DE" dirty="0"/>
              <a:t>FU muss eine ästhetische Dimension ausbilden (Weinrich 1985, 236)</a:t>
            </a:r>
          </a:p>
          <a:p>
            <a:pPr>
              <a:buFontTx/>
              <a:buChar char="-"/>
            </a:pPr>
            <a:r>
              <a:rPr lang="de-DE" dirty="0"/>
              <a:t>Es gilt also auch der Umkehrschluss!</a:t>
            </a:r>
          </a:p>
          <a:p>
            <a:pPr>
              <a:buFontTx/>
              <a:buChar char="-"/>
            </a:pPr>
            <a:r>
              <a:rPr lang="de-DE" i="1" dirty="0"/>
              <a:t>Dem gebrauch einer Fremdsprache wohnt selbst eine literarische Erfahrung inne: Denn auch das erlernen einer F kann Distanz zur alltäglichen Sprache schaffen, so wie das auf ihre Weise auch die Literatur vermag </a:t>
            </a:r>
            <a:r>
              <a:rPr lang="de-DE" dirty="0"/>
              <a:t>(</a:t>
            </a:r>
            <a:r>
              <a:rPr lang="de-DE" dirty="0" err="1"/>
              <a:t>Dobstadt</a:t>
            </a:r>
            <a:r>
              <a:rPr lang="de-DE" dirty="0"/>
              <a:t> u. </a:t>
            </a:r>
            <a:r>
              <a:rPr lang="de-DE" dirty="0" err="1"/>
              <a:t>Riedner</a:t>
            </a:r>
            <a:r>
              <a:rPr lang="de-DE" dirty="0"/>
              <a:t>, 2011, 11)</a:t>
            </a:r>
          </a:p>
          <a:p>
            <a:pPr>
              <a:buFontTx/>
              <a:buChar char="-"/>
            </a:pPr>
            <a:r>
              <a:rPr lang="de-DE" i="1" dirty="0"/>
              <a:t>Befreiende Wirkung: </a:t>
            </a:r>
            <a:r>
              <a:rPr lang="de-DE" dirty="0"/>
              <a:t>Lockerung Verbindung Wort und Gedanke </a:t>
            </a:r>
          </a:p>
        </p:txBody>
      </p:sp>
    </p:spTree>
    <p:extLst>
      <p:ext uri="{BB962C8B-B14F-4D97-AF65-F5344CB8AC3E}">
        <p14:creationId xmlns:p14="http://schemas.microsoft.com/office/powerpoint/2010/main" val="3132159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konkursbuch Verlag Claudia Gehrke &amp;endash; Literatur">
            <a:extLst>
              <a:ext uri="{FF2B5EF4-FFF2-40B4-BE49-F238E27FC236}">
                <a16:creationId xmlns:a16="http://schemas.microsoft.com/office/drawing/2014/main" id="{2E717A19-A7C9-1043-96B8-30D48CC2A1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68" r="36868" b="-1"/>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70">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nhaltsplatzhalter 2">
            <a:extLst>
              <a:ext uri="{FF2B5EF4-FFF2-40B4-BE49-F238E27FC236}">
                <a16:creationId xmlns:a16="http://schemas.microsoft.com/office/drawing/2014/main" id="{F5A19A6A-A9F5-7A4C-A59B-87D5CF85A3B6}"/>
              </a:ext>
            </a:extLst>
          </p:cNvPr>
          <p:cNvSpPr>
            <a:spLocks noGrp="1"/>
          </p:cNvSpPr>
          <p:nvPr>
            <p:ph idx="1"/>
          </p:nvPr>
        </p:nvSpPr>
        <p:spPr>
          <a:xfrm>
            <a:off x="868680" y="546100"/>
            <a:ext cx="6281928" cy="5488940"/>
          </a:xfrm>
        </p:spPr>
        <p:txBody>
          <a:bodyPr>
            <a:noAutofit/>
          </a:bodyPr>
          <a:lstStyle/>
          <a:p>
            <a:pPr>
              <a:lnSpc>
                <a:spcPct val="90000"/>
              </a:lnSpc>
            </a:pPr>
            <a:r>
              <a:rPr lang="de-DE" dirty="0"/>
              <a:t>Was mir im Reich des Schreibzeugs besonders gut gefiel, war der Heftklammerentferner. Sein wunderbarer Name verkörperte meine Sehnsucht nach einer fremden Sprache. Dieser kleine Gegenstand, der an einen Schlangenkopf mit vier Fangzähnen erinnerte, war Analphabet, obwohl er zum Schreibzeug gehörte: Im Unterschied zu dem Kugelschreiber oder zu der Schreibmaschine konnte er keinen einzigen Buchstaben schreiben. Er konnte nur Heftklammern entfernen. Aber ich hatte eine Vorliebe für ihn, weil es wie ein Zauber aussah, wenn er die zusammengehefteten Papiere auseinandernahm. </a:t>
            </a:r>
            <a:r>
              <a:rPr lang="de-DE" b="1" dirty="0"/>
              <a:t>In der Muttersprache sind die Worte den Menschen angeheftet, so dass man selten spielerische Freude an der Sprache empfinden kann. </a:t>
            </a:r>
            <a:r>
              <a:rPr lang="de-DE" dirty="0"/>
              <a:t>Dort klammern sich die Gedanken so fest an die Worte, dass weder die ersteren noch die letzteren frei fliegen können. </a:t>
            </a:r>
            <a:r>
              <a:rPr lang="de-DE" b="1" dirty="0"/>
              <a:t>In einer Fremdsprache hat man aber so etwas wie einen Heftklammerentferner</a:t>
            </a:r>
            <a:r>
              <a:rPr lang="de-DE" dirty="0"/>
              <a:t>: Er entfernt alles, was sich aneinanderheftet und sich festklammert. (</a:t>
            </a:r>
            <a:r>
              <a:rPr lang="de-DE" dirty="0" err="1"/>
              <a:t>Tawada</a:t>
            </a:r>
            <a:r>
              <a:rPr lang="de-DE" dirty="0"/>
              <a:t>, Yoko, 2008, 9-15, </a:t>
            </a:r>
            <a:r>
              <a:rPr lang="de-DE" i="1" dirty="0"/>
              <a:t>Von der Muttersprache zur Sprachmutter)</a:t>
            </a:r>
          </a:p>
        </p:txBody>
      </p:sp>
    </p:spTree>
    <p:extLst>
      <p:ext uri="{BB962C8B-B14F-4D97-AF65-F5344CB8AC3E}">
        <p14:creationId xmlns:p14="http://schemas.microsoft.com/office/powerpoint/2010/main" val="819186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el 1">
            <a:extLst>
              <a:ext uri="{FF2B5EF4-FFF2-40B4-BE49-F238E27FC236}">
                <a16:creationId xmlns:a16="http://schemas.microsoft.com/office/drawing/2014/main" id="{2BCF907A-6208-1344-8233-C7987CD0F4CA}"/>
              </a:ext>
            </a:extLst>
          </p:cNvPr>
          <p:cNvSpPr>
            <a:spLocks noGrp="1"/>
          </p:cNvSpPr>
          <p:nvPr>
            <p:ph type="title"/>
          </p:nvPr>
        </p:nvSpPr>
        <p:spPr>
          <a:xfrm>
            <a:off x="573409" y="559477"/>
            <a:ext cx="3765200" cy="5709931"/>
          </a:xfrm>
        </p:spPr>
        <p:txBody>
          <a:bodyPr>
            <a:normAutofit/>
          </a:bodyPr>
          <a:lstStyle/>
          <a:p>
            <a:pPr algn="ctr"/>
            <a:r>
              <a:rPr lang="de-DE" sz="4400"/>
              <a:t>Literarizität, das Besondere der Literatur?</a:t>
            </a:r>
          </a:p>
        </p:txBody>
      </p:sp>
      <p:sp>
        <p:nvSpPr>
          <p:cNvPr id="3" name="Inhaltsplatzhalter 2">
            <a:extLst>
              <a:ext uri="{FF2B5EF4-FFF2-40B4-BE49-F238E27FC236}">
                <a16:creationId xmlns:a16="http://schemas.microsoft.com/office/drawing/2014/main" id="{BB863F3E-B6F0-544D-A787-C5A6EF6577D1}"/>
              </a:ext>
            </a:extLst>
          </p:cNvPr>
          <p:cNvSpPr>
            <a:spLocks noGrp="1"/>
          </p:cNvSpPr>
          <p:nvPr>
            <p:ph idx="1"/>
          </p:nvPr>
        </p:nvSpPr>
        <p:spPr>
          <a:xfrm>
            <a:off x="5478124" y="559477"/>
            <a:ext cx="5647076" cy="5475563"/>
          </a:xfrm>
        </p:spPr>
        <p:txBody>
          <a:bodyPr anchor="ctr">
            <a:normAutofit/>
          </a:bodyPr>
          <a:lstStyle/>
          <a:p>
            <a:r>
              <a:rPr lang="de-DE" dirty="0"/>
              <a:t>Rekurs von </a:t>
            </a:r>
            <a:r>
              <a:rPr lang="de-DE" dirty="0" err="1"/>
              <a:t>Dobstadt</a:t>
            </a:r>
            <a:r>
              <a:rPr lang="de-DE" dirty="0"/>
              <a:t>/</a:t>
            </a:r>
            <a:r>
              <a:rPr lang="de-DE" dirty="0" err="1"/>
              <a:t>Riedner</a:t>
            </a:r>
            <a:r>
              <a:rPr lang="de-DE" dirty="0"/>
              <a:t> auf Prager Strukturalismus (Roman Jakobson)</a:t>
            </a:r>
          </a:p>
          <a:p>
            <a:r>
              <a:rPr lang="de-DE" dirty="0" err="1"/>
              <a:t>Literarizität</a:t>
            </a:r>
            <a:r>
              <a:rPr lang="de-DE" dirty="0"/>
              <a:t>/</a:t>
            </a:r>
            <a:r>
              <a:rPr lang="de-DE" dirty="0" err="1"/>
              <a:t>Poetizität</a:t>
            </a:r>
            <a:r>
              <a:rPr lang="de-DE" dirty="0"/>
              <a:t> als Merkmal von Sprache, das an eine bestimmte Einstellung des Rezipienten bzw. Produzenten eines bestimmten Textes gebunden ist </a:t>
            </a:r>
          </a:p>
          <a:p>
            <a:r>
              <a:rPr lang="de-DE" dirty="0"/>
              <a:t>Wird sichtbar, wenn „die Nachricht um ihrer selbst willen betrachtet wird“ </a:t>
            </a:r>
          </a:p>
          <a:p>
            <a:r>
              <a:rPr lang="de-DE" dirty="0"/>
              <a:t>Fokus auf Klang, Zusammenstellung der Worte, nicht nur im Bezug auf „kommunikative Richtigkeit“ </a:t>
            </a:r>
          </a:p>
          <a:p>
            <a:r>
              <a:rPr lang="de-DE" dirty="0"/>
              <a:t>Formales Zueinander-Passen (</a:t>
            </a:r>
            <a:r>
              <a:rPr lang="de-DE" b="1" dirty="0"/>
              <a:t>Äquivalenz)</a:t>
            </a:r>
          </a:p>
          <a:p>
            <a:r>
              <a:rPr lang="de-DE" dirty="0"/>
              <a:t>Verlagerung der Aufmerksamkeit „weg vom Sinn“ macht Sinn neu erfahrbar (D&amp;R 2011)</a:t>
            </a:r>
          </a:p>
        </p:txBody>
      </p:sp>
    </p:spTree>
    <p:extLst>
      <p:ext uri="{BB962C8B-B14F-4D97-AF65-F5344CB8AC3E}">
        <p14:creationId xmlns:p14="http://schemas.microsoft.com/office/powerpoint/2010/main" val="2552945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AF1CE-2A8A-9746-B4E2-FF160FEAC0B0}"/>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D55CAAB4-F886-DB4F-AC9A-20B073AEF9BC}"/>
              </a:ext>
            </a:extLst>
          </p:cNvPr>
          <p:cNvSpPr>
            <a:spLocks noGrp="1"/>
          </p:cNvSpPr>
          <p:nvPr>
            <p:ph idx="1"/>
          </p:nvPr>
        </p:nvSpPr>
        <p:spPr/>
        <p:txBody>
          <a:bodyPr/>
          <a:lstStyle/>
          <a:p>
            <a:r>
              <a:rPr lang="de-DE" i="1" dirty="0"/>
              <a:t>Jakobson versteht unter der poetischen Funktion der Sprache »die </a:t>
            </a:r>
            <a:r>
              <a:rPr lang="de-DE" b="1" i="1" dirty="0"/>
              <a:t>Einstellung auf die Nachricht als solche, die Zentrierung auf die Nachricht um ihrer selbst willen«. </a:t>
            </a:r>
            <a:r>
              <a:rPr lang="de-DE" i="1" dirty="0"/>
              <a:t>Sie ermöglicht »die unmittelbare Erfahrbarkeit der </a:t>
            </a:r>
            <a:r>
              <a:rPr lang="de-DE" i="1" dirty="0" err="1"/>
              <a:t>Zeichen«Mit</a:t>
            </a:r>
            <a:r>
              <a:rPr lang="de-DE" i="1" dirty="0"/>
              <a:t> dieser Funktion bewirken die Texte das, was als ihre genuine Leistung angesehen wird und was sie zu besonders wertvollen Kulturprodukten macht: die viel diskutierte </a:t>
            </a:r>
            <a:r>
              <a:rPr lang="de-DE" b="1" i="1" dirty="0" err="1"/>
              <a:t>Entautomatisierung</a:t>
            </a:r>
            <a:r>
              <a:rPr lang="de-DE" b="1" i="1" dirty="0"/>
              <a:t> der Wahr-</a:t>
            </a:r>
            <a:r>
              <a:rPr lang="de-DE" b="1" i="1" dirty="0" err="1"/>
              <a:t>nehmung</a:t>
            </a:r>
            <a:r>
              <a:rPr lang="de-DE" i="1" dirty="0"/>
              <a:t>. Dichtung hebt die Beziehung von Zeichen und Bezeichnetem ins Bewusstsein. Damit wirkt sie der unreflektierten Gleichsetzung beider entgegen, die, so Jakobson, die Verwendung der Alltagssprache </a:t>
            </a:r>
            <a:r>
              <a:rPr lang="de-DE" i="1" dirty="0" err="1"/>
              <a:t>kennzeich-net</a:t>
            </a:r>
            <a:r>
              <a:rPr lang="de-DE" i="1" dirty="0"/>
              <a:t> und die letztlich zur Verflüchtigung‹ der Realitätswahrnehmung führt. Bekanntlich begrenzt Jakobson die poetische Funktion der Sprache nicht nur auf die Dichtung, sondern bestimmt sie als eine der sechs Funktionen, die Sprache generell aufweist </a:t>
            </a:r>
            <a:r>
              <a:rPr lang="de-DE" dirty="0"/>
              <a:t>(</a:t>
            </a:r>
            <a:r>
              <a:rPr lang="de-DE" dirty="0" err="1"/>
              <a:t>Winko</a:t>
            </a:r>
            <a:r>
              <a:rPr lang="de-DE" dirty="0"/>
              <a:t> 2009, 375).</a:t>
            </a:r>
          </a:p>
        </p:txBody>
      </p:sp>
    </p:spTree>
    <p:extLst>
      <p:ext uri="{BB962C8B-B14F-4D97-AF65-F5344CB8AC3E}">
        <p14:creationId xmlns:p14="http://schemas.microsoft.com/office/powerpoint/2010/main" val="4137663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8164B-685D-A94B-9A43-75A04851BB4B}"/>
              </a:ext>
            </a:extLst>
          </p:cNvPr>
          <p:cNvSpPr>
            <a:spLocks noGrp="1"/>
          </p:cNvSpPr>
          <p:nvPr>
            <p:ph type="title"/>
          </p:nvPr>
        </p:nvSpPr>
        <p:spPr>
          <a:xfrm>
            <a:off x="1066800" y="642594"/>
            <a:ext cx="10058400" cy="1371600"/>
          </a:xfrm>
        </p:spPr>
        <p:txBody>
          <a:bodyPr>
            <a:normAutofit/>
          </a:bodyPr>
          <a:lstStyle/>
          <a:p>
            <a:endParaRPr lang="de-DE"/>
          </a:p>
        </p:txBody>
      </p:sp>
      <p:sp>
        <p:nvSpPr>
          <p:cNvPr id="3" name="Inhaltsplatzhalter 2">
            <a:extLst>
              <a:ext uri="{FF2B5EF4-FFF2-40B4-BE49-F238E27FC236}">
                <a16:creationId xmlns:a16="http://schemas.microsoft.com/office/drawing/2014/main" id="{9DD6B999-10B8-5240-A248-BE4BA07291DA}"/>
              </a:ext>
            </a:extLst>
          </p:cNvPr>
          <p:cNvSpPr>
            <a:spLocks noGrp="1"/>
          </p:cNvSpPr>
          <p:nvPr>
            <p:ph idx="1"/>
          </p:nvPr>
        </p:nvSpPr>
        <p:spPr>
          <a:xfrm>
            <a:off x="1066800" y="2103120"/>
            <a:ext cx="6485467" cy="3931920"/>
          </a:xfrm>
        </p:spPr>
        <p:txBody>
          <a:bodyPr>
            <a:normAutofit/>
          </a:bodyPr>
          <a:lstStyle/>
          <a:p>
            <a:pPr marL="0" indent="0">
              <a:lnSpc>
                <a:spcPct val="90000"/>
              </a:lnSpc>
              <a:buNone/>
            </a:pPr>
            <a:r>
              <a:rPr lang="de-DE" dirty="0"/>
              <a:t>Das  Gefieder  der  Sprache</a:t>
            </a:r>
            <a:endParaRPr lang="de-DE"/>
          </a:p>
          <a:p>
            <a:pPr marL="0" indent="0">
              <a:lnSpc>
                <a:spcPct val="90000"/>
              </a:lnSpc>
              <a:buNone/>
            </a:pPr>
            <a:r>
              <a:rPr lang="de-DE" dirty="0"/>
              <a:t> </a:t>
            </a:r>
            <a:endParaRPr lang="de-DE"/>
          </a:p>
          <a:p>
            <a:pPr marL="0" indent="0">
              <a:lnSpc>
                <a:spcPct val="90000"/>
              </a:lnSpc>
              <a:buNone/>
            </a:pPr>
            <a:r>
              <a:rPr lang="de-DE" dirty="0"/>
              <a:t>Das Gefieder der Sprache streicheln.</a:t>
            </a:r>
            <a:br>
              <a:rPr lang="de-DE" dirty="0"/>
            </a:br>
            <a:r>
              <a:rPr lang="de-DE" dirty="0"/>
              <a:t>Worte sind Vögel</a:t>
            </a:r>
            <a:br>
              <a:rPr lang="de-DE" dirty="0"/>
            </a:br>
            <a:r>
              <a:rPr lang="de-DE" dirty="0"/>
              <a:t>mit ihnen</a:t>
            </a:r>
            <a:br>
              <a:rPr lang="de-DE" dirty="0"/>
            </a:br>
            <a:r>
              <a:rPr lang="de-DE" dirty="0"/>
              <a:t>davonfliegen.</a:t>
            </a:r>
            <a:endParaRPr lang="de-DE"/>
          </a:p>
          <a:p>
            <a:pPr marL="0" indent="0">
              <a:lnSpc>
                <a:spcPct val="90000"/>
              </a:lnSpc>
              <a:buNone/>
            </a:pPr>
            <a:r>
              <a:rPr lang="de-DE" dirty="0"/>
              <a:t> </a:t>
            </a:r>
            <a:endParaRPr lang="de-DE"/>
          </a:p>
          <a:p>
            <a:pPr marL="0" indent="0">
              <a:lnSpc>
                <a:spcPct val="90000"/>
              </a:lnSpc>
              <a:buNone/>
            </a:pPr>
            <a:r>
              <a:rPr lang="de-DE" dirty="0"/>
              <a:t>Hilde  Domin</a:t>
            </a:r>
            <a:endParaRPr lang="de-DE"/>
          </a:p>
          <a:p>
            <a:pPr marL="0" indent="0">
              <a:lnSpc>
                <a:spcPct val="90000"/>
              </a:lnSpc>
              <a:buNone/>
            </a:pPr>
            <a:r>
              <a:rPr lang="de-DE" dirty="0"/>
              <a:t> </a:t>
            </a:r>
            <a:endParaRPr lang="de-DE"/>
          </a:p>
          <a:p>
            <a:pPr marL="0" indent="0">
              <a:lnSpc>
                <a:spcPct val="90000"/>
              </a:lnSpc>
              <a:buNone/>
            </a:pPr>
            <a:r>
              <a:rPr lang="de-DE" dirty="0"/>
              <a:t> </a:t>
            </a:r>
            <a:endParaRPr lang="de-DE"/>
          </a:p>
          <a:p>
            <a:pPr marL="0" indent="0">
              <a:lnSpc>
                <a:spcPct val="90000"/>
              </a:lnSpc>
              <a:buNone/>
            </a:pPr>
            <a:r>
              <a:rPr lang="de-DE" dirty="0"/>
              <a:t>DOMIN, Hilde:  Gesammelte Gedichte.  –  Frankfurt/M.:  S. Fischer Verlag  1987</a:t>
            </a:r>
            <a:endParaRPr lang="de-DE"/>
          </a:p>
          <a:p>
            <a:pPr>
              <a:lnSpc>
                <a:spcPct val="90000"/>
              </a:lnSpc>
            </a:pPr>
            <a:endParaRPr lang="de-DE"/>
          </a:p>
        </p:txBody>
      </p:sp>
      <p:pic>
        <p:nvPicPr>
          <p:cNvPr id="3074" name="Picture 2" descr="Hilde Domin: Eine schwierige Liebe im Exil - Nürnberg - nordbayern.de">
            <a:extLst>
              <a:ext uri="{FF2B5EF4-FFF2-40B4-BE49-F238E27FC236}">
                <a16:creationId xmlns:a16="http://schemas.microsoft.com/office/drawing/2014/main" id="{3503AC88-ACE8-9C43-AC45-888519C042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9" r="2888" b="6"/>
          <a:stretch/>
        </p:blipFill>
        <p:spPr bwMode="auto">
          <a:xfrm>
            <a:off x="8020571" y="2161488"/>
            <a:ext cx="3019646" cy="363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660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134">
            <a:extLst>
              <a:ext uri="{FF2B5EF4-FFF2-40B4-BE49-F238E27FC236}">
                <a16:creationId xmlns:a16="http://schemas.microsoft.com/office/drawing/2014/main" id="{8037557B-A47F-47A7-8DBA-525641AF9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194973E-A242-430D-8F06-23B4410AC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31A32586-8633-7745-BF6F-6C33F000EF6E}"/>
              </a:ext>
            </a:extLst>
          </p:cNvPr>
          <p:cNvSpPr>
            <a:spLocks noGrp="1"/>
          </p:cNvSpPr>
          <p:nvPr>
            <p:ph type="title"/>
          </p:nvPr>
        </p:nvSpPr>
        <p:spPr>
          <a:xfrm>
            <a:off x="868680" y="642593"/>
            <a:ext cx="6281928" cy="1744183"/>
          </a:xfrm>
        </p:spPr>
        <p:txBody>
          <a:bodyPr>
            <a:normAutofit/>
          </a:bodyPr>
          <a:lstStyle/>
          <a:p>
            <a:r>
              <a:rPr lang="de-DE" dirty="0"/>
              <a:t>Semantische Netze</a:t>
            </a:r>
          </a:p>
        </p:txBody>
      </p:sp>
      <p:sp>
        <p:nvSpPr>
          <p:cNvPr id="3" name="Inhaltsplatzhalter 2">
            <a:extLst>
              <a:ext uri="{FF2B5EF4-FFF2-40B4-BE49-F238E27FC236}">
                <a16:creationId xmlns:a16="http://schemas.microsoft.com/office/drawing/2014/main" id="{BD2AF9CA-8A5C-B34F-B155-2E60F111BD0D}"/>
              </a:ext>
            </a:extLst>
          </p:cNvPr>
          <p:cNvSpPr>
            <a:spLocks noGrp="1"/>
          </p:cNvSpPr>
          <p:nvPr>
            <p:ph idx="1"/>
          </p:nvPr>
        </p:nvSpPr>
        <p:spPr>
          <a:xfrm>
            <a:off x="868680" y="2386584"/>
            <a:ext cx="6281928" cy="3648456"/>
          </a:xfrm>
        </p:spPr>
        <p:txBody>
          <a:bodyPr>
            <a:normAutofit/>
          </a:bodyPr>
          <a:lstStyle/>
          <a:p>
            <a:r>
              <a:rPr lang="de-DE"/>
              <a:t>Die Suche nach Wortfeldern in einem Text (gespannt über lineare syntaktische Verknüpfung eines Textes)</a:t>
            </a:r>
          </a:p>
          <a:p>
            <a:r>
              <a:rPr lang="de-DE"/>
              <a:t>Teil der normalen Wortschatzarbeit im FU (Potential nutzen, Suche nach Äquivalenzen)</a:t>
            </a:r>
          </a:p>
          <a:p>
            <a:r>
              <a:rPr lang="de-DE"/>
              <a:t>„Literarisches Spiel“ </a:t>
            </a:r>
          </a:p>
          <a:p>
            <a:r>
              <a:rPr lang="de-DE" b="1"/>
              <a:t>Beispiel </a:t>
            </a:r>
            <a:r>
              <a:rPr lang="de-DE"/>
              <a:t>Semantisches Netz: die Äquivalenzketten Sprache-Wort und Vögel-Gefieder (D&amp;R, 2011, 10)</a:t>
            </a:r>
          </a:p>
          <a:p>
            <a:r>
              <a:rPr lang="de-DE"/>
              <a:t>Neue Zusammenhänge entstehen durch poetische Sprache -&gt; </a:t>
            </a:r>
            <a:r>
              <a:rPr lang="de-DE" b="1"/>
              <a:t>poetische Spracherfahrung </a:t>
            </a:r>
            <a:br>
              <a:rPr lang="de-DE"/>
            </a:br>
            <a:r>
              <a:rPr lang="de-DE"/>
              <a:t>  </a:t>
            </a:r>
          </a:p>
          <a:p>
            <a:endParaRPr lang="de-DE" dirty="0"/>
          </a:p>
        </p:txBody>
      </p:sp>
      <p:pic>
        <p:nvPicPr>
          <p:cNvPr id="4098" name="Picture 2" descr="Fischernetz - WDR Digit">
            <a:extLst>
              <a:ext uri="{FF2B5EF4-FFF2-40B4-BE49-F238E27FC236}">
                <a16:creationId xmlns:a16="http://schemas.microsoft.com/office/drawing/2014/main" id="{63EE5372-D98F-114A-89B4-B194E6EE07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58" r="45327" b="2"/>
          <a:stretch/>
        </p:blipFill>
        <p:spPr bwMode="auto">
          <a:xfrm>
            <a:off x="8386170" y="484632"/>
            <a:ext cx="3321198" cy="574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746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Bühne akustik schlagzeug Yamaha Stage Custom SCB2FS5-MB 10/12/16/22 - 5  kessel - matte black schwarz">
            <a:extLst>
              <a:ext uri="{FF2B5EF4-FFF2-40B4-BE49-F238E27FC236}">
                <a16:creationId xmlns:a16="http://schemas.microsoft.com/office/drawing/2014/main" id="{988358AD-A2F9-444A-BEB0-6FA1EA703C0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9670" b="53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BCC0E1B-1C3A-B142-AE55-51FF444074E7}"/>
              </a:ext>
            </a:extLst>
          </p:cNvPr>
          <p:cNvSpPr>
            <a:spLocks noGrp="1"/>
          </p:cNvSpPr>
          <p:nvPr>
            <p:ph type="title"/>
          </p:nvPr>
        </p:nvSpPr>
        <p:spPr>
          <a:xfrm>
            <a:off x="1066800" y="642594"/>
            <a:ext cx="10058400" cy="1371600"/>
          </a:xfrm>
        </p:spPr>
        <p:txBody>
          <a:bodyPr>
            <a:normAutofit/>
          </a:bodyPr>
          <a:lstStyle/>
          <a:p>
            <a:r>
              <a:rPr lang="de-DE" dirty="0"/>
              <a:t>Klang-Rhythmus-Bedeutung</a:t>
            </a:r>
          </a:p>
        </p:txBody>
      </p:sp>
      <p:sp>
        <p:nvSpPr>
          <p:cNvPr id="3" name="Inhaltsplatzhalter 2">
            <a:extLst>
              <a:ext uri="{FF2B5EF4-FFF2-40B4-BE49-F238E27FC236}">
                <a16:creationId xmlns:a16="http://schemas.microsoft.com/office/drawing/2014/main" id="{DCCA25FE-7BD1-0242-BE31-718D2FE5105D}"/>
              </a:ext>
            </a:extLst>
          </p:cNvPr>
          <p:cNvSpPr>
            <a:spLocks noGrp="1"/>
          </p:cNvSpPr>
          <p:nvPr>
            <p:ph idx="1"/>
          </p:nvPr>
        </p:nvSpPr>
        <p:spPr>
          <a:xfrm>
            <a:off x="1066800" y="2103120"/>
            <a:ext cx="10058400" cy="3931920"/>
          </a:xfrm>
        </p:spPr>
        <p:txBody>
          <a:bodyPr>
            <a:normAutofit/>
          </a:bodyPr>
          <a:lstStyle/>
          <a:p>
            <a:r>
              <a:rPr lang="de-DE" dirty="0"/>
              <a:t>Poetische Spracherfahrung (semantische, klangliche, syntaktische, grafische, geschichtlich, kulturelle Ebene bilden komplexes Muster)</a:t>
            </a:r>
            <a:r>
              <a:rPr lang="de-DE" dirty="0">
                <a:sym typeface="Wingdings" pitchFamily="2" charset="2"/>
              </a:rPr>
              <a:t> neue, überraschende, vielschichtige Muster (Freiheit vom vorgegebenen Bedeutungszwang)</a:t>
            </a:r>
          </a:p>
          <a:p>
            <a:r>
              <a:rPr lang="de-DE" dirty="0">
                <a:sym typeface="Wingdings" pitchFamily="2" charset="2"/>
              </a:rPr>
              <a:t>Ebene des Rhythmus wichtig (Betonung, Bewegung des „Streichelns“, Senken und Heben der Hand)</a:t>
            </a:r>
          </a:p>
          <a:p>
            <a:r>
              <a:rPr lang="de-DE" dirty="0">
                <a:sym typeface="Wingdings" pitchFamily="2" charset="2"/>
              </a:rPr>
              <a:t>Die Chance sich dem Rhythmus des Textes zu überlassen, ihn die L körperlich erfahren lassen. </a:t>
            </a:r>
            <a:endParaRPr lang="de-DE" dirty="0"/>
          </a:p>
        </p:txBody>
      </p:sp>
      <p:sp>
        <p:nvSpPr>
          <p:cNvPr id="73" name="Rectangle 72">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220143592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el 1">
            <a:extLst>
              <a:ext uri="{FF2B5EF4-FFF2-40B4-BE49-F238E27FC236}">
                <a16:creationId xmlns:a16="http://schemas.microsoft.com/office/drawing/2014/main" id="{43004E05-86E2-9943-B051-703DF4CDE0EE}"/>
              </a:ext>
            </a:extLst>
          </p:cNvPr>
          <p:cNvSpPr>
            <a:spLocks noGrp="1"/>
          </p:cNvSpPr>
          <p:nvPr>
            <p:ph type="title"/>
          </p:nvPr>
        </p:nvSpPr>
        <p:spPr>
          <a:xfrm>
            <a:off x="573409" y="559477"/>
            <a:ext cx="3765200" cy="5709931"/>
          </a:xfrm>
        </p:spPr>
        <p:txBody>
          <a:bodyPr>
            <a:normAutofit/>
          </a:bodyPr>
          <a:lstStyle/>
          <a:p>
            <a:pPr algn="ctr"/>
            <a:r>
              <a:rPr lang="de-DE" dirty="0"/>
              <a:t>Lesbarkeit</a:t>
            </a:r>
            <a:endParaRPr lang="de-DE"/>
          </a:p>
        </p:txBody>
      </p:sp>
      <p:graphicFrame>
        <p:nvGraphicFramePr>
          <p:cNvPr id="5" name="Inhaltsplatzhalter 2">
            <a:extLst>
              <a:ext uri="{FF2B5EF4-FFF2-40B4-BE49-F238E27FC236}">
                <a16:creationId xmlns:a16="http://schemas.microsoft.com/office/drawing/2014/main" id="{CB0DFE14-DCFD-4C69-B587-CF621E77B069}"/>
              </a:ext>
            </a:extLst>
          </p:cNvPr>
          <p:cNvGraphicFramePr>
            <a:graphicFrameLocks noGrp="1"/>
          </p:cNvGraphicFramePr>
          <p:nvPr>
            <p:ph idx="1"/>
            <p:extLst>
              <p:ext uri="{D42A27DB-BD31-4B8C-83A1-F6EECF244321}">
                <p14:modId xmlns:p14="http://schemas.microsoft.com/office/powerpoint/2010/main" val="421231895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03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0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67536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28" name="Rectangle 27">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solidFill>
            <a:schemeClr val="bg1"/>
          </a:solidFill>
          <a:ln w="9525"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427E064A-8826-C44E-91AF-C61432B396AB}"/>
              </a:ext>
            </a:extLst>
          </p:cNvPr>
          <p:cNvSpPr>
            <a:spLocks noGrp="1"/>
          </p:cNvSpPr>
          <p:nvPr>
            <p:ph type="title"/>
          </p:nvPr>
        </p:nvSpPr>
        <p:spPr>
          <a:xfrm>
            <a:off x="7716281" y="1185059"/>
            <a:ext cx="3491832" cy="4487882"/>
          </a:xfrm>
        </p:spPr>
        <p:txBody>
          <a:bodyPr>
            <a:normAutofit/>
          </a:bodyPr>
          <a:lstStyle/>
          <a:p>
            <a:pPr algn="ctr"/>
            <a:r>
              <a:rPr lang="de-DE" sz="4000"/>
              <a:t>Welche Funktionen kann Literatur im FU erfüllen?</a:t>
            </a:r>
            <a:endParaRPr lang="de-DE" sz="4000" dirty="0"/>
          </a:p>
        </p:txBody>
      </p:sp>
      <p:sp>
        <p:nvSpPr>
          <p:cNvPr id="3" name="Inhaltsplatzhalter 2">
            <a:extLst>
              <a:ext uri="{FF2B5EF4-FFF2-40B4-BE49-F238E27FC236}">
                <a16:creationId xmlns:a16="http://schemas.microsoft.com/office/drawing/2014/main" id="{F92B8353-828A-0141-A4B7-DA2F7D6A31C5}"/>
              </a:ext>
            </a:extLst>
          </p:cNvPr>
          <p:cNvSpPr>
            <a:spLocks noGrp="1"/>
          </p:cNvSpPr>
          <p:nvPr>
            <p:ph idx="1"/>
          </p:nvPr>
        </p:nvSpPr>
        <p:spPr>
          <a:xfrm>
            <a:off x="962624" y="936416"/>
            <a:ext cx="4808630" cy="4985169"/>
          </a:xfrm>
        </p:spPr>
        <p:txBody>
          <a:bodyPr anchor="ctr">
            <a:normAutofit/>
          </a:bodyPr>
          <a:lstStyle/>
          <a:p>
            <a:endParaRPr lang="de-DE" dirty="0"/>
          </a:p>
        </p:txBody>
      </p:sp>
    </p:spTree>
    <p:extLst>
      <p:ext uri="{BB962C8B-B14F-4D97-AF65-F5344CB8AC3E}">
        <p14:creationId xmlns:p14="http://schemas.microsoft.com/office/powerpoint/2010/main" val="3950601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el 1">
            <a:extLst>
              <a:ext uri="{FF2B5EF4-FFF2-40B4-BE49-F238E27FC236}">
                <a16:creationId xmlns:a16="http://schemas.microsoft.com/office/drawing/2014/main" id="{DD19D72D-5264-DB4A-8F0A-D8650F15C443}"/>
              </a:ext>
            </a:extLst>
          </p:cNvPr>
          <p:cNvSpPr>
            <a:spLocks noGrp="1"/>
          </p:cNvSpPr>
          <p:nvPr>
            <p:ph type="title"/>
          </p:nvPr>
        </p:nvSpPr>
        <p:spPr>
          <a:xfrm>
            <a:off x="573409" y="559477"/>
            <a:ext cx="3765200" cy="5709931"/>
          </a:xfrm>
        </p:spPr>
        <p:txBody>
          <a:bodyPr>
            <a:normAutofit/>
          </a:bodyPr>
          <a:lstStyle/>
          <a:p>
            <a:pPr algn="ctr"/>
            <a:r>
              <a:rPr lang="de-DE" sz="4400"/>
              <a:t>Stolpersteine </a:t>
            </a:r>
          </a:p>
        </p:txBody>
      </p:sp>
      <p:graphicFrame>
        <p:nvGraphicFramePr>
          <p:cNvPr id="5" name="Inhaltsplatzhalter 2">
            <a:extLst>
              <a:ext uri="{FF2B5EF4-FFF2-40B4-BE49-F238E27FC236}">
                <a16:creationId xmlns:a16="http://schemas.microsoft.com/office/drawing/2014/main" id="{DEBEBACA-0701-4E23-BDCD-552BAF960361}"/>
              </a:ext>
            </a:extLst>
          </p:cNvPr>
          <p:cNvGraphicFramePr>
            <a:graphicFrameLocks noGrp="1"/>
          </p:cNvGraphicFramePr>
          <p:nvPr>
            <p:ph idx="1"/>
            <p:extLst>
              <p:ext uri="{D42A27DB-BD31-4B8C-83A1-F6EECF244321}">
                <p14:modId xmlns:p14="http://schemas.microsoft.com/office/powerpoint/2010/main" val="3770379124"/>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3407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el 1">
            <a:extLst>
              <a:ext uri="{FF2B5EF4-FFF2-40B4-BE49-F238E27FC236}">
                <a16:creationId xmlns:a16="http://schemas.microsoft.com/office/drawing/2014/main" id="{2032ED0B-0195-F24F-AC53-4454DDF88319}"/>
              </a:ext>
            </a:extLst>
          </p:cNvPr>
          <p:cNvSpPr>
            <a:spLocks noGrp="1"/>
          </p:cNvSpPr>
          <p:nvPr>
            <p:ph type="title"/>
          </p:nvPr>
        </p:nvSpPr>
        <p:spPr>
          <a:xfrm>
            <a:off x="573409" y="559477"/>
            <a:ext cx="3765200" cy="5709931"/>
          </a:xfrm>
        </p:spPr>
        <p:txBody>
          <a:bodyPr>
            <a:normAutofit/>
          </a:bodyPr>
          <a:lstStyle/>
          <a:p>
            <a:pPr algn="ctr"/>
            <a:r>
              <a:rPr lang="de-DE" sz="4400" dirty="0"/>
              <a:t>Literatur-Sprache-Wirklichkeit </a:t>
            </a:r>
          </a:p>
        </p:txBody>
      </p:sp>
      <p:sp>
        <p:nvSpPr>
          <p:cNvPr id="3" name="Inhaltsplatzhalter 2">
            <a:extLst>
              <a:ext uri="{FF2B5EF4-FFF2-40B4-BE49-F238E27FC236}">
                <a16:creationId xmlns:a16="http://schemas.microsoft.com/office/drawing/2014/main" id="{218AFEEB-9291-024E-BD5F-455191867550}"/>
              </a:ext>
            </a:extLst>
          </p:cNvPr>
          <p:cNvSpPr>
            <a:spLocks noGrp="1"/>
          </p:cNvSpPr>
          <p:nvPr>
            <p:ph idx="1"/>
          </p:nvPr>
        </p:nvSpPr>
        <p:spPr>
          <a:xfrm>
            <a:off x="5478124" y="559477"/>
            <a:ext cx="5647076" cy="5475563"/>
          </a:xfrm>
        </p:spPr>
        <p:txBody>
          <a:bodyPr anchor="ctr">
            <a:normAutofit/>
          </a:bodyPr>
          <a:lstStyle/>
          <a:p>
            <a:r>
              <a:rPr lang="de-DE" dirty="0"/>
              <a:t>Greift auf bereits hergestellte Bedeutungen zurück</a:t>
            </a:r>
          </a:p>
          <a:p>
            <a:r>
              <a:rPr lang="de-DE" dirty="0"/>
              <a:t>Bringt sie in die Schwebe, stellt sie in Frage</a:t>
            </a:r>
          </a:p>
          <a:p>
            <a:r>
              <a:rPr lang="de-DE" dirty="0"/>
              <a:t>Literarisches Lesen an „Nicht-literarischen-Texten“ erproben (Sinn steht NICHT objektiv fest)</a:t>
            </a:r>
          </a:p>
          <a:p>
            <a:r>
              <a:rPr lang="de-DE" dirty="0"/>
              <a:t>Auch „Nicht-literarische-Texte“ können vielschichtig, „abgründig“ sein</a:t>
            </a:r>
          </a:p>
          <a:p>
            <a:r>
              <a:rPr lang="de-DE" dirty="0"/>
              <a:t>Einen Blick schulen, der die Realität in ihrer Widersprüchlichkeit, Vielschichtigkeit wahrnehmen kann </a:t>
            </a:r>
          </a:p>
          <a:p>
            <a:endParaRPr lang="de-DE" dirty="0"/>
          </a:p>
          <a:p>
            <a:endParaRPr lang="de-DE" dirty="0"/>
          </a:p>
        </p:txBody>
      </p:sp>
    </p:spTree>
    <p:extLst>
      <p:ext uri="{BB962C8B-B14F-4D97-AF65-F5344CB8AC3E}">
        <p14:creationId xmlns:p14="http://schemas.microsoft.com/office/powerpoint/2010/main" val="1363329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3913FBA0-3D87-974E-B43F-01B506A5FA8A}"/>
              </a:ext>
            </a:extLst>
          </p:cNvPr>
          <p:cNvSpPr>
            <a:spLocks noGrp="1"/>
          </p:cNvSpPr>
          <p:nvPr>
            <p:ph type="title"/>
          </p:nvPr>
        </p:nvSpPr>
        <p:spPr>
          <a:xfrm>
            <a:off x="3844616" y="881210"/>
            <a:ext cx="7417925" cy="1517035"/>
          </a:xfrm>
        </p:spPr>
        <p:txBody>
          <a:bodyPr>
            <a:normAutofit/>
          </a:bodyPr>
          <a:lstStyle/>
          <a:p>
            <a:r>
              <a:rPr lang="de-DE">
                <a:solidFill>
                  <a:schemeClr val="tx1">
                    <a:lumMod val="75000"/>
                    <a:lumOff val="25000"/>
                  </a:schemeClr>
                </a:solidFill>
              </a:rPr>
              <a:t>Fazit </a:t>
            </a:r>
          </a:p>
        </p:txBody>
      </p:sp>
      <p:sp>
        <p:nvSpPr>
          <p:cNvPr id="3" name="Inhaltsplatzhalter 2">
            <a:extLst>
              <a:ext uri="{FF2B5EF4-FFF2-40B4-BE49-F238E27FC236}">
                <a16:creationId xmlns:a16="http://schemas.microsoft.com/office/drawing/2014/main" id="{550F4A04-780E-E94E-B3F4-DE1806E925EE}"/>
              </a:ext>
            </a:extLst>
          </p:cNvPr>
          <p:cNvSpPr>
            <a:spLocks noGrp="1"/>
          </p:cNvSpPr>
          <p:nvPr>
            <p:ph idx="1"/>
          </p:nvPr>
        </p:nvSpPr>
        <p:spPr>
          <a:xfrm>
            <a:off x="3844616" y="2626840"/>
            <a:ext cx="7245103" cy="3131777"/>
          </a:xfrm>
        </p:spPr>
        <p:txBody>
          <a:bodyPr>
            <a:normAutofit lnSpcReduction="10000"/>
          </a:bodyPr>
          <a:lstStyle/>
          <a:p>
            <a:r>
              <a:rPr lang="de-DE" dirty="0">
                <a:solidFill>
                  <a:schemeClr val="tx1">
                    <a:lumMod val="75000"/>
                    <a:lumOff val="25000"/>
                  </a:schemeClr>
                </a:solidFill>
              </a:rPr>
              <a:t>Literatur als Bestandteil aller Niveaustufen im FU </a:t>
            </a:r>
          </a:p>
          <a:p>
            <a:r>
              <a:rPr lang="de-DE" dirty="0">
                <a:solidFill>
                  <a:schemeClr val="tx1">
                    <a:lumMod val="75000"/>
                    <a:lumOff val="25000"/>
                  </a:schemeClr>
                </a:solidFill>
              </a:rPr>
              <a:t>Bedingung: nach Niveaustufen differenziert (Ziele/Arbeitsformen)</a:t>
            </a:r>
          </a:p>
          <a:p>
            <a:r>
              <a:rPr lang="de-DE" dirty="0">
                <a:solidFill>
                  <a:schemeClr val="tx1">
                    <a:lumMod val="75000"/>
                    <a:lumOff val="25000"/>
                  </a:schemeClr>
                </a:solidFill>
              </a:rPr>
              <a:t>A1/A2 spielerischer Umgang (Jandl, Morgenstern, Gernhardt, Märchen…)</a:t>
            </a:r>
          </a:p>
          <a:p>
            <a:r>
              <a:rPr lang="de-DE" dirty="0">
                <a:solidFill>
                  <a:schemeClr val="tx1">
                    <a:lumMod val="75000"/>
                    <a:lumOff val="25000"/>
                  </a:schemeClr>
                </a:solidFill>
              </a:rPr>
              <a:t>Um-Fortschreiben, generatives Schreiben </a:t>
            </a:r>
          </a:p>
          <a:p>
            <a:r>
              <a:rPr lang="de-DE" dirty="0">
                <a:solidFill>
                  <a:schemeClr val="tx1">
                    <a:lumMod val="75000"/>
                    <a:lumOff val="25000"/>
                  </a:schemeClr>
                </a:solidFill>
              </a:rPr>
              <a:t>Auf Lesbarkeit der L setzen </a:t>
            </a:r>
          </a:p>
          <a:p>
            <a:r>
              <a:rPr lang="de-DE" dirty="0">
                <a:solidFill>
                  <a:schemeClr val="tx1">
                    <a:lumMod val="75000"/>
                    <a:lumOff val="25000"/>
                  </a:schemeClr>
                </a:solidFill>
              </a:rPr>
              <a:t>Höhere Niveaus: Fokus zunehmend auf Vielschichtigkeit, „Unlesbarkeit“ (vgl. ebd. 13) </a:t>
            </a:r>
          </a:p>
          <a:p>
            <a:pPr marL="0" indent="0">
              <a:buNone/>
            </a:pPr>
            <a:endParaRPr lang="de-DE" dirty="0" err="1">
              <a:solidFill>
                <a:schemeClr val="tx1">
                  <a:lumMod val="75000"/>
                  <a:lumOff val="25000"/>
                </a:schemeClr>
              </a:solidFill>
            </a:endParaRPr>
          </a:p>
        </p:txBody>
      </p:sp>
    </p:spTree>
    <p:extLst>
      <p:ext uri="{BB962C8B-B14F-4D97-AF65-F5344CB8AC3E}">
        <p14:creationId xmlns:p14="http://schemas.microsoft.com/office/powerpoint/2010/main" val="3973364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37">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42" name="Rectangle 41">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3" name="Inhaltsplatzhalter 2">
            <a:extLst>
              <a:ext uri="{FF2B5EF4-FFF2-40B4-BE49-F238E27FC236}">
                <a16:creationId xmlns:a16="http://schemas.microsoft.com/office/drawing/2014/main" id="{E8A1B7F6-459E-FB4A-90E6-6073367C2079}"/>
              </a:ext>
            </a:extLst>
          </p:cNvPr>
          <p:cNvSpPr>
            <a:spLocks noGrp="1"/>
          </p:cNvSpPr>
          <p:nvPr>
            <p:ph idx="1"/>
          </p:nvPr>
        </p:nvSpPr>
        <p:spPr>
          <a:xfrm>
            <a:off x="3844616" y="2626840"/>
            <a:ext cx="7245103" cy="3131777"/>
          </a:xfrm>
        </p:spPr>
        <p:txBody>
          <a:bodyPr>
            <a:normAutofit/>
          </a:bodyPr>
          <a:lstStyle/>
          <a:p>
            <a:r>
              <a:rPr lang="de-DE" sz="2800" b="1" i="1" dirty="0" err="1">
                <a:solidFill>
                  <a:schemeClr val="tx1">
                    <a:lumMod val="75000"/>
                    <a:lumOff val="25000"/>
                  </a:schemeClr>
                </a:solidFill>
              </a:rPr>
              <a:t>Lehrer_innen</a:t>
            </a:r>
            <a:r>
              <a:rPr lang="de-DE" sz="2800" b="1" i="1" dirty="0">
                <a:solidFill>
                  <a:schemeClr val="tx1">
                    <a:lumMod val="75000"/>
                    <a:lumOff val="25000"/>
                  </a:schemeClr>
                </a:solidFill>
              </a:rPr>
              <a:t> sollen in der Lage sein  </a:t>
            </a:r>
            <a:r>
              <a:rPr lang="de-DE" sz="2800" b="1" i="1" dirty="0" err="1">
                <a:solidFill>
                  <a:schemeClr val="tx1">
                    <a:lumMod val="75000"/>
                    <a:lumOff val="25000"/>
                  </a:schemeClr>
                </a:solidFill>
              </a:rPr>
              <a:t>zielgruppen</a:t>
            </a:r>
            <a:r>
              <a:rPr lang="de-DE" sz="2800" b="1" i="1" dirty="0">
                <a:solidFill>
                  <a:schemeClr val="tx1">
                    <a:lumMod val="75000"/>
                    <a:lumOff val="25000"/>
                  </a:schemeClr>
                </a:solidFill>
              </a:rPr>
              <a:t> und sprachniveauspezifisch literarische Erfahrung als Erfahrung von </a:t>
            </a:r>
            <a:r>
              <a:rPr lang="de-DE" sz="2800" b="1" i="1" dirty="0" err="1">
                <a:solidFill>
                  <a:schemeClr val="tx1">
                    <a:lumMod val="75000"/>
                    <a:lumOff val="25000"/>
                  </a:schemeClr>
                </a:solidFill>
              </a:rPr>
              <a:t>Literarizität</a:t>
            </a:r>
            <a:r>
              <a:rPr lang="de-DE" sz="2800" b="1" i="1" dirty="0">
                <a:solidFill>
                  <a:schemeClr val="tx1">
                    <a:lumMod val="75000"/>
                    <a:lumOff val="25000"/>
                  </a:schemeClr>
                </a:solidFill>
              </a:rPr>
              <a:t> zu ermöglichen. </a:t>
            </a:r>
          </a:p>
          <a:p>
            <a:pPr marL="0" indent="0">
              <a:buNone/>
            </a:pPr>
            <a:r>
              <a:rPr lang="de-DE" sz="2800" b="1" dirty="0">
                <a:solidFill>
                  <a:schemeClr val="tx1">
                    <a:lumMod val="75000"/>
                    <a:lumOff val="25000"/>
                  </a:schemeClr>
                </a:solidFill>
              </a:rPr>
              <a:t>  (</a:t>
            </a:r>
            <a:r>
              <a:rPr lang="de-DE" sz="2800" b="1" dirty="0" err="1">
                <a:solidFill>
                  <a:schemeClr val="tx1">
                    <a:lumMod val="75000"/>
                    <a:lumOff val="25000"/>
                  </a:schemeClr>
                </a:solidFill>
              </a:rPr>
              <a:t>Dobstadt</a:t>
            </a:r>
            <a:r>
              <a:rPr lang="de-DE" sz="2800" b="1" dirty="0">
                <a:solidFill>
                  <a:schemeClr val="tx1">
                    <a:lumMod val="75000"/>
                    <a:lumOff val="25000"/>
                  </a:schemeClr>
                </a:solidFill>
              </a:rPr>
              <a:t> u. </a:t>
            </a:r>
            <a:r>
              <a:rPr lang="de-DE" sz="2800" b="1" dirty="0" err="1">
                <a:solidFill>
                  <a:schemeClr val="tx1">
                    <a:lumMod val="75000"/>
                    <a:lumOff val="25000"/>
                  </a:schemeClr>
                </a:solidFill>
              </a:rPr>
              <a:t>Riedner</a:t>
            </a:r>
            <a:r>
              <a:rPr lang="de-DE" sz="2800" b="1" dirty="0">
                <a:solidFill>
                  <a:schemeClr val="tx1">
                    <a:lumMod val="75000"/>
                    <a:lumOff val="25000"/>
                  </a:schemeClr>
                </a:solidFill>
              </a:rPr>
              <a:t> 2011, 13)</a:t>
            </a:r>
          </a:p>
        </p:txBody>
      </p:sp>
    </p:spTree>
    <p:extLst>
      <p:ext uri="{BB962C8B-B14F-4D97-AF65-F5344CB8AC3E}">
        <p14:creationId xmlns:p14="http://schemas.microsoft.com/office/powerpoint/2010/main" val="2431623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2E5DB-E910-DB4A-9D66-A25AFE69072A}"/>
              </a:ext>
            </a:extLst>
          </p:cNvPr>
          <p:cNvSpPr>
            <a:spLocks noGrp="1"/>
          </p:cNvSpPr>
          <p:nvPr>
            <p:ph type="title"/>
          </p:nvPr>
        </p:nvSpPr>
        <p:spPr/>
        <p:txBody>
          <a:bodyPr/>
          <a:lstStyle/>
          <a:p>
            <a:r>
              <a:rPr lang="de-DE" dirty="0"/>
              <a:t>3. Literaturverzeichnis </a:t>
            </a:r>
          </a:p>
        </p:txBody>
      </p:sp>
      <p:sp>
        <p:nvSpPr>
          <p:cNvPr id="3" name="Inhaltsplatzhalter 2">
            <a:extLst>
              <a:ext uri="{FF2B5EF4-FFF2-40B4-BE49-F238E27FC236}">
                <a16:creationId xmlns:a16="http://schemas.microsoft.com/office/drawing/2014/main" id="{FC5D0A8D-4D0F-0047-B6EA-E498CF164851}"/>
              </a:ext>
            </a:extLst>
          </p:cNvPr>
          <p:cNvSpPr>
            <a:spLocks noGrp="1"/>
          </p:cNvSpPr>
          <p:nvPr>
            <p:ph idx="1"/>
          </p:nvPr>
        </p:nvSpPr>
        <p:spPr/>
        <p:txBody>
          <a:bodyPr>
            <a:normAutofit fontScale="62500" lnSpcReduction="20000"/>
          </a:bodyPr>
          <a:lstStyle/>
          <a:p>
            <a:r>
              <a:rPr lang="de-DE" dirty="0" err="1"/>
              <a:t>Altmayer</a:t>
            </a:r>
            <a:r>
              <a:rPr lang="de-DE" dirty="0"/>
              <a:t>, Claus (2006): </a:t>
            </a:r>
            <a:r>
              <a:rPr lang="de-DE" i="1" dirty="0"/>
              <a:t>Kulturelle Deutungsmuster als Lerngegenstand. Zur kulturwissenschaftlichen </a:t>
            </a:r>
            <a:r>
              <a:rPr lang="de-DE" i="1" dirty="0" err="1"/>
              <a:t>transformation</a:t>
            </a:r>
            <a:r>
              <a:rPr lang="de-DE" i="1" dirty="0"/>
              <a:t> der Landeskunde</a:t>
            </a:r>
            <a:r>
              <a:rPr lang="de-DE" dirty="0"/>
              <a:t>. In: Fremdsprache Lehren und Lernen (FLUL). 35. Jahrgang, 2006, 44-59</a:t>
            </a:r>
          </a:p>
          <a:p>
            <a:r>
              <a:rPr lang="de-DE" dirty="0" err="1"/>
              <a:t>Altmayer</a:t>
            </a:r>
            <a:r>
              <a:rPr lang="de-DE" dirty="0"/>
              <a:t>, Claus (2 013): Das Wort. Germanistisches Jahrbuch Russland K</a:t>
            </a:r>
            <a:r>
              <a:rPr lang="de-DE" i="1" dirty="0"/>
              <a:t>ulturwissenschaft –eine neue Perspektive für die Germanistik in Russland</a:t>
            </a:r>
          </a:p>
          <a:p>
            <a:r>
              <a:rPr lang="de-DE" dirty="0"/>
              <a:t>Breitenbach </a:t>
            </a:r>
            <a:r>
              <a:rPr lang="de-DE" dirty="0" err="1"/>
              <a:t>Iona</a:t>
            </a:r>
            <a:r>
              <a:rPr lang="de-DE" dirty="0"/>
              <a:t>/</a:t>
            </a:r>
            <a:r>
              <a:rPr lang="de-DE" dirty="0" err="1"/>
              <a:t>Zukrigl</a:t>
            </a:r>
            <a:r>
              <a:rPr lang="de-DE" dirty="0"/>
              <a:t>, Ina (2000)</a:t>
            </a:r>
            <a:r>
              <a:rPr lang="de-DE" i="1" dirty="0"/>
              <a:t>: Tanz der Kulturen.  Kulturelle Identität in einer globalisierten Welt. </a:t>
            </a:r>
            <a:r>
              <a:rPr lang="de-DE" dirty="0" err="1"/>
              <a:t>Rheinbeck</a:t>
            </a:r>
            <a:r>
              <a:rPr lang="de-DE" dirty="0"/>
              <a:t> bei Hamburg: Rowohlt.</a:t>
            </a:r>
            <a:r>
              <a:rPr lang="de-DE" i="1" dirty="0"/>
              <a:t>  </a:t>
            </a:r>
          </a:p>
          <a:p>
            <a:r>
              <a:rPr lang="de-DE" dirty="0" err="1"/>
              <a:t>Dobstadt</a:t>
            </a:r>
            <a:r>
              <a:rPr lang="de-DE" dirty="0"/>
              <a:t>, Michael/</a:t>
            </a:r>
            <a:r>
              <a:rPr lang="de-DE" dirty="0" err="1"/>
              <a:t>Riedner</a:t>
            </a:r>
            <a:r>
              <a:rPr lang="de-DE" dirty="0"/>
              <a:t>, Renate (2011): </a:t>
            </a:r>
            <a:r>
              <a:rPr lang="de-DE" i="1" dirty="0"/>
              <a:t>Fremdsprache Literatur. Neue Konzepte zur Arbeit mit Literatur im Fremdsprachenunterricht. </a:t>
            </a:r>
            <a:r>
              <a:rPr lang="de-DE" dirty="0"/>
              <a:t>In: Fremdsprache deutsch H.44.</a:t>
            </a:r>
          </a:p>
          <a:p>
            <a:r>
              <a:rPr lang="de-DE" dirty="0" err="1"/>
              <a:t>Dobstadt</a:t>
            </a:r>
            <a:r>
              <a:rPr lang="de-DE" dirty="0"/>
              <a:t>, Michael (2015): </a:t>
            </a:r>
          </a:p>
          <a:p>
            <a:r>
              <a:rPr lang="de-DE" dirty="0" err="1"/>
              <a:t>Eagleton</a:t>
            </a:r>
            <a:r>
              <a:rPr lang="de-DE" dirty="0"/>
              <a:t>, Terry (1992): </a:t>
            </a:r>
            <a:r>
              <a:rPr lang="de-DE" i="1" dirty="0"/>
              <a:t>Einführung in die Literaturtheorie. </a:t>
            </a:r>
            <a:r>
              <a:rPr lang="de-DE" dirty="0"/>
              <a:t>Stuttgart: Metzler.</a:t>
            </a:r>
          </a:p>
          <a:p>
            <a:r>
              <a:rPr lang="de-DE" dirty="0"/>
              <a:t>Hu, Adelheid/</a:t>
            </a:r>
            <a:r>
              <a:rPr lang="de-DE" dirty="0" err="1"/>
              <a:t>Byram</a:t>
            </a:r>
            <a:r>
              <a:rPr lang="de-DE" dirty="0"/>
              <a:t> Michael (2009)(Hrsg.):</a:t>
            </a:r>
            <a:r>
              <a:rPr lang="de-DE" i="1" dirty="0"/>
              <a:t> Interkulturelle Kompetenz und fremdsprachliches Lernen: Modelle, Empirie, Evaluation. </a:t>
            </a:r>
            <a:r>
              <a:rPr lang="de-DE" dirty="0"/>
              <a:t>Tübingen: Gunter Narr.</a:t>
            </a:r>
          </a:p>
          <a:p>
            <a:r>
              <a:rPr lang="de-DE" dirty="0"/>
              <a:t>Jakobson, Roman (1972): </a:t>
            </a:r>
            <a:r>
              <a:rPr lang="de-DE" i="1" dirty="0"/>
              <a:t>Linguistik und Poetik. </a:t>
            </a:r>
            <a:r>
              <a:rPr lang="de-DE" dirty="0"/>
              <a:t>In: </a:t>
            </a:r>
            <a:r>
              <a:rPr lang="de-DE" dirty="0" err="1"/>
              <a:t>Ihwe</a:t>
            </a:r>
            <a:r>
              <a:rPr lang="de-DE" dirty="0"/>
              <a:t> J., (Hrsg.)Literaturwissenschaft und </a:t>
            </a:r>
            <a:r>
              <a:rPr lang="de-DE" dirty="0" err="1"/>
              <a:t>linguistik</a:t>
            </a:r>
            <a:r>
              <a:rPr lang="de-DE" dirty="0"/>
              <a:t>. Eine Auswahl. Texte zur Theorie der Literaturwissenschaft. Bd. 1. Frankfurt a. M. Athenäum Fischer, 99-135.</a:t>
            </a:r>
          </a:p>
          <a:p>
            <a:r>
              <a:rPr lang="de-DE" dirty="0" err="1"/>
              <a:t>Sklovskij</a:t>
            </a:r>
            <a:r>
              <a:rPr lang="de-DE" dirty="0"/>
              <a:t>, Viktor (1988): </a:t>
            </a:r>
            <a:r>
              <a:rPr lang="de-DE" i="1" dirty="0"/>
              <a:t>Die Kunst als Verfahren. </a:t>
            </a:r>
            <a:r>
              <a:rPr lang="de-DE" dirty="0"/>
              <a:t>München: Fink, 5-35.</a:t>
            </a:r>
          </a:p>
          <a:p>
            <a:r>
              <a:rPr lang="de-DE" dirty="0" err="1"/>
              <a:t>Winko</a:t>
            </a:r>
            <a:r>
              <a:rPr lang="de-DE" dirty="0"/>
              <a:t>, Simone (2009): </a:t>
            </a:r>
            <a:r>
              <a:rPr lang="de-DE" i="1" dirty="0"/>
              <a:t>Auf der Suche nach der Weltformel </a:t>
            </a:r>
            <a:r>
              <a:rPr lang="de-DE" i="1" dirty="0" err="1"/>
              <a:t>Literarizität</a:t>
            </a:r>
            <a:r>
              <a:rPr lang="de-DE" i="1" dirty="0"/>
              <a:t> und </a:t>
            </a:r>
            <a:r>
              <a:rPr lang="de-DE" i="1" dirty="0" err="1"/>
              <a:t>Poetizität</a:t>
            </a:r>
            <a:r>
              <a:rPr lang="de-DE" i="1" dirty="0"/>
              <a:t> in der neueren literaturtheoretischen Diskussion. In: Grenzen der Literatur. </a:t>
            </a:r>
            <a:r>
              <a:rPr lang="de-DE" dirty="0"/>
              <a:t>Berlin/New York: De </a:t>
            </a:r>
            <a:r>
              <a:rPr lang="de-DE" dirty="0" err="1"/>
              <a:t>Gruyter</a:t>
            </a:r>
            <a:r>
              <a:rPr lang="de-DE" dirty="0"/>
              <a:t>, 374-396.</a:t>
            </a:r>
            <a:endParaRPr lang="de-DE" i="1" dirty="0"/>
          </a:p>
          <a:p>
            <a:r>
              <a:rPr lang="de-DE" dirty="0" err="1"/>
              <a:t>Wintersteiner</a:t>
            </a:r>
            <a:r>
              <a:rPr lang="de-DE" dirty="0"/>
              <a:t>, Werner (2006): </a:t>
            </a:r>
            <a:r>
              <a:rPr lang="de-DE" i="1" dirty="0"/>
              <a:t>Poetik der Verschiedenheit. Literatur, Bildung, Globalisierung.</a:t>
            </a:r>
            <a:endParaRPr lang="de-DE" dirty="0"/>
          </a:p>
        </p:txBody>
      </p:sp>
    </p:spTree>
    <p:extLst>
      <p:ext uri="{BB962C8B-B14F-4D97-AF65-F5344CB8AC3E}">
        <p14:creationId xmlns:p14="http://schemas.microsoft.com/office/powerpoint/2010/main" val="2839669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6E9AFF-8B1A-E34C-A73F-7BF1B244B2B4}"/>
              </a:ext>
            </a:extLst>
          </p:cNvPr>
          <p:cNvSpPr>
            <a:spLocks noGrp="1"/>
          </p:cNvSpPr>
          <p:nvPr>
            <p:ph type="title"/>
          </p:nvPr>
        </p:nvSpPr>
        <p:spPr/>
        <p:txBody>
          <a:bodyPr/>
          <a:lstStyle/>
          <a:p>
            <a:r>
              <a:rPr lang="de-DE" dirty="0"/>
              <a:t>Textnachweise</a:t>
            </a:r>
          </a:p>
        </p:txBody>
      </p:sp>
      <p:sp>
        <p:nvSpPr>
          <p:cNvPr id="3" name="Inhaltsplatzhalter 2">
            <a:extLst>
              <a:ext uri="{FF2B5EF4-FFF2-40B4-BE49-F238E27FC236}">
                <a16:creationId xmlns:a16="http://schemas.microsoft.com/office/drawing/2014/main" id="{0B477D20-2156-0643-85FF-1F4F96DFCE0F}"/>
              </a:ext>
            </a:extLst>
          </p:cNvPr>
          <p:cNvSpPr>
            <a:spLocks noGrp="1"/>
          </p:cNvSpPr>
          <p:nvPr>
            <p:ph idx="1"/>
          </p:nvPr>
        </p:nvSpPr>
        <p:spPr/>
        <p:txBody>
          <a:bodyPr/>
          <a:lstStyle/>
          <a:p>
            <a:r>
              <a:rPr lang="de-DE" dirty="0"/>
              <a:t>Muschg, Adolf: die Erfahrung von Fremdsein, Vortrag gehalten am 8.August 1987 anlässlich der Tagung des int. Deutschlehrerverbands.</a:t>
            </a:r>
          </a:p>
          <a:p>
            <a:r>
              <a:rPr lang="de-DE" dirty="0" err="1"/>
              <a:t>Tawada</a:t>
            </a:r>
            <a:r>
              <a:rPr lang="de-DE" dirty="0"/>
              <a:t>, Yoko: Von der Muttersprache zur Sprachmutter. In Talisman. Literarische Essays. &amp;. Auflage Tübingen: konkursbuch-Verlag 2008. 9-15.</a:t>
            </a:r>
          </a:p>
          <a:p>
            <a:r>
              <a:rPr lang="de-DE" dirty="0"/>
              <a:t>Domin, Hilde: Gesammelte Gedichte. Frankfurt: S. Fischer Verlag, 1987. </a:t>
            </a:r>
          </a:p>
          <a:p>
            <a:endParaRPr lang="de-DE" dirty="0"/>
          </a:p>
        </p:txBody>
      </p:sp>
    </p:spTree>
    <p:extLst>
      <p:ext uri="{BB962C8B-B14F-4D97-AF65-F5344CB8AC3E}">
        <p14:creationId xmlns:p14="http://schemas.microsoft.com/office/powerpoint/2010/main" val="4689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0D13A8-8228-47E3-8159-DF3D937E08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0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CEA6CE4-C4F8-44BC-9843-3C0939FD7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67536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38E743B-F088-4E4F-8134-10D25DEB6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DB6BF0CD-7130-4065-B7F5-D19DC7CE1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solidFill>
            <a:schemeClr val="bg2"/>
          </a:solidFill>
          <a:ln w="6350" cap="sq" cmpd="sng" algn="ctr">
            <a:noFill/>
            <a:prstDash val="solid"/>
            <a:miter lim="800000"/>
          </a:ln>
          <a:effectLst/>
        </p:spPr>
      </p:sp>
      <p:graphicFrame>
        <p:nvGraphicFramePr>
          <p:cNvPr id="5" name="Inhaltsplatzhalter 2">
            <a:extLst>
              <a:ext uri="{FF2B5EF4-FFF2-40B4-BE49-F238E27FC236}">
                <a16:creationId xmlns:a16="http://schemas.microsoft.com/office/drawing/2014/main" id="{B80306A2-056C-491D-8276-2B9973AB7C8B}"/>
              </a:ext>
            </a:extLst>
          </p:cNvPr>
          <p:cNvGraphicFramePr>
            <a:graphicFrameLocks noGrp="1"/>
          </p:cNvGraphicFramePr>
          <p:nvPr>
            <p:ph idx="1"/>
            <p:extLst>
              <p:ext uri="{D42A27DB-BD31-4B8C-83A1-F6EECF244321}">
                <p14:modId xmlns:p14="http://schemas.microsoft.com/office/powerpoint/2010/main" val="1533342350"/>
              </p:ext>
            </p:extLst>
          </p:nvPr>
        </p:nvGraphicFramePr>
        <p:xfrm>
          <a:off x="793591" y="800946"/>
          <a:ext cx="5166475" cy="5252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a:extLst>
              <a:ext uri="{FF2B5EF4-FFF2-40B4-BE49-F238E27FC236}">
                <a16:creationId xmlns:a16="http://schemas.microsoft.com/office/drawing/2014/main" id="{493A547B-5FF4-FA40-8B7F-9E6C6931E5FD}"/>
              </a:ext>
            </a:extLst>
          </p:cNvPr>
          <p:cNvSpPr txBox="1"/>
          <p:nvPr/>
        </p:nvSpPr>
        <p:spPr>
          <a:xfrm>
            <a:off x="7391973" y="2655900"/>
            <a:ext cx="4389343" cy="3139321"/>
          </a:xfrm>
          <a:prstGeom prst="rect">
            <a:avLst/>
          </a:prstGeom>
          <a:noFill/>
        </p:spPr>
        <p:txBody>
          <a:bodyPr wrap="non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Besonderer  Gebrauch der Sprache ?</a:t>
            </a:r>
          </a:p>
          <a:p>
            <a:endParaRPr lang="de-DE" dirty="0"/>
          </a:p>
          <a:p>
            <a:r>
              <a:rPr lang="de-DE" dirty="0"/>
              <a:t>(vgl. </a:t>
            </a:r>
            <a:r>
              <a:rPr lang="de-DE" dirty="0" err="1"/>
              <a:t>Dobstadt</a:t>
            </a:r>
            <a:r>
              <a:rPr lang="de-DE" dirty="0"/>
              <a:t> u. </a:t>
            </a:r>
            <a:r>
              <a:rPr lang="de-DE" dirty="0" err="1"/>
              <a:t>Riedner</a:t>
            </a:r>
            <a:r>
              <a:rPr lang="de-DE" dirty="0"/>
              <a:t>, 2011)</a:t>
            </a:r>
          </a:p>
        </p:txBody>
      </p:sp>
    </p:spTree>
    <p:extLst>
      <p:ext uri="{BB962C8B-B14F-4D97-AF65-F5344CB8AC3E}">
        <p14:creationId xmlns:p14="http://schemas.microsoft.com/office/powerpoint/2010/main" val="1807660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0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9">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67536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solidFill>
            <a:schemeClr val="bg1"/>
          </a:solidFill>
          <a:ln w="9525"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CA934D49-9948-B94D-B2A2-1344F9FA19CF}"/>
              </a:ext>
            </a:extLst>
          </p:cNvPr>
          <p:cNvSpPr>
            <a:spLocks noGrp="1"/>
          </p:cNvSpPr>
          <p:nvPr>
            <p:ph type="title"/>
          </p:nvPr>
        </p:nvSpPr>
        <p:spPr>
          <a:xfrm>
            <a:off x="7716281" y="1185059"/>
            <a:ext cx="3491832" cy="4487882"/>
          </a:xfrm>
        </p:spPr>
        <p:txBody>
          <a:bodyPr>
            <a:normAutofit/>
          </a:bodyPr>
          <a:lstStyle/>
          <a:p>
            <a:pPr algn="ctr"/>
            <a:r>
              <a:rPr lang="de-DE" sz="4000" dirty="0"/>
              <a:t>Warum eignet sich Literatur für den FU?</a:t>
            </a:r>
          </a:p>
        </p:txBody>
      </p:sp>
      <p:sp>
        <p:nvSpPr>
          <p:cNvPr id="3" name="Inhaltsplatzhalter 2">
            <a:extLst>
              <a:ext uri="{FF2B5EF4-FFF2-40B4-BE49-F238E27FC236}">
                <a16:creationId xmlns:a16="http://schemas.microsoft.com/office/drawing/2014/main" id="{D9132983-2597-D040-B5B2-42789B34C039}"/>
              </a:ext>
            </a:extLst>
          </p:cNvPr>
          <p:cNvSpPr>
            <a:spLocks noGrp="1"/>
          </p:cNvSpPr>
          <p:nvPr>
            <p:ph idx="1"/>
          </p:nvPr>
        </p:nvSpPr>
        <p:spPr>
          <a:xfrm>
            <a:off x="962624" y="936416"/>
            <a:ext cx="4808630" cy="4985169"/>
          </a:xfrm>
        </p:spPr>
        <p:txBody>
          <a:bodyPr anchor="ctr">
            <a:normAutofit/>
          </a:bodyPr>
          <a:lstStyle/>
          <a:p>
            <a:endParaRPr lang="de-DE"/>
          </a:p>
        </p:txBody>
      </p:sp>
    </p:spTree>
    <p:extLst>
      <p:ext uri="{BB962C8B-B14F-4D97-AF65-F5344CB8AC3E}">
        <p14:creationId xmlns:p14="http://schemas.microsoft.com/office/powerpoint/2010/main" val="22435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ine Gruppe von mehrfarbigen Holzstabfiguren">
            <a:extLst>
              <a:ext uri="{FF2B5EF4-FFF2-40B4-BE49-F238E27FC236}">
                <a16:creationId xmlns:a16="http://schemas.microsoft.com/office/drawing/2014/main" id="{415F91DE-DECC-4890-98E3-CCE3758168E5}"/>
              </a:ext>
            </a:extLst>
          </p:cNvPr>
          <p:cNvPicPr>
            <a:picLocks noChangeAspect="1"/>
          </p:cNvPicPr>
          <p:nvPr/>
        </p:nvPicPr>
        <p:blipFill rotWithShape="1">
          <a:blip r:embed="rId2">
            <a:alphaModFix amt="35000"/>
          </a:blip>
          <a:srcRect t="12232" b="6541"/>
          <a:stretch/>
        </p:blipFill>
        <p:spPr>
          <a:xfrm>
            <a:off x="20" y="10"/>
            <a:ext cx="12191980" cy="6857990"/>
          </a:xfrm>
          <a:prstGeom prst="rect">
            <a:avLst/>
          </a:prstGeom>
        </p:spPr>
      </p:pic>
      <p:sp>
        <p:nvSpPr>
          <p:cNvPr id="3" name="Inhaltsplatzhalter 2"/>
          <p:cNvSpPr>
            <a:spLocks noGrp="1"/>
          </p:cNvSpPr>
          <p:nvPr>
            <p:ph idx="1"/>
          </p:nvPr>
        </p:nvSpPr>
        <p:spPr>
          <a:xfrm>
            <a:off x="1066800" y="2103120"/>
            <a:ext cx="10058400" cy="3931920"/>
          </a:xfrm>
        </p:spPr>
        <p:txBody>
          <a:bodyPr>
            <a:normAutofit/>
          </a:bodyPr>
          <a:lstStyle/>
          <a:p>
            <a:pPr>
              <a:buNone/>
            </a:pPr>
            <a:r>
              <a:rPr lang="de-DE" b="1"/>
              <a:t>Literarische Texte eignen sich für FU, weil sie</a:t>
            </a:r>
          </a:p>
          <a:p>
            <a:pPr>
              <a:buNone/>
            </a:pPr>
            <a:endParaRPr lang="de-DE" b="1"/>
          </a:p>
          <a:p>
            <a:pPr marL="190500" indent="-190500">
              <a:buFontTx/>
              <a:buChar char="•"/>
            </a:pPr>
            <a:r>
              <a:rPr lang="de-DE">
                <a:latin typeface="Calibri" pitchFamily="34" charset="0"/>
              </a:rPr>
              <a:t>ein hohes Motivationspotential bieten</a:t>
            </a:r>
          </a:p>
          <a:p>
            <a:pPr marL="190500" indent="-190500">
              <a:buFontTx/>
              <a:buChar char="•"/>
            </a:pPr>
            <a:r>
              <a:rPr lang="de-DE">
                <a:latin typeface="Calibri" pitchFamily="34" charset="0"/>
              </a:rPr>
              <a:t>zur kreativen Mitwirkung an Sinnbildung auffordern</a:t>
            </a:r>
          </a:p>
          <a:p>
            <a:pPr marL="190500" indent="-190500">
              <a:buFontTx/>
              <a:buChar char="•"/>
            </a:pPr>
            <a:r>
              <a:rPr lang="de-DE">
                <a:latin typeface="Calibri" pitchFamily="34" charset="0"/>
              </a:rPr>
              <a:t>Kompetenz im Textverstehen fördern  </a:t>
            </a:r>
          </a:p>
          <a:p>
            <a:pPr marL="190500" indent="-190500">
              <a:buFontTx/>
              <a:buChar char="•"/>
            </a:pPr>
            <a:r>
              <a:rPr lang="de-DE">
                <a:latin typeface="Calibri" pitchFamily="34" charset="0"/>
              </a:rPr>
              <a:t>zu kulturellen Vergleichen anregen (dynamischer Kulturbegriff, Perspektivwechsel, Empathie)</a:t>
            </a:r>
          </a:p>
          <a:p>
            <a:pPr marL="190500" indent="-190500">
              <a:buFontTx/>
              <a:buChar char="•"/>
            </a:pPr>
            <a:r>
              <a:rPr lang="de-DE" b="1" err="1">
                <a:latin typeface="Calibri" pitchFamily="34" charset="0"/>
              </a:rPr>
              <a:t>Kulturalisierende</a:t>
            </a:r>
            <a:r>
              <a:rPr lang="de-DE" b="1">
                <a:latin typeface="Calibri" pitchFamily="34" charset="0"/>
              </a:rPr>
              <a:t>  Zuschreibungen </a:t>
            </a:r>
            <a:r>
              <a:rPr lang="de-DE">
                <a:latin typeface="Calibri" pitchFamily="34" charset="0"/>
              </a:rPr>
              <a:t>problematisieren können (Stolperstein)</a:t>
            </a:r>
          </a:p>
          <a:p>
            <a:pPr marL="190500" indent="-190500">
              <a:buFontTx/>
              <a:buChar char="•"/>
            </a:pPr>
            <a:r>
              <a:rPr lang="de-DE">
                <a:latin typeface="Calibri" pitchFamily="34" charset="0"/>
              </a:rPr>
              <a:t>Subjektivität von Wahrnehmung deutlich machen </a:t>
            </a:r>
          </a:p>
          <a:p>
            <a:pPr marL="190500" indent="-190500">
              <a:buFontTx/>
              <a:buChar char="•"/>
            </a:pPr>
            <a:r>
              <a:rPr lang="de-DE" b="1">
                <a:latin typeface="Calibri" pitchFamily="34" charset="0"/>
                <a:sym typeface="Wingdings" pitchFamily="2" charset="2"/>
              </a:rPr>
              <a:t>zu einem SUBJEKTIVIERUNGSKRITISCHEN ZUGANG anregen </a:t>
            </a:r>
          </a:p>
          <a:p>
            <a:pPr marL="190500" indent="-190500">
              <a:buFont typeface="Arial" pitchFamily="34" charset="0"/>
              <a:buChar char="•"/>
            </a:pPr>
            <a:r>
              <a:rPr lang="de-DE" b="1">
                <a:latin typeface="Calibri" pitchFamily="34" charset="0"/>
                <a:sym typeface="Wingdings" pitchFamily="2" charset="2"/>
              </a:rPr>
              <a:t> </a:t>
            </a:r>
            <a:r>
              <a:rPr lang="de-DE">
                <a:latin typeface="Calibri" pitchFamily="34" charset="0"/>
                <a:sym typeface="Wingdings" pitchFamily="2" charset="2"/>
              </a:rPr>
              <a:t>generell: ein Fokus auf Herrschaftspraxen ermöglichen </a:t>
            </a:r>
            <a:endParaRPr lang="de-DE" dirty="0"/>
          </a:p>
        </p:txBody>
      </p:sp>
      <p:sp>
        <p:nvSpPr>
          <p:cNvPr id="11" name="Rectangle 10">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ine Gruppe von mehrfarbigen Holzstabfiguren">
            <a:extLst>
              <a:ext uri="{FF2B5EF4-FFF2-40B4-BE49-F238E27FC236}">
                <a16:creationId xmlns:a16="http://schemas.microsoft.com/office/drawing/2014/main" id="{415F91DE-DECC-4890-98E3-CCE3758168E5}"/>
              </a:ext>
            </a:extLst>
          </p:cNvPr>
          <p:cNvPicPr>
            <a:picLocks noChangeAspect="1"/>
          </p:cNvPicPr>
          <p:nvPr/>
        </p:nvPicPr>
        <p:blipFill rotWithShape="1">
          <a:blip r:embed="rId2">
            <a:alphaModFix amt="35000"/>
          </a:blip>
          <a:srcRect t="11901" b="6872"/>
          <a:stretch/>
        </p:blipFill>
        <p:spPr>
          <a:xfrm>
            <a:off x="20" y="10"/>
            <a:ext cx="12191980" cy="6857990"/>
          </a:xfrm>
          <a:prstGeom prst="rect">
            <a:avLst/>
          </a:prstGeom>
        </p:spPr>
      </p:pic>
      <p:sp>
        <p:nvSpPr>
          <p:cNvPr id="3" name="Inhaltsplatzhalter 2"/>
          <p:cNvSpPr>
            <a:spLocks noGrp="1"/>
          </p:cNvSpPr>
          <p:nvPr>
            <p:ph idx="1"/>
          </p:nvPr>
        </p:nvSpPr>
        <p:spPr>
          <a:xfrm>
            <a:off x="1066800" y="2103120"/>
            <a:ext cx="10058400" cy="3931920"/>
          </a:xfrm>
        </p:spPr>
        <p:txBody>
          <a:bodyPr>
            <a:normAutofit/>
          </a:bodyPr>
          <a:lstStyle/>
          <a:p>
            <a:pPr>
              <a:buNone/>
            </a:pPr>
            <a:r>
              <a:rPr lang="de-DE" b="1" dirty="0"/>
              <a:t>Literarische Texte eignen sich für FU, weil sie</a:t>
            </a:r>
          </a:p>
          <a:p>
            <a:pPr marL="190500" indent="-190500">
              <a:buFont typeface="Arial" pitchFamily="34" charset="0"/>
              <a:buChar char="•"/>
            </a:pPr>
            <a:r>
              <a:rPr lang="de-DE" dirty="0">
                <a:latin typeface="Calibri" pitchFamily="34" charset="0"/>
              </a:rPr>
              <a:t>unterschiedliche Perspektiven auf „Wirklichkeit“ vermitteln  und zu deren Diskussion anregen</a:t>
            </a:r>
          </a:p>
          <a:p>
            <a:pPr marL="190500" indent="-190500">
              <a:buFontTx/>
              <a:buChar char="•"/>
            </a:pPr>
            <a:r>
              <a:rPr lang="de-DE" dirty="0">
                <a:latin typeface="Calibri" pitchFamily="34" charset="0"/>
              </a:rPr>
              <a:t>die Auseinandersetzung mit Fremdheit , der Konstruktion von Fremdheit ermöglichen </a:t>
            </a:r>
          </a:p>
          <a:p>
            <a:pPr marL="190500" indent="-190500">
              <a:buFontTx/>
              <a:buChar char="•"/>
            </a:pPr>
            <a:r>
              <a:rPr lang="de-DE" dirty="0">
                <a:latin typeface="Calibri" pitchFamily="34" charset="0"/>
              </a:rPr>
              <a:t>Perspektiv- und Rollenwechsel ermöglichen und der Schulung der </a:t>
            </a:r>
            <a:r>
              <a:rPr lang="de-DE" dirty="0" err="1">
                <a:latin typeface="Calibri" pitchFamily="34" charset="0"/>
              </a:rPr>
              <a:t>Empathiefähigkeit</a:t>
            </a:r>
            <a:r>
              <a:rPr lang="de-DE" dirty="0">
                <a:latin typeface="Calibri" pitchFamily="34" charset="0"/>
              </a:rPr>
              <a:t> dienen </a:t>
            </a:r>
          </a:p>
          <a:p>
            <a:pPr marL="190500" indent="-190500">
              <a:buFontTx/>
              <a:buChar char="•"/>
            </a:pPr>
            <a:r>
              <a:rPr lang="de-DE" dirty="0">
                <a:latin typeface="Calibri" pitchFamily="34" charset="0"/>
              </a:rPr>
              <a:t>Fragen und Suchbewegungen initiieren können</a:t>
            </a:r>
          </a:p>
          <a:p>
            <a:pPr marL="190500" indent="-190500">
              <a:buFontTx/>
              <a:buChar char="•"/>
            </a:pPr>
            <a:r>
              <a:rPr lang="de-DE" dirty="0">
                <a:latin typeface="Calibri" pitchFamily="34" charset="0"/>
              </a:rPr>
              <a:t>Vergnügen bereiten</a:t>
            </a:r>
          </a:p>
          <a:p>
            <a:pPr>
              <a:buNone/>
            </a:pPr>
            <a:endParaRPr lang="de-DE" b="1" dirty="0"/>
          </a:p>
          <a:p>
            <a:pPr>
              <a:buNone/>
            </a:pPr>
            <a:endParaRPr lang="de-DE" b="1" dirty="0"/>
          </a:p>
        </p:txBody>
      </p:sp>
      <p:sp>
        <p:nvSpPr>
          <p:cNvPr id="19" name="Rectangle 18">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57683089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el 1">
            <a:extLst>
              <a:ext uri="{FF2B5EF4-FFF2-40B4-BE49-F238E27FC236}">
                <a16:creationId xmlns:a16="http://schemas.microsoft.com/office/drawing/2014/main" id="{13A1EFE3-E3EC-524A-87E6-5029E921FA9F}"/>
              </a:ext>
            </a:extLst>
          </p:cNvPr>
          <p:cNvSpPr>
            <a:spLocks noGrp="1"/>
          </p:cNvSpPr>
          <p:nvPr>
            <p:ph type="title"/>
          </p:nvPr>
        </p:nvSpPr>
        <p:spPr>
          <a:xfrm>
            <a:off x="573409" y="559477"/>
            <a:ext cx="3765200" cy="5709931"/>
          </a:xfrm>
        </p:spPr>
        <p:txBody>
          <a:bodyPr>
            <a:normAutofit/>
          </a:bodyPr>
          <a:lstStyle/>
          <a:p>
            <a:pPr algn="ctr"/>
            <a:r>
              <a:rPr lang="de-DE" sz="4400"/>
              <a:t>Gliederung </a:t>
            </a:r>
          </a:p>
        </p:txBody>
      </p:sp>
      <p:sp>
        <p:nvSpPr>
          <p:cNvPr id="3" name="Inhaltsplatzhalter 2">
            <a:extLst>
              <a:ext uri="{FF2B5EF4-FFF2-40B4-BE49-F238E27FC236}">
                <a16:creationId xmlns:a16="http://schemas.microsoft.com/office/drawing/2014/main" id="{5A40E709-E22B-F648-9CE7-E26E9A5B8854}"/>
              </a:ext>
            </a:extLst>
          </p:cNvPr>
          <p:cNvSpPr>
            <a:spLocks noGrp="1"/>
          </p:cNvSpPr>
          <p:nvPr>
            <p:ph idx="1"/>
          </p:nvPr>
        </p:nvSpPr>
        <p:spPr>
          <a:xfrm>
            <a:off x="5478124" y="559477"/>
            <a:ext cx="5647076" cy="5475563"/>
          </a:xfrm>
        </p:spPr>
        <p:txBody>
          <a:bodyPr anchor="ctr">
            <a:normAutofit/>
          </a:bodyPr>
          <a:lstStyle/>
          <a:p>
            <a:pPr marL="342900" indent="-342900">
              <a:buAutoNum type="arabicPeriod"/>
            </a:pPr>
            <a:r>
              <a:rPr lang="de-DE" dirty="0"/>
              <a:t>Fremdsprachliche Literaturdidaktik im 20. Jahrhundert </a:t>
            </a:r>
          </a:p>
          <a:p>
            <a:pPr marL="342900" indent="-342900">
              <a:buAutoNum type="arabicPeriod"/>
            </a:pPr>
            <a:r>
              <a:rPr lang="de-DE" dirty="0"/>
              <a:t>Aktuelle Tendenzen </a:t>
            </a:r>
          </a:p>
          <a:p>
            <a:pPr>
              <a:buFont typeface="Arial" panose="020B0604020202020204" pitchFamily="34" charset="0"/>
              <a:buChar char="•"/>
            </a:pPr>
            <a:r>
              <a:rPr lang="de-DE" dirty="0"/>
              <a:t>Veränderte Schwerpunkte/Zielsetzungen</a:t>
            </a:r>
          </a:p>
          <a:p>
            <a:pPr>
              <a:buFont typeface="Arial" panose="020B0604020202020204" pitchFamily="34" charset="0"/>
              <a:buChar char="•"/>
            </a:pPr>
            <a:r>
              <a:rPr lang="de-DE" dirty="0"/>
              <a:t>Kulturelles Lernen und symbolische Kompetenz/Kulturelle Deutungsmuster</a:t>
            </a:r>
          </a:p>
          <a:p>
            <a:pPr>
              <a:buFont typeface="Arial" panose="020B0604020202020204" pitchFamily="34" charset="0"/>
              <a:buChar char="•"/>
            </a:pPr>
            <a:r>
              <a:rPr lang="de-DE" dirty="0"/>
              <a:t>Literatur als Fremdsprache</a:t>
            </a:r>
          </a:p>
          <a:p>
            <a:pPr>
              <a:buFont typeface="Arial" panose="020B0604020202020204" pitchFamily="34" charset="0"/>
              <a:buChar char="•"/>
            </a:pPr>
            <a:r>
              <a:rPr lang="de-DE" dirty="0"/>
              <a:t>Fremdsprache als Literatur</a:t>
            </a:r>
          </a:p>
          <a:p>
            <a:pPr>
              <a:buFont typeface="Arial" panose="020B0604020202020204" pitchFamily="34" charset="0"/>
              <a:buChar char="•"/>
            </a:pPr>
            <a:r>
              <a:rPr lang="de-DE" dirty="0" err="1"/>
              <a:t>Literarizität</a:t>
            </a:r>
            <a:r>
              <a:rPr lang="de-DE" dirty="0"/>
              <a:t> das Besondere der Literatur</a:t>
            </a:r>
          </a:p>
          <a:p>
            <a:pPr>
              <a:buFont typeface="Arial" panose="020B0604020202020204" pitchFamily="34" charset="0"/>
              <a:buChar char="•"/>
            </a:pPr>
            <a:r>
              <a:rPr lang="de-DE" dirty="0"/>
              <a:t>Semantische Netze</a:t>
            </a:r>
          </a:p>
          <a:p>
            <a:pPr>
              <a:buFont typeface="Arial" panose="020B0604020202020204" pitchFamily="34" charset="0"/>
              <a:buChar char="•"/>
            </a:pPr>
            <a:r>
              <a:rPr lang="de-DE" dirty="0"/>
              <a:t>Klang-Rhythmus-Bedeutung</a:t>
            </a:r>
          </a:p>
          <a:p>
            <a:pPr>
              <a:buFont typeface="Arial" panose="020B0604020202020204" pitchFamily="34" charset="0"/>
              <a:buChar char="•"/>
            </a:pPr>
            <a:r>
              <a:rPr lang="de-DE" dirty="0"/>
              <a:t>Lesbarkeit</a:t>
            </a:r>
          </a:p>
          <a:p>
            <a:pPr>
              <a:buFont typeface="Arial" panose="020B0604020202020204" pitchFamily="34" charset="0"/>
              <a:buChar char="•"/>
            </a:pPr>
            <a:r>
              <a:rPr lang="de-DE" dirty="0"/>
              <a:t>Stolpersteine/Literatur-Sprache-Wirklichkeit</a:t>
            </a:r>
          </a:p>
          <a:p>
            <a:pPr marL="0" indent="0">
              <a:buNone/>
            </a:pPr>
            <a:r>
              <a:rPr lang="de-DE" dirty="0"/>
              <a:t>3. Literaturverzeichnis </a:t>
            </a:r>
          </a:p>
          <a:p>
            <a:pPr>
              <a:buFont typeface="Arial" panose="020B0604020202020204" pitchFamily="34" charset="0"/>
              <a:buChar char="•"/>
            </a:pPr>
            <a:endParaRPr lang="de-DE" dirty="0"/>
          </a:p>
        </p:txBody>
      </p:sp>
    </p:spTree>
    <p:extLst>
      <p:ext uri="{BB962C8B-B14F-4D97-AF65-F5344CB8AC3E}">
        <p14:creationId xmlns:p14="http://schemas.microsoft.com/office/powerpoint/2010/main" val="3261434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F78AB-430A-4142-BF93-E6FB3885BF52}"/>
              </a:ext>
            </a:extLst>
          </p:cNvPr>
          <p:cNvSpPr>
            <a:spLocks noGrp="1"/>
          </p:cNvSpPr>
          <p:nvPr>
            <p:ph type="title"/>
          </p:nvPr>
        </p:nvSpPr>
        <p:spPr/>
        <p:txBody>
          <a:bodyPr>
            <a:normAutofit fontScale="90000"/>
          </a:bodyPr>
          <a:lstStyle/>
          <a:p>
            <a:r>
              <a:rPr lang="de-DE"/>
              <a:t>1. Fremdsprachliche Literaturdidaktik im 20. Jahrhundert </a:t>
            </a:r>
            <a:br>
              <a:rPr lang="de-DE"/>
            </a:br>
            <a:endParaRPr lang="de-DE" dirty="0"/>
          </a:p>
        </p:txBody>
      </p:sp>
      <p:graphicFrame>
        <p:nvGraphicFramePr>
          <p:cNvPr id="5" name="Inhaltsplatzhalter 2">
            <a:extLst>
              <a:ext uri="{FF2B5EF4-FFF2-40B4-BE49-F238E27FC236}">
                <a16:creationId xmlns:a16="http://schemas.microsoft.com/office/drawing/2014/main" id="{2F7205D6-B291-4AB6-9B9E-CFE32C6C0C2B}"/>
              </a:ext>
            </a:extLst>
          </p:cNvPr>
          <p:cNvGraphicFramePr>
            <a:graphicFrameLocks noGrp="1"/>
          </p:cNvGraphicFramePr>
          <p:nvPr>
            <p:ph idx="1"/>
          </p:nvPr>
        </p:nvGraphicFramePr>
        <p:xfrm>
          <a:off x="1066800" y="2103120"/>
          <a:ext cx="10058400" cy="393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80532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0</TotalTime>
  <Words>2803</Words>
  <Application>Microsoft Macintosh PowerPoint</Application>
  <PresentationFormat>Breitbild</PresentationFormat>
  <Paragraphs>195</Paragraphs>
  <Slides>35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35</vt:i4>
      </vt:variant>
    </vt:vector>
  </HeadingPairs>
  <TitlesOfParts>
    <vt:vector size="41" baseType="lpstr">
      <vt:lpstr>Arial</vt:lpstr>
      <vt:lpstr>Calibri</vt:lpstr>
      <vt:lpstr>Century Gothic</vt:lpstr>
      <vt:lpstr>Garamond</vt:lpstr>
      <vt:lpstr>Wingdings</vt:lpstr>
      <vt:lpstr>Savon</vt:lpstr>
      <vt:lpstr>Zur Arbeit mit literatur im fu – neue konzepte und poetik Der Verschiedenheit </vt:lpstr>
      <vt:lpstr>PowerPoint-Präsentation</vt:lpstr>
      <vt:lpstr>Welche Funktionen kann Literatur im FU erfüllen?</vt:lpstr>
      <vt:lpstr>PowerPoint-Präsentation</vt:lpstr>
      <vt:lpstr>Warum eignet sich Literatur für den FU?</vt:lpstr>
      <vt:lpstr>PowerPoint-Präsentation</vt:lpstr>
      <vt:lpstr>PowerPoint-Präsentation</vt:lpstr>
      <vt:lpstr>Gliederung </vt:lpstr>
      <vt:lpstr>1. Fremdsprachliche Literaturdidaktik im 20. Jahrhundert  </vt:lpstr>
      <vt:lpstr>PowerPoint-Präsentation</vt:lpstr>
      <vt:lpstr>Auswirkungen auf den FU</vt:lpstr>
      <vt:lpstr>Zwischenfazit 1</vt:lpstr>
      <vt:lpstr>2. Aktuelle Tendenzen  </vt:lpstr>
      <vt:lpstr>Veränderte Schwerpunkte und Zielsetzungen </vt:lpstr>
      <vt:lpstr>Kulturelles Lernen und symbolische Kompetenz </vt:lpstr>
      <vt:lpstr>Kulturelle Deutungsmuster (Altmayer)</vt:lpstr>
      <vt:lpstr>Ein Beispiel </vt:lpstr>
      <vt:lpstr>Symbolische Kompetenz </vt:lpstr>
      <vt:lpstr>Literarizität als Ausgangspunkt </vt:lpstr>
      <vt:lpstr>Zwischenfazit 2</vt:lpstr>
      <vt:lpstr>Literatur als Fremdsprache </vt:lpstr>
      <vt:lpstr>Fremdsprache als Literatur </vt:lpstr>
      <vt:lpstr>PowerPoint-Präsentation</vt:lpstr>
      <vt:lpstr>Literarizität, das Besondere der Literatur?</vt:lpstr>
      <vt:lpstr>PowerPoint-Präsentation</vt:lpstr>
      <vt:lpstr>PowerPoint-Präsentation</vt:lpstr>
      <vt:lpstr>Semantische Netze</vt:lpstr>
      <vt:lpstr>Klang-Rhythmus-Bedeutung</vt:lpstr>
      <vt:lpstr>Lesbarkeit</vt:lpstr>
      <vt:lpstr>Stolpersteine </vt:lpstr>
      <vt:lpstr>Literatur-Sprache-Wirklichkeit </vt:lpstr>
      <vt:lpstr>Fazit </vt:lpstr>
      <vt:lpstr>PowerPoint-Präsentation</vt:lpstr>
      <vt:lpstr>3. Literaturverzeichnis </vt:lpstr>
      <vt:lpstr>Textnachweise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koeckjohannesbenjamin@gmail.com</dc:creator>
  <cp:lastModifiedBy>koeckjohannesbenjamin@gmail.com</cp:lastModifiedBy>
  <cp:revision>45</cp:revision>
  <dcterms:created xsi:type="dcterms:W3CDTF">2021-04-13T15:39:42Z</dcterms:created>
  <dcterms:modified xsi:type="dcterms:W3CDTF">2021-04-14T17:50:47Z</dcterms:modified>
</cp:coreProperties>
</file>