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61B351-F1E7-4124-8320-CCF4C2D6A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74B30D-4A43-45DA-93A0-6EBF6E3FCD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C0CC06-5AF9-4871-ADB6-B7E8A9076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1CB6-5A44-4B93-B692-6F2F4C8B4567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4CA816-17DA-42D8-97F3-358BAE8C1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61D88F-BAD0-42EC-B0B1-A2CFEA82C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05D2-417E-420F-A43A-12FEA1F0A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07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13D763-7307-4F28-9247-A5AD263A4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FF40CF-83CF-4013-9B5B-2B428914BF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37B40E-284E-4973-AFD8-C37F6B59D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1CB6-5A44-4B93-B692-6F2F4C8B4567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F45F96-C04C-4F9A-B9F4-581F73872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248C60-75E9-421C-A84C-489CE40E5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05D2-417E-420F-A43A-12FEA1F0A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887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07A1306-6731-416E-8286-6BD5B71858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54C5E35-037A-4E6D-9532-0A44C8774A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5F1C83-D3DD-4250-A484-ABD03E199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1CB6-5A44-4B93-B692-6F2F4C8B4567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3123FA-49A2-4566-A2C6-9C52C2370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D2A567-E46E-4466-9A39-525705E7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05D2-417E-420F-A43A-12FEA1F0A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38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C8AC09-E276-40ED-AB61-014B6AD4A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54CA33-9F45-4605-8A32-4650C23DE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F2F115-77D1-40CB-B838-DF2058E26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1CB6-5A44-4B93-B692-6F2F4C8B4567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D58CD5-8616-4D72-82AD-52AB7EB47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7D0B7F-39F6-4AC2-937F-AB0AACDBD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05D2-417E-420F-A43A-12FEA1F0A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146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A2D758-E42B-4C8A-8DA5-1BD13DCDD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CA665E-8DEA-4BF1-8992-70B7BBD0F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7AD08D-0A34-4A6B-B31F-346547035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1CB6-5A44-4B93-B692-6F2F4C8B4567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D63BDF-18F0-4DDE-9DCE-B1BC5E177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5CEE85-AEBB-418A-95F9-056D47B52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05D2-417E-420F-A43A-12FEA1F0A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779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76C948-B3FD-4F26-8FBA-B377221DB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01D850-C28C-4B63-8A18-2DCD74FE3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FB01A1-BB19-435C-8C78-9F143DC53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87CAFC-2F4E-4367-9C7E-3149A0F49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1CB6-5A44-4B93-B692-6F2F4C8B4567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82EAF9-7B26-47DE-B500-6A8D34118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9FF1E95-6905-48E5-B812-D1FDAD07E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05D2-417E-420F-A43A-12FEA1F0A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450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6F3197-4EC1-407E-8A6F-A8CA7D338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7B3787-1C00-4F4D-B52C-9A90FDD67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59FAF3C-FBAC-4AFC-9A7D-F02816DB95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4F41951-B094-42CF-9A6D-5EC56018AE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4A6262F-CAB2-4A74-9D64-6E4F1F4FB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9905B28-8B7F-4922-AC7E-0C0B8D3CA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1CB6-5A44-4B93-B692-6F2F4C8B4567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38C0357-9074-4E76-82DD-5EA62038E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8F054DE-DBD9-4991-9198-EBDC58CC5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05D2-417E-420F-A43A-12FEA1F0A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158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06BF8E-F97C-42B3-81B5-B585DBE1E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0471DBB-082F-4572-9DDE-3DCBD31CA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1CB6-5A44-4B93-B692-6F2F4C8B4567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A071793-CEBE-45B6-B13C-72F34E9DE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DE6B36-EF17-4CE0-B7AE-D30111C8E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05D2-417E-420F-A43A-12FEA1F0A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172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D831B20-FC5D-4B09-B26B-A8E57B919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1CB6-5A44-4B93-B692-6F2F4C8B4567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0CC6AD8-B5FC-4C73-A199-7EE4F3396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B20D77-31DD-4F15-8181-289B3938A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05D2-417E-420F-A43A-12FEA1F0A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45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34F2A-1D78-404E-9E55-175EA2544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4D4EF3-4275-4441-8AE6-39684BA1D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B105701-A48C-4481-9674-E60CE12ED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58867B-869D-48E6-9254-ABAAD6649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1CB6-5A44-4B93-B692-6F2F4C8B4567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0FC957F-534A-43DF-8EF4-E02411ABB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B52960-03CD-436D-88EF-B348850D3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05D2-417E-420F-A43A-12FEA1F0A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008126-7620-427D-86F4-BA3081FA8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D519B2A-EF23-408F-A7EC-72FC168AE0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9DB521-A22C-4390-8914-CF616103FB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144372C-0604-4C8A-B7CF-82F41DA5E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F1CB6-5A44-4B93-B692-6F2F4C8B4567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4A1427-DF85-4FEF-8D4F-7AE3AB35C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97FC0C-00C4-4057-AC96-54C4A61DD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05D2-417E-420F-A43A-12FEA1F0A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20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A73541A-8EB2-4866-8F6D-0138046F4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1CEF03-844F-48A0-A322-FA0B22CA4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24D72C-E29F-4EF1-B81B-A5092792E9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F1CB6-5A44-4B93-B692-6F2F4C8B4567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D2361D-3362-4928-A8C1-CC0FA59F6E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88939A-6FCE-494D-AA01-24459B9154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605D2-417E-420F-A43A-12FEA1F0A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40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175DB5-2B10-41C4-8FE4-DECB1E5F4D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Entwicklung</a:t>
            </a:r>
            <a:r>
              <a:rPr lang="cs-CZ" b="1" dirty="0">
                <a:solidFill>
                  <a:srgbClr val="FF0000"/>
                </a:solidFill>
              </a:rPr>
              <a:t> der </a:t>
            </a:r>
            <a:r>
              <a:rPr lang="cs-CZ" b="1" dirty="0" err="1">
                <a:solidFill>
                  <a:srgbClr val="FF0000"/>
                </a:solidFill>
              </a:rPr>
              <a:t>Stilistik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Textlinguistik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7B44A0-2777-42A4-959F-82C693191E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>
                <a:solidFill>
                  <a:srgbClr val="0070C0"/>
                </a:solidFill>
              </a:rPr>
              <a:t>Textstilistik</a:t>
            </a:r>
            <a:endParaRPr lang="cs-CZ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635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A911B4-E6FA-425D-A77C-0BCE46825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Entwicklung</a:t>
            </a:r>
            <a:r>
              <a:rPr lang="cs-CZ" b="1" dirty="0">
                <a:solidFill>
                  <a:srgbClr val="FF0000"/>
                </a:solidFill>
              </a:rPr>
              <a:t> der </a:t>
            </a:r>
            <a:r>
              <a:rPr lang="cs-CZ" b="1" dirty="0" err="1">
                <a:solidFill>
                  <a:srgbClr val="FF0000"/>
                </a:solidFill>
              </a:rPr>
              <a:t>Textlinguistik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3058D7-5632-4E93-8311-2B7AC05AA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800" b="1" dirty="0" err="1">
                <a:solidFill>
                  <a:srgbClr val="FF0000"/>
                </a:solidFill>
              </a:rPr>
              <a:t>Gründe</a:t>
            </a:r>
            <a:r>
              <a:rPr lang="cs-CZ" altLang="cs-CZ" sz="2800" b="1" dirty="0">
                <a:solidFill>
                  <a:srgbClr val="FF0000"/>
                </a:solidFill>
              </a:rPr>
              <a:t>: </a:t>
            </a:r>
            <a:endParaRPr lang="de-DE" altLang="cs-CZ" sz="28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2800" b="1" dirty="0"/>
              <a:t>1) </a:t>
            </a:r>
            <a:r>
              <a:rPr lang="cs-CZ" altLang="cs-CZ" sz="2800" b="1" dirty="0" err="1">
                <a:solidFill>
                  <a:srgbClr val="00B050"/>
                </a:solidFill>
              </a:rPr>
              <a:t>linguistisch</a:t>
            </a:r>
            <a:r>
              <a:rPr lang="cs-CZ" altLang="cs-CZ" sz="2800" b="1" dirty="0">
                <a:solidFill>
                  <a:srgbClr val="00B050"/>
                </a:solidFill>
              </a:rPr>
              <a:t>: </a:t>
            </a:r>
            <a:r>
              <a:rPr lang="cs-CZ" altLang="cs-CZ" sz="2800" b="1" dirty="0" err="1"/>
              <a:t>Abwendung</a:t>
            </a:r>
            <a:r>
              <a:rPr lang="cs-CZ" altLang="cs-CZ" sz="2800" b="1" dirty="0"/>
              <a:t> von der </a:t>
            </a:r>
            <a:r>
              <a:rPr lang="cs-CZ" altLang="cs-CZ" sz="2800" b="1" dirty="0" err="1"/>
              <a:t>Sprachsystembetrachtung</a:t>
            </a:r>
            <a:r>
              <a:rPr lang="cs-CZ" altLang="cs-CZ" sz="2800" b="1" dirty="0"/>
              <a:t> (</a:t>
            </a:r>
            <a:r>
              <a:rPr lang="cs-CZ" altLang="cs-CZ" sz="2800" b="1" dirty="0" err="1"/>
              <a:t>Grammatik</a:t>
            </a:r>
            <a:r>
              <a:rPr lang="cs-CZ" altLang="cs-CZ" sz="2800" b="1" dirty="0"/>
              <a:t>, der </a:t>
            </a:r>
            <a:r>
              <a:rPr lang="cs-CZ" altLang="cs-CZ" sz="2800" b="1" dirty="0" err="1"/>
              <a:t>Satz</a:t>
            </a:r>
            <a:r>
              <a:rPr lang="cs-CZ" altLang="cs-CZ" sz="2800" b="1" dirty="0"/>
              <a:t>) </a:t>
            </a:r>
            <a:r>
              <a:rPr lang="cs-CZ" altLang="cs-CZ" sz="2800" b="1" dirty="0" err="1"/>
              <a:t>und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Zuwendung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zum</a:t>
            </a:r>
            <a:r>
              <a:rPr lang="cs-CZ" altLang="cs-CZ" sz="2800" b="1" dirty="0"/>
              <a:t> Text – </a:t>
            </a:r>
            <a:r>
              <a:rPr lang="cs-CZ" altLang="cs-CZ" sz="2800" b="1" dirty="0" err="1"/>
              <a:t>die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oberste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Einheit</a:t>
            </a:r>
            <a:r>
              <a:rPr lang="cs-CZ" altLang="cs-CZ" sz="2800" b="1" dirty="0"/>
              <a:t> der </a:t>
            </a:r>
            <a:r>
              <a:rPr lang="cs-CZ" altLang="cs-CZ" sz="2800" b="1" dirty="0" err="1"/>
              <a:t>Sprache</a:t>
            </a:r>
            <a:r>
              <a:rPr lang="cs-CZ" altLang="cs-CZ" sz="2800" b="1" dirty="0"/>
              <a:t>- </a:t>
            </a:r>
            <a:r>
              <a:rPr lang="cs-CZ" altLang="cs-CZ" sz="2800" b="1" dirty="0" err="1"/>
              <a:t>Textbeschreibungsmodelle</a:t>
            </a:r>
            <a:endParaRPr lang="cs-CZ" altLang="cs-CZ" sz="2800" b="1" dirty="0"/>
          </a:p>
          <a:p>
            <a:pPr>
              <a:lnSpc>
                <a:spcPct val="80000"/>
              </a:lnSpc>
            </a:pPr>
            <a:r>
              <a:rPr lang="cs-CZ" altLang="cs-CZ" sz="2800" b="1" dirty="0" err="1"/>
              <a:t>Textgrammatik</a:t>
            </a:r>
            <a:r>
              <a:rPr lang="cs-CZ" altLang="cs-CZ" sz="2800" b="1" dirty="0"/>
              <a:t>                    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/>
              <a:t> 2) </a:t>
            </a:r>
            <a:r>
              <a:rPr lang="cs-CZ" altLang="cs-CZ" sz="2800" b="1" dirty="0" err="1">
                <a:solidFill>
                  <a:srgbClr val="00B050"/>
                </a:solidFill>
              </a:rPr>
              <a:t>gesellschaftlich-historisch</a:t>
            </a:r>
            <a:r>
              <a:rPr lang="cs-CZ" altLang="cs-CZ" sz="2800" b="1" dirty="0">
                <a:solidFill>
                  <a:srgbClr val="00B050"/>
                </a:solidFill>
              </a:rPr>
              <a:t>: </a:t>
            </a:r>
            <a:r>
              <a:rPr lang="cs-CZ" altLang="cs-CZ" sz="2800" b="1" dirty="0" err="1"/>
              <a:t>mehr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Kommunikation</a:t>
            </a:r>
            <a:r>
              <a:rPr lang="cs-CZ" altLang="cs-CZ" sz="2800" b="1" dirty="0"/>
              <a:t> (</a:t>
            </a:r>
            <a:r>
              <a:rPr lang="cs-CZ" altLang="cs-CZ" sz="2800" b="1" dirty="0" err="1"/>
              <a:t>Sprachgebrauch</a:t>
            </a:r>
            <a:r>
              <a:rPr lang="cs-CZ" altLang="cs-CZ" sz="2800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 err="1"/>
              <a:t>Situation</a:t>
            </a:r>
            <a:r>
              <a:rPr lang="cs-CZ" altLang="cs-CZ" sz="2800" b="1" dirty="0"/>
              <a:t> der 60er </a:t>
            </a:r>
            <a:r>
              <a:rPr lang="cs-CZ" altLang="cs-CZ" sz="2800" b="1" dirty="0" err="1"/>
              <a:t>Jahre</a:t>
            </a:r>
            <a:r>
              <a:rPr lang="cs-CZ" altLang="cs-CZ" sz="2800" b="1" dirty="0"/>
              <a:t>: </a:t>
            </a:r>
            <a:r>
              <a:rPr lang="cs-CZ" altLang="cs-CZ" sz="2800" b="1" dirty="0" err="1"/>
              <a:t>Studentenbewegung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Hippies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sexuelle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Revolution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politische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Auflockerung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mehr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Demokratie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neue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Massenmedien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technische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Errungenschaften</a:t>
            </a:r>
            <a:r>
              <a:rPr lang="cs-CZ" altLang="cs-CZ" sz="2800" b="1" dirty="0"/>
              <a:t>  (Satelit, </a:t>
            </a:r>
            <a:r>
              <a:rPr lang="cs-CZ" altLang="cs-CZ" sz="2800" b="1" dirty="0" err="1"/>
              <a:t>Computer</a:t>
            </a:r>
            <a:r>
              <a:rPr lang="cs-CZ" altLang="cs-CZ" sz="2800" b="1" dirty="0"/>
              <a:t>…)        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 err="1"/>
              <a:t>Kommunikationstheorie</a:t>
            </a:r>
            <a:r>
              <a:rPr lang="cs-CZ" altLang="cs-CZ" sz="2800" b="1" dirty="0"/>
              <a:t>, </a:t>
            </a:r>
            <a:r>
              <a:rPr lang="cs-CZ" altLang="cs-CZ" sz="2800" b="1" dirty="0" err="1">
                <a:solidFill>
                  <a:srgbClr val="000000"/>
                </a:solidFill>
              </a:rPr>
              <a:t>Pragmalinguistik</a:t>
            </a:r>
            <a:r>
              <a:rPr lang="cs-CZ" altLang="cs-CZ" sz="2800" b="1" dirty="0">
                <a:solidFill>
                  <a:srgbClr val="000000"/>
                </a:solidFill>
              </a:rPr>
              <a:t> </a:t>
            </a:r>
            <a:endParaRPr lang="cs-CZ" altLang="cs-CZ" sz="2800" b="1" dirty="0"/>
          </a:p>
          <a:p>
            <a:pPr>
              <a:lnSpc>
                <a:spcPct val="80000"/>
              </a:lnSpc>
            </a:pPr>
            <a:r>
              <a:rPr lang="cs-CZ" altLang="cs-CZ" sz="2800" b="1" dirty="0" err="1"/>
              <a:t>Soziolinguistik</a:t>
            </a:r>
            <a:endParaRPr lang="cs-CZ" altLang="cs-CZ" sz="2800" b="1" dirty="0"/>
          </a:p>
          <a:p>
            <a:pPr>
              <a:lnSpc>
                <a:spcPct val="80000"/>
              </a:lnSpc>
            </a:pPr>
            <a:r>
              <a:rPr lang="cs-CZ" altLang="cs-CZ" sz="2800" b="1" dirty="0" err="1"/>
              <a:t>Psycholinguistik</a:t>
            </a:r>
            <a:r>
              <a:rPr lang="cs-CZ" altLang="cs-CZ" sz="2800" b="1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 err="1"/>
              <a:t>Vorläufer</a:t>
            </a:r>
            <a:r>
              <a:rPr lang="cs-CZ" altLang="cs-CZ" sz="2800" b="1" dirty="0"/>
              <a:t>: </a:t>
            </a:r>
            <a:r>
              <a:rPr lang="cs-CZ" altLang="cs-CZ" sz="2800" b="1" dirty="0" err="1"/>
              <a:t>Stilistik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Rhetorik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Thema-Rhema-Gliederung</a:t>
            </a:r>
            <a:endParaRPr lang="cs-CZ" altLang="cs-CZ" sz="2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b="1" dirty="0"/>
              <a:t>                       </a:t>
            </a:r>
            <a:r>
              <a:rPr lang="cs-CZ" altLang="cs-CZ" sz="2800" b="1" dirty="0" err="1"/>
              <a:t>Sprechakttheorie</a:t>
            </a:r>
            <a:r>
              <a:rPr lang="cs-CZ" altLang="cs-CZ" sz="2800" dirty="0"/>
              <a:t> </a:t>
            </a:r>
            <a:r>
              <a:rPr lang="cs-CZ" altLang="cs-CZ" sz="2800" b="1" dirty="0"/>
              <a:t>(J. </a:t>
            </a:r>
            <a:r>
              <a:rPr lang="cs-CZ" altLang="cs-CZ" sz="2800" b="1" dirty="0" err="1"/>
              <a:t>Searle</a:t>
            </a:r>
            <a:r>
              <a:rPr lang="cs-CZ" altLang="cs-CZ" sz="2800" b="1" dirty="0"/>
              <a:t>/J. Austin)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279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26611-613C-4AD0-AD9E-2C742F0DB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Entwicklung</a:t>
            </a:r>
            <a:r>
              <a:rPr lang="cs-CZ" b="1" dirty="0">
                <a:solidFill>
                  <a:srgbClr val="FF0000"/>
                </a:solidFill>
              </a:rPr>
              <a:t> der </a:t>
            </a:r>
            <a:r>
              <a:rPr lang="cs-CZ" b="1" dirty="0" err="1">
                <a:solidFill>
                  <a:srgbClr val="FF0000"/>
                </a:solidFill>
              </a:rPr>
              <a:t>Stilistik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5C689E-1857-4EC0-BE19-DA0478834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altLang="cs-CZ" sz="2800" b="1" dirty="0" err="1"/>
              <a:t>junge</a:t>
            </a:r>
            <a:r>
              <a:rPr lang="cs-CZ" altLang="cs-CZ" sz="2800" b="1" dirty="0"/>
              <a:t> oder alte </a:t>
            </a:r>
            <a:r>
              <a:rPr lang="cs-CZ" altLang="cs-CZ" sz="2800" b="1" dirty="0" err="1"/>
              <a:t>linguistische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Disziplin</a:t>
            </a:r>
            <a:r>
              <a:rPr lang="cs-CZ" altLang="cs-CZ" sz="2800" b="1" dirty="0"/>
              <a:t>? </a:t>
            </a:r>
            <a:endParaRPr lang="cs-CZ" altLang="cs-CZ" sz="2800" dirty="0"/>
          </a:p>
          <a:p>
            <a:r>
              <a:rPr lang="cs-CZ" altLang="cs-CZ" sz="2800" b="1" dirty="0"/>
              <a:t>Etymologie des </a:t>
            </a:r>
            <a:r>
              <a:rPr lang="cs-CZ" altLang="cs-CZ" sz="2800" b="1" dirty="0" err="1"/>
              <a:t>Wortes</a:t>
            </a:r>
            <a:r>
              <a:rPr lang="cs-CZ" altLang="cs-CZ" sz="2800" b="1" dirty="0"/>
              <a:t> – </a:t>
            </a:r>
            <a:r>
              <a:rPr lang="cs-CZ" altLang="cs-CZ" sz="2800" b="1" dirty="0" err="1"/>
              <a:t>stylos</a:t>
            </a:r>
            <a:r>
              <a:rPr lang="cs-CZ" altLang="cs-CZ" sz="2800" b="1" dirty="0"/>
              <a:t> (</a:t>
            </a:r>
            <a:r>
              <a:rPr lang="cs-CZ" altLang="cs-CZ" sz="2800" b="1" dirty="0" err="1"/>
              <a:t>altgr</a:t>
            </a:r>
            <a:r>
              <a:rPr lang="cs-CZ" altLang="cs-CZ" sz="2800" b="1" dirty="0"/>
              <a:t>.), </a:t>
            </a:r>
            <a:r>
              <a:rPr lang="cs-CZ" altLang="cs-CZ" sz="2800" b="1" dirty="0" err="1"/>
              <a:t>stilus</a:t>
            </a:r>
            <a:r>
              <a:rPr lang="cs-CZ" altLang="cs-CZ" sz="2800" b="1" dirty="0"/>
              <a:t> (lat.)</a:t>
            </a:r>
            <a:r>
              <a:rPr lang="de-DE" altLang="cs-CZ" sz="2800" dirty="0"/>
              <a:t>: </a:t>
            </a:r>
            <a:r>
              <a:rPr lang="de-DE" altLang="cs-CZ" sz="2800" b="1" dirty="0"/>
              <a:t>Säule</a:t>
            </a:r>
            <a:endParaRPr lang="cs-CZ" altLang="cs-CZ" sz="2800" dirty="0"/>
          </a:p>
          <a:p>
            <a:pPr>
              <a:buFontTx/>
              <a:buNone/>
            </a:pPr>
            <a:r>
              <a:rPr lang="cs-CZ" altLang="cs-CZ" sz="2800" b="1" dirty="0"/>
              <a:t>                         </a:t>
            </a:r>
            <a:r>
              <a:rPr lang="cs-CZ" altLang="cs-CZ" sz="2800" b="1" dirty="0" err="1"/>
              <a:t>metaphorische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Übertragung</a:t>
            </a:r>
            <a:r>
              <a:rPr lang="cs-CZ" altLang="cs-CZ" sz="2800" b="1" dirty="0"/>
              <a:t>: </a:t>
            </a:r>
            <a:r>
              <a:rPr lang="cs-CZ" altLang="cs-CZ" sz="2800" b="1" dirty="0" err="1"/>
              <a:t>hölzerner</a:t>
            </a:r>
            <a:endParaRPr lang="cs-CZ" altLang="cs-CZ" sz="2800" dirty="0"/>
          </a:p>
          <a:p>
            <a:pPr>
              <a:buFontTx/>
              <a:buNone/>
            </a:pPr>
            <a:r>
              <a:rPr lang="cs-CZ" altLang="cs-CZ" sz="2800" b="1" dirty="0"/>
              <a:t>                          oder </a:t>
            </a:r>
            <a:r>
              <a:rPr lang="cs-CZ" altLang="cs-CZ" sz="2800" b="1" dirty="0" err="1"/>
              <a:t>metallener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Schreibgriffel</a:t>
            </a:r>
            <a:endParaRPr lang="cs-CZ" altLang="cs-CZ" sz="2800" dirty="0"/>
          </a:p>
          <a:p>
            <a:pPr>
              <a:buFontTx/>
              <a:buNone/>
            </a:pPr>
            <a:r>
              <a:rPr lang="cs-CZ" altLang="cs-CZ" sz="2800" b="1" dirty="0"/>
              <a:t>                          </a:t>
            </a:r>
            <a:r>
              <a:rPr lang="cs-CZ" altLang="cs-CZ" sz="2800" b="1" dirty="0" err="1"/>
              <a:t>metonymisch</a:t>
            </a:r>
            <a:r>
              <a:rPr lang="cs-CZ" altLang="cs-CZ" sz="2800" b="1" dirty="0"/>
              <a:t>: Art </a:t>
            </a:r>
            <a:r>
              <a:rPr lang="cs-CZ" altLang="cs-CZ" sz="2800" b="1" dirty="0" err="1"/>
              <a:t>und</a:t>
            </a:r>
            <a:r>
              <a:rPr lang="cs-CZ" altLang="cs-CZ" sz="2800" b="1" dirty="0"/>
              <a:t> Weise des </a:t>
            </a:r>
            <a:r>
              <a:rPr lang="cs-CZ" altLang="cs-CZ" sz="2800" b="1" dirty="0" err="1"/>
              <a:t>Schreibens</a:t>
            </a:r>
            <a:r>
              <a:rPr lang="cs-CZ" altLang="cs-CZ" sz="2800" dirty="0"/>
              <a:t> </a:t>
            </a:r>
          </a:p>
          <a:p>
            <a:r>
              <a:rPr lang="de-DE" altLang="cs-CZ" sz="2800" b="1" dirty="0">
                <a:solidFill>
                  <a:srgbClr val="FF0000"/>
                </a:solidFill>
              </a:rPr>
              <a:t>1. </a:t>
            </a:r>
            <a:r>
              <a:rPr lang="cs-CZ" altLang="cs-CZ" sz="2800" b="1" dirty="0" err="1">
                <a:solidFill>
                  <a:srgbClr val="FF0000"/>
                </a:solidFill>
              </a:rPr>
              <a:t>griechische</a:t>
            </a:r>
            <a:r>
              <a:rPr lang="cs-CZ" altLang="cs-CZ" sz="2800" b="1" dirty="0">
                <a:solidFill>
                  <a:srgbClr val="FF0000"/>
                </a:solidFill>
              </a:rPr>
              <a:t> </a:t>
            </a:r>
            <a:r>
              <a:rPr lang="cs-CZ" altLang="cs-CZ" sz="2800" b="1" dirty="0" err="1">
                <a:solidFill>
                  <a:srgbClr val="FF0000"/>
                </a:solidFill>
              </a:rPr>
              <a:t>und</a:t>
            </a:r>
            <a:r>
              <a:rPr lang="cs-CZ" altLang="cs-CZ" sz="2800" b="1" dirty="0">
                <a:solidFill>
                  <a:srgbClr val="FF0000"/>
                </a:solidFill>
              </a:rPr>
              <a:t> </a:t>
            </a:r>
            <a:r>
              <a:rPr lang="cs-CZ" altLang="cs-CZ" sz="2800" b="1" dirty="0" err="1">
                <a:solidFill>
                  <a:srgbClr val="FF0000"/>
                </a:solidFill>
              </a:rPr>
              <a:t>römische</a:t>
            </a:r>
            <a:r>
              <a:rPr lang="cs-CZ" altLang="cs-CZ" sz="2800" b="1" dirty="0">
                <a:solidFill>
                  <a:srgbClr val="FF0000"/>
                </a:solidFill>
              </a:rPr>
              <a:t> </a:t>
            </a:r>
            <a:r>
              <a:rPr lang="cs-CZ" altLang="cs-CZ" sz="2800" b="1" dirty="0" err="1">
                <a:solidFill>
                  <a:srgbClr val="FF0000"/>
                </a:solidFill>
              </a:rPr>
              <a:t>Antike</a:t>
            </a:r>
            <a:r>
              <a:rPr lang="cs-CZ" altLang="cs-CZ" sz="2800" b="1" dirty="0">
                <a:solidFill>
                  <a:srgbClr val="FF0000"/>
                </a:solidFill>
              </a:rPr>
              <a:t> </a:t>
            </a:r>
            <a:r>
              <a:rPr lang="cs-CZ" altLang="cs-CZ" sz="2800" b="1" dirty="0"/>
              <a:t>– </a:t>
            </a:r>
            <a:r>
              <a:rPr lang="cs-CZ" altLang="cs-CZ" sz="2800" b="1" dirty="0" err="1"/>
              <a:t>Rhetorik</a:t>
            </a:r>
            <a:r>
              <a:rPr lang="cs-CZ" altLang="cs-CZ" sz="2800" b="1" dirty="0"/>
              <a:t> – Kunst der </a:t>
            </a:r>
            <a:r>
              <a:rPr lang="cs-CZ" altLang="cs-CZ" sz="2800" b="1" dirty="0" err="1"/>
              <a:t>Rede</a:t>
            </a:r>
            <a:r>
              <a:rPr lang="cs-CZ" altLang="cs-CZ" sz="2800" b="1" dirty="0"/>
              <a:t>:</a:t>
            </a:r>
            <a:endParaRPr lang="cs-CZ" altLang="cs-CZ" sz="2800" dirty="0"/>
          </a:p>
          <a:p>
            <a:pPr>
              <a:buFontTx/>
              <a:buNone/>
            </a:pPr>
            <a:r>
              <a:rPr lang="cs-CZ" altLang="cs-CZ" sz="2800" b="1" dirty="0"/>
              <a:t>                                                              </a:t>
            </a:r>
            <a:r>
              <a:rPr lang="cs-CZ" altLang="cs-CZ" sz="2800" b="1" dirty="0" err="1"/>
              <a:t>inventio</a:t>
            </a:r>
            <a:r>
              <a:rPr lang="cs-CZ" altLang="cs-CZ" sz="2800" b="1" dirty="0"/>
              <a:t>                                                                    </a:t>
            </a:r>
            <a:endParaRPr lang="cs-CZ" altLang="cs-CZ" sz="2800" dirty="0"/>
          </a:p>
          <a:p>
            <a:pPr>
              <a:buFontTx/>
              <a:buNone/>
            </a:pPr>
            <a:r>
              <a:rPr lang="cs-CZ" altLang="cs-CZ" sz="2800" b="1" dirty="0"/>
              <a:t>                                                              </a:t>
            </a:r>
            <a:r>
              <a:rPr lang="cs-CZ" altLang="cs-CZ" sz="2800" b="1" dirty="0" err="1"/>
              <a:t>dispositio</a:t>
            </a:r>
            <a:endParaRPr lang="cs-CZ" altLang="cs-CZ" sz="2800" dirty="0"/>
          </a:p>
          <a:p>
            <a:pPr>
              <a:buFontTx/>
              <a:buNone/>
            </a:pPr>
            <a:r>
              <a:rPr lang="cs-CZ" altLang="cs-CZ" sz="2800" dirty="0"/>
              <a:t>                                                              </a:t>
            </a:r>
            <a:r>
              <a:rPr lang="cs-CZ" altLang="cs-CZ" sz="2800" b="1" dirty="0" err="1"/>
              <a:t>elocutio</a:t>
            </a:r>
            <a:r>
              <a:rPr lang="cs-CZ" altLang="cs-CZ" sz="2800" b="1" dirty="0"/>
              <a:t> – (</a:t>
            </a:r>
            <a:r>
              <a:rPr lang="cs-CZ" altLang="cs-CZ" sz="2800" b="1" dirty="0" err="1"/>
              <a:t>ornatus</a:t>
            </a:r>
            <a:r>
              <a:rPr lang="cs-CZ" altLang="cs-CZ" sz="2800" b="1" dirty="0"/>
              <a:t>) - </a:t>
            </a:r>
            <a:r>
              <a:rPr lang="cs-CZ" altLang="cs-CZ" sz="2800" b="1" dirty="0" err="1"/>
              <a:t>Formulierung</a:t>
            </a:r>
            <a:r>
              <a:rPr lang="cs-CZ" altLang="cs-CZ" sz="2800" b="1" dirty="0"/>
              <a:t>, </a:t>
            </a:r>
            <a:r>
              <a:rPr lang="de-DE" altLang="cs-CZ" sz="2800" b="1" dirty="0"/>
              <a:t>                                               </a:t>
            </a:r>
            <a:r>
              <a:rPr lang="cs-CZ" altLang="cs-CZ" sz="2800" b="1" dirty="0" err="1"/>
              <a:t>Redeschmuck</a:t>
            </a:r>
            <a:r>
              <a:rPr lang="de-DE" altLang="cs-CZ" sz="2800" dirty="0"/>
              <a:t>:</a:t>
            </a:r>
            <a:r>
              <a:rPr lang="cs-CZ" altLang="cs-CZ" sz="2800" b="1" dirty="0"/>
              <a:t>Tropen </a:t>
            </a:r>
            <a:r>
              <a:rPr lang="cs-CZ" altLang="cs-CZ" sz="2800" b="1" dirty="0" err="1"/>
              <a:t>und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Stilfiguren</a:t>
            </a:r>
            <a:r>
              <a:rPr lang="cs-CZ" altLang="cs-CZ" sz="2800" b="1" dirty="0"/>
              <a:t> - </a:t>
            </a:r>
            <a:r>
              <a:rPr lang="cs-CZ" altLang="cs-CZ" sz="2800" b="1" dirty="0" err="1"/>
              <a:t>rhetorische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Mittel</a:t>
            </a:r>
            <a:endParaRPr lang="cs-CZ" altLang="cs-CZ" sz="2800" dirty="0"/>
          </a:p>
          <a:p>
            <a:pPr>
              <a:buFontTx/>
              <a:buNone/>
            </a:pPr>
            <a:r>
              <a:rPr lang="de-DE" altLang="cs-CZ" sz="2800" dirty="0"/>
              <a:t>    </a:t>
            </a:r>
            <a:r>
              <a:rPr lang="cs-CZ" altLang="cs-CZ" sz="2800" dirty="0"/>
              <a:t>                                                        </a:t>
            </a:r>
            <a:r>
              <a:rPr lang="cs-CZ" altLang="cs-CZ" sz="2800" b="1" dirty="0" err="1"/>
              <a:t>memoria</a:t>
            </a:r>
            <a:endParaRPr lang="cs-CZ" altLang="cs-CZ" sz="2800" dirty="0"/>
          </a:p>
          <a:p>
            <a:pPr>
              <a:buFontTx/>
              <a:buNone/>
            </a:pPr>
            <a:r>
              <a:rPr lang="cs-CZ" altLang="cs-CZ" sz="2800" dirty="0"/>
              <a:t>      </a:t>
            </a:r>
            <a:r>
              <a:rPr lang="de-DE" altLang="cs-CZ" sz="2800" dirty="0"/>
              <a:t>     </a:t>
            </a:r>
            <a:r>
              <a:rPr lang="cs-CZ" altLang="cs-CZ" sz="2800" dirty="0"/>
              <a:t>                                                   </a:t>
            </a:r>
            <a:r>
              <a:rPr lang="cs-CZ" altLang="cs-CZ" sz="2800" b="1" dirty="0" err="1"/>
              <a:t>acti</a:t>
            </a:r>
            <a:r>
              <a:rPr lang="de-DE" altLang="cs-CZ" sz="2800" b="1" dirty="0"/>
              <a:t>o</a:t>
            </a:r>
          </a:p>
          <a:p>
            <a:r>
              <a:rPr lang="cs-CZ" altLang="cs-CZ" sz="2800" b="1" dirty="0"/>
              <a:t>                           </a:t>
            </a:r>
            <a:r>
              <a:rPr lang="cs-CZ" altLang="cs-CZ" sz="2800" b="1" dirty="0" err="1"/>
              <a:t>stilus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Homeri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stilus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Aesopi</a:t>
            </a:r>
            <a:endParaRPr lang="cs-CZ" altLang="cs-CZ" sz="2800" b="1" dirty="0"/>
          </a:p>
          <a:p>
            <a:r>
              <a:rPr lang="cs-CZ" altLang="cs-CZ" sz="2800" b="1" dirty="0"/>
              <a:t>      ARISTOTELES – </a:t>
            </a:r>
            <a:r>
              <a:rPr lang="cs-CZ" altLang="cs-CZ" sz="2800" b="1" dirty="0" err="1"/>
              <a:t>rhetorisch</a:t>
            </a:r>
            <a:r>
              <a:rPr lang="cs-CZ" altLang="cs-CZ" sz="2800" b="1" dirty="0"/>
              <a:t>-normative </a:t>
            </a:r>
            <a:r>
              <a:rPr lang="cs-CZ" altLang="cs-CZ" sz="2800" b="1" dirty="0" err="1"/>
              <a:t>Stilistik</a:t>
            </a:r>
            <a:r>
              <a:rPr lang="cs-CZ" altLang="cs-CZ" sz="2800" b="1" dirty="0"/>
              <a:t>, Poetik</a:t>
            </a:r>
            <a:endParaRPr lang="de-DE" altLang="cs-CZ" sz="2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77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1DA271-B80D-4D60-B327-DD2B19991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Entwicklung</a:t>
            </a:r>
            <a:r>
              <a:rPr lang="cs-CZ" b="1" dirty="0">
                <a:solidFill>
                  <a:srgbClr val="FF0000"/>
                </a:solidFill>
              </a:rPr>
              <a:t> der </a:t>
            </a:r>
            <a:r>
              <a:rPr lang="cs-CZ" b="1" dirty="0" err="1">
                <a:solidFill>
                  <a:srgbClr val="FF0000"/>
                </a:solidFill>
              </a:rPr>
              <a:t>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CE8BBB-BC58-462A-9253-43F0399E6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altLang="cs-CZ" b="1" dirty="0"/>
              <a:t>CICERO – „De </a:t>
            </a:r>
            <a:r>
              <a:rPr lang="cs-CZ" altLang="cs-CZ" b="1" dirty="0" err="1"/>
              <a:t>oratore</a:t>
            </a:r>
            <a:r>
              <a:rPr lang="cs-CZ" altLang="cs-CZ" b="1" dirty="0"/>
              <a:t>“ (</a:t>
            </a:r>
            <a:r>
              <a:rPr lang="cs-CZ" altLang="cs-CZ" b="1" dirty="0" err="1"/>
              <a:t>Vom</a:t>
            </a:r>
            <a:r>
              <a:rPr lang="cs-CZ" altLang="cs-CZ" b="1" dirty="0"/>
              <a:t> </a:t>
            </a:r>
            <a:r>
              <a:rPr lang="cs-CZ" altLang="cs-CZ" b="1" dirty="0" err="1"/>
              <a:t>Redner</a:t>
            </a:r>
            <a:r>
              <a:rPr lang="cs-CZ" altLang="cs-CZ" b="1" dirty="0"/>
              <a:t>)</a:t>
            </a:r>
          </a:p>
          <a:p>
            <a:r>
              <a:rPr lang="cs-CZ" altLang="cs-CZ" b="1" dirty="0"/>
              <a:t>M. Fabius QUINTILIANUS (</a:t>
            </a:r>
            <a:r>
              <a:rPr lang="cs-CZ" altLang="cs-CZ" b="1" dirty="0" err="1"/>
              <a:t>Spätantike</a:t>
            </a:r>
            <a:r>
              <a:rPr lang="cs-CZ" altLang="cs-CZ" b="1" dirty="0"/>
              <a:t>) – </a:t>
            </a:r>
            <a:r>
              <a:rPr lang="cs-CZ" altLang="cs-CZ" b="1" dirty="0" err="1"/>
              <a:t>Ausbildung</a:t>
            </a:r>
            <a:r>
              <a:rPr lang="cs-CZ" altLang="cs-CZ" b="1" dirty="0"/>
              <a:t> des </a:t>
            </a:r>
            <a:r>
              <a:rPr lang="cs-CZ" altLang="cs-CZ" b="1" dirty="0" err="1"/>
              <a:t>Redners</a:t>
            </a:r>
            <a:endParaRPr lang="cs-CZ" altLang="cs-CZ" dirty="0"/>
          </a:p>
          <a:p>
            <a:r>
              <a:rPr lang="cs-CZ" altLang="cs-CZ" b="1" dirty="0"/>
              <a:t>   </a:t>
            </a:r>
            <a:r>
              <a:rPr lang="cs-CZ" altLang="cs-CZ" b="1" dirty="0" err="1"/>
              <a:t>Systematisierung</a:t>
            </a:r>
            <a:r>
              <a:rPr lang="cs-CZ" altLang="cs-CZ" b="1" dirty="0"/>
              <a:t> </a:t>
            </a:r>
            <a:r>
              <a:rPr lang="cs-CZ" altLang="cs-CZ" b="1" dirty="0" err="1"/>
              <a:t>rhetorischer</a:t>
            </a:r>
            <a:r>
              <a:rPr lang="cs-CZ" altLang="cs-CZ" b="1" dirty="0"/>
              <a:t> </a:t>
            </a:r>
            <a:r>
              <a:rPr lang="cs-CZ" altLang="cs-CZ" b="1" dirty="0" err="1"/>
              <a:t>Mittel</a:t>
            </a:r>
            <a:endParaRPr lang="de-DE" altLang="cs-CZ" b="1" dirty="0"/>
          </a:p>
          <a:p>
            <a:pPr>
              <a:buFontTx/>
              <a:buNone/>
            </a:pP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2. </a:t>
            </a:r>
            <a:r>
              <a:rPr lang="cs-CZ" altLang="cs-CZ" b="1" dirty="0" err="1">
                <a:solidFill>
                  <a:srgbClr val="FF0000"/>
                </a:solidFill>
              </a:rPr>
              <a:t>Mittelalterliche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Rezeption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Adaption</a:t>
            </a:r>
            <a:r>
              <a:rPr lang="cs-CZ" altLang="cs-CZ" b="1" dirty="0"/>
              <a:t> der </a:t>
            </a:r>
            <a:r>
              <a:rPr lang="cs-CZ" altLang="cs-CZ" b="1" dirty="0" err="1"/>
              <a:t>antiken</a:t>
            </a:r>
            <a:r>
              <a:rPr lang="cs-CZ" altLang="cs-CZ" b="1" dirty="0"/>
              <a:t> </a:t>
            </a:r>
            <a:r>
              <a:rPr lang="cs-CZ" altLang="cs-CZ" b="1" dirty="0" err="1"/>
              <a:t>Rhetorik</a:t>
            </a:r>
            <a:r>
              <a:rPr lang="cs-CZ" altLang="cs-CZ" b="1" dirty="0"/>
              <a:t>:</a:t>
            </a:r>
          </a:p>
          <a:p>
            <a:r>
              <a:rPr lang="cs-CZ" altLang="cs-CZ" b="1" dirty="0" err="1"/>
              <a:t>Kl</a:t>
            </a:r>
            <a:r>
              <a:rPr lang="de-DE" altLang="cs-CZ" b="1" dirty="0" err="1"/>
              <a:t>öster</a:t>
            </a:r>
            <a:r>
              <a:rPr lang="de-DE" altLang="cs-CZ" b="1" dirty="0"/>
              <a:t>, mittelalterliche Universitäten</a:t>
            </a:r>
            <a:r>
              <a:rPr lang="cs-CZ" altLang="cs-CZ" b="1" dirty="0"/>
              <a:t>:</a:t>
            </a:r>
          </a:p>
          <a:p>
            <a:r>
              <a:rPr lang="cs-CZ" altLang="cs-CZ" b="1" dirty="0" err="1"/>
              <a:t>Sieben</a:t>
            </a:r>
            <a:r>
              <a:rPr lang="cs-CZ" altLang="cs-CZ" b="1" dirty="0"/>
              <a:t> Freie </a:t>
            </a:r>
            <a:r>
              <a:rPr lang="cs-CZ" altLang="cs-CZ" b="1" dirty="0" err="1"/>
              <a:t>Künste</a:t>
            </a:r>
            <a:r>
              <a:rPr lang="cs-CZ" altLang="cs-CZ" b="1" dirty="0"/>
              <a:t>: Trivium: </a:t>
            </a:r>
            <a:r>
              <a:rPr lang="cs-CZ" altLang="cs-CZ" b="1" dirty="0" err="1"/>
              <a:t>Grammatik</a:t>
            </a:r>
            <a:r>
              <a:rPr lang="cs-CZ" altLang="cs-CZ" b="1" dirty="0"/>
              <a:t>, </a:t>
            </a:r>
            <a:r>
              <a:rPr lang="cs-CZ" altLang="cs-CZ" b="1" dirty="0" err="1">
                <a:solidFill>
                  <a:srgbClr val="00B0F0"/>
                </a:solidFill>
              </a:rPr>
              <a:t>Rhetorik</a:t>
            </a:r>
            <a:r>
              <a:rPr lang="cs-CZ" altLang="cs-CZ" b="1" dirty="0"/>
              <a:t>, Dialektik</a:t>
            </a:r>
          </a:p>
          <a:p>
            <a:r>
              <a:rPr lang="cs-CZ" altLang="cs-CZ" b="1" dirty="0"/>
              <a:t>                                     </a:t>
            </a:r>
            <a:r>
              <a:rPr lang="cs-CZ" altLang="cs-CZ" b="1" dirty="0" err="1"/>
              <a:t>Quadrivium</a:t>
            </a:r>
            <a:r>
              <a:rPr lang="cs-CZ" altLang="cs-CZ" b="1" dirty="0"/>
              <a:t>: </a:t>
            </a:r>
            <a:r>
              <a:rPr lang="cs-CZ" altLang="cs-CZ" b="1" dirty="0" err="1"/>
              <a:t>Arithmetik</a:t>
            </a:r>
            <a:r>
              <a:rPr lang="cs-CZ" altLang="cs-CZ" b="1" dirty="0"/>
              <a:t>, Geometrie, </a:t>
            </a:r>
            <a:r>
              <a:rPr lang="cs-CZ" altLang="cs-CZ" b="1" dirty="0" err="1"/>
              <a:t>Musik</a:t>
            </a:r>
            <a:r>
              <a:rPr lang="cs-CZ" altLang="cs-CZ" b="1" dirty="0"/>
              <a:t>,</a:t>
            </a:r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                             Astronomie</a:t>
            </a:r>
          </a:p>
          <a:p>
            <a:r>
              <a:rPr lang="cs-CZ" altLang="cs-CZ" b="1" dirty="0" err="1"/>
              <a:t>Notker</a:t>
            </a:r>
            <a:r>
              <a:rPr lang="cs-CZ" altLang="cs-CZ" b="1" dirty="0"/>
              <a:t> von St. </a:t>
            </a:r>
            <a:r>
              <a:rPr lang="cs-CZ" altLang="cs-CZ" b="1" dirty="0" err="1"/>
              <a:t>Gallen</a:t>
            </a:r>
            <a:r>
              <a:rPr lang="cs-CZ" altLang="cs-CZ" b="1" dirty="0"/>
              <a:t> (gest. 1022): </a:t>
            </a:r>
            <a:r>
              <a:rPr lang="cs-CZ" altLang="cs-CZ" b="1" dirty="0" err="1"/>
              <a:t>Rhetorica</a:t>
            </a:r>
            <a:endParaRPr lang="cs-CZ" altLang="cs-CZ" b="1" dirty="0"/>
          </a:p>
          <a:p>
            <a:r>
              <a:rPr lang="cs-CZ" altLang="cs-CZ" b="1" dirty="0" err="1"/>
              <a:t>Stile</a:t>
            </a:r>
            <a:r>
              <a:rPr lang="cs-CZ" altLang="cs-CZ" b="1" dirty="0"/>
              <a:t>: </a:t>
            </a:r>
            <a:r>
              <a:rPr lang="cs-CZ" altLang="cs-CZ" b="1" dirty="0" err="1"/>
              <a:t>griechisch</a:t>
            </a:r>
            <a:r>
              <a:rPr lang="cs-CZ" altLang="cs-CZ" b="1" dirty="0"/>
              <a:t> – </a:t>
            </a:r>
            <a:r>
              <a:rPr lang="cs-CZ" altLang="cs-CZ" b="1" dirty="0" err="1"/>
              <a:t>klug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 </a:t>
            </a:r>
            <a:r>
              <a:rPr lang="cs-CZ" altLang="cs-CZ" b="1" dirty="0" err="1"/>
              <a:t>römisch</a:t>
            </a:r>
            <a:r>
              <a:rPr lang="cs-CZ" altLang="cs-CZ" b="1" dirty="0"/>
              <a:t> – </a:t>
            </a:r>
            <a:r>
              <a:rPr lang="cs-CZ" altLang="cs-CZ" b="1" dirty="0" err="1"/>
              <a:t>erhaben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 </a:t>
            </a:r>
            <a:r>
              <a:rPr lang="cs-CZ" altLang="cs-CZ" b="1" dirty="0" err="1"/>
              <a:t>attizistisch</a:t>
            </a:r>
            <a:r>
              <a:rPr lang="cs-CZ" altLang="cs-CZ" b="1" dirty="0"/>
              <a:t> – </a:t>
            </a:r>
            <a:r>
              <a:rPr lang="cs-CZ" altLang="cs-CZ" b="1" dirty="0" err="1"/>
              <a:t>elegant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</a:t>
            </a:r>
            <a:r>
              <a:rPr lang="de-DE" altLang="cs-CZ" b="1" dirty="0"/>
              <a:t> </a:t>
            </a:r>
            <a:r>
              <a:rPr lang="cs-CZ" altLang="cs-CZ" b="1" dirty="0" err="1"/>
              <a:t>asianisch</a:t>
            </a:r>
            <a:r>
              <a:rPr lang="cs-CZ" altLang="cs-CZ" b="1" dirty="0"/>
              <a:t> -  </a:t>
            </a:r>
            <a:r>
              <a:rPr lang="cs-CZ" altLang="cs-CZ" b="1" dirty="0" err="1"/>
              <a:t>wortreich</a:t>
            </a:r>
            <a:r>
              <a:rPr lang="cs-CZ" altLang="cs-CZ" b="1" dirty="0"/>
              <a:t>, </a:t>
            </a:r>
            <a:r>
              <a:rPr lang="cs-CZ" altLang="cs-CZ" b="1" dirty="0" err="1"/>
              <a:t>blumig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39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521637-3AA2-4476-B551-093E3F2E6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Entwicklung</a:t>
            </a:r>
            <a:r>
              <a:rPr lang="cs-CZ" b="1" dirty="0">
                <a:solidFill>
                  <a:srgbClr val="FF0000"/>
                </a:solidFill>
              </a:rPr>
              <a:t> der </a:t>
            </a:r>
            <a:r>
              <a:rPr lang="cs-CZ" b="1" dirty="0" err="1">
                <a:solidFill>
                  <a:srgbClr val="FF0000"/>
                </a:solidFill>
              </a:rPr>
              <a:t>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8729D8-0D0B-4247-86C0-2D2382585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r>
              <a:rPr lang="de-DE" altLang="cs-CZ" b="1" dirty="0">
                <a:solidFill>
                  <a:srgbClr val="FF0000"/>
                </a:solidFill>
              </a:rPr>
              <a:t>3. </a:t>
            </a:r>
            <a:r>
              <a:rPr lang="cs-CZ" altLang="cs-CZ" b="1" dirty="0" err="1">
                <a:solidFill>
                  <a:srgbClr val="FF0000"/>
                </a:solidFill>
              </a:rPr>
              <a:t>Neuzeit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-  </a:t>
            </a:r>
            <a:r>
              <a:rPr lang="cs-CZ" altLang="cs-CZ" b="1" dirty="0" err="1"/>
              <a:t>Rückbesinnung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</a:t>
            </a:r>
            <a:r>
              <a:rPr lang="cs-CZ" altLang="cs-CZ" b="1" dirty="0" err="1"/>
              <a:t>antike</a:t>
            </a:r>
            <a:r>
              <a:rPr lang="cs-CZ" altLang="cs-CZ" b="1" dirty="0"/>
              <a:t> </a:t>
            </a:r>
            <a:r>
              <a:rPr lang="cs-CZ" altLang="cs-CZ" b="1" dirty="0" err="1"/>
              <a:t>Ideale</a:t>
            </a:r>
            <a:r>
              <a:rPr lang="de-DE" altLang="cs-CZ" b="1" dirty="0"/>
              <a:t>: Renaissance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  Humanismus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Reformation</a:t>
            </a:r>
            <a:r>
              <a:rPr lang="cs-CZ" altLang="cs-CZ" b="1" dirty="0"/>
              <a:t> – Erasmus von Rotterdam</a:t>
            </a:r>
          </a:p>
          <a:p>
            <a:pPr>
              <a:buFontTx/>
              <a:buNone/>
            </a:pPr>
            <a:r>
              <a:rPr lang="cs-CZ" altLang="cs-CZ" b="1" dirty="0"/>
              <a:t>                  (16. </a:t>
            </a:r>
            <a:r>
              <a:rPr lang="cs-CZ" altLang="cs-CZ" b="1" dirty="0" err="1"/>
              <a:t>Jh</a:t>
            </a:r>
            <a:r>
              <a:rPr lang="cs-CZ" altLang="cs-CZ" b="1" dirty="0"/>
              <a:t>.)               Phillip </a:t>
            </a:r>
            <a:r>
              <a:rPr lang="cs-CZ" altLang="cs-CZ" b="1" dirty="0" err="1"/>
              <a:t>Melanchthon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Michel de </a:t>
            </a:r>
            <a:r>
              <a:rPr lang="cs-CZ" altLang="cs-CZ" b="1" dirty="0" err="1"/>
              <a:t>Montagne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Martin Luther</a:t>
            </a:r>
          </a:p>
          <a:p>
            <a:pPr>
              <a:buFontTx/>
              <a:buNone/>
            </a:pPr>
            <a:r>
              <a:rPr lang="cs-CZ" altLang="cs-CZ" b="1" dirty="0"/>
              <a:t>               </a:t>
            </a:r>
            <a:r>
              <a:rPr lang="cs-CZ" altLang="cs-CZ" b="1" dirty="0" err="1"/>
              <a:t>Barock</a:t>
            </a:r>
            <a:r>
              <a:rPr lang="cs-CZ" altLang="cs-CZ" b="1" dirty="0"/>
              <a:t> (17. </a:t>
            </a:r>
            <a:r>
              <a:rPr lang="cs-CZ" altLang="cs-CZ" b="1" dirty="0" err="1"/>
              <a:t>Jh</a:t>
            </a:r>
            <a:r>
              <a:rPr lang="cs-CZ" altLang="cs-CZ" b="1" dirty="0"/>
              <a:t>.</a:t>
            </a:r>
            <a:r>
              <a:rPr lang="de-DE" altLang="cs-CZ" b="1" dirty="0"/>
              <a:t>)</a:t>
            </a:r>
            <a:r>
              <a:rPr lang="cs-CZ" altLang="cs-CZ" b="1" dirty="0"/>
              <a:t> – „</a:t>
            </a:r>
            <a:r>
              <a:rPr lang="cs-CZ" altLang="cs-CZ" b="1" dirty="0" err="1"/>
              <a:t>schwülstiger</a:t>
            </a:r>
            <a:r>
              <a:rPr lang="cs-CZ" altLang="cs-CZ" b="1" dirty="0"/>
              <a:t>“ </a:t>
            </a:r>
            <a:r>
              <a:rPr lang="cs-CZ" altLang="cs-CZ" b="1" dirty="0" err="1"/>
              <a:t>Stil</a:t>
            </a:r>
            <a:r>
              <a:rPr lang="cs-CZ" altLang="cs-CZ" b="1" dirty="0"/>
              <a:t> (</a:t>
            </a:r>
            <a:r>
              <a:rPr lang="cs-CZ" altLang="cs-CZ" b="1" dirty="0" err="1"/>
              <a:t>Opulenz</a:t>
            </a:r>
            <a:r>
              <a:rPr lang="cs-CZ" altLang="cs-CZ" b="1" dirty="0"/>
              <a:t>)</a:t>
            </a:r>
          </a:p>
          <a:p>
            <a:pPr>
              <a:buFontTx/>
              <a:buNone/>
            </a:pPr>
            <a:r>
              <a:rPr lang="cs-CZ" altLang="cs-CZ" b="1" dirty="0"/>
              <a:t>                                       Martin </a:t>
            </a:r>
            <a:r>
              <a:rPr lang="cs-CZ" altLang="cs-CZ" b="1" dirty="0" err="1"/>
              <a:t>Opitz</a:t>
            </a:r>
            <a:r>
              <a:rPr lang="cs-CZ" altLang="cs-CZ" b="1" dirty="0"/>
              <a:t> (1624)   </a:t>
            </a:r>
          </a:p>
          <a:p>
            <a:pPr>
              <a:buFontTx/>
              <a:buNone/>
            </a:pPr>
            <a:r>
              <a:rPr lang="cs-CZ" altLang="cs-CZ" b="1" dirty="0"/>
              <a:t>                                       </a:t>
            </a:r>
            <a:r>
              <a:rPr lang="cs-CZ" altLang="cs-CZ" b="1" dirty="0" err="1"/>
              <a:t>Grimmelshausen</a:t>
            </a:r>
            <a:r>
              <a:rPr lang="cs-CZ" altLang="cs-CZ" b="1" dirty="0"/>
              <a:t>: </a:t>
            </a:r>
            <a:r>
              <a:rPr lang="de-DE" altLang="cs-CZ" i="1" dirty="0">
                <a:solidFill>
                  <a:srgbClr val="00B0F0"/>
                </a:solidFill>
              </a:rPr>
              <a:t>Der abenteuerliche Simplicissimus Teutsch</a:t>
            </a:r>
            <a:endParaRPr lang="cs-CZ" altLang="cs-CZ" b="1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cs-CZ" altLang="cs-CZ" b="1" dirty="0"/>
              <a:t>               18. </a:t>
            </a:r>
            <a:r>
              <a:rPr lang="cs-CZ" altLang="cs-CZ" b="1" dirty="0" err="1"/>
              <a:t>Jh</a:t>
            </a:r>
            <a:r>
              <a:rPr lang="cs-CZ" altLang="cs-CZ" b="1" dirty="0"/>
              <a:t>. – </a:t>
            </a:r>
            <a:r>
              <a:rPr lang="de-DE" altLang="cs-CZ" b="1" dirty="0"/>
              <a:t>Aufklärung, Klassik</a:t>
            </a:r>
            <a:r>
              <a:rPr lang="cs-CZ" altLang="cs-CZ" b="1" dirty="0"/>
              <a:t>                              </a:t>
            </a:r>
            <a:endParaRPr lang="de-DE" altLang="cs-CZ" b="1" dirty="0"/>
          </a:p>
          <a:p>
            <a:pPr>
              <a:buFontTx/>
              <a:buNone/>
            </a:pPr>
            <a:r>
              <a:rPr lang="de-DE" altLang="cs-CZ" b="1" dirty="0"/>
              <a:t>                              </a:t>
            </a:r>
            <a:r>
              <a:rPr lang="cs-CZ" altLang="cs-CZ" b="1" dirty="0"/>
              <a:t>Goethe: </a:t>
            </a:r>
            <a:r>
              <a:rPr lang="cs-CZ" altLang="cs-CZ" b="1" i="1" dirty="0" err="1">
                <a:solidFill>
                  <a:srgbClr val="00B0F0"/>
                </a:solidFill>
              </a:rPr>
              <a:t>Einfache</a:t>
            </a:r>
            <a:r>
              <a:rPr lang="cs-CZ" altLang="cs-CZ" b="1" i="1" dirty="0">
                <a:solidFill>
                  <a:srgbClr val="00B0F0"/>
                </a:solidFill>
              </a:rPr>
              <a:t> </a:t>
            </a:r>
            <a:r>
              <a:rPr lang="cs-CZ" altLang="cs-CZ" b="1" i="1" dirty="0" err="1">
                <a:solidFill>
                  <a:srgbClr val="00B0F0"/>
                </a:solidFill>
              </a:rPr>
              <a:t>Nachahmung</a:t>
            </a:r>
            <a:r>
              <a:rPr lang="cs-CZ" altLang="cs-CZ" b="1" i="1" dirty="0">
                <a:solidFill>
                  <a:srgbClr val="00B0F0"/>
                </a:solidFill>
              </a:rPr>
              <a:t> der </a:t>
            </a:r>
            <a:r>
              <a:rPr lang="cs-CZ" altLang="cs-CZ" b="1" i="1" dirty="0" err="1">
                <a:solidFill>
                  <a:srgbClr val="00B0F0"/>
                </a:solidFill>
              </a:rPr>
              <a:t>Natur</a:t>
            </a:r>
            <a:r>
              <a:rPr lang="cs-CZ" altLang="cs-CZ" b="1" i="1" dirty="0">
                <a:solidFill>
                  <a:srgbClr val="00B0F0"/>
                </a:solidFill>
              </a:rPr>
              <a:t>, </a:t>
            </a:r>
            <a:r>
              <a:rPr lang="cs-CZ" altLang="cs-CZ" b="1" i="1" dirty="0" err="1">
                <a:solidFill>
                  <a:srgbClr val="00B0F0"/>
                </a:solidFill>
              </a:rPr>
              <a:t>Manier</a:t>
            </a:r>
            <a:r>
              <a:rPr lang="cs-CZ" altLang="cs-CZ" b="1" i="1" dirty="0">
                <a:solidFill>
                  <a:srgbClr val="00B0F0"/>
                </a:solidFill>
              </a:rPr>
              <a:t> </a:t>
            </a:r>
            <a:r>
              <a:rPr lang="cs-CZ" altLang="cs-CZ" b="1" i="1" dirty="0" err="1">
                <a:solidFill>
                  <a:srgbClr val="00B0F0"/>
                </a:solidFill>
              </a:rPr>
              <a:t>und</a:t>
            </a:r>
            <a:r>
              <a:rPr lang="cs-CZ" altLang="cs-CZ" b="1" i="1" dirty="0">
                <a:solidFill>
                  <a:srgbClr val="00B0F0"/>
                </a:solidFill>
              </a:rPr>
              <a:t> </a:t>
            </a:r>
            <a:r>
              <a:rPr lang="cs-CZ" altLang="cs-CZ" b="1" i="1" dirty="0" err="1">
                <a:solidFill>
                  <a:srgbClr val="00B0F0"/>
                </a:solidFill>
              </a:rPr>
              <a:t>Stil</a:t>
            </a:r>
            <a:r>
              <a:rPr lang="cs-CZ" altLang="cs-CZ" b="1" i="1" dirty="0">
                <a:solidFill>
                  <a:srgbClr val="00B0F0"/>
                </a:solidFill>
              </a:rPr>
              <a:t> </a:t>
            </a:r>
            <a:r>
              <a:rPr lang="cs-CZ" altLang="cs-CZ" b="1" dirty="0"/>
              <a:t>- </a:t>
            </a:r>
            <a:r>
              <a:rPr lang="cs-CZ" altLang="cs-CZ" b="1" dirty="0" err="1"/>
              <a:t>Essay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 19. </a:t>
            </a:r>
            <a:r>
              <a:rPr lang="cs-CZ" altLang="cs-CZ" b="1" dirty="0" err="1"/>
              <a:t>Jh</a:t>
            </a:r>
            <a:r>
              <a:rPr lang="cs-CZ" altLang="cs-CZ" b="1" dirty="0"/>
              <a:t>. – </a:t>
            </a:r>
            <a:r>
              <a:rPr lang="cs-CZ" altLang="cs-CZ" b="1" dirty="0" err="1"/>
              <a:t>Emanzipation</a:t>
            </a:r>
            <a:r>
              <a:rPr lang="cs-CZ" altLang="cs-CZ" b="1" dirty="0"/>
              <a:t> der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- </a:t>
            </a:r>
            <a:r>
              <a:rPr lang="cs-CZ" altLang="cs-CZ" b="1" dirty="0" err="1"/>
              <a:t>linguistischeTeildisziplin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                        </a:t>
            </a:r>
            <a:r>
              <a:rPr lang="cs-CZ" altLang="cs-CZ" b="1" dirty="0" err="1"/>
              <a:t>Novalis</a:t>
            </a:r>
            <a:r>
              <a:rPr lang="cs-CZ" altLang="cs-CZ" b="1" dirty="0"/>
              <a:t> – </a:t>
            </a:r>
            <a:r>
              <a:rPr lang="cs-CZ" altLang="cs-CZ" b="1" dirty="0" err="1"/>
              <a:t>Individualstil</a:t>
            </a:r>
            <a:r>
              <a:rPr lang="cs-CZ" altLang="cs-CZ" b="1" dirty="0"/>
              <a:t> (Romantik)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387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F29279-ADE0-44C4-ABAF-1528EDBB4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Entwicklung</a:t>
            </a:r>
            <a:r>
              <a:rPr lang="cs-CZ" b="1" dirty="0">
                <a:solidFill>
                  <a:srgbClr val="FF0000"/>
                </a:solidFill>
              </a:rPr>
              <a:t> der </a:t>
            </a:r>
            <a:r>
              <a:rPr lang="cs-CZ" b="1" dirty="0" err="1">
                <a:solidFill>
                  <a:srgbClr val="FF0000"/>
                </a:solidFill>
              </a:rPr>
              <a:t>Stilistik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80D488-12FE-4359-88DF-A1229F628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1643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None/>
            </a:pPr>
            <a:r>
              <a:rPr lang="cs-CZ" altLang="cs-CZ" sz="2800" b="1" dirty="0" err="1"/>
              <a:t>Anfänge</a:t>
            </a:r>
            <a:r>
              <a:rPr lang="cs-CZ" altLang="cs-CZ" sz="2800" b="1" dirty="0"/>
              <a:t> der </a:t>
            </a:r>
            <a:r>
              <a:rPr lang="cs-CZ" altLang="cs-CZ" sz="2800" b="1" dirty="0" err="1"/>
              <a:t>Linguostilistik</a:t>
            </a:r>
            <a:r>
              <a:rPr lang="cs-CZ" altLang="cs-CZ" sz="2800" b="1" dirty="0"/>
              <a:t>: normative </a:t>
            </a:r>
            <a:r>
              <a:rPr lang="cs-CZ" altLang="cs-CZ" sz="2800" b="1" dirty="0" err="1"/>
              <a:t>Rege</a:t>
            </a:r>
            <a:r>
              <a:rPr lang="de-DE" altLang="cs-CZ" sz="2800" b="1" dirty="0" err="1"/>
              <a:t>ln</a:t>
            </a:r>
            <a:endParaRPr lang="cs-CZ" altLang="cs-CZ" sz="2800" b="1" dirty="0"/>
          </a:p>
          <a:p>
            <a:pPr>
              <a:buFontTx/>
              <a:buNone/>
            </a:pPr>
            <a:r>
              <a:rPr lang="cs-CZ" altLang="cs-CZ" sz="2800" b="1" dirty="0"/>
              <a:t>                                                 </a:t>
            </a:r>
            <a:r>
              <a:rPr lang="cs-CZ" altLang="cs-CZ" sz="2800" b="1" dirty="0" err="1"/>
              <a:t>deskriptive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Stilistik</a:t>
            </a:r>
            <a:endParaRPr lang="cs-CZ" altLang="cs-CZ" sz="2800" b="1" dirty="0"/>
          </a:p>
          <a:p>
            <a:pPr>
              <a:buFontTx/>
              <a:buNone/>
            </a:pPr>
            <a:r>
              <a:rPr lang="cs-CZ" altLang="cs-CZ" sz="2800" b="1" dirty="0"/>
              <a:t>W. von Humboldt: normative </a:t>
            </a:r>
            <a:r>
              <a:rPr lang="cs-CZ" altLang="cs-CZ" sz="2800" b="1" dirty="0" err="1"/>
              <a:t>Stilistik</a:t>
            </a:r>
            <a:endParaRPr lang="de-DE" altLang="cs-CZ" sz="2800" b="1" dirty="0"/>
          </a:p>
          <a:p>
            <a:pPr>
              <a:buFontTx/>
              <a:buNone/>
            </a:pPr>
            <a:r>
              <a:rPr lang="cs-CZ" altLang="cs-CZ" sz="2800" b="1" dirty="0"/>
              <a:t>Karl Ferdinand </a:t>
            </a:r>
            <a:r>
              <a:rPr lang="cs-CZ" altLang="cs-CZ" sz="2800" b="1" dirty="0" err="1"/>
              <a:t>Becker</a:t>
            </a:r>
            <a:r>
              <a:rPr lang="cs-CZ" altLang="cs-CZ" sz="2800" b="1" dirty="0"/>
              <a:t>:</a:t>
            </a:r>
            <a:r>
              <a:rPr lang="de-DE" altLang="cs-CZ" sz="2800" b="1" dirty="0"/>
              <a:t>  </a:t>
            </a:r>
            <a:r>
              <a:rPr lang="cs-CZ" altLang="cs-CZ" sz="2800" b="1" dirty="0"/>
              <a:t>„</a:t>
            </a:r>
            <a:r>
              <a:rPr lang="cs-CZ" altLang="cs-CZ" sz="2800" b="1" i="1" dirty="0"/>
              <a:t>Der </a:t>
            </a:r>
            <a:r>
              <a:rPr lang="cs-CZ" altLang="cs-CZ" sz="2800" b="1" i="1" dirty="0" err="1"/>
              <a:t>deutsche</a:t>
            </a:r>
            <a:r>
              <a:rPr lang="cs-CZ" altLang="cs-CZ" sz="2800" b="1" i="1" dirty="0"/>
              <a:t> </a:t>
            </a:r>
            <a:r>
              <a:rPr lang="cs-CZ" altLang="cs-CZ" sz="2800" b="1" i="1" dirty="0" err="1"/>
              <a:t>Stil</a:t>
            </a:r>
            <a:r>
              <a:rPr lang="cs-CZ" altLang="cs-CZ" sz="2800" b="1" i="1" dirty="0"/>
              <a:t>“</a:t>
            </a:r>
            <a:r>
              <a:rPr lang="de-DE" altLang="cs-CZ" sz="2800" b="1" dirty="0"/>
              <a:t> </a:t>
            </a:r>
            <a:r>
              <a:rPr lang="cs-CZ" altLang="cs-CZ" sz="2800" b="1" dirty="0"/>
              <a:t>(1848) – normative </a:t>
            </a:r>
            <a:r>
              <a:rPr lang="cs-CZ" altLang="cs-CZ" sz="2800" b="1" dirty="0" err="1"/>
              <a:t>und</a:t>
            </a:r>
            <a:r>
              <a:rPr lang="cs-CZ" altLang="cs-CZ" sz="2800" b="1" dirty="0"/>
              <a:t> </a:t>
            </a:r>
          </a:p>
          <a:p>
            <a:pPr>
              <a:buFontTx/>
              <a:buNone/>
            </a:pPr>
            <a:r>
              <a:rPr lang="cs-CZ" altLang="cs-CZ" sz="2800" b="1" dirty="0"/>
              <a:t>                                                           </a:t>
            </a:r>
            <a:r>
              <a:rPr lang="cs-CZ" altLang="cs-CZ" sz="2800" b="1" dirty="0" err="1"/>
              <a:t>deskriptive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Stilistik</a:t>
            </a:r>
            <a:endParaRPr lang="de-DE" altLang="cs-CZ" sz="2800" b="1" dirty="0"/>
          </a:p>
          <a:p>
            <a:pPr>
              <a:buFontTx/>
              <a:buNone/>
            </a:pPr>
            <a:r>
              <a:rPr lang="cs-CZ" altLang="cs-CZ" sz="2800" b="1" dirty="0"/>
              <a:t>Nietzsche (1882): </a:t>
            </a:r>
            <a:r>
              <a:rPr lang="cs-CZ" altLang="cs-CZ" sz="2800" b="1" dirty="0" err="1"/>
              <a:t>Lehre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vom</a:t>
            </a:r>
            <a:r>
              <a:rPr lang="cs-CZ" altLang="cs-CZ" sz="2800" b="1" dirty="0"/>
              <a:t> </a:t>
            </a:r>
            <a:r>
              <a:rPr lang="de-DE" altLang="cs-CZ" sz="2800" b="1" dirty="0"/>
              <a:t>Stil</a:t>
            </a:r>
          </a:p>
          <a:p>
            <a:pPr>
              <a:buFontTx/>
              <a:buNone/>
            </a:pPr>
            <a:endParaRPr lang="de-DE" altLang="cs-CZ" sz="2800" b="1" dirty="0"/>
          </a:p>
          <a:p>
            <a:pPr>
              <a:buFontTx/>
              <a:buNone/>
            </a:pPr>
            <a:r>
              <a:rPr lang="de-DE" altLang="cs-CZ" sz="2800" b="1" dirty="0">
                <a:solidFill>
                  <a:srgbClr val="FF0000"/>
                </a:solidFill>
              </a:rPr>
              <a:t>4. das 20. </a:t>
            </a:r>
            <a:r>
              <a:rPr lang="de-DE" altLang="cs-CZ" sz="2800" b="1" dirty="0" err="1">
                <a:solidFill>
                  <a:srgbClr val="FF0000"/>
                </a:solidFill>
              </a:rPr>
              <a:t>Jh</a:t>
            </a:r>
            <a:r>
              <a:rPr lang="cs-CZ" altLang="cs-CZ" sz="2800" b="1" dirty="0"/>
              <a:t>: "B</a:t>
            </a:r>
            <a:r>
              <a:rPr lang="de-DE" altLang="cs-CZ" sz="2800" b="1" dirty="0" err="1"/>
              <a:t>lütezeit</a:t>
            </a:r>
            <a:r>
              <a:rPr lang="cs-CZ" altLang="cs-CZ" sz="2800" b="1" dirty="0"/>
              <a:t>" der </a:t>
            </a:r>
            <a:r>
              <a:rPr lang="cs-CZ" altLang="cs-CZ" sz="2800" b="1" dirty="0" err="1"/>
              <a:t>Stilistik</a:t>
            </a:r>
            <a:endParaRPr lang="cs-CZ" altLang="cs-CZ" sz="2800" dirty="0"/>
          </a:p>
          <a:p>
            <a:pPr>
              <a:buFontTx/>
              <a:buNone/>
            </a:pPr>
            <a:r>
              <a:rPr lang="de-DE" altLang="cs-CZ" sz="2800" b="1" dirty="0"/>
              <a:t> </a:t>
            </a:r>
            <a:r>
              <a:rPr lang="cs-CZ" altLang="cs-CZ" sz="2800" b="1" dirty="0"/>
              <a:t>R.M.MEYER: </a:t>
            </a:r>
            <a:r>
              <a:rPr lang="cs-CZ" altLang="cs-CZ" sz="2800" b="1" dirty="0" err="1"/>
              <a:t>Deutsche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Stilistik</a:t>
            </a:r>
            <a:r>
              <a:rPr lang="cs-CZ" altLang="cs-CZ" sz="2800" b="1" dirty="0"/>
              <a:t> (1906) </a:t>
            </a:r>
            <a:endParaRPr lang="cs-CZ" altLang="cs-CZ" sz="2800" dirty="0"/>
          </a:p>
          <a:p>
            <a:pPr>
              <a:buFontTx/>
              <a:buNone/>
            </a:pPr>
            <a:r>
              <a:rPr lang="cs-CZ" altLang="cs-CZ" sz="2800" b="1" dirty="0"/>
              <a:t> </a:t>
            </a:r>
            <a:r>
              <a:rPr lang="cs-CZ" altLang="cs-CZ" sz="2800" b="1" dirty="0" err="1"/>
              <a:t>Literaturwissenschaftliche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Stilistik</a:t>
            </a:r>
            <a:r>
              <a:rPr lang="cs-CZ" altLang="cs-CZ" sz="2800" b="1" dirty="0"/>
              <a:t> - lit. </a:t>
            </a:r>
            <a:r>
              <a:rPr lang="cs-CZ" altLang="cs-CZ" sz="2800" b="1" dirty="0" err="1"/>
              <a:t>Werke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Individualstil</a:t>
            </a:r>
            <a:r>
              <a:rPr lang="cs-CZ" altLang="cs-CZ" sz="2800" b="1" dirty="0"/>
              <a:t> (Psychoanalyse</a:t>
            </a:r>
            <a:r>
              <a:rPr lang="de-DE" altLang="cs-CZ" sz="2800" b="1" dirty="0"/>
              <a:t>: S. Freud, C.G. Jung)</a:t>
            </a:r>
            <a:endParaRPr lang="cs-CZ" altLang="cs-CZ" sz="2800" dirty="0"/>
          </a:p>
          <a:p>
            <a:pPr>
              <a:buFontTx/>
              <a:buNone/>
            </a:pPr>
            <a:r>
              <a:rPr lang="de-DE" altLang="cs-CZ" sz="2800" b="1" dirty="0"/>
              <a:t>     </a:t>
            </a:r>
            <a:r>
              <a:rPr lang="cs-CZ" altLang="cs-CZ" sz="2800" b="1" dirty="0"/>
              <a:t> Psychologie - 20er </a:t>
            </a:r>
            <a:r>
              <a:rPr lang="cs-CZ" altLang="cs-CZ" sz="2800" b="1" dirty="0" err="1"/>
              <a:t>Jahre</a:t>
            </a:r>
            <a:r>
              <a:rPr lang="cs-CZ" altLang="cs-CZ" sz="2800" b="1" dirty="0"/>
              <a:t> des XX. </a:t>
            </a:r>
            <a:r>
              <a:rPr lang="cs-CZ" altLang="cs-CZ" sz="2800" b="1" dirty="0" err="1"/>
              <a:t>Jhs</a:t>
            </a:r>
            <a:r>
              <a:rPr lang="cs-CZ" altLang="cs-CZ" sz="2800" b="1" dirty="0"/>
              <a:t>.:</a:t>
            </a:r>
            <a:endParaRPr lang="de-DE" altLang="cs-CZ" sz="2800" dirty="0"/>
          </a:p>
          <a:p>
            <a:pPr>
              <a:buFontTx/>
              <a:buNone/>
            </a:pPr>
            <a:r>
              <a:rPr lang="cs-CZ" altLang="cs-CZ" sz="2800" b="1" dirty="0"/>
              <a:t> LEO SPITZER - </a:t>
            </a:r>
            <a:r>
              <a:rPr lang="cs-CZ" altLang="cs-CZ" sz="2800" b="1" dirty="0" err="1"/>
              <a:t>Grundlagen</a:t>
            </a:r>
            <a:r>
              <a:rPr lang="cs-CZ" altLang="cs-CZ" sz="2800" b="1" dirty="0"/>
              <a:t> der </a:t>
            </a:r>
            <a:r>
              <a:rPr lang="cs-CZ" altLang="cs-CZ" sz="2800" b="1" dirty="0" err="1"/>
              <a:t>Stilanalyse</a:t>
            </a:r>
            <a:endParaRPr lang="cs-CZ" altLang="cs-CZ" sz="2800" dirty="0"/>
          </a:p>
          <a:p>
            <a:pPr>
              <a:buFontTx/>
              <a:buNone/>
            </a:pPr>
            <a:r>
              <a:rPr lang="de-DE" altLang="cs-CZ" sz="2800" b="1" dirty="0"/>
              <a:t> </a:t>
            </a:r>
            <a:r>
              <a:rPr lang="cs-CZ" altLang="cs-CZ" sz="2800" b="1" dirty="0"/>
              <a:t>der </a:t>
            </a:r>
            <a:r>
              <a:rPr lang="cs-CZ" altLang="cs-CZ" sz="2800" b="1" dirty="0" err="1"/>
              <a:t>russische</a:t>
            </a:r>
            <a:r>
              <a:rPr lang="cs-CZ" altLang="cs-CZ" sz="2800" b="1" dirty="0"/>
              <a:t> Formalismus</a:t>
            </a:r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9432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01024B-D92C-45EB-B49D-99FC8CBC0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Entwicklung</a:t>
            </a:r>
            <a:r>
              <a:rPr lang="cs-CZ" b="1" dirty="0">
                <a:solidFill>
                  <a:srgbClr val="FF0000"/>
                </a:solidFill>
              </a:rPr>
              <a:t> der </a:t>
            </a:r>
            <a:r>
              <a:rPr lang="cs-CZ" b="1" dirty="0" err="1">
                <a:solidFill>
                  <a:srgbClr val="FF0000"/>
                </a:solidFill>
              </a:rPr>
              <a:t>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1E8000-EDE7-49C1-B34F-6B04A194F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 PRAGER SCHULE </a:t>
            </a:r>
            <a:r>
              <a:rPr lang="cs-CZ" altLang="cs-CZ" sz="2800" b="1" dirty="0"/>
              <a:t>– </a:t>
            </a:r>
            <a:r>
              <a:rPr lang="de-DE" altLang="cs-CZ" sz="2800" b="1" dirty="0"/>
              <a:t> </a:t>
            </a:r>
            <a:r>
              <a:rPr lang="cs-CZ" altLang="cs-CZ" sz="2800" b="1" dirty="0"/>
              <a:t> 1929 - 30er </a:t>
            </a:r>
            <a:r>
              <a:rPr lang="cs-CZ" altLang="cs-CZ" sz="2800" b="1" dirty="0" err="1"/>
              <a:t>Jahre</a:t>
            </a:r>
            <a:r>
              <a:rPr lang="de-DE" altLang="cs-CZ" sz="2800" b="1" dirty="0"/>
              <a:t>: Sprachtheorie (K. Bühler), </a:t>
            </a:r>
            <a:r>
              <a:rPr lang="cs-CZ" altLang="cs-CZ" sz="2800" b="1" dirty="0" err="1"/>
              <a:t>Phonologie</a:t>
            </a:r>
            <a:r>
              <a:rPr lang="de-DE" altLang="cs-CZ" sz="2800" b="1" dirty="0"/>
              <a:t> (</a:t>
            </a:r>
            <a:r>
              <a:rPr lang="de-DE" altLang="cs-CZ" sz="2800" b="1" dirty="0" err="1"/>
              <a:t>Trubetzkoy</a:t>
            </a:r>
            <a:r>
              <a:rPr lang="de-DE" altLang="cs-CZ" sz="2800" b="1" dirty="0"/>
              <a:t>), Syntax (V. </a:t>
            </a:r>
            <a:r>
              <a:rPr lang="de-DE" altLang="cs-CZ" sz="2800" b="1" dirty="0" err="1"/>
              <a:t>Mathesius</a:t>
            </a:r>
            <a:r>
              <a:rPr lang="de-DE" altLang="cs-CZ" sz="2800" b="1" dirty="0"/>
              <a:t>)</a:t>
            </a:r>
          </a:p>
          <a:p>
            <a:pPr>
              <a:buFontTx/>
              <a:buNone/>
            </a:pPr>
            <a:r>
              <a:rPr lang="cs-CZ" altLang="cs-CZ" sz="2800" b="1" dirty="0" err="1"/>
              <a:t>Stilistik</a:t>
            </a:r>
            <a:r>
              <a:rPr lang="de-DE" altLang="cs-CZ" sz="2800" b="1" dirty="0"/>
              <a:t>: </a:t>
            </a:r>
            <a:r>
              <a:rPr lang="cs-CZ" altLang="cs-CZ" sz="2800" b="1" dirty="0"/>
              <a:t>R</a:t>
            </a:r>
            <a:r>
              <a:rPr lang="de-DE" altLang="cs-CZ" sz="2800" b="1" dirty="0" err="1"/>
              <a:t>oman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Jakobson</a:t>
            </a:r>
            <a:r>
              <a:rPr lang="cs-CZ" altLang="cs-CZ" sz="2800" b="1" dirty="0"/>
              <a:t> </a:t>
            </a:r>
            <a:r>
              <a:rPr lang="de-DE" altLang="cs-CZ" sz="2800" b="1" dirty="0"/>
              <a:t>: </a:t>
            </a:r>
            <a:r>
              <a:rPr lang="cs-CZ" altLang="cs-CZ" sz="2800" b="1" dirty="0" err="1"/>
              <a:t>strukturalistische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Stilaussfassung</a:t>
            </a:r>
            <a:endParaRPr lang="cs-CZ" altLang="cs-CZ" sz="2800" dirty="0"/>
          </a:p>
          <a:p>
            <a:pPr>
              <a:buFontTx/>
              <a:buNone/>
            </a:pPr>
            <a:r>
              <a:rPr lang="cs-CZ" altLang="cs-CZ" sz="2800" b="1" dirty="0" err="1"/>
              <a:t>die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Funktionalstilistik</a:t>
            </a:r>
            <a:r>
              <a:rPr lang="cs-CZ" altLang="cs-CZ" sz="2800" b="1" dirty="0"/>
              <a:t>: </a:t>
            </a:r>
            <a:r>
              <a:rPr lang="cs-CZ" altLang="cs-CZ" sz="2800" b="1" dirty="0" err="1"/>
              <a:t>Gebrauchstexte</a:t>
            </a:r>
            <a:endParaRPr lang="cs-CZ" altLang="cs-CZ" sz="2800" dirty="0"/>
          </a:p>
          <a:p>
            <a:pPr>
              <a:buFontTx/>
              <a:buNone/>
            </a:pPr>
            <a:r>
              <a:rPr lang="cs-CZ" altLang="cs-CZ" sz="2800" b="1" dirty="0"/>
              <a:t>FS: </a:t>
            </a:r>
            <a:r>
              <a:rPr lang="cs-CZ" altLang="cs-CZ" sz="2800" b="1" dirty="0" err="1"/>
              <a:t>Stil</a:t>
            </a:r>
            <a:r>
              <a:rPr lang="cs-CZ" altLang="cs-CZ" sz="2800" b="1" dirty="0"/>
              <a:t> der </a:t>
            </a:r>
            <a:r>
              <a:rPr lang="cs-CZ" altLang="cs-CZ" sz="2800" b="1" dirty="0" err="1"/>
              <a:t>Alltagsrede</a:t>
            </a:r>
            <a:endParaRPr lang="cs-CZ" altLang="cs-CZ" sz="2800" dirty="0"/>
          </a:p>
          <a:p>
            <a:pPr>
              <a:buFontTx/>
              <a:buNone/>
            </a:pPr>
            <a:r>
              <a:rPr lang="cs-CZ" altLang="cs-CZ" sz="2800" b="1" dirty="0"/>
              <a:t>       </a:t>
            </a:r>
            <a:r>
              <a:rPr lang="cs-CZ" altLang="cs-CZ" sz="2800" b="1" dirty="0" err="1"/>
              <a:t>Stil</a:t>
            </a:r>
            <a:r>
              <a:rPr lang="cs-CZ" altLang="cs-CZ" sz="2800" b="1" dirty="0"/>
              <a:t> der </a:t>
            </a:r>
            <a:r>
              <a:rPr lang="cs-CZ" altLang="cs-CZ" sz="2800" b="1" dirty="0" err="1"/>
              <a:t>Wissenschaft</a:t>
            </a:r>
            <a:endParaRPr lang="cs-CZ" altLang="cs-CZ" sz="2800" dirty="0"/>
          </a:p>
          <a:p>
            <a:pPr>
              <a:buFontTx/>
              <a:buNone/>
            </a:pPr>
            <a:r>
              <a:rPr lang="cs-CZ" altLang="cs-CZ" sz="2800" b="1" dirty="0"/>
              <a:t>       </a:t>
            </a:r>
            <a:r>
              <a:rPr lang="cs-CZ" altLang="cs-CZ" sz="2800" b="1" dirty="0" err="1"/>
              <a:t>Stil</a:t>
            </a:r>
            <a:r>
              <a:rPr lang="cs-CZ" altLang="cs-CZ" sz="2800" b="1" dirty="0"/>
              <a:t> des </a:t>
            </a:r>
            <a:r>
              <a:rPr lang="cs-CZ" altLang="cs-CZ" sz="2800" b="1" dirty="0" err="1"/>
              <a:t>Amtsverkehrs</a:t>
            </a:r>
            <a:endParaRPr lang="cs-CZ" altLang="cs-CZ" sz="2800" dirty="0"/>
          </a:p>
          <a:p>
            <a:pPr>
              <a:buFontTx/>
              <a:buNone/>
            </a:pPr>
            <a:r>
              <a:rPr lang="cs-CZ" altLang="cs-CZ" sz="2800" b="1" dirty="0"/>
              <a:t>       </a:t>
            </a:r>
            <a:r>
              <a:rPr lang="cs-CZ" altLang="cs-CZ" sz="2800" b="1" dirty="0" err="1"/>
              <a:t>Stil</a:t>
            </a:r>
            <a:r>
              <a:rPr lang="cs-CZ" altLang="cs-CZ" sz="2800" b="1" dirty="0"/>
              <a:t> der </a:t>
            </a:r>
            <a:r>
              <a:rPr lang="cs-CZ" altLang="cs-CZ" sz="2800" b="1" dirty="0" err="1"/>
              <a:t>Belletristik</a:t>
            </a:r>
            <a:endParaRPr lang="cs-CZ" altLang="cs-CZ" sz="2800" dirty="0"/>
          </a:p>
          <a:p>
            <a:pPr>
              <a:buFontTx/>
              <a:buNone/>
            </a:pPr>
            <a:r>
              <a:rPr lang="de-DE" altLang="cs-CZ" sz="2800" b="1" dirty="0"/>
              <a:t>       </a:t>
            </a:r>
            <a:r>
              <a:rPr lang="cs-CZ" altLang="cs-CZ" sz="2800" b="1" dirty="0" err="1"/>
              <a:t>Stil</a:t>
            </a:r>
            <a:r>
              <a:rPr lang="cs-CZ" altLang="cs-CZ" sz="2800" b="1" dirty="0"/>
              <a:t> der </a:t>
            </a:r>
            <a:r>
              <a:rPr lang="cs-CZ" altLang="cs-CZ" sz="2800" b="1" dirty="0" err="1"/>
              <a:t>Presse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und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Publizistik</a:t>
            </a:r>
            <a:endParaRPr lang="de-DE" altLang="cs-CZ" sz="2800" b="1" dirty="0"/>
          </a:p>
          <a:p>
            <a:pPr>
              <a:buFontTx/>
              <a:buNone/>
            </a:pPr>
            <a:r>
              <a:rPr lang="cs-CZ" altLang="cs-CZ" sz="2800" b="1" dirty="0"/>
              <a:t> B. Havránek</a:t>
            </a:r>
            <a:endParaRPr lang="cs-CZ" altLang="cs-CZ" sz="2800" dirty="0"/>
          </a:p>
          <a:p>
            <a:pPr>
              <a:buFontTx/>
              <a:buNone/>
            </a:pPr>
            <a:r>
              <a:rPr lang="de-DE" altLang="cs-CZ" sz="2800" b="1" dirty="0"/>
              <a:t> </a:t>
            </a:r>
            <a:r>
              <a:rPr lang="cs-CZ" altLang="cs-CZ" sz="2800" b="1" dirty="0"/>
              <a:t>J. Mukařovský - Poetik</a:t>
            </a:r>
            <a:endParaRPr lang="cs-CZ" altLang="cs-CZ" sz="2800" dirty="0"/>
          </a:p>
          <a:p>
            <a:pPr>
              <a:buFontTx/>
              <a:buNone/>
            </a:pPr>
            <a:r>
              <a:rPr lang="de-DE" altLang="cs-CZ" sz="2800" b="1" dirty="0"/>
              <a:t> </a:t>
            </a:r>
            <a:r>
              <a:rPr lang="cs-CZ" altLang="cs-CZ" sz="2800" b="1" dirty="0" err="1"/>
              <a:t>Sprachpflege</a:t>
            </a:r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004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5B0E73-804B-4D2B-8E15-687A63914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Entwicklung</a:t>
            </a:r>
            <a:r>
              <a:rPr lang="cs-CZ" b="1" dirty="0">
                <a:solidFill>
                  <a:srgbClr val="FF0000"/>
                </a:solidFill>
              </a:rPr>
              <a:t> der </a:t>
            </a:r>
            <a:r>
              <a:rPr lang="cs-CZ" b="1" dirty="0" err="1">
                <a:solidFill>
                  <a:srgbClr val="FF0000"/>
                </a:solidFill>
              </a:rPr>
              <a:t>Stilistik</a:t>
            </a:r>
            <a:r>
              <a:rPr lang="de-DE" b="1" dirty="0">
                <a:solidFill>
                  <a:srgbClr val="FF0000"/>
                </a:solidFill>
              </a:rPr>
              <a:t> nach dem 2. Weltkrieg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5470CE-64A3-4009-BCA1-CD364EA8B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sz="2800" b="1" dirty="0" err="1"/>
              <a:t>Weiterentwicklung</a:t>
            </a:r>
            <a:r>
              <a:rPr lang="cs-CZ" altLang="cs-CZ" sz="2800" b="1" dirty="0"/>
              <a:t> der </a:t>
            </a:r>
            <a:r>
              <a:rPr lang="cs-CZ" altLang="cs-CZ" sz="2800" b="1" dirty="0" err="1"/>
              <a:t>strukturalistischen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und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funktionalistischen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Stilaufassung</a:t>
            </a:r>
            <a:r>
              <a:rPr lang="cs-CZ" altLang="cs-CZ" sz="2800" b="1" dirty="0"/>
              <a:t> (R. </a:t>
            </a:r>
            <a:r>
              <a:rPr lang="cs-CZ" altLang="cs-CZ" sz="2800" b="1" dirty="0" err="1"/>
              <a:t>Jakobson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Prager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Schule</a:t>
            </a:r>
            <a:r>
              <a:rPr lang="cs-CZ" altLang="cs-CZ" sz="2800" b="1" dirty="0"/>
              <a:t>, B. Havránek) </a:t>
            </a:r>
            <a:r>
              <a:rPr lang="cs-CZ" altLang="cs-CZ" sz="2800" b="1" dirty="0" err="1"/>
              <a:t>auf</a:t>
            </a:r>
            <a:r>
              <a:rPr lang="cs-CZ" altLang="cs-CZ" sz="2800" b="1" dirty="0"/>
              <a:t> dem </a:t>
            </a:r>
            <a:r>
              <a:rPr lang="cs-CZ" altLang="cs-CZ" sz="2800" b="1" dirty="0" err="1"/>
              <a:t>Gebiet</a:t>
            </a:r>
            <a:r>
              <a:rPr lang="cs-CZ" altLang="cs-CZ" sz="2800" b="1" dirty="0"/>
              <a:t>  der Slavistik </a:t>
            </a:r>
            <a:r>
              <a:rPr lang="cs-CZ" altLang="cs-CZ" sz="2800" b="1" dirty="0" err="1"/>
              <a:t>und</a:t>
            </a:r>
            <a:r>
              <a:rPr lang="de-DE" altLang="cs-CZ" sz="2800" dirty="0"/>
              <a:t> </a:t>
            </a:r>
            <a:r>
              <a:rPr lang="cs-CZ" altLang="cs-CZ" sz="2800" b="1" dirty="0"/>
              <a:t>der Germanistik</a:t>
            </a:r>
            <a:endParaRPr lang="de-DE" altLang="cs-CZ" sz="2800" b="1" dirty="0"/>
          </a:p>
          <a:p>
            <a:r>
              <a:rPr lang="cs-CZ" altLang="cs-CZ" sz="2800" b="1" dirty="0"/>
              <a:t>Elise </a:t>
            </a:r>
            <a:r>
              <a:rPr lang="cs-CZ" altLang="cs-CZ" sz="2800" b="1" dirty="0" err="1"/>
              <a:t>Riesel</a:t>
            </a:r>
            <a:r>
              <a:rPr lang="cs-CZ" altLang="cs-CZ" sz="2800" b="1" dirty="0"/>
              <a:t> - </a:t>
            </a:r>
            <a:r>
              <a:rPr lang="cs-CZ" altLang="cs-CZ" sz="2800" b="1" dirty="0" err="1"/>
              <a:t>Germanistin</a:t>
            </a:r>
            <a:r>
              <a:rPr lang="cs-CZ" altLang="cs-CZ" sz="2800" b="1" dirty="0"/>
              <a:t> </a:t>
            </a:r>
            <a:r>
              <a:rPr lang="de-DE" altLang="cs-CZ" sz="2800" b="1" dirty="0"/>
              <a:t>ö</a:t>
            </a:r>
            <a:r>
              <a:rPr lang="cs-CZ" altLang="cs-CZ" sz="2800" b="1" dirty="0" err="1"/>
              <a:t>sterreichischer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Abstammung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Moskau</a:t>
            </a:r>
            <a:r>
              <a:rPr lang="de-DE" altLang="cs-CZ" sz="2800" b="1" dirty="0"/>
              <a:t>:</a:t>
            </a:r>
            <a:r>
              <a:rPr lang="cs-CZ" altLang="cs-CZ" sz="2800" b="1" dirty="0"/>
              <a:t> </a:t>
            </a:r>
            <a:r>
              <a:rPr lang="cs-CZ" altLang="cs-CZ" sz="2800" b="1" i="1" dirty="0" err="1"/>
              <a:t>Deutsche</a:t>
            </a:r>
            <a:r>
              <a:rPr lang="cs-CZ" altLang="cs-CZ" sz="2800" b="1" i="1" dirty="0"/>
              <a:t> </a:t>
            </a:r>
            <a:r>
              <a:rPr lang="cs-CZ" altLang="cs-CZ" sz="2800" b="1" i="1" dirty="0" err="1"/>
              <a:t>Stilistik</a:t>
            </a:r>
            <a:endParaRPr lang="cs-CZ" altLang="cs-CZ" sz="2800" i="1" dirty="0"/>
          </a:p>
          <a:p>
            <a:pPr>
              <a:buFontTx/>
              <a:buNone/>
            </a:pPr>
            <a:r>
              <a:rPr lang="cs-CZ" altLang="cs-CZ" sz="2800" b="1" dirty="0"/>
              <a:t>     </a:t>
            </a:r>
            <a:r>
              <a:rPr lang="de-DE" altLang="cs-CZ" sz="2800" b="1" dirty="0"/>
              <a:t> </a:t>
            </a:r>
            <a:r>
              <a:rPr lang="cs-CZ" altLang="cs-CZ" sz="2800" b="1" dirty="0" err="1"/>
              <a:t>Stil</a:t>
            </a:r>
            <a:r>
              <a:rPr lang="cs-CZ" altLang="cs-CZ" sz="2800" b="1" dirty="0"/>
              <a:t> der </a:t>
            </a:r>
            <a:r>
              <a:rPr lang="cs-CZ" altLang="cs-CZ" sz="2800" b="1" dirty="0" err="1"/>
              <a:t>Alltagsrede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Stilmittel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Komposition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Darstellungsverfahren</a:t>
            </a:r>
            <a:endParaRPr lang="cs-CZ" altLang="cs-CZ" sz="2800" dirty="0"/>
          </a:p>
          <a:p>
            <a:r>
              <a:rPr lang="cs-CZ" altLang="cs-CZ" sz="2800" b="1" dirty="0"/>
              <a:t>Wolfgang </a:t>
            </a:r>
            <a:r>
              <a:rPr lang="cs-CZ" altLang="cs-CZ" sz="2800" b="1" dirty="0" err="1"/>
              <a:t>Fleischer</a:t>
            </a:r>
            <a:r>
              <a:rPr lang="cs-CZ" altLang="cs-CZ" sz="2800" b="1" dirty="0"/>
              <a:t> - </a:t>
            </a:r>
            <a:r>
              <a:rPr lang="cs-CZ" altLang="cs-CZ" sz="2800" b="1" dirty="0" err="1"/>
              <a:t>Leipzig</a:t>
            </a:r>
            <a:endParaRPr lang="cs-CZ" altLang="cs-CZ" sz="2800" dirty="0"/>
          </a:p>
          <a:p>
            <a:r>
              <a:rPr lang="cs-CZ" altLang="cs-CZ" sz="2800" b="1" dirty="0"/>
              <a:t>Georg Michel - Potsdam</a:t>
            </a:r>
            <a:endParaRPr lang="cs-CZ" altLang="cs-CZ" sz="2800" dirty="0"/>
          </a:p>
          <a:p>
            <a:r>
              <a:rPr lang="cs-CZ" altLang="cs-CZ" sz="2800" b="1" dirty="0" err="1"/>
              <a:t>Bernd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Sowinski</a:t>
            </a:r>
            <a:r>
              <a:rPr lang="cs-CZ" altLang="cs-CZ" sz="2800" b="1" dirty="0"/>
              <a:t> – </a:t>
            </a:r>
            <a:r>
              <a:rPr lang="de-DE" altLang="cs-CZ" sz="2800" b="1" dirty="0"/>
              <a:t>ehem. </a:t>
            </a:r>
            <a:r>
              <a:rPr lang="cs-CZ" altLang="cs-CZ" sz="2800" b="1" dirty="0"/>
              <a:t>BRD</a:t>
            </a:r>
            <a:endParaRPr lang="cs-CZ" altLang="cs-CZ" sz="2800" dirty="0"/>
          </a:p>
          <a:p>
            <a:r>
              <a:rPr lang="cs-CZ" altLang="cs-CZ" sz="2800" b="1" dirty="0" err="1"/>
              <a:t>Bernd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Spillner</a:t>
            </a:r>
            <a:r>
              <a:rPr lang="cs-CZ" altLang="cs-CZ" sz="2800" b="1" dirty="0"/>
              <a:t> - 1974 </a:t>
            </a:r>
            <a:r>
              <a:rPr lang="cs-CZ" altLang="cs-CZ" sz="2800" b="1" dirty="0" err="1"/>
              <a:t>Stilistik</a:t>
            </a:r>
            <a:r>
              <a:rPr lang="cs-CZ" altLang="cs-CZ" sz="2800" b="1" dirty="0"/>
              <a:t> - </a:t>
            </a:r>
            <a:r>
              <a:rPr lang="cs-CZ" altLang="cs-CZ" sz="2800" b="1" dirty="0" err="1"/>
              <a:t>litwiss</a:t>
            </a:r>
            <a:r>
              <a:rPr lang="cs-CZ" altLang="cs-CZ" sz="2800" b="1" dirty="0"/>
              <a:t>. </a:t>
            </a:r>
            <a:r>
              <a:rPr lang="cs-CZ" altLang="cs-CZ" sz="2800" b="1" dirty="0" err="1"/>
              <a:t>Stilistik</a:t>
            </a:r>
            <a:endParaRPr lang="cs-CZ" altLang="cs-CZ" sz="2800" dirty="0"/>
          </a:p>
          <a:p>
            <a:r>
              <a:rPr lang="cs-CZ" altLang="cs-CZ" sz="2800" b="1" dirty="0"/>
              <a:t>50er, 60er </a:t>
            </a:r>
            <a:r>
              <a:rPr lang="cs-CZ" altLang="cs-CZ" sz="2800" b="1" dirty="0" err="1"/>
              <a:t>und</a:t>
            </a:r>
            <a:r>
              <a:rPr lang="cs-CZ" altLang="cs-CZ" sz="2800" b="1" dirty="0"/>
              <a:t> 70er </a:t>
            </a:r>
            <a:r>
              <a:rPr lang="cs-CZ" altLang="cs-CZ" sz="2800" b="1" dirty="0" err="1"/>
              <a:t>Jahre</a:t>
            </a:r>
            <a:r>
              <a:rPr lang="cs-CZ" altLang="cs-CZ" sz="2800" b="1" dirty="0"/>
              <a:t> des XX. </a:t>
            </a:r>
            <a:r>
              <a:rPr lang="cs-CZ" altLang="cs-CZ" sz="2800" b="1" dirty="0" err="1"/>
              <a:t>Jhs</a:t>
            </a:r>
            <a:r>
              <a:rPr lang="cs-CZ" altLang="cs-CZ" sz="2800" b="1" dirty="0"/>
              <a:t>.:</a:t>
            </a:r>
            <a:endParaRPr lang="cs-CZ" altLang="cs-CZ" sz="2800" dirty="0"/>
          </a:p>
          <a:p>
            <a:r>
              <a:rPr lang="cs-CZ" altLang="cs-CZ" sz="2800" b="1" dirty="0" err="1"/>
              <a:t>Besonders</a:t>
            </a:r>
            <a:r>
              <a:rPr lang="cs-CZ" altLang="cs-CZ" sz="2800" b="1" dirty="0"/>
              <a:t> FS </a:t>
            </a:r>
            <a:r>
              <a:rPr lang="cs-CZ" altLang="cs-CZ" sz="2800" b="1" dirty="0" err="1"/>
              <a:t>und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das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stilistische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Potential</a:t>
            </a:r>
            <a:r>
              <a:rPr lang="cs-CZ" altLang="cs-CZ" sz="2800" b="1" dirty="0"/>
              <a:t> der </a:t>
            </a:r>
            <a:r>
              <a:rPr lang="cs-CZ" altLang="cs-CZ" sz="2800" b="1" dirty="0" err="1"/>
              <a:t>deutschen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Gegenwartssprache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Stilelemente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Stilzüge</a:t>
            </a:r>
            <a:r>
              <a:rPr lang="cs-CZ" altLang="cs-CZ" sz="2800" b="1" dirty="0"/>
              <a:t>, Tropen </a:t>
            </a:r>
            <a:r>
              <a:rPr lang="cs-CZ" altLang="cs-CZ" sz="2800" b="1" dirty="0" err="1"/>
              <a:t>und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Stilfiguren</a:t>
            </a:r>
            <a:r>
              <a:rPr lang="cs-CZ" altLang="cs-CZ" sz="2800" b="1" dirty="0"/>
              <a:t> (</a:t>
            </a:r>
            <a:r>
              <a:rPr lang="cs-CZ" altLang="cs-CZ" sz="2800" b="1" dirty="0" err="1"/>
              <a:t>antike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rhetorische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Mittel</a:t>
            </a:r>
            <a:r>
              <a:rPr lang="cs-CZ" altLang="cs-CZ" sz="2800" b="1" dirty="0"/>
              <a:t>)</a:t>
            </a:r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349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7081A2-0DCD-4072-83E9-08114FD30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Entwicklung</a:t>
            </a:r>
            <a:r>
              <a:rPr lang="cs-CZ" b="1" dirty="0">
                <a:solidFill>
                  <a:srgbClr val="FF0000"/>
                </a:solidFill>
              </a:rPr>
              <a:t> der </a:t>
            </a:r>
            <a:r>
              <a:rPr lang="cs-CZ" b="1" dirty="0" err="1">
                <a:solidFill>
                  <a:srgbClr val="FF0000"/>
                </a:solidFill>
              </a:rPr>
              <a:t>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31A2D7-49EA-42CC-9736-8B07BFD1E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800" b="1" dirty="0"/>
              <a:t>um 1970 – </a:t>
            </a:r>
            <a:r>
              <a:rPr lang="cs-CZ" altLang="cs-CZ" sz="2800" b="1" dirty="0" err="1">
                <a:solidFill>
                  <a:srgbClr val="00B0F0"/>
                </a:solidFill>
              </a:rPr>
              <a:t>kommunikativ-pragmatische</a:t>
            </a:r>
            <a:r>
              <a:rPr lang="cs-CZ" altLang="cs-CZ" sz="2800" b="1" dirty="0">
                <a:solidFill>
                  <a:srgbClr val="00B0F0"/>
                </a:solidFill>
              </a:rPr>
              <a:t> </a:t>
            </a:r>
            <a:r>
              <a:rPr lang="cs-CZ" altLang="cs-CZ" sz="2800" b="1" dirty="0" err="1">
                <a:solidFill>
                  <a:srgbClr val="00B0F0"/>
                </a:solidFill>
              </a:rPr>
              <a:t>Wende</a:t>
            </a:r>
            <a:r>
              <a:rPr lang="cs-CZ" altLang="cs-CZ" sz="2800" b="1" dirty="0">
                <a:solidFill>
                  <a:srgbClr val="00B0F0"/>
                </a:solidFill>
              </a:rPr>
              <a:t> </a:t>
            </a:r>
            <a:r>
              <a:rPr lang="cs-CZ" altLang="cs-CZ" sz="2800" b="1" dirty="0"/>
              <a:t>– </a:t>
            </a:r>
            <a:endParaRPr lang="cs-CZ" altLang="cs-CZ" sz="2800" dirty="0"/>
          </a:p>
          <a:p>
            <a:r>
              <a:rPr lang="cs-CZ" altLang="cs-CZ" sz="2800" b="1" dirty="0" err="1"/>
              <a:t>Abwendung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vom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Sprachsystem</a:t>
            </a:r>
            <a:r>
              <a:rPr lang="cs-CZ" altLang="cs-CZ" sz="2800" b="1" dirty="0"/>
              <a:t> – </a:t>
            </a:r>
            <a:r>
              <a:rPr lang="cs-CZ" altLang="cs-CZ" sz="2800" b="1" dirty="0" err="1"/>
              <a:t>Zuwendung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zur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Kommunikation</a:t>
            </a:r>
            <a:endParaRPr lang="cs-CZ" altLang="cs-CZ" sz="2800" dirty="0"/>
          </a:p>
          <a:p>
            <a:r>
              <a:rPr lang="cs-CZ" altLang="cs-CZ" sz="2800" b="1" dirty="0"/>
              <a:t>„</a:t>
            </a:r>
            <a:r>
              <a:rPr lang="cs-CZ" altLang="cs-CZ" sz="2800" b="1" dirty="0" err="1"/>
              <a:t>neue</a:t>
            </a:r>
            <a:r>
              <a:rPr lang="cs-CZ" altLang="cs-CZ" sz="2800" b="1" dirty="0"/>
              <a:t>“ </a:t>
            </a:r>
            <a:r>
              <a:rPr lang="cs-CZ" altLang="cs-CZ" sz="2800" b="1" dirty="0" err="1"/>
              <a:t>linguistische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Teildisziplinen</a:t>
            </a:r>
            <a:r>
              <a:rPr lang="cs-CZ" altLang="cs-CZ" sz="2800" b="1" dirty="0"/>
              <a:t> – </a:t>
            </a:r>
            <a:r>
              <a:rPr lang="cs-CZ" altLang="cs-CZ" sz="2800" b="1" dirty="0" err="1"/>
              <a:t>Tetxlinguistik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Pragmalinguistik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Sozio</a:t>
            </a:r>
            <a:r>
              <a:rPr lang="cs-CZ" altLang="cs-CZ" sz="2800" b="1" dirty="0"/>
              <a:t>- </a:t>
            </a:r>
            <a:r>
              <a:rPr lang="cs-CZ" altLang="cs-CZ" sz="2800" b="1" dirty="0" err="1"/>
              <a:t>und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Psycholinguistik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Diskursanalyse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u.a</a:t>
            </a:r>
            <a:r>
              <a:rPr lang="cs-CZ" altLang="cs-CZ" sz="2800" b="1" dirty="0"/>
              <a:t>.</a:t>
            </a:r>
            <a:endParaRPr lang="cs-CZ" altLang="cs-CZ" sz="2800" dirty="0"/>
          </a:p>
          <a:p>
            <a:r>
              <a:rPr lang="cs-CZ" altLang="cs-CZ" sz="2800" b="1" dirty="0"/>
              <a:t>90er </a:t>
            </a:r>
            <a:r>
              <a:rPr lang="cs-CZ" altLang="cs-CZ" sz="2800" b="1" dirty="0" err="1"/>
              <a:t>Jahre</a:t>
            </a:r>
            <a:r>
              <a:rPr lang="cs-CZ" altLang="cs-CZ" sz="2800" b="1" dirty="0"/>
              <a:t> - </a:t>
            </a:r>
            <a:r>
              <a:rPr lang="cs-CZ" altLang="cs-CZ" sz="2800" b="1" dirty="0" err="1">
                <a:solidFill>
                  <a:srgbClr val="00B0F0"/>
                </a:solidFill>
              </a:rPr>
              <a:t>kognitive</a:t>
            </a:r>
            <a:r>
              <a:rPr lang="cs-CZ" altLang="cs-CZ" sz="2800" b="1" dirty="0">
                <a:solidFill>
                  <a:srgbClr val="00B0F0"/>
                </a:solidFill>
              </a:rPr>
              <a:t> </a:t>
            </a:r>
            <a:r>
              <a:rPr lang="cs-CZ" altLang="cs-CZ" sz="2800" b="1" dirty="0" err="1">
                <a:solidFill>
                  <a:srgbClr val="00B0F0"/>
                </a:solidFill>
              </a:rPr>
              <a:t>Linguistik</a:t>
            </a:r>
            <a:endParaRPr lang="cs-CZ" altLang="cs-CZ" sz="2800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cs-CZ" altLang="cs-CZ" sz="2800" b="1" dirty="0"/>
              <a:t> </a:t>
            </a:r>
            <a:r>
              <a:rPr lang="de-DE" altLang="cs-CZ" sz="2800" dirty="0"/>
              <a:t>    </a:t>
            </a:r>
            <a:r>
              <a:rPr lang="cs-CZ" altLang="cs-CZ" sz="2800" b="1" dirty="0" err="1"/>
              <a:t>Fragen</a:t>
            </a:r>
            <a:r>
              <a:rPr lang="cs-CZ" altLang="cs-CZ" sz="2800" b="1" dirty="0"/>
              <a:t> der </a:t>
            </a:r>
            <a:r>
              <a:rPr lang="cs-CZ" altLang="cs-CZ" sz="2800" b="1" dirty="0" err="1"/>
              <a:t>Stilistik</a:t>
            </a:r>
            <a:r>
              <a:rPr lang="cs-CZ" altLang="cs-CZ" sz="2800" b="1" dirty="0"/>
              <a:t> in </a:t>
            </a:r>
            <a:r>
              <a:rPr lang="cs-CZ" altLang="cs-CZ" sz="2800" b="1" dirty="0" err="1"/>
              <a:t>die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übergreifenden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Zusammenhänge</a:t>
            </a:r>
            <a:r>
              <a:rPr lang="cs-CZ" altLang="cs-CZ" sz="2800" b="1" dirty="0"/>
              <a:t> der </a:t>
            </a:r>
            <a:r>
              <a:rPr lang="cs-CZ" altLang="cs-CZ" sz="2800" b="1" dirty="0" err="1"/>
              <a:t>Textlinguistik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und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Kommunikationsforschung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intergriert</a:t>
            </a:r>
            <a:r>
              <a:rPr lang="cs-CZ" altLang="cs-CZ" sz="2800" b="1" dirty="0"/>
              <a:t> (G. Michel)</a:t>
            </a:r>
            <a:endParaRPr lang="cs-CZ" altLang="cs-CZ" sz="2800" dirty="0"/>
          </a:p>
          <a:p>
            <a:r>
              <a:rPr lang="cs-CZ" altLang="cs-CZ" sz="2800" b="1" dirty="0" err="1"/>
              <a:t>Stilistik</a:t>
            </a:r>
            <a:r>
              <a:rPr lang="cs-CZ" altLang="cs-CZ" sz="2800" b="1" dirty="0"/>
              <a:t> der 80er, 90er </a:t>
            </a:r>
            <a:r>
              <a:rPr lang="cs-CZ" altLang="cs-CZ" sz="2800" b="1" dirty="0" err="1"/>
              <a:t>Jahre</a:t>
            </a:r>
            <a:r>
              <a:rPr lang="cs-CZ" altLang="cs-CZ" sz="2800" b="1" dirty="0"/>
              <a:t> bis 2000... </a:t>
            </a:r>
            <a:r>
              <a:rPr lang="cs-CZ" altLang="cs-CZ" sz="2800" b="1" dirty="0" err="1"/>
              <a:t>reflektiert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und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bearbeitet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die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Erkenntnisse</a:t>
            </a:r>
            <a:r>
              <a:rPr lang="cs-CZ" altLang="cs-CZ" sz="2800" b="1" dirty="0"/>
              <a:t> der TL</a:t>
            </a:r>
            <a:endParaRPr lang="cs-CZ" altLang="cs-CZ" sz="2800" dirty="0"/>
          </a:p>
          <a:p>
            <a:pPr>
              <a:buFontTx/>
              <a:buNone/>
            </a:pPr>
            <a:r>
              <a:rPr lang="de-DE" altLang="cs-CZ" sz="2800" b="1" dirty="0"/>
              <a:t>     </a:t>
            </a:r>
            <a:r>
              <a:rPr lang="cs-CZ" altLang="cs-CZ" sz="2800" b="1" dirty="0" err="1"/>
              <a:t>und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Pragmalinguistik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kognitiven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Linguistik</a:t>
            </a:r>
            <a:r>
              <a:rPr lang="cs-CZ" altLang="cs-CZ" sz="2800" b="1" dirty="0"/>
              <a:t>, </a:t>
            </a:r>
            <a:r>
              <a:rPr lang="cs-CZ" altLang="cs-CZ" sz="2800" b="1" dirty="0" err="1"/>
              <a:t>Psycholinguistik</a:t>
            </a:r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67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0CADD7-9DC6-423E-ADC7-460AF4B34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Entwicklung</a:t>
            </a:r>
            <a:r>
              <a:rPr lang="cs-CZ" b="1" dirty="0">
                <a:solidFill>
                  <a:srgbClr val="FF0000"/>
                </a:solidFill>
              </a:rPr>
              <a:t> der </a:t>
            </a:r>
            <a:r>
              <a:rPr lang="cs-CZ" b="1" dirty="0" err="1">
                <a:solidFill>
                  <a:srgbClr val="FF0000"/>
                </a:solidFill>
              </a:rPr>
              <a:t>Textlinguistik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727C3F-CE31-448B-8D76-6211DFC45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b="1" dirty="0"/>
              <a:t>TL – </a:t>
            </a:r>
            <a:r>
              <a:rPr lang="cs-CZ" altLang="cs-CZ" sz="2800" b="1" dirty="0" err="1"/>
              <a:t>eine</a:t>
            </a:r>
            <a:r>
              <a:rPr lang="cs-CZ" altLang="cs-CZ" sz="2800" b="1" dirty="0"/>
              <a:t> (relativ) </a:t>
            </a:r>
            <a:r>
              <a:rPr lang="cs-CZ" altLang="cs-CZ" sz="2800" b="1" dirty="0" err="1"/>
              <a:t>junge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Richtung</a:t>
            </a:r>
            <a:r>
              <a:rPr lang="cs-CZ" altLang="cs-CZ" sz="2800" b="1" dirty="0"/>
              <a:t> in der  </a:t>
            </a:r>
            <a:r>
              <a:rPr lang="cs-CZ" altLang="cs-CZ" sz="2800" b="1" dirty="0" err="1"/>
              <a:t>Linguistik</a:t>
            </a:r>
            <a:endParaRPr lang="cs-CZ" altLang="cs-CZ" sz="2800" b="1" dirty="0"/>
          </a:p>
          <a:p>
            <a:pPr>
              <a:lnSpc>
                <a:spcPct val="90000"/>
              </a:lnSpc>
            </a:pPr>
            <a:r>
              <a:rPr lang="cs-CZ" altLang="cs-CZ" sz="2800" b="1" dirty="0"/>
              <a:t>Ende der 60er/</a:t>
            </a:r>
            <a:r>
              <a:rPr lang="cs-CZ" altLang="cs-CZ" sz="2800" b="1" dirty="0" err="1"/>
              <a:t>Anfang</a:t>
            </a:r>
            <a:r>
              <a:rPr lang="cs-CZ" altLang="cs-CZ" sz="2800" b="1" dirty="0"/>
              <a:t> der 70er </a:t>
            </a:r>
            <a:r>
              <a:rPr lang="cs-CZ" altLang="cs-CZ" sz="2800" b="1" dirty="0" err="1"/>
              <a:t>Jahre</a:t>
            </a:r>
            <a:r>
              <a:rPr lang="cs-CZ" altLang="cs-CZ" sz="2800" b="1" dirty="0"/>
              <a:t> des XX. </a:t>
            </a:r>
            <a:r>
              <a:rPr lang="cs-CZ" altLang="cs-CZ" sz="2800" b="1" dirty="0" err="1"/>
              <a:t>Jhs</a:t>
            </a:r>
            <a:r>
              <a:rPr lang="cs-CZ" altLang="cs-CZ" sz="2800" b="1" dirty="0"/>
              <a:t>.: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 err="1">
                <a:solidFill>
                  <a:srgbClr val="000000"/>
                </a:solidFill>
              </a:rPr>
              <a:t>Wechsel</a:t>
            </a:r>
            <a:r>
              <a:rPr lang="cs-CZ" altLang="cs-CZ" sz="2800" b="1" dirty="0">
                <a:solidFill>
                  <a:srgbClr val="000000"/>
                </a:solidFill>
              </a:rPr>
              <a:t> von der </a:t>
            </a:r>
            <a:r>
              <a:rPr lang="cs-CZ" altLang="cs-CZ" sz="2800" b="1" dirty="0" err="1">
                <a:solidFill>
                  <a:srgbClr val="000000"/>
                </a:solidFill>
              </a:rPr>
              <a:t>systemorientierten</a:t>
            </a:r>
            <a:r>
              <a:rPr lang="cs-CZ" altLang="cs-CZ" sz="2800" b="1" dirty="0">
                <a:solidFill>
                  <a:srgbClr val="000000"/>
                </a:solidFill>
              </a:rPr>
              <a:t> </a:t>
            </a:r>
            <a:r>
              <a:rPr lang="cs-CZ" altLang="cs-CZ" sz="2800" b="1" dirty="0" err="1">
                <a:solidFill>
                  <a:srgbClr val="000000"/>
                </a:solidFill>
              </a:rPr>
              <a:t>zur</a:t>
            </a:r>
            <a:r>
              <a:rPr lang="cs-CZ" altLang="cs-CZ" sz="2800" b="1" dirty="0">
                <a:solidFill>
                  <a:srgbClr val="000000"/>
                </a:solidFill>
              </a:rPr>
              <a:t> </a:t>
            </a:r>
            <a:r>
              <a:rPr lang="cs-CZ" altLang="cs-CZ" sz="2800" b="1" dirty="0" err="1">
                <a:solidFill>
                  <a:srgbClr val="000000"/>
                </a:solidFill>
              </a:rPr>
              <a:t>kommunikations</a:t>
            </a:r>
            <a:r>
              <a:rPr lang="cs-CZ" altLang="cs-CZ" sz="2800" b="1" dirty="0">
                <a:solidFill>
                  <a:srgbClr val="000000"/>
                </a:solidFill>
              </a:rPr>
              <a:t>- </a:t>
            </a:r>
            <a:r>
              <a:rPr lang="cs-CZ" altLang="cs-CZ" sz="2800" b="1" dirty="0" err="1">
                <a:solidFill>
                  <a:srgbClr val="000000"/>
                </a:solidFill>
              </a:rPr>
              <a:t>und</a:t>
            </a:r>
            <a:r>
              <a:rPr lang="cs-CZ" altLang="cs-CZ" sz="2800" b="1" dirty="0">
                <a:solidFill>
                  <a:srgbClr val="000000"/>
                </a:solidFill>
              </a:rPr>
              <a:t> </a:t>
            </a:r>
            <a:r>
              <a:rPr lang="cs-CZ" altLang="cs-CZ" sz="2800" b="1" dirty="0" err="1">
                <a:solidFill>
                  <a:srgbClr val="000000"/>
                </a:solidFill>
              </a:rPr>
              <a:t>funktionsbezogenen</a:t>
            </a:r>
            <a:r>
              <a:rPr lang="cs-CZ" altLang="cs-CZ" sz="2800" b="1" dirty="0">
                <a:solidFill>
                  <a:srgbClr val="000000"/>
                </a:solidFill>
              </a:rPr>
              <a:t> </a:t>
            </a:r>
            <a:r>
              <a:rPr lang="cs-CZ" altLang="cs-CZ" sz="2800" b="1" dirty="0" err="1">
                <a:solidFill>
                  <a:srgbClr val="000000"/>
                </a:solidFill>
              </a:rPr>
              <a:t>Sprachbetrachtung</a:t>
            </a:r>
            <a:r>
              <a:rPr lang="cs-CZ" altLang="cs-CZ" sz="2800" b="1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solidFill>
                  <a:srgbClr val="000000"/>
                </a:solidFill>
              </a:rPr>
              <a:t>   = </a:t>
            </a:r>
            <a:r>
              <a:rPr lang="cs-CZ" altLang="cs-CZ" sz="2800" b="1" dirty="0" err="1">
                <a:solidFill>
                  <a:srgbClr val="FF0000"/>
                </a:solidFill>
              </a:rPr>
              <a:t>kommunikativ-pragmatische</a:t>
            </a:r>
            <a:r>
              <a:rPr lang="cs-CZ" altLang="cs-CZ" sz="2800" b="1" dirty="0">
                <a:solidFill>
                  <a:srgbClr val="FF0000"/>
                </a:solidFill>
              </a:rPr>
              <a:t> </a:t>
            </a:r>
            <a:r>
              <a:rPr lang="cs-CZ" altLang="cs-CZ" sz="2800" b="1" dirty="0" err="1">
                <a:solidFill>
                  <a:srgbClr val="FF0000"/>
                </a:solidFill>
              </a:rPr>
              <a:t>Wende</a:t>
            </a:r>
            <a:endParaRPr lang="cs-CZ" altLang="cs-CZ" sz="2800" b="1" dirty="0"/>
          </a:p>
          <a:p>
            <a:pPr>
              <a:lnSpc>
                <a:spcPct val="90000"/>
              </a:lnSpc>
            </a:pPr>
            <a:r>
              <a:rPr lang="cs-CZ" altLang="cs-CZ" sz="2800" b="1" dirty="0" err="1"/>
              <a:t>neue</a:t>
            </a:r>
            <a:r>
              <a:rPr lang="cs-CZ" altLang="cs-CZ" sz="2800" b="1" dirty="0"/>
              <a:t> Impulse </a:t>
            </a:r>
            <a:r>
              <a:rPr lang="cs-CZ" altLang="cs-CZ" sz="2800" b="1" dirty="0" err="1"/>
              <a:t>für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die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sprachwissenschaftliche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Forschung</a:t>
            </a:r>
            <a:endParaRPr lang="cs-CZ" altLang="cs-CZ" sz="2800" b="1" dirty="0"/>
          </a:p>
          <a:p>
            <a:pPr>
              <a:lnSpc>
                <a:spcPct val="90000"/>
              </a:lnSpc>
            </a:pPr>
            <a:r>
              <a:rPr lang="cs-CZ" altLang="cs-CZ" sz="2800" b="1" dirty="0" err="1"/>
              <a:t>stürmische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Entwicklung</a:t>
            </a:r>
            <a:r>
              <a:rPr lang="cs-CZ" altLang="cs-CZ" sz="2800" b="1" dirty="0"/>
              <a:t> – </a:t>
            </a:r>
            <a:r>
              <a:rPr lang="cs-CZ" altLang="cs-CZ" sz="2800" b="1" dirty="0" err="1"/>
              <a:t>kaum</a:t>
            </a:r>
            <a:r>
              <a:rPr lang="cs-CZ" altLang="cs-CZ" sz="2800" b="1" dirty="0"/>
              <a:t>  </a:t>
            </a:r>
            <a:r>
              <a:rPr lang="cs-CZ" altLang="cs-CZ" sz="2800" b="1" dirty="0" err="1"/>
              <a:t>überschaubbare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Vielfalt</a:t>
            </a:r>
            <a:r>
              <a:rPr lang="cs-CZ" altLang="cs-CZ" sz="2800" b="1" dirty="0"/>
              <a:t> von  </a:t>
            </a:r>
            <a:r>
              <a:rPr lang="cs-CZ" altLang="cs-CZ" sz="2800" b="1" dirty="0" err="1"/>
              <a:t>Beschreibungsansätzen</a:t>
            </a:r>
            <a:endParaRPr lang="cs-CZ" altLang="cs-CZ" sz="2800" b="1" dirty="0"/>
          </a:p>
          <a:p>
            <a:pPr>
              <a:lnSpc>
                <a:spcPct val="90000"/>
              </a:lnSpc>
            </a:pPr>
            <a:r>
              <a:rPr lang="cs-CZ" altLang="cs-CZ" sz="2800" b="1" dirty="0"/>
              <a:t> </a:t>
            </a:r>
            <a:r>
              <a:rPr lang="cs-CZ" altLang="cs-CZ" sz="2800" b="1" dirty="0" err="1"/>
              <a:t>große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Anzahl</a:t>
            </a:r>
            <a:r>
              <a:rPr lang="cs-CZ" altLang="cs-CZ" sz="2800" b="1" dirty="0"/>
              <a:t> von</a:t>
            </a:r>
            <a:r>
              <a:rPr lang="de-DE" altLang="cs-CZ" sz="2800" b="1" dirty="0"/>
              <a:t> </a:t>
            </a:r>
            <a:r>
              <a:rPr lang="cs-CZ" altLang="cs-CZ" sz="2800" b="1" dirty="0" err="1"/>
              <a:t>Publikationen</a:t>
            </a:r>
            <a:endParaRPr lang="cs-CZ" altLang="cs-CZ" sz="2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841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838</Words>
  <Application>Microsoft Office PowerPoint</Application>
  <PresentationFormat>Širokoúhlá obrazovka</PresentationFormat>
  <Paragraphs>107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Entwicklung der Stilistik und Textlinguistik</vt:lpstr>
      <vt:lpstr>Entwicklung der Stilistik</vt:lpstr>
      <vt:lpstr>Entwicklung der Stilistik</vt:lpstr>
      <vt:lpstr>Entwicklung der Stilistik</vt:lpstr>
      <vt:lpstr>Entwicklung der Stilistik</vt:lpstr>
      <vt:lpstr>Entwicklung der Stilistik</vt:lpstr>
      <vt:lpstr>Entwicklung der Stilistik nach dem 2. Weltkrieg</vt:lpstr>
      <vt:lpstr>Entwicklung der Stilistik</vt:lpstr>
      <vt:lpstr>Entwicklung der Textlinguistik</vt:lpstr>
      <vt:lpstr>Entwicklung der Textlinguistik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Entwicklung der Stilistik und Textlinguistik</dc:title>
  <dc:creator>Jiřina Malá</dc:creator>
  <cp:lastModifiedBy>Jiřina Malá</cp:lastModifiedBy>
  <cp:revision>6</cp:revision>
  <dcterms:created xsi:type="dcterms:W3CDTF">2021-03-08T10:24:30Z</dcterms:created>
  <dcterms:modified xsi:type="dcterms:W3CDTF">2021-03-08T12:44:24Z</dcterms:modified>
</cp:coreProperties>
</file>