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F16D6-18DB-4655-A274-EFE155BC9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C7B1A1-FF39-41A1-8FBC-109CFCD55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4B2F8E-5024-48AD-8A79-5FD127CB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1EB684-D675-4BE8-90FD-0168C2F8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7866FC-B83D-4559-BAAB-49A3833E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5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D75C3-51DD-4116-9B5D-B1D6DA85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32D286-181F-455D-8D33-254562541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6A1F0-08B1-49BF-B0EE-04B286FE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4E898E-6936-4D78-B8EE-AE0C62EE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33425D-3BF7-4869-906D-086C6CE7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280E77E-C6F4-4044-887F-AD35957A9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F6A13F-D4FD-4427-89A2-FD961E7FE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9586DB-5E8D-4E0C-B5D4-2BD9F0FD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6BF589-CBE0-48C0-83F6-46FA0EE0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68173A-12E4-4800-9DFE-9CB26C92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10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95BCB-4883-41AE-A699-0DA6B7B25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C11F9-6335-4AE4-90EA-E45B8A55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D4610-72A1-4923-A2F4-A713F229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D49B5B-6CCB-4B80-9EA9-62EF3BA8A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4FF1BB-8D21-40CD-8B28-EA9F73A0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37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35266-88DD-4F88-A5B7-D876F0A21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9E6812-744A-42AA-85DF-A43AF3470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88095-DD95-40DF-A19A-7D2EC870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2F7862-CD6B-44AC-BB83-EEDCE515E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302329-D3BE-429F-B6B0-8DFF728E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52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BF91B-01C4-4D8C-89AE-3103B79B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A5D01-8276-432A-8AC4-3109C330B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62874A-5CDE-48A7-8BB8-0D46B2F2C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8A2DEF-C01C-4F85-9A5B-B26F151F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E8245F-96F9-4CDB-A573-15F3869E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7651F4-AC16-4DAC-BA5E-EA0792C6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42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FE4E9-D828-42FD-AB57-1FF710ED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C58C7F-ACD9-4F94-A54B-0B186BC34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F012F2-9DD6-4A52-BC24-5803F8EB6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7319F3-FE25-4477-8423-20AF897AB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B73473-2ACD-47AF-B382-FDAA2A37E8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D6C12F-BB6E-49C8-892A-64B99922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2CA92B7-C633-45F5-9874-6C72AAD0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A9DDEC-46FB-4499-8072-4988E2DB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84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6D81D-F223-4134-AD7F-84DDD6EE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8A743F-74DF-4545-AF10-01EFF5DD3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224403-84C4-42BB-B19B-0F5C205D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ADEBC7-7F3D-42B3-B0FD-BC57B481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8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634089-AE10-4C22-AB22-E63FD79ED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8E4052-858F-4C52-BDAD-D7CE54F7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B570A0-1B6F-4BC6-9A1F-B96DB24D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74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751CC-7AE0-4126-A638-88C8181A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605994-8E17-4D26-9B5D-CA8B8CA43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9860CD-EDF9-42FE-A540-7A98697F1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54411A-2A5B-46BA-9934-9BB83E98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F4DEDB-D0B2-4E80-BC27-FC4CAE70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40C916-8733-477C-A4F0-CFCA0451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22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2E860-CC66-48E1-905F-87369A2F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5A478C9-0ED4-4B09-9270-D353D2801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B037AF-B200-4D03-BE8E-858C49A2F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3A6D99-1FE0-4E31-AB76-AF11D7D0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FC08E1-8D96-4310-BE56-79ED9CBE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C82FCB-56E2-4387-B61F-6A65E4E0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22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E1856A3-55A6-48E1-B7F0-B31CEF34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3EA35D-3225-4876-9F0A-04F3EB6D9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38000-D420-4954-8CD3-CBC396306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6F4DA-CF27-4597-9270-31848C891558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5940A1-9B07-43B1-8C63-19F91C833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AC95E3-706C-435E-A973-0860AD72F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E07C2-B980-405B-A2DB-BAE7FAA5F5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81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wds.de/?qu=selbstgef%C3%A4llig" TargetMode="External"/><Relationship Id="rId7" Type="http://schemas.openxmlformats.org/officeDocument/2006/relationships/hyperlink" Target="http://www.dwds.de/?view=1&amp;qu=Klamauk" TargetMode="External"/><Relationship Id="rId2" Type="http://schemas.openxmlformats.org/officeDocument/2006/relationships/hyperlink" Target="http://www.dwds.de/?qu=blasier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wds.de/?qu=arrogant" TargetMode="External"/><Relationship Id="rId5" Type="http://schemas.openxmlformats.org/officeDocument/2006/relationships/hyperlink" Target="http://www.dwds.de/?qu=anma%C3%9Fend" TargetMode="External"/><Relationship Id="rId4" Type="http://schemas.openxmlformats.org/officeDocument/2006/relationships/hyperlink" Target="http://www.dwds.de/?qu=selbstzufriede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047C6-0FB9-48BD-9635-A980920B85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709618-D74C-4EFA-8036-93C5354F7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4000" b="1" dirty="0">
                <a:solidFill>
                  <a:srgbClr val="FF0000"/>
                </a:solidFill>
              </a:rPr>
              <a:t>Stilistische Textanalyse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4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D19E1-A347-4862-A66E-5B1B9C3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                     Wortschatzerklärungen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9F05A-DED9-4009-9F7E-99FBA7F61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ct val="0"/>
              </a:spcBef>
            </a:pPr>
            <a:r>
              <a:rPr lang="de-DE" alt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cs-CZ" altLang="cs-CZ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lasiert</a:t>
            </a:r>
            <a:r>
              <a:rPr lang="de-DE" altLang="cs-CZ" dirty="0"/>
              <a:t> - </a:t>
            </a:r>
            <a:r>
              <a:rPr lang="cs-CZ" altLang="cs-CZ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selbstgefällig</a:t>
            </a:r>
            <a:r>
              <a:rPr lang="cs-CZ" altLang="cs-CZ" dirty="0"/>
              <a:t>,  </a:t>
            </a:r>
            <a:r>
              <a:rPr lang="cs-CZ" altLang="cs-CZ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selbstzufrieden</a:t>
            </a:r>
            <a:r>
              <a:rPr lang="cs-CZ" altLang="cs-CZ" dirty="0"/>
              <a:t>  - blazeovaný</a:t>
            </a:r>
            <a:r>
              <a:rPr lang="de-DE" altLang="cs-CZ" dirty="0"/>
              <a:t> </a:t>
            </a:r>
            <a:r>
              <a:rPr lang="cs-CZ" altLang="cs-CZ" dirty="0" err="1"/>
              <a:t>Synonymgruppe</a:t>
            </a:r>
            <a:r>
              <a:rPr lang="cs-CZ" altLang="cs-CZ" dirty="0"/>
              <a:t>:   </a:t>
            </a:r>
            <a:r>
              <a:rPr lang="cs-CZ" altLang="cs-CZ" dirty="0" err="1">
                <a:hlinkClick r:id="rId5"/>
              </a:rPr>
              <a:t>anmaßend</a:t>
            </a:r>
            <a:r>
              <a:rPr lang="cs-CZ" altLang="cs-CZ" dirty="0"/>
              <a:t>,  </a:t>
            </a:r>
            <a:r>
              <a:rPr lang="cs-CZ" altLang="cs-CZ" dirty="0" err="1">
                <a:hlinkClick r:id="rId6"/>
              </a:rPr>
              <a:t>arrogant</a:t>
            </a:r>
            <a:r>
              <a:rPr lang="cs-CZ" altLang="cs-CZ" dirty="0"/>
              <a:t>,  </a:t>
            </a:r>
            <a:r>
              <a:rPr lang="cs-CZ" altLang="cs-CZ" dirty="0" err="1"/>
              <a:t>auf</a:t>
            </a:r>
            <a:r>
              <a:rPr lang="cs-CZ" altLang="cs-CZ" dirty="0"/>
              <a:t> dem </a:t>
            </a:r>
            <a:r>
              <a:rPr lang="cs-CZ" altLang="cs-CZ" dirty="0" err="1"/>
              <a:t>hohen</a:t>
            </a:r>
            <a:r>
              <a:rPr lang="cs-CZ" altLang="cs-CZ" dirty="0"/>
              <a:t> </a:t>
            </a:r>
            <a:r>
              <a:rPr lang="cs-CZ" altLang="cs-CZ" dirty="0" err="1"/>
              <a:t>Ross</a:t>
            </a:r>
            <a:r>
              <a:rPr lang="cs-CZ" altLang="cs-CZ" dirty="0"/>
              <a:t> </a:t>
            </a:r>
            <a:r>
              <a:rPr lang="cs-CZ" altLang="cs-CZ" dirty="0" err="1"/>
              <a:t>sitzen</a:t>
            </a:r>
            <a:endParaRPr lang="cs-CZ" altLang="cs-CZ" dirty="0"/>
          </a:p>
          <a:p>
            <a:pPr marL="0" indent="0">
              <a:spcBef>
                <a:spcPct val="0"/>
              </a:spcBef>
            </a:pPr>
            <a:endParaRPr lang="cs-CZ" altLang="cs-CZ" dirty="0"/>
          </a:p>
          <a:p>
            <a:pPr marL="0" indent="0">
              <a:spcBef>
                <a:spcPct val="0"/>
              </a:spcBef>
            </a:pPr>
            <a:r>
              <a:rPr lang="cs-CZ" altLang="cs-CZ" dirty="0" err="1"/>
              <a:t>zotig</a:t>
            </a:r>
            <a:r>
              <a:rPr lang="cs-CZ" altLang="cs-CZ" dirty="0"/>
              <a:t> - </a:t>
            </a:r>
            <a:r>
              <a:rPr lang="cs-CZ" dirty="0"/>
              <a:t>oplzlý, chlípný, obscénní, přisprostlý</a:t>
            </a:r>
            <a:endParaRPr lang="cs-CZ" altLang="cs-CZ" dirty="0"/>
          </a:p>
          <a:p>
            <a:pPr marL="0" indent="0">
              <a:spcBef>
                <a:spcPct val="0"/>
              </a:spcBef>
            </a:pPr>
            <a:endParaRPr lang="cs-CZ" altLang="cs-CZ" dirty="0"/>
          </a:p>
          <a:p>
            <a:pPr marL="0" indent="0">
              <a:spcBef>
                <a:spcPct val="0"/>
              </a:spcBef>
            </a:pPr>
            <a:r>
              <a:rPr lang="cs-CZ" altLang="cs-CZ" dirty="0" err="1"/>
              <a:t>das</a:t>
            </a:r>
            <a:r>
              <a:rPr lang="cs-CZ" altLang="cs-CZ" dirty="0"/>
              <a:t> </a:t>
            </a:r>
            <a:r>
              <a:rPr lang="cs-CZ" altLang="cs-CZ" dirty="0" err="1"/>
              <a:t>Edelluder</a:t>
            </a:r>
            <a:r>
              <a:rPr lang="cs-CZ" altLang="cs-CZ" dirty="0"/>
              <a:t> – noblesní potvora, mrcha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dirty="0"/>
          </a:p>
          <a:p>
            <a:pPr marL="0" indent="0">
              <a:spcBef>
                <a:spcPct val="0"/>
              </a:spcBef>
            </a:pPr>
            <a:r>
              <a:rPr lang="cs-CZ" altLang="cs-CZ" dirty="0" err="1"/>
              <a:t>Proll-Lover</a:t>
            </a:r>
            <a:r>
              <a:rPr lang="cs-CZ" altLang="cs-CZ" dirty="0"/>
              <a:t>, </a:t>
            </a:r>
            <a:r>
              <a:rPr lang="cs-CZ" altLang="cs-CZ" dirty="0" err="1"/>
              <a:t>proletig</a:t>
            </a:r>
            <a:r>
              <a:rPr lang="cs-CZ" altLang="cs-CZ" dirty="0"/>
              <a:t> – proletářský milenec</a:t>
            </a:r>
            <a:endParaRPr lang="de-DE" altLang="cs-CZ" dirty="0"/>
          </a:p>
          <a:p>
            <a:pPr>
              <a:spcBef>
                <a:spcPct val="0"/>
              </a:spcBef>
            </a:pPr>
            <a:endParaRPr lang="de-DE" altLang="cs-CZ" dirty="0"/>
          </a:p>
          <a:p>
            <a:pPr>
              <a:spcBef>
                <a:spcPct val="0"/>
              </a:spcBef>
            </a:pPr>
            <a:r>
              <a:rPr lang="cs-CZ" altLang="cs-CZ" dirty="0" err="1"/>
              <a:t>Klamauk</a:t>
            </a:r>
            <a:r>
              <a:rPr lang="cs-CZ" altLang="cs-CZ" dirty="0"/>
              <a:t> </a:t>
            </a:r>
            <a:r>
              <a:rPr lang="de-DE" altLang="cs-CZ" dirty="0"/>
              <a:t> - </a:t>
            </a:r>
            <a:r>
              <a:rPr lang="de-DE" altLang="cs-CZ" dirty="0" err="1"/>
              <a:t>povyk</a:t>
            </a:r>
            <a:r>
              <a:rPr lang="de-DE" altLang="cs-CZ" dirty="0"/>
              <a:t>, </a:t>
            </a:r>
            <a:r>
              <a:rPr lang="de-DE" altLang="cs-CZ" dirty="0" err="1"/>
              <a:t>binec</a:t>
            </a:r>
            <a:endParaRPr lang="cs-CZ" altLang="cs-CZ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dirty="0" err="1"/>
              <a:t>mask</a:t>
            </a:r>
            <a:r>
              <a:rPr lang="cs-CZ" altLang="cs-CZ" dirty="0"/>
              <a:t>., -s, ohne </a:t>
            </a:r>
            <a:r>
              <a:rPr lang="cs-CZ" altLang="cs-CZ" dirty="0" err="1"/>
              <a:t>Plural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dirty="0" err="1"/>
              <a:t>salopp</a:t>
            </a:r>
            <a:r>
              <a:rPr lang="cs-CZ" altLang="cs-CZ" dirty="0"/>
              <a:t>, </a:t>
            </a:r>
            <a:r>
              <a:rPr lang="cs-CZ" altLang="cs-CZ" dirty="0" err="1"/>
              <a:t>abwertend</a:t>
            </a:r>
            <a:r>
              <a:rPr lang="cs-CZ" altLang="cs-CZ" dirty="0"/>
              <a:t> </a:t>
            </a:r>
            <a:r>
              <a:rPr lang="cs-CZ" altLang="cs-CZ" b="1" dirty="0" err="1"/>
              <a:t>lärmende</a:t>
            </a:r>
            <a:r>
              <a:rPr lang="cs-CZ" altLang="cs-CZ" b="1" dirty="0"/>
              <a:t> </a:t>
            </a:r>
            <a:r>
              <a:rPr lang="cs-CZ" altLang="cs-CZ" b="1" dirty="0" err="1"/>
              <a:t>Ausgelassenheit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i="1" dirty="0" err="1"/>
              <a:t>mit</a:t>
            </a:r>
            <a:r>
              <a:rPr lang="cs-CZ" altLang="cs-CZ" i="1" dirty="0"/>
              <a:t> </a:t>
            </a:r>
            <a:r>
              <a:rPr lang="cs-CZ" altLang="cs-CZ" i="1" dirty="0" err="1"/>
              <a:t>viel</a:t>
            </a:r>
            <a:r>
              <a:rPr lang="cs-CZ" altLang="cs-CZ" i="1" dirty="0"/>
              <a:t> </a:t>
            </a:r>
            <a:r>
              <a:rPr lang="cs-CZ" altLang="cs-CZ" i="1" dirty="0" err="1"/>
              <a:t>Klamauk</a:t>
            </a:r>
            <a:r>
              <a:rPr lang="cs-CZ" altLang="cs-CZ" i="1" dirty="0"/>
              <a:t> </a:t>
            </a:r>
            <a:r>
              <a:rPr lang="cs-CZ" altLang="cs-CZ" i="1" dirty="0" err="1"/>
              <a:t>wurde</a:t>
            </a:r>
            <a:r>
              <a:rPr lang="cs-CZ" altLang="cs-CZ" i="1" dirty="0"/>
              <a:t> </a:t>
            </a:r>
            <a:r>
              <a:rPr lang="cs-CZ" altLang="cs-CZ" i="1" dirty="0" err="1"/>
              <a:t>das</a:t>
            </a:r>
            <a:r>
              <a:rPr lang="cs-CZ" altLang="cs-CZ" i="1" dirty="0"/>
              <a:t> </a:t>
            </a:r>
            <a:r>
              <a:rPr lang="cs-CZ" altLang="cs-CZ" i="1" dirty="0" err="1"/>
              <a:t>Fest</a:t>
            </a:r>
            <a:r>
              <a:rPr lang="cs-CZ" altLang="cs-CZ" i="1" dirty="0"/>
              <a:t> </a:t>
            </a:r>
            <a:r>
              <a:rPr lang="cs-CZ" altLang="cs-CZ" i="1" dirty="0" err="1"/>
              <a:t>gefeiert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b="1" dirty="0" err="1"/>
              <a:t>ungestümer</a:t>
            </a:r>
            <a:r>
              <a:rPr lang="cs-CZ" altLang="cs-CZ" b="1" dirty="0"/>
              <a:t> </a:t>
            </a:r>
            <a:r>
              <a:rPr lang="cs-CZ" altLang="cs-CZ" b="1" dirty="0" err="1"/>
              <a:t>Lärm</a:t>
            </a:r>
            <a:r>
              <a:rPr lang="cs-CZ" altLang="cs-CZ" b="1" dirty="0"/>
              <a:t>, </a:t>
            </a:r>
            <a:r>
              <a:rPr lang="cs-CZ" altLang="cs-CZ" b="1" dirty="0" err="1"/>
              <a:t>Geschrei</a:t>
            </a:r>
            <a:r>
              <a:rPr lang="cs-CZ" altLang="cs-CZ" dirty="0"/>
              <a:t> </a:t>
            </a:r>
            <a:endParaRPr lang="cs-CZ" altLang="cs-CZ" dirty="0">
              <a:hlinkClick r:id="rId7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dirty="0">
                <a:hlinkClick r:id="rId7"/>
              </a:rPr>
              <a:t>  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i="1" dirty="0" err="1"/>
              <a:t>seid</a:t>
            </a:r>
            <a:r>
              <a:rPr lang="cs-CZ" altLang="cs-CZ" i="1" dirty="0"/>
              <a:t> </a:t>
            </a:r>
            <a:r>
              <a:rPr lang="cs-CZ" altLang="cs-CZ" i="1" dirty="0" err="1"/>
              <a:t>still</a:t>
            </a:r>
            <a:r>
              <a:rPr lang="cs-CZ" altLang="cs-CZ" i="1" dirty="0"/>
              <a:t>, </a:t>
            </a:r>
            <a:r>
              <a:rPr lang="cs-CZ" altLang="cs-CZ" i="1" dirty="0" err="1"/>
              <a:t>Kinder</a:t>
            </a:r>
            <a:r>
              <a:rPr lang="cs-CZ" altLang="cs-CZ" i="1" dirty="0"/>
              <a:t>, </a:t>
            </a:r>
            <a:r>
              <a:rPr lang="cs-CZ" altLang="cs-CZ" i="1" dirty="0" err="1"/>
              <a:t>macht</a:t>
            </a:r>
            <a:r>
              <a:rPr lang="cs-CZ" altLang="cs-CZ" i="1" dirty="0"/>
              <a:t> </a:t>
            </a:r>
            <a:r>
              <a:rPr lang="cs-CZ" altLang="cs-CZ" i="1" dirty="0" err="1"/>
              <a:t>nicht</a:t>
            </a:r>
            <a:r>
              <a:rPr lang="cs-CZ" altLang="cs-CZ" i="1" dirty="0"/>
              <a:t> </a:t>
            </a:r>
            <a:r>
              <a:rPr lang="cs-CZ" altLang="cs-CZ" i="1" dirty="0" err="1"/>
              <a:t>solchen</a:t>
            </a:r>
            <a:r>
              <a:rPr lang="cs-CZ" altLang="cs-CZ" i="1" dirty="0"/>
              <a:t> </a:t>
            </a:r>
            <a:r>
              <a:rPr lang="cs-CZ" altLang="cs-CZ" i="1" dirty="0" err="1"/>
              <a:t>Klamauk</a:t>
            </a:r>
            <a:r>
              <a:rPr lang="cs-CZ" altLang="cs-CZ" i="1" dirty="0"/>
              <a:t>!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b="1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b="1" dirty="0" err="1"/>
              <a:t>meist</a:t>
            </a:r>
            <a:r>
              <a:rPr lang="cs-CZ" altLang="cs-CZ" b="1" dirty="0"/>
              <a:t> </a:t>
            </a:r>
            <a:r>
              <a:rPr lang="cs-CZ" altLang="cs-CZ" b="1" dirty="0" err="1"/>
              <a:t>groteske</a:t>
            </a:r>
            <a:r>
              <a:rPr lang="cs-CZ" altLang="cs-CZ" b="1" dirty="0"/>
              <a:t>, </a:t>
            </a:r>
            <a:r>
              <a:rPr lang="cs-CZ" altLang="cs-CZ" b="1" dirty="0" err="1"/>
              <a:t>aber</a:t>
            </a:r>
            <a:r>
              <a:rPr lang="cs-CZ" altLang="cs-CZ" b="1" dirty="0"/>
              <a:t> </a:t>
            </a:r>
            <a:r>
              <a:rPr lang="cs-CZ" altLang="cs-CZ" b="1" dirty="0" err="1"/>
              <a:t>geistlose</a:t>
            </a:r>
            <a:r>
              <a:rPr lang="cs-CZ" altLang="cs-CZ" b="1" dirty="0"/>
              <a:t> </a:t>
            </a:r>
            <a:r>
              <a:rPr lang="cs-CZ" altLang="cs-CZ" b="1" dirty="0" err="1"/>
              <a:t>Unterhaltungsdarbietung</a:t>
            </a:r>
            <a:r>
              <a:rPr lang="cs-CZ" altLang="cs-CZ" dirty="0"/>
              <a:t> </a:t>
            </a:r>
            <a:endParaRPr lang="cs-CZ" altLang="cs-CZ" dirty="0">
              <a:hlinkClick r:id="rId7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dirty="0">
                <a:hlinkClick r:id="rId7"/>
              </a:rPr>
              <a:t>  </a:t>
            </a:r>
            <a:r>
              <a:rPr lang="cs-CZ" altLang="cs-CZ" sz="1800" dirty="0"/>
              <a:t> </a:t>
            </a:r>
            <a:endParaRPr lang="cs-CZ" altLang="cs-CZ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i="1" dirty="0" err="1"/>
              <a:t>diese</a:t>
            </a:r>
            <a:r>
              <a:rPr lang="cs-CZ" altLang="cs-CZ" i="1" dirty="0"/>
              <a:t> </a:t>
            </a:r>
            <a:r>
              <a:rPr lang="cs-CZ" altLang="cs-CZ" i="1" dirty="0" err="1"/>
              <a:t>Szene</a:t>
            </a:r>
            <a:r>
              <a:rPr lang="cs-CZ" altLang="cs-CZ" i="1" dirty="0"/>
              <a:t> des </a:t>
            </a:r>
            <a:r>
              <a:rPr lang="cs-CZ" altLang="cs-CZ" i="1" dirty="0" err="1"/>
              <a:t>Films</a:t>
            </a:r>
            <a:r>
              <a:rPr lang="cs-CZ" altLang="cs-CZ" i="1" dirty="0"/>
              <a:t> </a:t>
            </a:r>
            <a:r>
              <a:rPr lang="cs-CZ" altLang="cs-CZ" i="1" dirty="0" err="1"/>
              <a:t>ist</a:t>
            </a:r>
            <a:r>
              <a:rPr lang="cs-CZ" altLang="cs-CZ" i="1" dirty="0"/>
              <a:t> (</a:t>
            </a:r>
            <a:r>
              <a:rPr lang="cs-CZ" altLang="cs-CZ" i="1" dirty="0" err="1"/>
              <a:t>billiger</a:t>
            </a:r>
            <a:r>
              <a:rPr lang="cs-CZ" altLang="cs-CZ" i="1" dirty="0"/>
              <a:t>) </a:t>
            </a:r>
            <a:r>
              <a:rPr lang="cs-CZ" altLang="cs-CZ" i="1" dirty="0" err="1"/>
              <a:t>Klamauk</a:t>
            </a:r>
            <a:r>
              <a:rPr lang="cs-CZ" altLang="cs-CZ" dirty="0"/>
              <a:t> </a:t>
            </a:r>
          </a:p>
          <a:p>
            <a:pPr marL="0" indent="0">
              <a:spcBef>
                <a:spcPct val="0"/>
              </a:spcBef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00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A6834-E5AE-4070-8BBD-5961D652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DE686-CA16-4B2F-941C-A2633BDBE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1. KB</a:t>
            </a:r>
            <a:r>
              <a:rPr lang="cs-CZ" b="1" dirty="0"/>
              <a:t>: </a:t>
            </a:r>
            <a:r>
              <a:rPr lang="cs-CZ" b="1" dirty="0" err="1"/>
              <a:t>Massenmedien</a:t>
            </a:r>
            <a:r>
              <a:rPr lang="cs-CZ" b="1" dirty="0"/>
              <a:t>, </a:t>
            </a:r>
            <a:r>
              <a:rPr lang="cs-CZ" b="1" dirty="0" err="1"/>
              <a:t>Publizistik</a:t>
            </a:r>
            <a:r>
              <a:rPr lang="cs-CZ" b="1" dirty="0"/>
              <a:t>, Spiegel online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Textsorte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/>
              <a:t>Filmrezension</a:t>
            </a:r>
            <a:endParaRPr lang="cs-CZ" b="1" dirty="0"/>
          </a:p>
          <a:p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Textfuktion</a:t>
            </a:r>
            <a:r>
              <a:rPr lang="cs-CZ" b="1" dirty="0">
                <a:solidFill>
                  <a:srgbClr val="FF0000"/>
                </a:solidFill>
              </a:rPr>
              <a:t>(en): </a:t>
            </a:r>
            <a:r>
              <a:rPr lang="cs-CZ" b="1" dirty="0" err="1"/>
              <a:t>Appellfunktion</a:t>
            </a:r>
            <a:r>
              <a:rPr lang="cs-CZ" b="1" dirty="0"/>
              <a:t>: </a:t>
            </a:r>
            <a:r>
              <a:rPr lang="de-DE" b="1" dirty="0"/>
              <a:t>positive Bewertung des Films</a:t>
            </a:r>
          </a:p>
          <a:p>
            <a:r>
              <a:rPr lang="de-DE" b="1" dirty="0"/>
              <a:t>                                   Informationsfunktion: „Realien“ über den Film</a:t>
            </a:r>
          </a:p>
          <a:p>
            <a:r>
              <a:rPr lang="de-DE" b="1" dirty="0"/>
              <a:t>                                   Unterhaltung: viele expressive und emotional            </a:t>
            </a:r>
          </a:p>
          <a:p>
            <a:r>
              <a:rPr lang="de-DE" b="1" dirty="0"/>
              <a:t>                                   wirkende Stilmittel </a:t>
            </a:r>
          </a:p>
          <a:p>
            <a:r>
              <a:rPr lang="de-DE" b="1" dirty="0">
                <a:solidFill>
                  <a:srgbClr val="FF0000"/>
                </a:solidFill>
              </a:rPr>
              <a:t>3. Kommunikationsform</a:t>
            </a:r>
            <a:r>
              <a:rPr lang="de-DE" b="1" dirty="0"/>
              <a:t>: online, Hypertext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5688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AA5D4-0976-447A-A041-87710E76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193CA-EFC6-4EC9-B1F1-727FA78F7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4. Textkomposition:</a:t>
            </a:r>
          </a:p>
          <a:p>
            <a:r>
              <a:rPr lang="de-DE" b="1" dirty="0"/>
              <a:t>Architektonik: </a:t>
            </a:r>
          </a:p>
          <a:p>
            <a:r>
              <a:rPr lang="de-DE" b="1" dirty="0"/>
              <a:t>Schlagzeile: weckt Aufmerksamkeit: </a:t>
            </a:r>
            <a:r>
              <a:rPr lang="de-DE" b="1" i="1" dirty="0"/>
              <a:t>Königin – im freien Fall </a:t>
            </a:r>
            <a:r>
              <a:rPr lang="de-DE" b="1" dirty="0"/>
              <a:t>(Kontrast, Alliteration, metaphorisches Idiom)</a:t>
            </a:r>
          </a:p>
          <a:p>
            <a:r>
              <a:rPr lang="de-DE" b="1" dirty="0"/>
              <a:t>Vorspann: Informationen: Titel des Filmes, Regisseur, Genre, Schauspieler, auch Bewerten: </a:t>
            </a:r>
            <a:r>
              <a:rPr lang="de-DE" b="1" i="1" dirty="0"/>
              <a:t>blasiert, scharfsinnig, wahre </a:t>
            </a:r>
            <a:r>
              <a:rPr lang="de-DE" b="1" i="1" dirty="0" err="1"/>
              <a:t>Meisterleisung</a:t>
            </a:r>
            <a:endParaRPr lang="de-DE" b="1" i="1" dirty="0"/>
          </a:p>
          <a:p>
            <a:r>
              <a:rPr lang="de-DE" b="1" dirty="0"/>
              <a:t>Textkörper: 8 Absätze mit einer Zwischenzeile (</a:t>
            </a:r>
            <a:r>
              <a:rPr lang="de-DE" b="1" i="1" dirty="0"/>
              <a:t>Ohne Glanz und Gloria)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1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45464-8C02-41BA-B84A-EA533C50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E6D26-5308-4579-AB35-8E50428DF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Innere Komposition: </a:t>
            </a:r>
            <a:r>
              <a:rPr lang="de-DE" b="1" dirty="0">
                <a:solidFill>
                  <a:srgbClr val="0070C0"/>
                </a:solidFill>
              </a:rPr>
              <a:t>thematische Ketten</a:t>
            </a:r>
            <a:r>
              <a:rPr lang="cs-CZ" b="1" dirty="0">
                <a:solidFill>
                  <a:srgbClr val="0070C0"/>
                </a:solidFill>
              </a:rPr>
              <a:t> /</a:t>
            </a:r>
            <a:r>
              <a:rPr lang="de-DE" b="1" dirty="0">
                <a:solidFill>
                  <a:srgbClr val="0070C0"/>
                </a:solidFill>
              </a:rPr>
              <a:t> Kohärenzketten</a:t>
            </a:r>
            <a:r>
              <a:rPr lang="de-DE" b="1" dirty="0"/>
              <a:t>: </a:t>
            </a:r>
          </a:p>
          <a:p>
            <a:r>
              <a:rPr lang="de-DE" b="1" dirty="0"/>
              <a:t>Hauptfigur Jasmine</a:t>
            </a:r>
          </a:p>
          <a:p>
            <a:pPr lvl="0"/>
            <a:r>
              <a:rPr lang="de-DE" b="1" dirty="0"/>
              <a:t>Thema: High Society-Frau</a:t>
            </a:r>
            <a:endParaRPr lang="cs-CZ" b="1" dirty="0"/>
          </a:p>
          <a:p>
            <a:pPr lvl="1"/>
            <a:r>
              <a:rPr lang="de-DE" b="1" i="1" dirty="0"/>
              <a:t>Königin, </a:t>
            </a:r>
            <a:r>
              <a:rPr lang="de-DE" b="1" i="1" dirty="0" err="1"/>
              <a:t>High-Society</a:t>
            </a:r>
            <a:r>
              <a:rPr lang="de-DE" b="1" i="1" dirty="0"/>
              <a:t>-Frau, Börsengeschäfte, Anmaßung, Erste-Klasse-Ticket, Chanel-Jäckchen, Perlenkette, Louis-Vuitton-Tasche, New Yorker High Society, Leben in Saus und Braus, ihre reichen Freundinnen, Hochkapitalismus, Terrasse ihrer … Villa in den Hamptons, </a:t>
            </a:r>
            <a:r>
              <a:rPr lang="cs-CZ" b="1" i="1" dirty="0" err="1"/>
              <a:t>sich</a:t>
            </a:r>
            <a:r>
              <a:rPr lang="cs-CZ" b="1" i="1" dirty="0"/>
              <a:t> </a:t>
            </a:r>
            <a:r>
              <a:rPr lang="de-DE" b="1" i="1" dirty="0"/>
              <a:t>zu Höherem geboren fühlen, große Dame</a:t>
            </a:r>
            <a:endParaRPr lang="cs-CZ" b="1" i="1" dirty="0"/>
          </a:p>
          <a:p>
            <a:pPr lvl="0"/>
            <a:r>
              <a:rPr lang="de-DE" b="1" dirty="0"/>
              <a:t>Thema: ihr Fall</a:t>
            </a:r>
            <a:endParaRPr lang="cs-CZ" b="1" dirty="0"/>
          </a:p>
          <a:p>
            <a:pPr lvl="1"/>
            <a:r>
              <a:rPr lang="de-DE" b="1" i="1" dirty="0"/>
              <a:t>im freien Fall, stürzen, aus großer Höhe ohne Fallschirm abgeworfen, herauskatapultiert, total pleite und ziemlich alle</a:t>
            </a:r>
            <a:r>
              <a:rPr lang="cs-CZ" b="1" i="1" dirty="0"/>
              <a:t>i</a:t>
            </a:r>
            <a:r>
              <a:rPr lang="de-DE" b="1" i="1" dirty="0"/>
              <a:t>n, eine Frau im freien Fall, in einen zitternden Haufen Elend verwandelt, auf der Müllkippe des Lebens zu landen droht, Kontakt mit der schäbigen Wirklichkeit, Unterklassenwelt, Lebensnot</a:t>
            </a:r>
            <a:r>
              <a:rPr lang="cs-CZ" b="1" i="1" dirty="0"/>
              <a:t>…</a:t>
            </a:r>
          </a:p>
          <a:p>
            <a:r>
              <a:rPr lang="de-DE" b="1" dirty="0"/>
              <a:t>Thema: der Film, Anspielungen auf andere Filme/Dramen </a:t>
            </a:r>
            <a:r>
              <a:rPr lang="de-DE" sz="2200" b="1" i="1" dirty="0"/>
              <a:t>(„Endstation Sehnsucht“ von T.W., Königinnendrama- C.B. als Elisabeth I), Filme von W.A. – </a:t>
            </a:r>
            <a:r>
              <a:rPr lang="de-DE" sz="2200" b="1" dirty="0"/>
              <a:t>1. Abs.)</a:t>
            </a:r>
            <a:endParaRPr lang="cs-CZ" sz="22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36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CDA2D-8DBF-42E0-B13C-46E1CA13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CE99F-208D-4EF6-AB76-EA92D01F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Stilverfahren: </a:t>
            </a:r>
            <a:r>
              <a:rPr lang="de-DE" b="1" dirty="0"/>
              <a:t>Berichten, Erzählen, Charakterisieren, Argumentieren</a:t>
            </a:r>
          </a:p>
          <a:p>
            <a:r>
              <a:rPr lang="de-DE" sz="3200" b="1" dirty="0">
                <a:solidFill>
                  <a:srgbClr val="FF0000"/>
                </a:solidFill>
              </a:rPr>
              <a:t>5. Stilmittel – Stilelemente und Stilfiguren: </a:t>
            </a:r>
          </a:p>
          <a:p>
            <a:r>
              <a:rPr lang="de-DE" b="1" dirty="0">
                <a:solidFill>
                  <a:srgbClr val="00B0F0"/>
                </a:solidFill>
              </a:rPr>
              <a:t>Originalität, Kreativität, Exklusivität, Expressivität, Emotionalität:</a:t>
            </a:r>
          </a:p>
          <a:p>
            <a:pPr lvl="0"/>
            <a:r>
              <a:rPr lang="de-DE" b="1" dirty="0" err="1"/>
              <a:t>Okkasionalismen</a:t>
            </a:r>
            <a:r>
              <a:rPr lang="de-DE" b="1" dirty="0"/>
              <a:t>, Komposita – oft mit Bindesprich (z. B. </a:t>
            </a:r>
            <a:r>
              <a:rPr lang="de-DE" b="1" i="1" dirty="0" err="1"/>
              <a:t>Milliardenverschleuderer</a:t>
            </a:r>
            <a:r>
              <a:rPr lang="de-DE" b="1" i="1" dirty="0"/>
              <a:t>, Geschlechterklamauk, Trophäenfrau, Börsenhai, </a:t>
            </a:r>
            <a:r>
              <a:rPr lang="de-DE" b="1" i="1" dirty="0" err="1"/>
              <a:t>High-Society</a:t>
            </a:r>
            <a:r>
              <a:rPr lang="de-DE" b="1" i="1" dirty="0"/>
              <a:t>-Frau</a:t>
            </a:r>
            <a:r>
              <a:rPr lang="de-DE" b="1" dirty="0"/>
              <a:t>)</a:t>
            </a:r>
            <a:endParaRPr lang="cs-CZ" b="1" dirty="0"/>
          </a:p>
          <a:p>
            <a:pPr lvl="0"/>
            <a:r>
              <a:rPr lang="de-DE" b="1" dirty="0"/>
              <a:t>Idiome und Metaphern/</a:t>
            </a:r>
            <a:r>
              <a:rPr lang="de-DE" b="1" dirty="0" err="1"/>
              <a:t>Metonyme</a:t>
            </a:r>
            <a:r>
              <a:rPr lang="de-DE" b="1" dirty="0"/>
              <a:t> (z. B. </a:t>
            </a:r>
            <a:r>
              <a:rPr lang="de-DE" b="1" i="1" dirty="0"/>
              <a:t>Leben in Saus und Braus</a:t>
            </a:r>
            <a:r>
              <a:rPr lang="de-DE" b="1" dirty="0"/>
              <a:t>, </a:t>
            </a:r>
            <a:r>
              <a:rPr lang="de-DE" b="1" i="1" dirty="0"/>
              <a:t>auf die Leinwand ölen, auf der Müllkippe des Lebens landen</a:t>
            </a:r>
            <a:r>
              <a:rPr lang="de-DE" b="1" dirty="0"/>
              <a:t>)</a:t>
            </a:r>
            <a:endParaRPr lang="cs-CZ" b="1" dirty="0"/>
          </a:p>
          <a:p>
            <a:pPr lvl="0"/>
            <a:r>
              <a:rPr lang="de-DE" b="1" dirty="0"/>
              <a:t>umgangssprachliche Ausdrücke (z. B. </a:t>
            </a:r>
            <a:r>
              <a:rPr lang="de-DE" b="1" i="1" dirty="0"/>
              <a:t>total pleite sein</a:t>
            </a:r>
            <a:r>
              <a:rPr lang="de-DE" b="1" dirty="0"/>
              <a:t>)</a:t>
            </a:r>
          </a:p>
          <a:p>
            <a:pPr lvl="0"/>
            <a:r>
              <a:rPr lang="de-DE" b="1" dirty="0"/>
              <a:t>Kontraste zwischen Exklusivität und </a:t>
            </a:r>
            <a:r>
              <a:rPr lang="de-DE" b="1" dirty="0" err="1"/>
              <a:t>Umg</a:t>
            </a:r>
            <a:r>
              <a:rPr lang="de-DE" b="1" dirty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endParaRPr lang="cs-CZ" b="1" dirty="0"/>
          </a:p>
          <a:p>
            <a:endParaRPr lang="de-DE" sz="32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634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5D110-36F9-4FD5-8C71-90641C2F2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</a:t>
            </a:r>
            <a:r>
              <a:rPr lang="de-DE" altLang="cs-CZ" b="1" dirty="0"/>
              <a:t>ö</a:t>
            </a:r>
            <a:r>
              <a:rPr lang="cs-CZ" altLang="cs-CZ" b="1" dirty="0" err="1"/>
              <a:t>nigin</a:t>
            </a:r>
            <a:r>
              <a:rPr lang="cs-CZ" altLang="cs-CZ" b="1" dirty="0"/>
              <a:t> </a:t>
            </a:r>
            <a:r>
              <a:rPr lang="cs-CZ" altLang="cs-CZ" b="1" dirty="0" err="1"/>
              <a:t>Cate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freien</a:t>
            </a:r>
            <a:r>
              <a:rPr lang="cs-CZ" altLang="cs-CZ" b="1" dirty="0"/>
              <a:t> </a:t>
            </a:r>
            <a:r>
              <a:rPr lang="cs-CZ" altLang="cs-CZ" b="1" dirty="0" err="1"/>
              <a:t>Fall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23A1A-B450-47C2-98BC-8DD68FD42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5. Stilmittel – Stilelemente und Stilfiguren: </a:t>
            </a:r>
          </a:p>
          <a:p>
            <a:r>
              <a:rPr lang="de-DE" sz="2400" b="1" dirty="0"/>
              <a:t>Fremdwörter (Anglizismen): </a:t>
            </a:r>
            <a:r>
              <a:rPr lang="de-DE" sz="2400" b="1" i="1" dirty="0"/>
              <a:t>Lover, </a:t>
            </a:r>
            <a:r>
              <a:rPr lang="de-DE" sz="2400" b="1" i="1" dirty="0" err="1"/>
              <a:t>High-Society</a:t>
            </a:r>
            <a:r>
              <a:rPr lang="de-DE" sz="2400" b="1" i="1" dirty="0"/>
              <a:t>, Swimmingpool</a:t>
            </a:r>
          </a:p>
          <a:p>
            <a:r>
              <a:rPr lang="de-DE" sz="2400" b="1" dirty="0"/>
              <a:t>Hyperbel: </a:t>
            </a:r>
            <a:r>
              <a:rPr lang="de-DE" sz="2400" b="1" i="1" dirty="0"/>
              <a:t>sich ständig Tabletten in den Rachen werfen</a:t>
            </a:r>
          </a:p>
          <a:p>
            <a:r>
              <a:rPr lang="de-DE" sz="2400" b="1" dirty="0"/>
              <a:t>Zeugma: </a:t>
            </a:r>
            <a:r>
              <a:rPr lang="de-DE" sz="2400" b="1" i="1" dirty="0"/>
              <a:t>Ihre reichen Freundinnen, ihr eigener erwachsener Sohn und offensichtlich sogar ihre Nervenärzte wollen nichts mehr von ihr wissen.</a:t>
            </a:r>
          </a:p>
          <a:p>
            <a:r>
              <a:rPr lang="de-DE" sz="2400" b="1" dirty="0"/>
              <a:t>Ironie, Witz</a:t>
            </a:r>
          </a:p>
          <a:p>
            <a:r>
              <a:rPr lang="de-DE" sz="2400" b="1" dirty="0"/>
              <a:t>originelle Vergleiche: </a:t>
            </a:r>
            <a:r>
              <a:rPr lang="de-DE" sz="2400" b="1" i="1" dirty="0"/>
              <a:t>als stehe sie immer auf der Terrasse…, wie im Hausflur den netten Alzheimer-Opa</a:t>
            </a:r>
            <a:r>
              <a:rPr lang="de-DE" sz="2400" b="1" dirty="0"/>
              <a:t>…</a:t>
            </a:r>
          </a:p>
          <a:p>
            <a:r>
              <a:rPr lang="de-DE" sz="2400" b="1" dirty="0"/>
              <a:t>bewertende Adjektive: </a:t>
            </a:r>
            <a:r>
              <a:rPr lang="de-DE" sz="2400" b="1" i="1" dirty="0" err="1"/>
              <a:t>proletig</a:t>
            </a:r>
            <a:r>
              <a:rPr lang="de-DE" sz="2400" b="1" i="1" dirty="0"/>
              <a:t>, zotig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09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226E3C4DC89E4A85F5B1670B9F371B" ma:contentTypeVersion="10" ma:contentTypeDescription="Vytvoří nový dokument" ma:contentTypeScope="" ma:versionID="c98a58989921a57aa5e7f8250f83787b">
  <xsd:schema xmlns:xsd="http://www.w3.org/2001/XMLSchema" xmlns:xs="http://www.w3.org/2001/XMLSchema" xmlns:p="http://schemas.microsoft.com/office/2006/metadata/properties" xmlns:ns3="d85dbea8-0774-4761-a5c8-0813b718f2f4" targetNamespace="http://schemas.microsoft.com/office/2006/metadata/properties" ma:root="true" ma:fieldsID="13bf5cbc075961f51b900d12fd181c04" ns3:_="">
    <xsd:import namespace="d85dbea8-0774-4761-a5c8-0813b718f2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dbea8-0774-4761-a5c8-0813b718f2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0F4448-9BDB-4A19-B76D-E5A0206AC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5dbea8-0774-4761-a5c8-0813b718f2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04AE18-F7E1-43F0-8DB3-24BBB304A4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8AA50B-0A59-49D5-AC2F-76B8E5416B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584</Words>
  <Application>Microsoft Office PowerPoint</Application>
  <PresentationFormat>Širokoúhlá obrazovka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Königin Cate im freien Fall</vt:lpstr>
      <vt:lpstr>                     Wortschatzerklärungen</vt:lpstr>
      <vt:lpstr>Königin Cate im freien Fall</vt:lpstr>
      <vt:lpstr>Königin Cate im freien Fall</vt:lpstr>
      <vt:lpstr>Königin Cate im freien Fall</vt:lpstr>
      <vt:lpstr>Königin Cate im freien Fall</vt:lpstr>
      <vt:lpstr>Königin Cate im freien Fall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Königin Cate im freien Fall</dc:title>
  <dc:creator>Jiřina Malá</dc:creator>
  <cp:lastModifiedBy>Jiřina Malá</cp:lastModifiedBy>
  <cp:revision>9</cp:revision>
  <dcterms:created xsi:type="dcterms:W3CDTF">2020-05-12T14:50:11Z</dcterms:created>
  <dcterms:modified xsi:type="dcterms:W3CDTF">2021-05-17T07:44:04Z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0x010100D4226E3C4DC89E4A85F5B1670B9F371B</vt:lpwstr>
  </property>
</Properties>
</file>