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90" r:id="rId4"/>
    <p:sldId id="279" r:id="rId5"/>
    <p:sldId id="293" r:id="rId6"/>
    <p:sldId id="298" r:id="rId7"/>
    <p:sldId id="294" r:id="rId8"/>
    <p:sldId id="295" r:id="rId9"/>
    <p:sldId id="296" r:id="rId10"/>
    <p:sldId id="297" r:id="rId11"/>
    <p:sldId id="280" r:id="rId12"/>
    <p:sldId id="281" r:id="rId13"/>
    <p:sldId id="291" r:id="rId14"/>
    <p:sldId id="299" r:id="rId15"/>
    <p:sldId id="282" r:id="rId16"/>
    <p:sldId id="283" r:id="rId17"/>
    <p:sldId id="284" r:id="rId18"/>
    <p:sldId id="286" r:id="rId19"/>
    <p:sldId id="288" r:id="rId20"/>
    <p:sldId id="285" r:id="rId21"/>
    <p:sldId id="287" r:id="rId22"/>
    <p:sldId id="257" r:id="rId23"/>
    <p:sldId id="292" r:id="rId24"/>
    <p:sldId id="258" r:id="rId25"/>
    <p:sldId id="259" r:id="rId26"/>
    <p:sldId id="260" r:id="rId27"/>
    <p:sldId id="261" r:id="rId28"/>
    <p:sldId id="264" r:id="rId29"/>
    <p:sldId id="266" r:id="rId30"/>
    <p:sldId id="267" r:id="rId31"/>
    <p:sldId id="268" r:id="rId32"/>
    <p:sldId id="269" r:id="rId33"/>
    <p:sldId id="270" r:id="rId34"/>
    <p:sldId id="271" r:id="rId35"/>
    <p:sldId id="272" r:id="rId36"/>
    <p:sldId id="273" r:id="rId37"/>
    <p:sldId id="274" r:id="rId38"/>
    <p:sldId id="275" r:id="rId39"/>
    <p:sldId id="276" r:id="rId40"/>
    <p:sldId id="277" r:id="rId41"/>
    <p:sldId id="278" r:id="rId4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16" autoAdjust="0"/>
    <p:restoredTop sz="94660"/>
  </p:normalViewPr>
  <p:slideViewPr>
    <p:cSldViewPr snapToGrid="0">
      <p:cViewPr varScale="1">
        <p:scale>
          <a:sx n="108" d="100"/>
          <a:sy n="108" d="100"/>
        </p:scale>
        <p:origin x="55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2BE1E3-1D2D-40EC-AEEA-037FC531AE6B}"/>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cs-CZ"/>
              <a:t>Kliknutím lze upravit styl.</a:t>
            </a:r>
          </a:p>
        </p:txBody>
      </p:sp>
      <p:sp>
        <p:nvSpPr>
          <p:cNvPr id="3" name="Podnadpis 2">
            <a:extLst>
              <a:ext uri="{FF2B5EF4-FFF2-40B4-BE49-F238E27FC236}">
                <a16:creationId xmlns:a16="http://schemas.microsoft.com/office/drawing/2014/main" id="{4D99167E-B3A2-4142-8B9A-F6752BC5F4C7}"/>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cs-CZ"/>
              <a:t>Kliknutím můžete upravit styl předlohy.</a:t>
            </a:r>
          </a:p>
        </p:txBody>
      </p:sp>
      <p:sp>
        <p:nvSpPr>
          <p:cNvPr id="4" name="Zástupný symbol pro datum 3">
            <a:extLst>
              <a:ext uri="{FF2B5EF4-FFF2-40B4-BE49-F238E27FC236}">
                <a16:creationId xmlns:a16="http://schemas.microsoft.com/office/drawing/2014/main" id="{604A3474-68E2-488E-A10A-FA0D00B1D0C4}"/>
              </a:ext>
            </a:extLst>
          </p:cNvPr>
          <p:cNvSpPr txBox="1">
            <a:spLocks noGrp="1"/>
          </p:cNvSpPr>
          <p:nvPr>
            <p:ph type="dt" sz="half" idx="7"/>
          </p:nvPr>
        </p:nvSpPr>
        <p:spPr/>
        <p:txBody>
          <a:bodyPr/>
          <a:lstStyle>
            <a:lvl1pPr>
              <a:defRPr/>
            </a:lvl1pPr>
          </a:lstStyle>
          <a:p>
            <a:pPr lvl="0"/>
            <a:fld id="{C03F1AB7-EB65-477A-8662-E2228C60EAE3}" type="datetime1">
              <a:rPr lang="cs-CZ"/>
              <a:pPr lvl="0"/>
              <a:t>19.3.2021</a:t>
            </a:fld>
            <a:endParaRPr lang="cs-CZ"/>
          </a:p>
        </p:txBody>
      </p:sp>
      <p:sp>
        <p:nvSpPr>
          <p:cNvPr id="5" name="Zástupný symbol pro zápatí 4">
            <a:extLst>
              <a:ext uri="{FF2B5EF4-FFF2-40B4-BE49-F238E27FC236}">
                <a16:creationId xmlns:a16="http://schemas.microsoft.com/office/drawing/2014/main" id="{0E9B5A9C-DA90-41D0-9860-63D6837382F8}"/>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F8C6E1E4-1C05-4FD6-A487-AB298B2AF778}"/>
              </a:ext>
            </a:extLst>
          </p:cNvPr>
          <p:cNvSpPr txBox="1">
            <a:spLocks noGrp="1"/>
          </p:cNvSpPr>
          <p:nvPr>
            <p:ph type="sldNum" sz="quarter" idx="8"/>
          </p:nvPr>
        </p:nvSpPr>
        <p:spPr/>
        <p:txBody>
          <a:bodyPr/>
          <a:lstStyle>
            <a:lvl1pPr>
              <a:defRPr/>
            </a:lvl1pPr>
          </a:lstStyle>
          <a:p>
            <a:pPr lvl="0"/>
            <a:fld id="{6CBB3B42-F9DB-4C61-B280-A469D1A72BA2}" type="slidenum">
              <a:t>‹#›</a:t>
            </a:fld>
            <a:endParaRPr lang="cs-CZ"/>
          </a:p>
        </p:txBody>
      </p:sp>
    </p:spTree>
    <p:extLst>
      <p:ext uri="{BB962C8B-B14F-4D97-AF65-F5344CB8AC3E}">
        <p14:creationId xmlns:p14="http://schemas.microsoft.com/office/powerpoint/2010/main" val="294226273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BB251B-EB19-43E0-9AB9-DC0EE853963A}"/>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svislý text 2">
            <a:extLst>
              <a:ext uri="{FF2B5EF4-FFF2-40B4-BE49-F238E27FC236}">
                <a16:creationId xmlns:a16="http://schemas.microsoft.com/office/drawing/2014/main" id="{AA4A07B9-1B2A-4947-B31C-BEB8296F91BE}"/>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DC318B7-4259-49F6-8233-1513A82A48A8}"/>
              </a:ext>
            </a:extLst>
          </p:cNvPr>
          <p:cNvSpPr txBox="1">
            <a:spLocks noGrp="1"/>
          </p:cNvSpPr>
          <p:nvPr>
            <p:ph type="dt" sz="half" idx="7"/>
          </p:nvPr>
        </p:nvSpPr>
        <p:spPr/>
        <p:txBody>
          <a:bodyPr/>
          <a:lstStyle>
            <a:lvl1pPr>
              <a:defRPr/>
            </a:lvl1pPr>
          </a:lstStyle>
          <a:p>
            <a:pPr lvl="0"/>
            <a:fld id="{813E831E-867C-4DF6-AC94-7D7D66D95246}" type="datetime1">
              <a:rPr lang="cs-CZ"/>
              <a:pPr lvl="0"/>
              <a:t>19.3.2021</a:t>
            </a:fld>
            <a:endParaRPr lang="cs-CZ"/>
          </a:p>
        </p:txBody>
      </p:sp>
      <p:sp>
        <p:nvSpPr>
          <p:cNvPr id="5" name="Zástupný symbol pro zápatí 4">
            <a:extLst>
              <a:ext uri="{FF2B5EF4-FFF2-40B4-BE49-F238E27FC236}">
                <a16:creationId xmlns:a16="http://schemas.microsoft.com/office/drawing/2014/main" id="{B4DFFFB9-283E-4E75-B30B-F14E889B027F}"/>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86EAC7EE-88B4-48CA-9D76-D06B8A765DC0}"/>
              </a:ext>
            </a:extLst>
          </p:cNvPr>
          <p:cNvSpPr txBox="1">
            <a:spLocks noGrp="1"/>
          </p:cNvSpPr>
          <p:nvPr>
            <p:ph type="sldNum" sz="quarter" idx="8"/>
          </p:nvPr>
        </p:nvSpPr>
        <p:spPr/>
        <p:txBody>
          <a:bodyPr/>
          <a:lstStyle>
            <a:lvl1pPr>
              <a:defRPr/>
            </a:lvl1pPr>
          </a:lstStyle>
          <a:p>
            <a:pPr lvl="0"/>
            <a:fld id="{8643A039-19FB-4C10-8344-8CF52DFEC37F}" type="slidenum">
              <a:t>‹#›</a:t>
            </a:fld>
            <a:endParaRPr lang="cs-CZ"/>
          </a:p>
        </p:txBody>
      </p:sp>
    </p:spTree>
    <p:extLst>
      <p:ext uri="{BB962C8B-B14F-4D97-AF65-F5344CB8AC3E}">
        <p14:creationId xmlns:p14="http://schemas.microsoft.com/office/powerpoint/2010/main" val="2263062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B179A0D-4CDA-4128-BA50-5BDFCE28082D}"/>
              </a:ext>
            </a:extLst>
          </p:cNvPr>
          <p:cNvSpPr txBox="1">
            <a:spLocks noGrp="1"/>
          </p:cNvSpPr>
          <p:nvPr>
            <p:ph type="title" orient="vert"/>
          </p:nvPr>
        </p:nvSpPr>
        <p:spPr>
          <a:xfrm>
            <a:off x="8724903" y="365129"/>
            <a:ext cx="2628899" cy="5811834"/>
          </a:xfrm>
        </p:spPr>
        <p:txBody>
          <a:bodyPr vert="eaVert"/>
          <a:lstStyle>
            <a:lvl1pPr>
              <a:defRPr/>
            </a:lvl1pPr>
          </a:lstStyle>
          <a:p>
            <a:pPr lvl="0"/>
            <a:r>
              <a:rPr lang="cs-CZ"/>
              <a:t>Kliknutím lze upravit styl.</a:t>
            </a:r>
          </a:p>
        </p:txBody>
      </p:sp>
      <p:sp>
        <p:nvSpPr>
          <p:cNvPr id="3" name="Zástupný symbol pro svislý text 2">
            <a:extLst>
              <a:ext uri="{FF2B5EF4-FFF2-40B4-BE49-F238E27FC236}">
                <a16:creationId xmlns:a16="http://schemas.microsoft.com/office/drawing/2014/main" id="{0E4D9D6D-F661-434D-8119-79632A8E96F8}"/>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9CED9CF-9DFD-4FCC-BE20-E104C77C347D}"/>
              </a:ext>
            </a:extLst>
          </p:cNvPr>
          <p:cNvSpPr txBox="1">
            <a:spLocks noGrp="1"/>
          </p:cNvSpPr>
          <p:nvPr>
            <p:ph type="dt" sz="half" idx="7"/>
          </p:nvPr>
        </p:nvSpPr>
        <p:spPr/>
        <p:txBody>
          <a:bodyPr/>
          <a:lstStyle>
            <a:lvl1pPr>
              <a:defRPr/>
            </a:lvl1pPr>
          </a:lstStyle>
          <a:p>
            <a:pPr lvl="0"/>
            <a:fld id="{D6E4DE85-5139-453A-8801-3783F2665045}" type="datetime1">
              <a:rPr lang="cs-CZ"/>
              <a:pPr lvl="0"/>
              <a:t>19.3.2021</a:t>
            </a:fld>
            <a:endParaRPr lang="cs-CZ"/>
          </a:p>
        </p:txBody>
      </p:sp>
      <p:sp>
        <p:nvSpPr>
          <p:cNvPr id="5" name="Zástupný symbol pro zápatí 4">
            <a:extLst>
              <a:ext uri="{FF2B5EF4-FFF2-40B4-BE49-F238E27FC236}">
                <a16:creationId xmlns:a16="http://schemas.microsoft.com/office/drawing/2014/main" id="{3736AAD3-00A2-4A01-A2C9-8919F4F32EFF}"/>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8820E92B-BB4C-4F84-9C94-42B38BD8575D}"/>
              </a:ext>
            </a:extLst>
          </p:cNvPr>
          <p:cNvSpPr txBox="1">
            <a:spLocks noGrp="1"/>
          </p:cNvSpPr>
          <p:nvPr>
            <p:ph type="sldNum" sz="quarter" idx="8"/>
          </p:nvPr>
        </p:nvSpPr>
        <p:spPr/>
        <p:txBody>
          <a:bodyPr/>
          <a:lstStyle>
            <a:lvl1pPr>
              <a:defRPr/>
            </a:lvl1pPr>
          </a:lstStyle>
          <a:p>
            <a:pPr lvl="0"/>
            <a:fld id="{4C442460-2310-4CDA-975E-8C6616F196D8}" type="slidenum">
              <a:t>‹#›</a:t>
            </a:fld>
            <a:endParaRPr lang="cs-CZ"/>
          </a:p>
        </p:txBody>
      </p:sp>
    </p:spTree>
    <p:extLst>
      <p:ext uri="{BB962C8B-B14F-4D97-AF65-F5344CB8AC3E}">
        <p14:creationId xmlns:p14="http://schemas.microsoft.com/office/powerpoint/2010/main" val="230503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3DBD0C-A54C-4ACD-AD13-F9649078AFAE}"/>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obsah 2">
            <a:extLst>
              <a:ext uri="{FF2B5EF4-FFF2-40B4-BE49-F238E27FC236}">
                <a16:creationId xmlns:a16="http://schemas.microsoft.com/office/drawing/2014/main" id="{DADBF0EB-801F-469A-8196-7F0A2F385511}"/>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32BA3B2-DF37-4CE5-A2A2-89E58B7EE6F4}"/>
              </a:ext>
            </a:extLst>
          </p:cNvPr>
          <p:cNvSpPr txBox="1">
            <a:spLocks noGrp="1"/>
          </p:cNvSpPr>
          <p:nvPr>
            <p:ph type="dt" sz="half" idx="7"/>
          </p:nvPr>
        </p:nvSpPr>
        <p:spPr/>
        <p:txBody>
          <a:bodyPr/>
          <a:lstStyle>
            <a:lvl1pPr>
              <a:defRPr/>
            </a:lvl1pPr>
          </a:lstStyle>
          <a:p>
            <a:pPr lvl="0"/>
            <a:fld id="{C1001184-E916-45DE-83FB-80B482104AA9}" type="datetime1">
              <a:rPr lang="cs-CZ"/>
              <a:pPr lvl="0"/>
              <a:t>19.3.2021</a:t>
            </a:fld>
            <a:endParaRPr lang="cs-CZ"/>
          </a:p>
        </p:txBody>
      </p:sp>
      <p:sp>
        <p:nvSpPr>
          <p:cNvPr id="5" name="Zástupný symbol pro zápatí 4">
            <a:extLst>
              <a:ext uri="{FF2B5EF4-FFF2-40B4-BE49-F238E27FC236}">
                <a16:creationId xmlns:a16="http://schemas.microsoft.com/office/drawing/2014/main" id="{129FB032-4774-4A32-B19B-0498FC8209C5}"/>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F6191A2F-7484-45DA-A0DE-D99064224DA2}"/>
              </a:ext>
            </a:extLst>
          </p:cNvPr>
          <p:cNvSpPr txBox="1">
            <a:spLocks noGrp="1"/>
          </p:cNvSpPr>
          <p:nvPr>
            <p:ph type="sldNum" sz="quarter" idx="8"/>
          </p:nvPr>
        </p:nvSpPr>
        <p:spPr/>
        <p:txBody>
          <a:bodyPr/>
          <a:lstStyle>
            <a:lvl1pPr>
              <a:defRPr/>
            </a:lvl1pPr>
          </a:lstStyle>
          <a:p>
            <a:pPr lvl="0"/>
            <a:fld id="{E8737CAF-BCC7-4F3D-8EB4-E4A5E954D9F5}" type="slidenum">
              <a:t>‹#›</a:t>
            </a:fld>
            <a:endParaRPr lang="cs-CZ"/>
          </a:p>
        </p:txBody>
      </p:sp>
    </p:spTree>
    <p:extLst>
      <p:ext uri="{BB962C8B-B14F-4D97-AF65-F5344CB8AC3E}">
        <p14:creationId xmlns:p14="http://schemas.microsoft.com/office/powerpoint/2010/main" val="68690637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D71A57-C8E1-4AA9-9A44-6324818D6214}"/>
              </a:ext>
            </a:extLst>
          </p:cNvPr>
          <p:cNvSpPr txBox="1">
            <a:spLocks noGrp="1"/>
          </p:cNvSpPr>
          <p:nvPr>
            <p:ph type="title"/>
          </p:nvPr>
        </p:nvSpPr>
        <p:spPr>
          <a:xfrm>
            <a:off x="831847" y="1709735"/>
            <a:ext cx="10515600" cy="2852735"/>
          </a:xfrm>
        </p:spPr>
        <p:txBody>
          <a:bodyPr anchor="b"/>
          <a:lstStyle>
            <a:lvl1pPr>
              <a:defRPr sz="6000"/>
            </a:lvl1pPr>
          </a:lstStyle>
          <a:p>
            <a:pPr lvl="0"/>
            <a:r>
              <a:rPr lang="cs-CZ"/>
              <a:t>Kliknutím lze upravit styl.</a:t>
            </a:r>
          </a:p>
        </p:txBody>
      </p:sp>
      <p:sp>
        <p:nvSpPr>
          <p:cNvPr id="3" name="Zástupný text 2">
            <a:extLst>
              <a:ext uri="{FF2B5EF4-FFF2-40B4-BE49-F238E27FC236}">
                <a16:creationId xmlns:a16="http://schemas.microsoft.com/office/drawing/2014/main" id="{2DDE808E-5D18-431F-B362-7AAB2F03C30C}"/>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A2352CF-54EE-459F-AA67-F969962663C8}"/>
              </a:ext>
            </a:extLst>
          </p:cNvPr>
          <p:cNvSpPr txBox="1">
            <a:spLocks noGrp="1"/>
          </p:cNvSpPr>
          <p:nvPr>
            <p:ph type="dt" sz="half" idx="7"/>
          </p:nvPr>
        </p:nvSpPr>
        <p:spPr/>
        <p:txBody>
          <a:bodyPr/>
          <a:lstStyle>
            <a:lvl1pPr>
              <a:defRPr/>
            </a:lvl1pPr>
          </a:lstStyle>
          <a:p>
            <a:pPr lvl="0"/>
            <a:fld id="{4B5E92B8-5614-4421-B923-5C926E0B8420}" type="datetime1">
              <a:rPr lang="cs-CZ"/>
              <a:pPr lvl="0"/>
              <a:t>19.3.2021</a:t>
            </a:fld>
            <a:endParaRPr lang="cs-CZ"/>
          </a:p>
        </p:txBody>
      </p:sp>
      <p:sp>
        <p:nvSpPr>
          <p:cNvPr id="5" name="Zástupný symbol pro zápatí 4">
            <a:extLst>
              <a:ext uri="{FF2B5EF4-FFF2-40B4-BE49-F238E27FC236}">
                <a16:creationId xmlns:a16="http://schemas.microsoft.com/office/drawing/2014/main" id="{E3BD0C58-6DFF-4B4A-861A-360760A3FD0E}"/>
              </a:ext>
            </a:extLst>
          </p:cNvPr>
          <p:cNvSpPr txBox="1">
            <a:spLocks noGrp="1"/>
          </p:cNvSpPr>
          <p:nvPr>
            <p:ph type="ftr" sz="quarter" idx="9"/>
          </p:nvPr>
        </p:nvSpPr>
        <p:spPr/>
        <p:txBody>
          <a:bodyPr/>
          <a:lstStyle>
            <a:lvl1pPr>
              <a:defRPr/>
            </a:lvl1pPr>
          </a:lstStyle>
          <a:p>
            <a:pPr lvl="0"/>
            <a:endParaRPr lang="cs-CZ"/>
          </a:p>
        </p:txBody>
      </p:sp>
      <p:sp>
        <p:nvSpPr>
          <p:cNvPr id="6" name="Zástupný symbol pro číslo snímku 5">
            <a:extLst>
              <a:ext uri="{FF2B5EF4-FFF2-40B4-BE49-F238E27FC236}">
                <a16:creationId xmlns:a16="http://schemas.microsoft.com/office/drawing/2014/main" id="{E68BB619-3698-4611-9791-A7E167AB74D7}"/>
              </a:ext>
            </a:extLst>
          </p:cNvPr>
          <p:cNvSpPr txBox="1">
            <a:spLocks noGrp="1"/>
          </p:cNvSpPr>
          <p:nvPr>
            <p:ph type="sldNum" sz="quarter" idx="8"/>
          </p:nvPr>
        </p:nvSpPr>
        <p:spPr/>
        <p:txBody>
          <a:bodyPr/>
          <a:lstStyle>
            <a:lvl1pPr>
              <a:defRPr/>
            </a:lvl1pPr>
          </a:lstStyle>
          <a:p>
            <a:pPr lvl="0"/>
            <a:fld id="{3E75B3E7-CEEE-4775-AA49-1550585E07D3}" type="slidenum">
              <a:t>‹#›</a:t>
            </a:fld>
            <a:endParaRPr lang="cs-CZ"/>
          </a:p>
        </p:txBody>
      </p:sp>
    </p:spTree>
    <p:extLst>
      <p:ext uri="{BB962C8B-B14F-4D97-AF65-F5344CB8AC3E}">
        <p14:creationId xmlns:p14="http://schemas.microsoft.com/office/powerpoint/2010/main" val="1250839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54A7D4-F93D-4E2A-905C-F0A31A53BC24}"/>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obsah 2">
            <a:extLst>
              <a:ext uri="{FF2B5EF4-FFF2-40B4-BE49-F238E27FC236}">
                <a16:creationId xmlns:a16="http://schemas.microsoft.com/office/drawing/2014/main" id="{4FC4C396-020B-4AE2-B165-A4C264C79753}"/>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E8CD674-F7EE-42BD-A715-878F8777350C}"/>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664F10D-8878-4ACE-BC42-38EA4BC77FF2}"/>
              </a:ext>
            </a:extLst>
          </p:cNvPr>
          <p:cNvSpPr txBox="1">
            <a:spLocks noGrp="1"/>
          </p:cNvSpPr>
          <p:nvPr>
            <p:ph type="dt" sz="half" idx="7"/>
          </p:nvPr>
        </p:nvSpPr>
        <p:spPr/>
        <p:txBody>
          <a:bodyPr/>
          <a:lstStyle>
            <a:lvl1pPr>
              <a:defRPr/>
            </a:lvl1pPr>
          </a:lstStyle>
          <a:p>
            <a:pPr lvl="0"/>
            <a:fld id="{33B88B15-9953-4A43-8EAC-4E12459B0C8E}" type="datetime1">
              <a:rPr lang="cs-CZ"/>
              <a:pPr lvl="0"/>
              <a:t>19.3.2021</a:t>
            </a:fld>
            <a:endParaRPr lang="cs-CZ"/>
          </a:p>
        </p:txBody>
      </p:sp>
      <p:sp>
        <p:nvSpPr>
          <p:cNvPr id="6" name="Zástupný symbol pro zápatí 5">
            <a:extLst>
              <a:ext uri="{FF2B5EF4-FFF2-40B4-BE49-F238E27FC236}">
                <a16:creationId xmlns:a16="http://schemas.microsoft.com/office/drawing/2014/main" id="{9D0BB472-CDE6-46DC-B512-C3DF39015963}"/>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4E3C590C-FE7D-444A-B4F5-EF80D82418AB}"/>
              </a:ext>
            </a:extLst>
          </p:cNvPr>
          <p:cNvSpPr txBox="1">
            <a:spLocks noGrp="1"/>
          </p:cNvSpPr>
          <p:nvPr>
            <p:ph type="sldNum" sz="quarter" idx="8"/>
          </p:nvPr>
        </p:nvSpPr>
        <p:spPr/>
        <p:txBody>
          <a:bodyPr/>
          <a:lstStyle>
            <a:lvl1pPr>
              <a:defRPr/>
            </a:lvl1pPr>
          </a:lstStyle>
          <a:p>
            <a:pPr lvl="0"/>
            <a:fld id="{97C077A9-B13A-4785-B268-2F6C028EEDEC}" type="slidenum">
              <a:t>‹#›</a:t>
            </a:fld>
            <a:endParaRPr lang="cs-CZ"/>
          </a:p>
        </p:txBody>
      </p:sp>
    </p:spTree>
    <p:extLst>
      <p:ext uri="{BB962C8B-B14F-4D97-AF65-F5344CB8AC3E}">
        <p14:creationId xmlns:p14="http://schemas.microsoft.com/office/powerpoint/2010/main" val="306614931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7C6D4A-E0AE-4EDD-8DF1-8A354983FED3}"/>
              </a:ext>
            </a:extLst>
          </p:cNvPr>
          <p:cNvSpPr txBox="1">
            <a:spLocks noGrp="1"/>
          </p:cNvSpPr>
          <p:nvPr>
            <p:ph type="title"/>
          </p:nvPr>
        </p:nvSpPr>
        <p:spPr>
          <a:xfrm>
            <a:off x="839784" y="365129"/>
            <a:ext cx="10515600" cy="1325559"/>
          </a:xfrm>
        </p:spPr>
        <p:txBody>
          <a:bodyPr/>
          <a:lstStyle>
            <a:lvl1pPr>
              <a:defRPr/>
            </a:lvl1pPr>
          </a:lstStyle>
          <a:p>
            <a:pPr lvl="0"/>
            <a:r>
              <a:rPr lang="cs-CZ"/>
              <a:t>Kliknutím lze upravit styl.</a:t>
            </a:r>
          </a:p>
        </p:txBody>
      </p:sp>
      <p:sp>
        <p:nvSpPr>
          <p:cNvPr id="3" name="Zástupný text 2">
            <a:extLst>
              <a:ext uri="{FF2B5EF4-FFF2-40B4-BE49-F238E27FC236}">
                <a16:creationId xmlns:a16="http://schemas.microsoft.com/office/drawing/2014/main" id="{64FD247E-E711-460B-B415-D34B1DD226AF}"/>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09BD8DC-7188-4A62-8E78-15D226F6E167}"/>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05DBC5A3-6852-4842-A1C9-92657CCF9CA7}"/>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09CD908-6856-495E-8C0E-450A9B64E856}"/>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60FAB2A-0816-4716-8032-FBBEA32D2AAF}"/>
              </a:ext>
            </a:extLst>
          </p:cNvPr>
          <p:cNvSpPr txBox="1">
            <a:spLocks noGrp="1"/>
          </p:cNvSpPr>
          <p:nvPr>
            <p:ph type="dt" sz="half" idx="7"/>
          </p:nvPr>
        </p:nvSpPr>
        <p:spPr/>
        <p:txBody>
          <a:bodyPr/>
          <a:lstStyle>
            <a:lvl1pPr>
              <a:defRPr/>
            </a:lvl1pPr>
          </a:lstStyle>
          <a:p>
            <a:pPr lvl="0"/>
            <a:fld id="{B806BC83-F818-469D-B91F-780DF74FA17A}" type="datetime1">
              <a:rPr lang="cs-CZ"/>
              <a:pPr lvl="0"/>
              <a:t>19.3.2021</a:t>
            </a:fld>
            <a:endParaRPr lang="cs-CZ"/>
          </a:p>
        </p:txBody>
      </p:sp>
      <p:sp>
        <p:nvSpPr>
          <p:cNvPr id="8" name="Zástupný symbol pro zápatí 7">
            <a:extLst>
              <a:ext uri="{FF2B5EF4-FFF2-40B4-BE49-F238E27FC236}">
                <a16:creationId xmlns:a16="http://schemas.microsoft.com/office/drawing/2014/main" id="{77F4FE1D-80E8-4C85-B972-BFF84D444D08}"/>
              </a:ext>
            </a:extLst>
          </p:cNvPr>
          <p:cNvSpPr txBox="1">
            <a:spLocks noGrp="1"/>
          </p:cNvSpPr>
          <p:nvPr>
            <p:ph type="ftr" sz="quarter" idx="9"/>
          </p:nvPr>
        </p:nvSpPr>
        <p:spPr/>
        <p:txBody>
          <a:bodyPr/>
          <a:lstStyle>
            <a:lvl1pPr>
              <a:defRPr/>
            </a:lvl1pPr>
          </a:lstStyle>
          <a:p>
            <a:pPr lvl="0"/>
            <a:endParaRPr lang="cs-CZ"/>
          </a:p>
        </p:txBody>
      </p:sp>
      <p:sp>
        <p:nvSpPr>
          <p:cNvPr id="9" name="Zástupný symbol pro číslo snímku 8">
            <a:extLst>
              <a:ext uri="{FF2B5EF4-FFF2-40B4-BE49-F238E27FC236}">
                <a16:creationId xmlns:a16="http://schemas.microsoft.com/office/drawing/2014/main" id="{CC0D9944-AECF-48F2-9ABE-E5C3D670F4D9}"/>
              </a:ext>
            </a:extLst>
          </p:cNvPr>
          <p:cNvSpPr txBox="1">
            <a:spLocks noGrp="1"/>
          </p:cNvSpPr>
          <p:nvPr>
            <p:ph type="sldNum" sz="quarter" idx="8"/>
          </p:nvPr>
        </p:nvSpPr>
        <p:spPr/>
        <p:txBody>
          <a:bodyPr/>
          <a:lstStyle>
            <a:lvl1pPr>
              <a:defRPr/>
            </a:lvl1pPr>
          </a:lstStyle>
          <a:p>
            <a:pPr lvl="0"/>
            <a:fld id="{2D3411A8-2FEC-4B55-9B1E-54D5B248A1A6}" type="slidenum">
              <a:t>‹#›</a:t>
            </a:fld>
            <a:endParaRPr lang="cs-CZ"/>
          </a:p>
        </p:txBody>
      </p:sp>
    </p:spTree>
    <p:extLst>
      <p:ext uri="{BB962C8B-B14F-4D97-AF65-F5344CB8AC3E}">
        <p14:creationId xmlns:p14="http://schemas.microsoft.com/office/powerpoint/2010/main" val="42692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71598C-3B49-4B6C-9FAE-5343C4DD6492}"/>
              </a:ext>
            </a:extLst>
          </p:cNvPr>
          <p:cNvSpPr txBox="1">
            <a:spLocks noGrp="1"/>
          </p:cNvSpPr>
          <p:nvPr>
            <p:ph type="title"/>
          </p:nvPr>
        </p:nvSpPr>
        <p:spPr/>
        <p:txBody>
          <a:bodyPr/>
          <a:lstStyle>
            <a:lvl1pPr>
              <a:defRPr/>
            </a:lvl1pPr>
          </a:lstStyle>
          <a:p>
            <a:pPr lvl="0"/>
            <a:r>
              <a:rPr lang="cs-CZ"/>
              <a:t>Kliknutím lze upravit styl.</a:t>
            </a:r>
          </a:p>
        </p:txBody>
      </p:sp>
      <p:sp>
        <p:nvSpPr>
          <p:cNvPr id="3" name="Zástupný symbol pro datum 2">
            <a:extLst>
              <a:ext uri="{FF2B5EF4-FFF2-40B4-BE49-F238E27FC236}">
                <a16:creationId xmlns:a16="http://schemas.microsoft.com/office/drawing/2014/main" id="{2257681F-F431-40B3-9DCC-97F6C86B7FB3}"/>
              </a:ext>
            </a:extLst>
          </p:cNvPr>
          <p:cNvSpPr txBox="1">
            <a:spLocks noGrp="1"/>
          </p:cNvSpPr>
          <p:nvPr>
            <p:ph type="dt" sz="half" idx="7"/>
          </p:nvPr>
        </p:nvSpPr>
        <p:spPr/>
        <p:txBody>
          <a:bodyPr/>
          <a:lstStyle>
            <a:lvl1pPr>
              <a:defRPr/>
            </a:lvl1pPr>
          </a:lstStyle>
          <a:p>
            <a:pPr lvl="0"/>
            <a:fld id="{47070810-4F68-45C5-AEFD-3795A755E2D3}" type="datetime1">
              <a:rPr lang="cs-CZ"/>
              <a:pPr lvl="0"/>
              <a:t>19.3.2021</a:t>
            </a:fld>
            <a:endParaRPr lang="cs-CZ"/>
          </a:p>
        </p:txBody>
      </p:sp>
      <p:sp>
        <p:nvSpPr>
          <p:cNvPr id="4" name="Zástupný symbol pro zápatí 3">
            <a:extLst>
              <a:ext uri="{FF2B5EF4-FFF2-40B4-BE49-F238E27FC236}">
                <a16:creationId xmlns:a16="http://schemas.microsoft.com/office/drawing/2014/main" id="{57C1F914-DD9F-48B9-9921-2810413057D3}"/>
              </a:ext>
            </a:extLst>
          </p:cNvPr>
          <p:cNvSpPr txBox="1">
            <a:spLocks noGrp="1"/>
          </p:cNvSpPr>
          <p:nvPr>
            <p:ph type="ftr" sz="quarter" idx="9"/>
          </p:nvPr>
        </p:nvSpPr>
        <p:spPr/>
        <p:txBody>
          <a:bodyPr/>
          <a:lstStyle>
            <a:lvl1pPr>
              <a:defRPr/>
            </a:lvl1pPr>
          </a:lstStyle>
          <a:p>
            <a:pPr lvl="0"/>
            <a:endParaRPr lang="cs-CZ"/>
          </a:p>
        </p:txBody>
      </p:sp>
      <p:sp>
        <p:nvSpPr>
          <p:cNvPr id="5" name="Zástupný symbol pro číslo snímku 4">
            <a:extLst>
              <a:ext uri="{FF2B5EF4-FFF2-40B4-BE49-F238E27FC236}">
                <a16:creationId xmlns:a16="http://schemas.microsoft.com/office/drawing/2014/main" id="{72303F42-1AC5-4C75-9CF7-3C2FB42E60F8}"/>
              </a:ext>
            </a:extLst>
          </p:cNvPr>
          <p:cNvSpPr txBox="1">
            <a:spLocks noGrp="1"/>
          </p:cNvSpPr>
          <p:nvPr>
            <p:ph type="sldNum" sz="quarter" idx="8"/>
          </p:nvPr>
        </p:nvSpPr>
        <p:spPr/>
        <p:txBody>
          <a:bodyPr/>
          <a:lstStyle>
            <a:lvl1pPr>
              <a:defRPr/>
            </a:lvl1pPr>
          </a:lstStyle>
          <a:p>
            <a:pPr lvl="0"/>
            <a:fld id="{1BB355BD-06D9-45D4-A93C-344FD25AAAA4}" type="slidenum">
              <a:t>‹#›</a:t>
            </a:fld>
            <a:endParaRPr lang="cs-CZ"/>
          </a:p>
        </p:txBody>
      </p:sp>
    </p:spTree>
    <p:extLst>
      <p:ext uri="{BB962C8B-B14F-4D97-AF65-F5344CB8AC3E}">
        <p14:creationId xmlns:p14="http://schemas.microsoft.com/office/powerpoint/2010/main" val="825792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C1DAE80-BCB1-4F3F-AF80-247536158FAC}"/>
              </a:ext>
            </a:extLst>
          </p:cNvPr>
          <p:cNvSpPr txBox="1">
            <a:spLocks noGrp="1"/>
          </p:cNvSpPr>
          <p:nvPr>
            <p:ph type="dt" sz="half" idx="7"/>
          </p:nvPr>
        </p:nvSpPr>
        <p:spPr/>
        <p:txBody>
          <a:bodyPr/>
          <a:lstStyle>
            <a:lvl1pPr>
              <a:defRPr/>
            </a:lvl1pPr>
          </a:lstStyle>
          <a:p>
            <a:pPr lvl="0"/>
            <a:fld id="{9CE083B9-A4CE-43EE-85B9-AE80B2C2E19A}" type="datetime1">
              <a:rPr lang="cs-CZ"/>
              <a:pPr lvl="0"/>
              <a:t>19.3.2021</a:t>
            </a:fld>
            <a:endParaRPr lang="cs-CZ"/>
          </a:p>
        </p:txBody>
      </p:sp>
      <p:sp>
        <p:nvSpPr>
          <p:cNvPr id="3" name="Zástupný symbol pro zápatí 2">
            <a:extLst>
              <a:ext uri="{FF2B5EF4-FFF2-40B4-BE49-F238E27FC236}">
                <a16:creationId xmlns:a16="http://schemas.microsoft.com/office/drawing/2014/main" id="{6BBCB2C8-8452-479D-A77A-FE6376BE63FB}"/>
              </a:ext>
            </a:extLst>
          </p:cNvPr>
          <p:cNvSpPr txBox="1">
            <a:spLocks noGrp="1"/>
          </p:cNvSpPr>
          <p:nvPr>
            <p:ph type="ftr" sz="quarter" idx="9"/>
          </p:nvPr>
        </p:nvSpPr>
        <p:spPr/>
        <p:txBody>
          <a:bodyPr/>
          <a:lstStyle>
            <a:lvl1pPr>
              <a:defRPr/>
            </a:lvl1pPr>
          </a:lstStyle>
          <a:p>
            <a:pPr lvl="0"/>
            <a:endParaRPr lang="cs-CZ"/>
          </a:p>
        </p:txBody>
      </p:sp>
      <p:sp>
        <p:nvSpPr>
          <p:cNvPr id="4" name="Zástupný symbol pro číslo snímku 3">
            <a:extLst>
              <a:ext uri="{FF2B5EF4-FFF2-40B4-BE49-F238E27FC236}">
                <a16:creationId xmlns:a16="http://schemas.microsoft.com/office/drawing/2014/main" id="{1457992F-ED0A-4AAC-A29A-C078CE589289}"/>
              </a:ext>
            </a:extLst>
          </p:cNvPr>
          <p:cNvSpPr txBox="1">
            <a:spLocks noGrp="1"/>
          </p:cNvSpPr>
          <p:nvPr>
            <p:ph type="sldNum" sz="quarter" idx="8"/>
          </p:nvPr>
        </p:nvSpPr>
        <p:spPr/>
        <p:txBody>
          <a:bodyPr/>
          <a:lstStyle>
            <a:lvl1pPr>
              <a:defRPr/>
            </a:lvl1pPr>
          </a:lstStyle>
          <a:p>
            <a:pPr lvl="0"/>
            <a:fld id="{5CE3DB98-085F-4F7B-8554-DA2889AF863C}" type="slidenum">
              <a:t>‹#›</a:t>
            </a:fld>
            <a:endParaRPr lang="cs-CZ"/>
          </a:p>
        </p:txBody>
      </p:sp>
    </p:spTree>
    <p:extLst>
      <p:ext uri="{BB962C8B-B14F-4D97-AF65-F5344CB8AC3E}">
        <p14:creationId xmlns:p14="http://schemas.microsoft.com/office/powerpoint/2010/main" val="2556471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F13CC2-99AF-4213-8770-8F3CA362CC4E}"/>
              </a:ext>
            </a:extLst>
          </p:cNvPr>
          <p:cNvSpPr txBox="1">
            <a:spLocks noGrp="1"/>
          </p:cNvSpPr>
          <p:nvPr>
            <p:ph type="title"/>
          </p:nvPr>
        </p:nvSpPr>
        <p:spPr>
          <a:xfrm>
            <a:off x="839784" y="457200"/>
            <a:ext cx="3932240" cy="1600200"/>
          </a:xfrm>
        </p:spPr>
        <p:txBody>
          <a:bodyPr anchor="b"/>
          <a:lstStyle>
            <a:lvl1pPr>
              <a:defRPr sz="3200"/>
            </a:lvl1pPr>
          </a:lstStyle>
          <a:p>
            <a:pPr lvl="0"/>
            <a:r>
              <a:rPr lang="cs-CZ"/>
              <a:t>Kliknutím lze upravit styl.</a:t>
            </a:r>
          </a:p>
        </p:txBody>
      </p:sp>
      <p:sp>
        <p:nvSpPr>
          <p:cNvPr id="3" name="Zástupný obsah 2">
            <a:extLst>
              <a:ext uri="{FF2B5EF4-FFF2-40B4-BE49-F238E27FC236}">
                <a16:creationId xmlns:a16="http://schemas.microsoft.com/office/drawing/2014/main" id="{09C67EE5-AEC5-4B7F-8C49-788DD155937E}"/>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8BB68A1-58C8-42CE-B815-75FEF6A5BF55}"/>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E0AC2D0-DF6A-403D-A00C-A7319A48591D}"/>
              </a:ext>
            </a:extLst>
          </p:cNvPr>
          <p:cNvSpPr txBox="1">
            <a:spLocks noGrp="1"/>
          </p:cNvSpPr>
          <p:nvPr>
            <p:ph type="dt" sz="half" idx="7"/>
          </p:nvPr>
        </p:nvSpPr>
        <p:spPr/>
        <p:txBody>
          <a:bodyPr/>
          <a:lstStyle>
            <a:lvl1pPr>
              <a:defRPr/>
            </a:lvl1pPr>
          </a:lstStyle>
          <a:p>
            <a:pPr lvl="0"/>
            <a:fld id="{55396F86-9232-40D0-817F-B1B547332DB1}" type="datetime1">
              <a:rPr lang="cs-CZ"/>
              <a:pPr lvl="0"/>
              <a:t>19.3.2021</a:t>
            </a:fld>
            <a:endParaRPr lang="cs-CZ"/>
          </a:p>
        </p:txBody>
      </p:sp>
      <p:sp>
        <p:nvSpPr>
          <p:cNvPr id="6" name="Zástupný symbol pro zápatí 5">
            <a:extLst>
              <a:ext uri="{FF2B5EF4-FFF2-40B4-BE49-F238E27FC236}">
                <a16:creationId xmlns:a16="http://schemas.microsoft.com/office/drawing/2014/main" id="{9C94636A-466B-496D-A71F-6F2D081B4510}"/>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54A25F74-91E8-4E2A-AF09-253527F891E3}"/>
              </a:ext>
            </a:extLst>
          </p:cNvPr>
          <p:cNvSpPr txBox="1">
            <a:spLocks noGrp="1"/>
          </p:cNvSpPr>
          <p:nvPr>
            <p:ph type="sldNum" sz="quarter" idx="8"/>
          </p:nvPr>
        </p:nvSpPr>
        <p:spPr/>
        <p:txBody>
          <a:bodyPr/>
          <a:lstStyle>
            <a:lvl1pPr>
              <a:defRPr/>
            </a:lvl1pPr>
          </a:lstStyle>
          <a:p>
            <a:pPr lvl="0"/>
            <a:fld id="{9331C05C-7961-41EF-B68F-DCC9C1AAB5D1}" type="slidenum">
              <a:t>‹#›</a:t>
            </a:fld>
            <a:endParaRPr lang="cs-CZ"/>
          </a:p>
        </p:txBody>
      </p:sp>
    </p:spTree>
    <p:extLst>
      <p:ext uri="{BB962C8B-B14F-4D97-AF65-F5344CB8AC3E}">
        <p14:creationId xmlns:p14="http://schemas.microsoft.com/office/powerpoint/2010/main" val="1587259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661C77-24CA-4A8F-AF33-B12CFAC08360}"/>
              </a:ext>
            </a:extLst>
          </p:cNvPr>
          <p:cNvSpPr txBox="1">
            <a:spLocks noGrp="1"/>
          </p:cNvSpPr>
          <p:nvPr>
            <p:ph type="title"/>
          </p:nvPr>
        </p:nvSpPr>
        <p:spPr>
          <a:xfrm>
            <a:off x="839784" y="457200"/>
            <a:ext cx="3932240" cy="1600200"/>
          </a:xfrm>
        </p:spPr>
        <p:txBody>
          <a:bodyPr anchor="b"/>
          <a:lstStyle>
            <a:lvl1pPr>
              <a:defRPr sz="3200"/>
            </a:lvl1pPr>
          </a:lstStyle>
          <a:p>
            <a:pPr lvl="0"/>
            <a:r>
              <a:rPr lang="cs-CZ"/>
              <a:t>Kliknutím lze upravit styl.</a:t>
            </a:r>
          </a:p>
        </p:txBody>
      </p:sp>
      <p:sp>
        <p:nvSpPr>
          <p:cNvPr id="3" name="Zástupný symbol obrázku 2">
            <a:extLst>
              <a:ext uri="{FF2B5EF4-FFF2-40B4-BE49-F238E27FC236}">
                <a16:creationId xmlns:a16="http://schemas.microsoft.com/office/drawing/2014/main" id="{29A3A49C-2634-479A-9C9C-BF9D89CD4801}"/>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cs-CZ"/>
          </a:p>
        </p:txBody>
      </p:sp>
      <p:sp>
        <p:nvSpPr>
          <p:cNvPr id="4" name="Zástupný text 3">
            <a:extLst>
              <a:ext uri="{FF2B5EF4-FFF2-40B4-BE49-F238E27FC236}">
                <a16:creationId xmlns:a16="http://schemas.microsoft.com/office/drawing/2014/main" id="{1BBA32DC-AD5D-4E30-82B0-64B4CBDA54C0}"/>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6A01FC3-F46C-44DE-9FFC-19292C8E79FC}"/>
              </a:ext>
            </a:extLst>
          </p:cNvPr>
          <p:cNvSpPr txBox="1">
            <a:spLocks noGrp="1"/>
          </p:cNvSpPr>
          <p:nvPr>
            <p:ph type="dt" sz="half" idx="7"/>
          </p:nvPr>
        </p:nvSpPr>
        <p:spPr/>
        <p:txBody>
          <a:bodyPr/>
          <a:lstStyle>
            <a:lvl1pPr>
              <a:defRPr/>
            </a:lvl1pPr>
          </a:lstStyle>
          <a:p>
            <a:pPr lvl="0"/>
            <a:fld id="{4BA08062-DDE1-45F1-93D4-F177CC94E22C}" type="datetime1">
              <a:rPr lang="cs-CZ"/>
              <a:pPr lvl="0"/>
              <a:t>19.3.2021</a:t>
            </a:fld>
            <a:endParaRPr lang="cs-CZ"/>
          </a:p>
        </p:txBody>
      </p:sp>
      <p:sp>
        <p:nvSpPr>
          <p:cNvPr id="6" name="Zástupný symbol pro zápatí 5">
            <a:extLst>
              <a:ext uri="{FF2B5EF4-FFF2-40B4-BE49-F238E27FC236}">
                <a16:creationId xmlns:a16="http://schemas.microsoft.com/office/drawing/2014/main" id="{C7CB7C4D-BF83-41A9-9C5B-8BD197AB4608}"/>
              </a:ext>
            </a:extLst>
          </p:cNvPr>
          <p:cNvSpPr txBox="1">
            <a:spLocks noGrp="1"/>
          </p:cNvSpPr>
          <p:nvPr>
            <p:ph type="ftr" sz="quarter" idx="9"/>
          </p:nvPr>
        </p:nvSpPr>
        <p:spPr/>
        <p:txBody>
          <a:bodyPr/>
          <a:lstStyle>
            <a:lvl1pPr>
              <a:defRPr/>
            </a:lvl1pPr>
          </a:lstStyle>
          <a:p>
            <a:pPr lvl="0"/>
            <a:endParaRPr lang="cs-CZ"/>
          </a:p>
        </p:txBody>
      </p:sp>
      <p:sp>
        <p:nvSpPr>
          <p:cNvPr id="7" name="Zástupný symbol pro číslo snímku 6">
            <a:extLst>
              <a:ext uri="{FF2B5EF4-FFF2-40B4-BE49-F238E27FC236}">
                <a16:creationId xmlns:a16="http://schemas.microsoft.com/office/drawing/2014/main" id="{49E79F80-4FB2-4A75-9C43-C514C04A7ED4}"/>
              </a:ext>
            </a:extLst>
          </p:cNvPr>
          <p:cNvSpPr txBox="1">
            <a:spLocks noGrp="1"/>
          </p:cNvSpPr>
          <p:nvPr>
            <p:ph type="sldNum" sz="quarter" idx="8"/>
          </p:nvPr>
        </p:nvSpPr>
        <p:spPr/>
        <p:txBody>
          <a:bodyPr/>
          <a:lstStyle>
            <a:lvl1pPr>
              <a:defRPr/>
            </a:lvl1pPr>
          </a:lstStyle>
          <a:p>
            <a:pPr lvl="0"/>
            <a:fld id="{0FA544FE-EB73-45EC-9615-83AE20718F58}" type="slidenum">
              <a:t>‹#›</a:t>
            </a:fld>
            <a:endParaRPr lang="cs-CZ"/>
          </a:p>
        </p:txBody>
      </p:sp>
    </p:spTree>
    <p:extLst>
      <p:ext uri="{BB962C8B-B14F-4D97-AF65-F5344CB8AC3E}">
        <p14:creationId xmlns:p14="http://schemas.microsoft.com/office/powerpoint/2010/main" val="1337118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0F43C963-A670-431B-8875-5F1F5EF37FB0}"/>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cs-CZ"/>
              <a:t>Kliknutím lze upravit styl.</a:t>
            </a:r>
          </a:p>
        </p:txBody>
      </p:sp>
      <p:sp>
        <p:nvSpPr>
          <p:cNvPr id="3" name="Zástupný text 2">
            <a:extLst>
              <a:ext uri="{FF2B5EF4-FFF2-40B4-BE49-F238E27FC236}">
                <a16:creationId xmlns:a16="http://schemas.microsoft.com/office/drawing/2014/main" id="{725E66C2-178E-4F20-935F-D884D0197394}"/>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0FDEEC9-3EFA-40FD-85DC-9D6F89D96F92}"/>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fld id="{CCF5416E-5DAA-4288-89A0-6285093336B8}" type="datetime1">
              <a:rPr lang="cs-CZ"/>
              <a:pPr lvl="0"/>
              <a:t>19.3.2021</a:t>
            </a:fld>
            <a:endParaRPr lang="cs-CZ"/>
          </a:p>
        </p:txBody>
      </p:sp>
      <p:sp>
        <p:nvSpPr>
          <p:cNvPr id="5" name="Zástupný symbol pro zápatí 4">
            <a:extLst>
              <a:ext uri="{FF2B5EF4-FFF2-40B4-BE49-F238E27FC236}">
                <a16:creationId xmlns:a16="http://schemas.microsoft.com/office/drawing/2014/main" id="{6A7A602E-9B4A-4A86-B270-FC037DA284A7}"/>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endParaRPr lang="cs-CZ"/>
          </a:p>
        </p:txBody>
      </p:sp>
      <p:sp>
        <p:nvSpPr>
          <p:cNvPr id="6" name="Zástupný symbol pro číslo snímku 5">
            <a:extLst>
              <a:ext uri="{FF2B5EF4-FFF2-40B4-BE49-F238E27FC236}">
                <a16:creationId xmlns:a16="http://schemas.microsoft.com/office/drawing/2014/main" id="{0ADC1897-B50E-4E13-9D8D-B908E4265096}"/>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cs-CZ" sz="1200" b="0" i="0" u="none" strike="noStrike" kern="1200" cap="none" spc="0" baseline="0">
                <a:solidFill>
                  <a:srgbClr val="898989"/>
                </a:solidFill>
                <a:uFillTx/>
                <a:latin typeface="Calibri"/>
              </a:defRPr>
            </a:lvl1pPr>
          </a:lstStyle>
          <a:p>
            <a:pPr lvl="0"/>
            <a:fld id="{7F3F53CA-0AF0-44B0-96B2-2F1ABE2EF795}" type="slidenum">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cs-CZ"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cs-CZ"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cs-CZ"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cs-CZ"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cs-CZ"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cs-CZ"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0A9349-B915-49DB-92D7-232B97100A71}"/>
              </a:ext>
            </a:extLst>
          </p:cNvPr>
          <p:cNvSpPr txBox="1">
            <a:spLocks noGrp="1"/>
          </p:cNvSpPr>
          <p:nvPr>
            <p:ph type="ctrTitle"/>
          </p:nvPr>
        </p:nvSpPr>
        <p:spPr/>
        <p:txBody>
          <a:bodyPr/>
          <a:lstStyle/>
          <a:p>
            <a:pPr lvl="0"/>
            <a:r>
              <a:rPr lang="cs-CZ"/>
              <a:t>Was leistet die Narratologie?</a:t>
            </a:r>
          </a:p>
        </p:txBody>
      </p:sp>
      <p:sp>
        <p:nvSpPr>
          <p:cNvPr id="3" name="Podnadpis 2">
            <a:extLst>
              <a:ext uri="{FF2B5EF4-FFF2-40B4-BE49-F238E27FC236}">
                <a16:creationId xmlns:a16="http://schemas.microsoft.com/office/drawing/2014/main" id="{36F8F99E-E0BF-4844-9B0C-2506A41AFC9E}"/>
              </a:ext>
            </a:extLst>
          </p:cNvPr>
          <p:cNvSpPr txBox="1">
            <a:spLocks noGrp="1"/>
          </p:cNvSpPr>
          <p:nvPr>
            <p:ph type="subTitle" idx="1"/>
          </p:nvPr>
        </p:nvSpPr>
        <p:spPr/>
        <p:txBody>
          <a:bodyPr/>
          <a:lstStyle/>
          <a:p>
            <a:pPr lvl="0"/>
            <a:r>
              <a:rPr lang="cs-CZ" dirty="0"/>
              <a:t>Texte </a:t>
            </a:r>
            <a:r>
              <a:rPr lang="cs-CZ" dirty="0" err="1"/>
              <a:t>und</a:t>
            </a:r>
            <a:r>
              <a:rPr lang="cs-CZ" dirty="0"/>
              <a:t> </a:t>
            </a:r>
            <a:r>
              <a:rPr lang="cs-CZ" dirty="0" err="1"/>
              <a:t>Methoden</a:t>
            </a:r>
            <a:r>
              <a:rPr lang="cs-CZ" dirty="0"/>
              <a:t>, den 17. 3.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80640C-7D57-4077-87ED-82D5F62AAD1A}"/>
              </a:ext>
            </a:extLst>
          </p:cNvPr>
          <p:cNvSpPr>
            <a:spLocks noGrp="1"/>
          </p:cNvSpPr>
          <p:nvPr>
            <p:ph type="title"/>
          </p:nvPr>
        </p:nvSpPr>
        <p:spPr/>
        <p:txBody>
          <a:bodyPr/>
          <a:lstStyle/>
          <a:p>
            <a:r>
              <a:rPr lang="de-DE" dirty="0"/>
              <a:t>Die personale ES</a:t>
            </a:r>
            <a:endParaRPr lang="cs-CZ" dirty="0"/>
          </a:p>
        </p:txBody>
      </p:sp>
      <p:sp>
        <p:nvSpPr>
          <p:cNvPr id="3" name="Zástupný obsah 2">
            <a:extLst>
              <a:ext uri="{FF2B5EF4-FFF2-40B4-BE49-F238E27FC236}">
                <a16:creationId xmlns:a16="http://schemas.microsoft.com/office/drawing/2014/main" id="{AD350ACE-4E11-45DD-8111-1DE5AD521775}"/>
              </a:ext>
            </a:extLst>
          </p:cNvPr>
          <p:cNvSpPr>
            <a:spLocks noGrp="1"/>
          </p:cNvSpPr>
          <p:nvPr>
            <p:ph idx="1"/>
          </p:nvPr>
        </p:nvSpPr>
        <p:spPr/>
        <p:txBody>
          <a:bodyPr>
            <a:normAutofit fontScale="85000" lnSpcReduction="20000"/>
          </a:bodyPr>
          <a:lstStyle/>
          <a:p>
            <a:r>
              <a:rPr lang="de-DE" dirty="0"/>
              <a:t>Es dominiert die </a:t>
            </a:r>
            <a:r>
              <a:rPr lang="de-DE" dirty="0" err="1"/>
              <a:t>Reflektorfigur</a:t>
            </a:r>
            <a:r>
              <a:rPr lang="de-DE" dirty="0"/>
              <a:t>, nicht Identität der </a:t>
            </a:r>
            <a:r>
              <a:rPr lang="de-DE" dirty="0" err="1"/>
              <a:t>Seinsberiche</a:t>
            </a:r>
            <a:r>
              <a:rPr lang="de-DE" dirty="0"/>
              <a:t> von Erzähler und Figuren.</a:t>
            </a:r>
          </a:p>
          <a:p>
            <a:r>
              <a:rPr lang="de-DE" dirty="0"/>
              <a:t>Typische „Selbstgespräche“ in der 3. Person („er“/„sie“)</a:t>
            </a:r>
          </a:p>
          <a:p>
            <a:r>
              <a:rPr lang="de-DE" dirty="0"/>
              <a:t>James Joyce: Ein Porträt des Künstlers als junger Mann. Übers. von Klaus Reichert . Berlin: Verlag Volk und Welt, 1979. Schluss des Kap. 4.</a:t>
            </a:r>
            <a:endParaRPr lang="cs-CZ" dirty="0"/>
          </a:p>
        </p:txBody>
      </p:sp>
      <p:sp>
        <p:nvSpPr>
          <p:cNvPr id="4" name="Zástupný obsah 3">
            <a:extLst>
              <a:ext uri="{FF2B5EF4-FFF2-40B4-BE49-F238E27FC236}">
                <a16:creationId xmlns:a16="http://schemas.microsoft.com/office/drawing/2014/main" id="{0C936387-E32D-4ABD-B6F1-26803EB9D4FE}"/>
              </a:ext>
            </a:extLst>
          </p:cNvPr>
          <p:cNvSpPr>
            <a:spLocks noGrp="1"/>
          </p:cNvSpPr>
          <p:nvPr>
            <p:ph idx="2"/>
          </p:nvPr>
        </p:nvSpPr>
        <p:spPr/>
        <p:txBody>
          <a:bodyPr>
            <a:normAutofit fontScale="85000" lnSpcReduction="20000"/>
          </a:bodyPr>
          <a:lstStyle/>
          <a:p>
            <a:r>
              <a:rPr lang="de-DE" dirty="0"/>
              <a:t>Ihr Bild war in seine Seele gedrungen, für immer, und kein Wort hatte das heilige Schweigen seiner Ekstase gebrochen. Ihre Augen hatten ihn gerufen, und seine Seele war bei dem </a:t>
            </a:r>
            <a:r>
              <a:rPr lang="de-DE" dirty="0" err="1"/>
              <a:t>anruf</a:t>
            </a:r>
            <a:r>
              <a:rPr lang="de-DE" dirty="0"/>
              <a:t> gehüft. Lieben, irren, fallen, triumphieren, Leben aus Leben neu erschaffen!  Ein wilder Engel war ihm erschienen, der Engel sterblicher Jugend und Schönheit, ein Gesandter von den lieblichen Residenzen des Lebens, um vor ihm in einem Augenblick der Ekstase die Tore zu allen Straßen des Irrtums und der Herrlichkeit aufzureißen.“ (über das Mädchen am Meer, S. 195/196)</a:t>
            </a:r>
            <a:endParaRPr lang="cs-CZ" dirty="0"/>
          </a:p>
        </p:txBody>
      </p:sp>
    </p:spTree>
    <p:extLst>
      <p:ext uri="{BB962C8B-B14F-4D97-AF65-F5344CB8AC3E}">
        <p14:creationId xmlns:p14="http://schemas.microsoft.com/office/powerpoint/2010/main" val="458871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4E0E44-3371-469D-B7F8-A6E88E4EB100}"/>
              </a:ext>
            </a:extLst>
          </p:cNvPr>
          <p:cNvSpPr txBox="1">
            <a:spLocks noGrp="1"/>
          </p:cNvSpPr>
          <p:nvPr>
            <p:ph type="title"/>
          </p:nvPr>
        </p:nvSpPr>
        <p:spPr/>
        <p:txBody>
          <a:bodyPr/>
          <a:lstStyle/>
          <a:p>
            <a:pPr lvl="0"/>
            <a:r>
              <a:rPr lang="de-DE"/>
              <a:t>Gerarde Genette </a:t>
            </a:r>
            <a:br>
              <a:rPr lang="de-DE"/>
            </a:br>
            <a:r>
              <a:rPr lang="de-DE"/>
              <a:t>(</a:t>
            </a:r>
            <a:r>
              <a:rPr lang="cs-CZ" b="1"/>
              <a:t>1930</a:t>
            </a:r>
            <a:r>
              <a:rPr lang="cs-CZ"/>
              <a:t> –2018)</a:t>
            </a:r>
          </a:p>
        </p:txBody>
      </p:sp>
      <p:sp>
        <p:nvSpPr>
          <p:cNvPr id="3" name="Zástupný obsah 4">
            <a:extLst>
              <a:ext uri="{FF2B5EF4-FFF2-40B4-BE49-F238E27FC236}">
                <a16:creationId xmlns:a16="http://schemas.microsoft.com/office/drawing/2014/main" id="{6684F57B-B6D3-4E36-A9FF-7C2EA5993C78}"/>
              </a:ext>
            </a:extLst>
          </p:cNvPr>
          <p:cNvSpPr txBox="1">
            <a:spLocks noGrp="1"/>
          </p:cNvSpPr>
          <p:nvPr>
            <p:ph idx="1"/>
          </p:nvPr>
        </p:nvSpPr>
        <p:spPr/>
        <p:txBody>
          <a:bodyPr/>
          <a:lstStyle/>
          <a:p>
            <a:pPr lvl="0"/>
            <a:r>
              <a:rPr lang="fr-FR"/>
              <a:t>Discours du récit (Figures 3), Paris 1972</a:t>
            </a:r>
            <a:endParaRPr lang="de-DE" b="1"/>
          </a:p>
          <a:p>
            <a:pPr lvl="0"/>
            <a:r>
              <a:rPr lang="de-DE" b="1"/>
              <a:t>Modus</a:t>
            </a:r>
            <a:endParaRPr lang="cs-CZ"/>
          </a:p>
          <a:p>
            <a:pPr lvl="0"/>
            <a:r>
              <a:rPr lang="cs-CZ" b="1"/>
              <a:t> - Fokalisierungstypen</a:t>
            </a:r>
            <a:r>
              <a:rPr lang="cs-CZ"/>
              <a:t> : die Frage "</a:t>
            </a:r>
            <a:r>
              <a:rPr lang="cs-CZ" b="1"/>
              <a:t>Wer nimmt wahr?" </a:t>
            </a:r>
            <a:endParaRPr lang="cs-CZ"/>
          </a:p>
          <a:p>
            <a:pPr lvl="0"/>
            <a:r>
              <a:rPr lang="cs-CZ" b="1"/>
              <a:t>Stimme des Erzählers</a:t>
            </a:r>
            <a:r>
              <a:rPr lang="cs-CZ"/>
              <a:t>:  die Frage "</a:t>
            </a:r>
            <a:r>
              <a:rPr lang="cs-CZ" b="1"/>
              <a:t>Wer spricht?</a:t>
            </a:r>
            <a:r>
              <a:rPr lang="cs-CZ"/>
              <a:t>" </a:t>
            </a:r>
          </a:p>
          <a:p>
            <a:pPr lvl="0"/>
            <a:r>
              <a:rPr lang="de-DE"/>
              <a:t>Ordnung 	chronologisch</a:t>
            </a:r>
          </a:p>
          <a:p>
            <a:pPr lvl="0"/>
            <a:r>
              <a:rPr lang="de-DE"/>
              <a:t>mit Anachronien: Analepse und Prolepse</a:t>
            </a:r>
          </a:p>
        </p:txBody>
      </p:sp>
    </p:spTree>
    <p:extLst>
      <p:ext uri="{BB962C8B-B14F-4D97-AF65-F5344CB8AC3E}">
        <p14:creationId xmlns:p14="http://schemas.microsoft.com/office/powerpoint/2010/main" val="1944378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455C17-AA1F-4E0D-A5CD-4C14E623FDB1}"/>
              </a:ext>
            </a:extLst>
          </p:cNvPr>
          <p:cNvSpPr txBox="1">
            <a:spLocks noGrp="1"/>
          </p:cNvSpPr>
          <p:nvPr>
            <p:ph type="title"/>
          </p:nvPr>
        </p:nvSpPr>
        <p:spPr/>
        <p:txBody>
          <a:bodyPr/>
          <a:lstStyle/>
          <a:p>
            <a:pPr lvl="0"/>
            <a:r>
              <a:rPr lang="de-DE"/>
              <a:t>Gerarde Genette</a:t>
            </a:r>
            <a:endParaRPr lang="cs-CZ"/>
          </a:p>
        </p:txBody>
      </p:sp>
      <p:sp>
        <p:nvSpPr>
          <p:cNvPr id="3" name="Zástupný obsah 2">
            <a:extLst>
              <a:ext uri="{FF2B5EF4-FFF2-40B4-BE49-F238E27FC236}">
                <a16:creationId xmlns:a16="http://schemas.microsoft.com/office/drawing/2014/main" id="{5D359769-694B-4D2F-AFD5-C1FCA26534EE}"/>
              </a:ext>
            </a:extLst>
          </p:cNvPr>
          <p:cNvSpPr txBox="1">
            <a:spLocks noGrp="1"/>
          </p:cNvSpPr>
          <p:nvPr>
            <p:ph idx="1"/>
          </p:nvPr>
        </p:nvSpPr>
        <p:spPr/>
        <p:txBody>
          <a:bodyPr/>
          <a:lstStyle/>
          <a:p>
            <a:pPr lvl="0">
              <a:lnSpc>
                <a:spcPct val="70000"/>
              </a:lnSpc>
            </a:pPr>
            <a:r>
              <a:rPr lang="de-DE" sz="2600"/>
              <a:t>´Frequenz´</a:t>
            </a:r>
          </a:p>
          <a:p>
            <a:pPr lvl="0">
              <a:lnSpc>
                <a:spcPct val="70000"/>
              </a:lnSpc>
            </a:pPr>
            <a:r>
              <a:rPr lang="de-DE" sz="2600"/>
              <a:t>´singulatives´ Erzählen (was einmal geschieht, wird einmal erzählt), ´repetitives´ Erzählen (was einmal geschieht, wird n-mal erzählt) und ´iteratives´ Erzählen (was n- mal geschieht, wird einmal erzählt)</a:t>
            </a:r>
          </a:p>
          <a:p>
            <a:pPr lvl="0">
              <a:lnSpc>
                <a:spcPct val="70000"/>
              </a:lnSpc>
            </a:pPr>
            <a:r>
              <a:rPr lang="de-DE" sz="2600"/>
              <a:t>Dauer</a:t>
            </a:r>
          </a:p>
          <a:p>
            <a:pPr lvl="0">
              <a:lnSpc>
                <a:spcPct val="70000"/>
              </a:lnSpc>
            </a:pPr>
            <a:r>
              <a:rPr lang="de-DE" sz="2600"/>
              <a:t>summary´ (1) viel ´histoire´ (Geschichte) bei relativ wenig Text erzählt. verschiedene Raffungsintensitäten.</a:t>
            </a:r>
          </a:p>
          <a:p>
            <a:pPr lvl="0">
              <a:lnSpc>
                <a:spcPct val="70000"/>
              </a:lnSpc>
            </a:pPr>
            <a:r>
              <a:rPr lang="de-DE" sz="2600"/>
              <a:t>´Szene´ (2) bezeichnet er zeitdeckendes Erzählen, wie man es in Dialogen, tendenziell im Drama vorfindet. Die Zeit der ´histoire´ (Geschichte) entspricht in etwa der Länge des ´récit´ (Erzählung).</a:t>
            </a:r>
          </a:p>
          <a:p>
            <a:pPr lvl="0">
              <a:lnSpc>
                <a:spcPct val="70000"/>
              </a:lnSpc>
            </a:pPr>
            <a:r>
              <a:rPr lang="de-DE" sz="2600"/>
              <a:t>`Ellipse´ (3): unendlich viel Geschichte in unendlich wenig Erzählung Platz </a:t>
            </a:r>
          </a:p>
          <a:p>
            <a:pPr lvl="0">
              <a:lnSpc>
                <a:spcPct val="70000"/>
              </a:lnSpc>
            </a:pPr>
            <a:r>
              <a:rPr lang="de-DE" sz="2600"/>
              <a:t>("drei Jahre später", "lange Jahre vergingen")</a:t>
            </a:r>
          </a:p>
          <a:p>
            <a:pPr lvl="0">
              <a:lnSpc>
                <a:spcPct val="70000"/>
              </a:lnSpc>
            </a:pPr>
            <a:endParaRPr lang="cs-CZ" sz="2600"/>
          </a:p>
          <a:p>
            <a:pPr lvl="0">
              <a:lnSpc>
                <a:spcPct val="70000"/>
              </a:lnSpc>
            </a:pPr>
            <a:endParaRPr lang="cs-CZ" sz="2600"/>
          </a:p>
        </p:txBody>
      </p:sp>
    </p:spTree>
    <p:extLst>
      <p:ext uri="{BB962C8B-B14F-4D97-AF65-F5344CB8AC3E}">
        <p14:creationId xmlns:p14="http://schemas.microsoft.com/office/powerpoint/2010/main" val="3317651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402DEA-B467-4DBA-BB19-7DD4FA7EC789}"/>
              </a:ext>
            </a:extLst>
          </p:cNvPr>
          <p:cNvSpPr>
            <a:spLocks noGrp="1"/>
          </p:cNvSpPr>
          <p:nvPr>
            <p:ph type="title"/>
          </p:nvPr>
        </p:nvSpPr>
        <p:spPr/>
        <p:txBody>
          <a:bodyPr>
            <a:normAutofit/>
          </a:bodyPr>
          <a:lstStyle/>
          <a:p>
            <a:pPr algn="ctr"/>
            <a:r>
              <a:rPr lang="de-DE" sz="2800" dirty="0"/>
              <a:t>Erlebte Rede / </a:t>
            </a:r>
            <a:r>
              <a:rPr lang="de-DE" sz="2800" dirty="0" err="1"/>
              <a:t>free</a:t>
            </a:r>
            <a:r>
              <a:rPr lang="de-DE" sz="2800" dirty="0"/>
              <a:t> </a:t>
            </a:r>
            <a:r>
              <a:rPr lang="de-DE" sz="2800" dirty="0" err="1"/>
              <a:t>indirect</a:t>
            </a:r>
            <a:r>
              <a:rPr lang="de-DE" sz="2800" dirty="0"/>
              <a:t> </a:t>
            </a:r>
            <a:r>
              <a:rPr lang="de-DE" sz="2800" dirty="0" err="1"/>
              <a:t>discours</a:t>
            </a:r>
            <a:r>
              <a:rPr lang="de-DE" sz="2800" dirty="0"/>
              <a:t> / </a:t>
            </a:r>
            <a:r>
              <a:rPr lang="de-DE" sz="2800" dirty="0" err="1"/>
              <a:t>polop</a:t>
            </a:r>
            <a:r>
              <a:rPr lang="cs-CZ" sz="2800" dirty="0" err="1"/>
              <a:t>římá</a:t>
            </a:r>
            <a:r>
              <a:rPr lang="cs-CZ" sz="2800" dirty="0"/>
              <a:t> řeč</a:t>
            </a:r>
          </a:p>
        </p:txBody>
      </p:sp>
      <p:sp>
        <p:nvSpPr>
          <p:cNvPr id="3" name="Zástupný obsah 2">
            <a:extLst>
              <a:ext uri="{FF2B5EF4-FFF2-40B4-BE49-F238E27FC236}">
                <a16:creationId xmlns:a16="http://schemas.microsoft.com/office/drawing/2014/main" id="{6069D391-EAAD-45AA-978F-682D6B9C222C}"/>
              </a:ext>
            </a:extLst>
          </p:cNvPr>
          <p:cNvSpPr>
            <a:spLocks noGrp="1"/>
          </p:cNvSpPr>
          <p:nvPr>
            <p:ph idx="1"/>
          </p:nvPr>
        </p:nvSpPr>
        <p:spPr/>
        <p:txBody>
          <a:bodyPr>
            <a:normAutofit fontScale="92500" lnSpcReduction="10000"/>
          </a:bodyPr>
          <a:lstStyle/>
          <a:p>
            <a:r>
              <a:rPr lang="de-DE" dirty="0"/>
              <a:t> Wenn es aber nur geholfen hätte! Ob es nicht auch schon zu spät war? </a:t>
            </a:r>
            <a:r>
              <a:rPr lang="de-DE" dirty="0">
                <a:highlight>
                  <a:srgbClr val="FFFF00"/>
                </a:highlight>
              </a:rPr>
              <a:t>Der Heizer unterbrach sich zwar sofort, als er die bekannte Stimme hörte, aber mit seinen Augen, die ganz von Tränen der beleidigten Mannesehre, der schrecklichen Erinnerungen, der äußersten gegenwärtigen Not verdeckt waren, konnte er Karl schon nicht einmal gut mehr erkennen. </a:t>
            </a:r>
            <a:r>
              <a:rPr lang="de-DE" dirty="0"/>
              <a:t>Wie sollte er auch jetzt — Karl sah das schweigend vor dem jetzt Schweigenden wohl ein — wie sollte er auch jetzt plötzlich seine Redeweise ändern, da es ihm doch schien, als hätte er alles, was zu sagen war, ohne die geringste Anerkennung schon vorgebracht und als habe er andererseits noch gar nichts gesagt und könne doch den Herren jetzt nicht zumuten, noch alles anzuhören. Und in einem solchen Zeitpunkt kommt noch Karl, sein einziger Anhänger, daher, will ihm gute Lehren geben, zeigt ihm aber statt dessen, </a:t>
            </a:r>
            <a:r>
              <a:rPr lang="de-DE" dirty="0" err="1"/>
              <a:t>daß</a:t>
            </a:r>
            <a:r>
              <a:rPr lang="de-DE" dirty="0"/>
              <a:t> alles, alles verloren ist.</a:t>
            </a:r>
            <a:endParaRPr lang="cs-CZ" dirty="0"/>
          </a:p>
        </p:txBody>
      </p:sp>
    </p:spTree>
    <p:extLst>
      <p:ext uri="{BB962C8B-B14F-4D97-AF65-F5344CB8AC3E}">
        <p14:creationId xmlns:p14="http://schemas.microsoft.com/office/powerpoint/2010/main" val="3801281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36C978-647E-4D06-8AC4-1F47A7AF03C3}"/>
              </a:ext>
            </a:extLst>
          </p:cNvPr>
          <p:cNvSpPr>
            <a:spLocks noGrp="1"/>
          </p:cNvSpPr>
          <p:nvPr>
            <p:ph type="title"/>
          </p:nvPr>
        </p:nvSpPr>
        <p:spPr/>
        <p:txBody>
          <a:bodyPr>
            <a:normAutofit/>
          </a:bodyPr>
          <a:lstStyle/>
          <a:p>
            <a:pPr algn="ctr"/>
            <a:r>
              <a:rPr lang="de-DE" sz="2400" dirty="0"/>
              <a:t>Einen Abschied von der eigenen strukturalistische Erzähltheorie nimmt </a:t>
            </a:r>
            <a:br>
              <a:rPr lang="de-DE" sz="2400" dirty="0"/>
            </a:br>
            <a:r>
              <a:rPr lang="de-DE" sz="2400" dirty="0"/>
              <a:t>Roland Barthes in S/Z vor</a:t>
            </a:r>
            <a:endParaRPr lang="cs-CZ" sz="2400" dirty="0"/>
          </a:p>
        </p:txBody>
      </p:sp>
      <p:sp>
        <p:nvSpPr>
          <p:cNvPr id="3" name="Zástupný obsah 2">
            <a:extLst>
              <a:ext uri="{FF2B5EF4-FFF2-40B4-BE49-F238E27FC236}">
                <a16:creationId xmlns:a16="http://schemas.microsoft.com/office/drawing/2014/main" id="{DF9384F9-EF64-47AD-8E79-5CA0EFC4DC9E}"/>
              </a:ext>
            </a:extLst>
          </p:cNvPr>
          <p:cNvSpPr>
            <a:spLocks noGrp="1"/>
          </p:cNvSpPr>
          <p:nvPr>
            <p:ph idx="1"/>
          </p:nvPr>
        </p:nvSpPr>
        <p:spPr/>
        <p:txBody>
          <a:bodyPr>
            <a:normAutofit fontScale="85000" lnSpcReduction="20000"/>
          </a:bodyPr>
          <a:lstStyle/>
          <a:p>
            <a:r>
              <a:rPr lang="en-US" dirty="0"/>
              <a:t>PEGGY ROSENTHAL:  Deciphering S/Z: </a:t>
            </a:r>
            <a:r>
              <a:rPr lang="en-US" dirty="0" err="1"/>
              <a:t>Sarrasine</a:t>
            </a:r>
            <a:r>
              <a:rPr lang="en-US" dirty="0"/>
              <a:t> </a:t>
            </a:r>
            <a:r>
              <a:rPr lang="en-US" dirty="0" err="1"/>
              <a:t>starb</a:t>
            </a:r>
            <a:r>
              <a:rPr lang="en-US" dirty="0"/>
              <a:t>, </a:t>
            </a:r>
            <a:r>
              <a:rPr lang="en-US" dirty="0" err="1"/>
              <a:t>weil</a:t>
            </a:r>
            <a:r>
              <a:rPr lang="en-US" dirty="0"/>
              <a:t> er Codes </a:t>
            </a:r>
            <a:r>
              <a:rPr lang="en-US" dirty="0" err="1"/>
              <a:t>verwechselte</a:t>
            </a:r>
            <a:r>
              <a:rPr lang="en-US" dirty="0"/>
              <a:t>.</a:t>
            </a:r>
            <a:endParaRPr lang="de-DE" dirty="0"/>
          </a:p>
          <a:p>
            <a:r>
              <a:rPr lang="de-DE" dirty="0"/>
              <a:t>In S / Z bezeichnet Barthes die Linien des Netzwerks normalerweise als "Codes" (oder einige) mal "Stimmen"). "Codes" suggeriert Unsichtbarkeit, eine Musterkraft, die selbst immer unsichtbar ist, immateriell, abwesend. Barthes 'Metaphern für "Code" betonen seine Unsichtbarkeit und schwer fassbar[...] der Begriff "Code" wird auch über nonverbale Sprachen (zum Beispiel die Codes der Malerei oder der Schriften).  Wie Barthes es formuliert, "Balzacs Beschreibung eines alten Mannes als eines, der "auf seinen bläulichen Lippen ein festes und gefrorenes Lächeln hatte, unerbittlich und spöttisch, wie ein Schädel", hat genau die gleiche Erzählfunktion (oder genauer gesagt) semantische Funktion wie jede Aussage, die wir erstellen könnten und die dem alten Mann etwas Fantastisches und Funerales nachsagt. " Der Balzac-Satz ist nur eine der möglichen verbalen Aktualisierungen des Phantastischen oder was Barthes in S / Z den Code des Fantastischen nennt.</a:t>
            </a:r>
            <a:endParaRPr lang="cs-CZ" dirty="0"/>
          </a:p>
        </p:txBody>
      </p:sp>
    </p:spTree>
    <p:extLst>
      <p:ext uri="{BB962C8B-B14F-4D97-AF65-F5344CB8AC3E}">
        <p14:creationId xmlns:p14="http://schemas.microsoft.com/office/powerpoint/2010/main" val="2814422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308880-9C06-4811-AFD6-416289BB8C95}"/>
              </a:ext>
            </a:extLst>
          </p:cNvPr>
          <p:cNvSpPr>
            <a:spLocks noGrp="1"/>
          </p:cNvSpPr>
          <p:nvPr>
            <p:ph type="title"/>
          </p:nvPr>
        </p:nvSpPr>
        <p:spPr/>
        <p:txBody>
          <a:bodyPr/>
          <a:lstStyle/>
          <a:p>
            <a:r>
              <a:rPr lang="de-DE" dirty="0"/>
              <a:t>Roland Barthes: S/Z </a:t>
            </a:r>
            <a:endParaRPr lang="cs-CZ" dirty="0"/>
          </a:p>
        </p:txBody>
      </p:sp>
      <p:sp>
        <p:nvSpPr>
          <p:cNvPr id="3" name="Zástupný obsah 2">
            <a:extLst>
              <a:ext uri="{FF2B5EF4-FFF2-40B4-BE49-F238E27FC236}">
                <a16:creationId xmlns:a16="http://schemas.microsoft.com/office/drawing/2014/main" id="{ACE4B80E-6812-42CF-B5A1-BDCC318AC354}"/>
              </a:ext>
            </a:extLst>
          </p:cNvPr>
          <p:cNvSpPr>
            <a:spLocks noGrp="1"/>
          </p:cNvSpPr>
          <p:nvPr>
            <p:ph idx="1"/>
          </p:nvPr>
        </p:nvSpPr>
        <p:spPr/>
        <p:txBody>
          <a:bodyPr>
            <a:normAutofit fontScale="92500" lnSpcReduction="10000"/>
          </a:bodyPr>
          <a:lstStyle/>
          <a:p>
            <a:r>
              <a:rPr lang="de-DE" dirty="0"/>
              <a:t>Initialen der Protagonisten der Erzählung </a:t>
            </a:r>
            <a:r>
              <a:rPr lang="de-DE" i="1" dirty="0" err="1"/>
              <a:t>Sarrasine</a:t>
            </a:r>
            <a:r>
              <a:rPr lang="de-DE" i="1" dirty="0"/>
              <a:t> </a:t>
            </a:r>
            <a:r>
              <a:rPr lang="de-DE" dirty="0"/>
              <a:t>(1830, dt. 1912) von Honoré de Balzac, eigentlich deren Binnenerzählung. </a:t>
            </a:r>
            <a:r>
              <a:rPr lang="de-DE" dirty="0" err="1"/>
              <a:t>Zambinella</a:t>
            </a:r>
            <a:r>
              <a:rPr lang="de-DE" dirty="0"/>
              <a:t> ist ein Kastrat, in den sich der Bildhauer </a:t>
            </a:r>
            <a:r>
              <a:rPr lang="de-DE" dirty="0" err="1"/>
              <a:t>Sarrasin</a:t>
            </a:r>
            <a:r>
              <a:rPr lang="de-DE" dirty="0"/>
              <a:t> verliebte, der dann ermordet wurde.  In der Rahmengeschichte ist er ein alter Mann, dessen Herkunft man verheimlicht, weil der Reichtum der Veranstalter des großen Balls  von ihm stammt, aber die Familie sich schämt, so einen Großonkel zu haben. Der Erzähler hofft auf eine Liebesnacht mit einer Dame gegen die Auflösung des Rätsels, wer der abscheuliche Greis ist, tauschen zu können.</a:t>
            </a:r>
          </a:p>
          <a:p>
            <a:r>
              <a:rPr lang="de-DE" dirty="0"/>
              <a:t>Ein Text ist nach Barthes ein jeweils besonderes </a:t>
            </a:r>
            <a:r>
              <a:rPr lang="de-DE" b="1" dirty="0"/>
              <a:t>In-gang-Setzen der unendlichen Spielmöglichkeiten </a:t>
            </a:r>
            <a:r>
              <a:rPr lang="de-DE" dirty="0"/>
              <a:t>der Sprache, an dem nicht die Struktur des Produkts, sondern einzig der Prozess seiner </a:t>
            </a:r>
            <a:r>
              <a:rPr lang="de-DE" dirty="0" err="1"/>
              <a:t>Strukturation</a:t>
            </a:r>
            <a:r>
              <a:rPr lang="de-DE" dirty="0"/>
              <a:t> zählt. Drei Analyseebenen kannte der Strukturalist Barthes: Funktionen, Handlungen, Narration.</a:t>
            </a:r>
            <a:endParaRPr lang="cs-CZ" dirty="0"/>
          </a:p>
        </p:txBody>
      </p:sp>
    </p:spTree>
    <p:extLst>
      <p:ext uri="{BB962C8B-B14F-4D97-AF65-F5344CB8AC3E}">
        <p14:creationId xmlns:p14="http://schemas.microsoft.com/office/powerpoint/2010/main" val="515344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9B49C0-BE42-4AEB-B680-56ACDF9DFF6A}"/>
              </a:ext>
            </a:extLst>
          </p:cNvPr>
          <p:cNvSpPr>
            <a:spLocks noGrp="1"/>
          </p:cNvSpPr>
          <p:nvPr>
            <p:ph type="title"/>
          </p:nvPr>
        </p:nvSpPr>
        <p:spPr/>
        <p:txBody>
          <a:bodyPr>
            <a:normAutofit/>
          </a:bodyPr>
          <a:lstStyle/>
          <a:p>
            <a:r>
              <a:rPr lang="de-DE" sz="3200" dirty="0"/>
              <a:t>Fünf Codes nach Barthes bestimmen die Lesart des Textes</a:t>
            </a:r>
            <a:endParaRPr lang="cs-CZ" sz="3200" dirty="0"/>
          </a:p>
        </p:txBody>
      </p:sp>
      <p:sp>
        <p:nvSpPr>
          <p:cNvPr id="3" name="Zástupný obsah 2">
            <a:extLst>
              <a:ext uri="{FF2B5EF4-FFF2-40B4-BE49-F238E27FC236}">
                <a16:creationId xmlns:a16="http://schemas.microsoft.com/office/drawing/2014/main" id="{27ABD1E4-5BAD-4E54-A7B1-DD9E3AC77756}"/>
              </a:ext>
            </a:extLst>
          </p:cNvPr>
          <p:cNvSpPr>
            <a:spLocks noGrp="1"/>
          </p:cNvSpPr>
          <p:nvPr>
            <p:ph idx="1"/>
          </p:nvPr>
        </p:nvSpPr>
        <p:spPr/>
        <p:txBody>
          <a:bodyPr/>
          <a:lstStyle/>
          <a:p>
            <a:pPr marL="0" indent="0">
              <a:buNone/>
            </a:pPr>
            <a:r>
              <a:rPr lang="de-DE" dirty="0"/>
              <a:t>Hermeneutischer C. (sukzessive Enthüllung einer Wahrheit)</a:t>
            </a:r>
          </a:p>
          <a:p>
            <a:pPr marL="0" indent="0">
              <a:buNone/>
            </a:pPr>
            <a:r>
              <a:rPr lang="de-DE" dirty="0"/>
              <a:t>Ein C. der Aktionen</a:t>
            </a:r>
          </a:p>
          <a:p>
            <a:pPr marL="0" indent="0">
              <a:buNone/>
            </a:pPr>
            <a:r>
              <a:rPr lang="de-DE" dirty="0"/>
              <a:t>Ein kultureller Code (das Wissen der Zeit) </a:t>
            </a:r>
          </a:p>
          <a:p>
            <a:pPr marL="0" indent="0">
              <a:buNone/>
            </a:pPr>
            <a:r>
              <a:rPr lang="de-DE" dirty="0"/>
              <a:t>Ein Code der konnotierten Signifikate (Charakterisierung von Personen)</a:t>
            </a:r>
          </a:p>
          <a:p>
            <a:pPr marL="0" indent="0">
              <a:buNone/>
            </a:pPr>
            <a:r>
              <a:rPr lang="de-DE" dirty="0"/>
              <a:t>Ein „symbolisches Feld“</a:t>
            </a:r>
          </a:p>
          <a:p>
            <a:pPr marL="0" indent="0">
              <a:buNone/>
            </a:pPr>
            <a:r>
              <a:rPr lang="de-DE" dirty="0"/>
              <a:t>Die Codes sind „Textausgänge“, aufleuchtende Fragmente, die auf das Uneinholbare verweisen.</a:t>
            </a:r>
          </a:p>
          <a:p>
            <a:pPr marL="0" indent="0">
              <a:buNone/>
            </a:pPr>
            <a:r>
              <a:rPr lang="de-DE" dirty="0"/>
              <a:t>Der Text ist der Raum, in dem sich fünf Stimmen kreuzen</a:t>
            </a:r>
          </a:p>
          <a:p>
            <a:pPr marL="0" indent="0">
              <a:buNone/>
            </a:pPr>
            <a:endParaRPr lang="de-DE" dirty="0"/>
          </a:p>
          <a:p>
            <a:pPr marL="0" indent="0">
              <a:buNone/>
            </a:pPr>
            <a:endParaRPr lang="cs-CZ" dirty="0"/>
          </a:p>
        </p:txBody>
      </p:sp>
    </p:spTree>
    <p:extLst>
      <p:ext uri="{BB962C8B-B14F-4D97-AF65-F5344CB8AC3E}">
        <p14:creationId xmlns:p14="http://schemas.microsoft.com/office/powerpoint/2010/main" val="267249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AD62FA-81E4-4050-902E-D6E8EE93BFA8}"/>
              </a:ext>
            </a:extLst>
          </p:cNvPr>
          <p:cNvSpPr>
            <a:spLocks noGrp="1"/>
          </p:cNvSpPr>
          <p:nvPr>
            <p:ph type="title"/>
          </p:nvPr>
        </p:nvSpPr>
        <p:spPr/>
        <p:txBody>
          <a:bodyPr>
            <a:normAutofit/>
          </a:bodyPr>
          <a:lstStyle/>
          <a:p>
            <a:r>
              <a:rPr lang="de-DE" sz="3200" dirty="0"/>
              <a:t>Einleitende Sätze von S/Z, ein Abschied von der früheren eigenen Strukturanalyse der Erzähltexte von 1966</a:t>
            </a:r>
            <a:endParaRPr lang="cs-CZ" sz="3200" dirty="0"/>
          </a:p>
        </p:txBody>
      </p:sp>
      <p:sp>
        <p:nvSpPr>
          <p:cNvPr id="3" name="Zástupný obsah 2">
            <a:extLst>
              <a:ext uri="{FF2B5EF4-FFF2-40B4-BE49-F238E27FC236}">
                <a16:creationId xmlns:a16="http://schemas.microsoft.com/office/drawing/2014/main" id="{0D7C9F81-C534-41EE-B82C-A088ECB41C98}"/>
              </a:ext>
            </a:extLst>
          </p:cNvPr>
          <p:cNvSpPr>
            <a:spLocks noGrp="1"/>
          </p:cNvSpPr>
          <p:nvPr>
            <p:ph idx="1"/>
          </p:nvPr>
        </p:nvSpPr>
        <p:spPr/>
        <p:txBody>
          <a:bodyPr>
            <a:normAutofit fontScale="85000" lnSpcReduction="20000"/>
          </a:bodyPr>
          <a:lstStyle/>
          <a:p>
            <a:r>
              <a:rPr lang="de-DE" dirty="0"/>
              <a:t>Es soll bestimmte Buddhisten geben, deren asketische Praktiken es ihnen ermöglichen, eine ganze Landschaft in einer Bohne zu sehen. Genau das, was die ersten Analytiker der Erzählung versuchten: alle Geschichten der Welt (und es gab immer so viele) in einer einzigen Struktur zu sehen: Wir werden, so dachten sie, aus jeder Geschichte ihr Modell extrahieren und dann aus diesen Modellen heraus eine großartige Erzählstruktur machen, die wir (zur Überprüfung) auf jede Erzählung anwenden werden: eine Aufgabe, die so anstrengend (neunundneunzig Prozent Schweiß, wie das Sprichwort sagt) wie </a:t>
            </a:r>
            <a:r>
              <a:rPr lang="de-DE" b="1" dirty="0"/>
              <a:t>letztendlich unerwünscht ist, denn der Text verliert dadurch seine Einmaligkeit. Diese Einmaligkeit ist offensichtlich keine vollständige, nicht reduzierbare Qualität (nach einer mythischen Sichtweise des literarischen Schaffens), es ist nicht das, was die Individualität jedes Textes bezeichnet,</a:t>
            </a:r>
            <a:r>
              <a:rPr lang="de-DE" dirty="0"/>
              <a:t> welche Namen, Zeichen, jedes Werk mit einer Paraphe abschließen; im Gegenteil, es ist eine Einmaligkeit, die nicht aufhört und die auf der Unendlichkeit von Texten, Sprachen, Systemen beruht: </a:t>
            </a:r>
            <a:r>
              <a:rPr lang="de-DE" b="1" dirty="0"/>
              <a:t>eine Einmaligkeit, von der jeder Text die Rückkehr ist.</a:t>
            </a:r>
          </a:p>
          <a:p>
            <a:r>
              <a:rPr lang="en-US" dirty="0"/>
              <a:t>a difference of which each text is the return /</a:t>
            </a:r>
            <a:r>
              <a:rPr lang="en-US" dirty="0" err="1"/>
              <a:t>diference</a:t>
            </a:r>
            <a:r>
              <a:rPr lang="en-US" dirty="0"/>
              <a:t>, j</a:t>
            </a:r>
            <a:r>
              <a:rPr lang="cs-CZ" dirty="0" err="1"/>
              <a:t>íž</a:t>
            </a:r>
            <a:r>
              <a:rPr lang="en-US" dirty="0"/>
              <a:t> je ka</a:t>
            </a:r>
            <a:r>
              <a:rPr lang="cs-CZ" dirty="0"/>
              <a:t>ž</a:t>
            </a:r>
            <a:r>
              <a:rPr lang="en-US" dirty="0"/>
              <a:t>d</a:t>
            </a:r>
            <a:r>
              <a:rPr lang="cs-CZ" dirty="0"/>
              <a:t>ý</a:t>
            </a:r>
            <a:r>
              <a:rPr lang="en-US" dirty="0"/>
              <a:t> text n</a:t>
            </a:r>
            <a:r>
              <a:rPr lang="cs-CZ" dirty="0"/>
              <a:t>á</a:t>
            </a:r>
            <a:r>
              <a:rPr lang="en-US" dirty="0" err="1"/>
              <a:t>vratem</a:t>
            </a:r>
            <a:r>
              <a:rPr lang="cs-CZ" dirty="0"/>
              <a:t>.</a:t>
            </a:r>
          </a:p>
        </p:txBody>
      </p:sp>
    </p:spTree>
    <p:extLst>
      <p:ext uri="{BB962C8B-B14F-4D97-AF65-F5344CB8AC3E}">
        <p14:creationId xmlns:p14="http://schemas.microsoft.com/office/powerpoint/2010/main" val="1748368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17ABEF-6475-4F86-9960-AB74505AE7C3}"/>
              </a:ext>
            </a:extLst>
          </p:cNvPr>
          <p:cNvSpPr>
            <a:spLocks noGrp="1"/>
          </p:cNvSpPr>
          <p:nvPr>
            <p:ph type="title"/>
          </p:nvPr>
        </p:nvSpPr>
        <p:spPr/>
        <p:txBody>
          <a:bodyPr/>
          <a:lstStyle/>
          <a:p>
            <a:r>
              <a:rPr lang="de-DE" dirty="0"/>
              <a:t>Das Was und das Wie der Erzählung</a:t>
            </a:r>
            <a:endParaRPr lang="cs-CZ" dirty="0"/>
          </a:p>
        </p:txBody>
      </p:sp>
      <p:sp>
        <p:nvSpPr>
          <p:cNvPr id="3" name="Zástupný obsah 2">
            <a:extLst>
              <a:ext uri="{FF2B5EF4-FFF2-40B4-BE49-F238E27FC236}">
                <a16:creationId xmlns:a16="http://schemas.microsoft.com/office/drawing/2014/main" id="{A2CF5B7D-AE99-4A65-95D9-27FC0C352ACD}"/>
              </a:ext>
            </a:extLst>
          </p:cNvPr>
          <p:cNvSpPr>
            <a:spLocks noGrp="1"/>
          </p:cNvSpPr>
          <p:nvPr>
            <p:ph idx="1"/>
          </p:nvPr>
        </p:nvSpPr>
        <p:spPr/>
        <p:txBody>
          <a:bodyPr>
            <a:normAutofit fontScale="70000" lnSpcReduction="20000"/>
          </a:bodyPr>
          <a:lstStyle/>
          <a:p>
            <a:r>
              <a:rPr lang="de-DE" dirty="0"/>
              <a:t>Wie kommt es zu der heftigen Reaktion der begehrten Dame, nicht nur dem erzählenden </a:t>
            </a:r>
            <a:r>
              <a:rPr lang="de-DE" dirty="0" err="1"/>
              <a:t>Ve</a:t>
            </a:r>
            <a:r>
              <a:rPr lang="cs-CZ" dirty="0"/>
              <a:t>r</a:t>
            </a:r>
            <a:r>
              <a:rPr lang="de-DE" dirty="0" err="1"/>
              <a:t>führer</a:t>
            </a:r>
            <a:r>
              <a:rPr lang="de-DE" dirty="0"/>
              <a:t>, sondern der körperlichen Liebe zu entsagen?</a:t>
            </a:r>
            <a:r>
              <a:rPr lang="cs-CZ" dirty="0"/>
              <a:t> </a:t>
            </a:r>
            <a:r>
              <a:rPr lang="cs-CZ" dirty="0" err="1"/>
              <a:t>Sind</a:t>
            </a:r>
            <a:r>
              <a:rPr lang="cs-CZ" dirty="0"/>
              <a:t> es </a:t>
            </a:r>
            <a:r>
              <a:rPr lang="de-DE" dirty="0"/>
              <a:t>nur das</a:t>
            </a:r>
            <a:r>
              <a:rPr lang="cs-CZ" dirty="0"/>
              <a:t> </a:t>
            </a:r>
            <a:r>
              <a:rPr lang="cs-CZ" dirty="0" err="1"/>
              <a:t>Abscheuliche</a:t>
            </a:r>
            <a:r>
              <a:rPr lang="de-DE" dirty="0"/>
              <a:t>, was über </a:t>
            </a:r>
            <a:r>
              <a:rPr lang="de-DE" dirty="0" err="1"/>
              <a:t>Zambinella</a:t>
            </a:r>
            <a:r>
              <a:rPr lang="de-DE" dirty="0"/>
              <a:t> erzählt wurde oder auch die Art, wie es erzählt wurde?</a:t>
            </a:r>
          </a:p>
          <a:p>
            <a:r>
              <a:rPr lang="de-DE" dirty="0"/>
              <a:t>»Meine Gnädigste, der Kardinal </a:t>
            </a:r>
            <a:r>
              <a:rPr lang="de-DE" dirty="0" err="1"/>
              <a:t>Cicognara</a:t>
            </a:r>
            <a:r>
              <a:rPr lang="de-DE" dirty="0"/>
              <a:t> setzte sich in den Besitz der Statue </a:t>
            </a:r>
            <a:r>
              <a:rPr lang="de-DE" dirty="0" err="1"/>
              <a:t>Zambinellas</a:t>
            </a:r>
            <a:r>
              <a:rPr lang="de-DE" dirty="0"/>
              <a:t> und ließ sie in Marmor ausführen; sie ist gegenwärtig im Museum Albani. Dort fand sie 1791 die Familie </a:t>
            </a:r>
            <a:r>
              <a:rPr lang="de-DE" dirty="0" err="1"/>
              <a:t>Lauty</a:t>
            </a:r>
            <a:r>
              <a:rPr lang="de-DE" dirty="0"/>
              <a:t> wieder und bat </a:t>
            </a:r>
            <a:r>
              <a:rPr lang="de-DE" dirty="0" err="1"/>
              <a:t>Vien</a:t>
            </a:r>
            <a:r>
              <a:rPr lang="de-DE" dirty="0"/>
              <a:t>, sie zu kopieren. Das Porträt, das Ihnen </a:t>
            </a:r>
            <a:r>
              <a:rPr lang="de-DE" dirty="0" err="1"/>
              <a:t>Zambinella</a:t>
            </a:r>
            <a:r>
              <a:rPr lang="de-DE" dirty="0"/>
              <a:t> im Alter von zwanzig Jahren gezeigt hat, nachdem Sie ihn einen Augenblick vorher als Hundertjährigen gesehen hatten, hat später als Vorlage für </a:t>
            </a:r>
            <a:r>
              <a:rPr lang="de-DE" dirty="0" err="1"/>
              <a:t>Girodets</a:t>
            </a:r>
            <a:r>
              <a:rPr lang="de-DE" dirty="0"/>
              <a:t> ›</a:t>
            </a:r>
            <a:r>
              <a:rPr lang="de-DE" dirty="0" err="1"/>
              <a:t>Endymion</a:t>
            </a:r>
            <a:r>
              <a:rPr lang="de-DE" dirty="0"/>
              <a:t>‹ gedient; Sie haben sehen können, </a:t>
            </a:r>
            <a:r>
              <a:rPr lang="de-DE" dirty="0" err="1"/>
              <a:t>daß</a:t>
            </a:r>
            <a:r>
              <a:rPr lang="de-DE" dirty="0"/>
              <a:t> der ›Adonis‹ der nämliche Typus ist.«</a:t>
            </a:r>
          </a:p>
          <a:p>
            <a:r>
              <a:rPr lang="de-DE" dirty="0"/>
              <a:t>»Sie haben mir für lange Zeit das Leben und die Liebe zum Ekel gemacht. Kommen nicht alle menschlichen Gefühle, fast ohne Unterschied, zum selben Ende: zu grauenvollen Enttäuschungen? Sind wir Mütter, so ermorden uns die Kinder durch ihr schlimmes Leben oder durch ihre Kälte. Sind wir Gattinnen, so werden wir verraten. Sind wir liebende Frauen, so werden wir verlassen, verstoßen. Freundschaft! Gibt es Freundschaft? Morgen ginge ich ins Kloster, wenn ich nicht die Kraft hätte, mitten in den Stürmen des Lebens unzugänglich wie ein Fels zu bleiben. Ist die Zukunft der Christen ebenfalls nur ein Trug, so wird er wenigstens erst nach dem Tode zerstört. Lassen Sie mich allein!«</a:t>
            </a:r>
            <a:endParaRPr lang="cs-CZ" dirty="0"/>
          </a:p>
        </p:txBody>
      </p:sp>
    </p:spTree>
    <p:extLst>
      <p:ext uri="{BB962C8B-B14F-4D97-AF65-F5344CB8AC3E}">
        <p14:creationId xmlns:p14="http://schemas.microsoft.com/office/powerpoint/2010/main" val="1847121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395C09-6978-49E7-9027-F6AB567BDFCF}"/>
              </a:ext>
            </a:extLst>
          </p:cNvPr>
          <p:cNvSpPr>
            <a:spLocks noGrp="1"/>
          </p:cNvSpPr>
          <p:nvPr>
            <p:ph type="title"/>
          </p:nvPr>
        </p:nvSpPr>
        <p:spPr/>
        <p:txBody>
          <a:bodyPr/>
          <a:lstStyle/>
          <a:p>
            <a:r>
              <a:rPr lang="de-DE" dirty="0"/>
              <a:t>Der unzuverlässige Erzähler</a:t>
            </a:r>
            <a:endParaRPr lang="cs-CZ" dirty="0"/>
          </a:p>
        </p:txBody>
      </p:sp>
      <p:sp>
        <p:nvSpPr>
          <p:cNvPr id="3" name="Zástupný obsah 2">
            <a:extLst>
              <a:ext uri="{FF2B5EF4-FFF2-40B4-BE49-F238E27FC236}">
                <a16:creationId xmlns:a16="http://schemas.microsoft.com/office/drawing/2014/main" id="{B7337A01-E829-4C8D-8229-3C82EBE6FE1F}"/>
              </a:ext>
            </a:extLst>
          </p:cNvPr>
          <p:cNvSpPr>
            <a:spLocks noGrp="1"/>
          </p:cNvSpPr>
          <p:nvPr>
            <p:ph idx="1"/>
          </p:nvPr>
        </p:nvSpPr>
        <p:spPr/>
        <p:txBody>
          <a:bodyPr/>
          <a:lstStyle/>
          <a:p>
            <a:r>
              <a:rPr lang="cs-CZ" dirty="0"/>
              <a:t>Die </a:t>
            </a:r>
            <a:r>
              <a:rPr lang="cs-CZ" dirty="0" err="1"/>
              <a:t>Binnengeschichte</a:t>
            </a:r>
            <a:r>
              <a:rPr lang="cs-CZ" dirty="0"/>
              <a:t> </a:t>
            </a:r>
            <a:r>
              <a:rPr lang="cs-CZ" dirty="0" err="1"/>
              <a:t>wird</a:t>
            </a:r>
            <a:r>
              <a:rPr lang="cs-CZ" dirty="0"/>
              <a:t> </a:t>
            </a:r>
            <a:r>
              <a:rPr lang="de-DE" dirty="0"/>
              <a:t>erzählt aus der Perspektive </a:t>
            </a:r>
            <a:r>
              <a:rPr lang="de-DE" dirty="0" err="1"/>
              <a:t>Sarrasines</a:t>
            </a:r>
            <a:r>
              <a:rPr lang="de-DE" dirty="0"/>
              <a:t> und lässt </a:t>
            </a:r>
            <a:r>
              <a:rPr lang="cs-CZ" dirty="0" err="1"/>
              <a:t>also</a:t>
            </a:r>
            <a:r>
              <a:rPr lang="cs-CZ" dirty="0"/>
              <a:t> </a:t>
            </a:r>
            <a:r>
              <a:rPr lang="de-DE" dirty="0"/>
              <a:t>Madame de </a:t>
            </a:r>
            <a:r>
              <a:rPr lang="de-DE" dirty="0" err="1"/>
              <a:t>Rochefide</a:t>
            </a:r>
            <a:r>
              <a:rPr lang="de-DE" dirty="0"/>
              <a:t> lange in der Annahme, </a:t>
            </a:r>
            <a:r>
              <a:rPr lang="de-DE" dirty="0" err="1"/>
              <a:t>Zambinella</a:t>
            </a:r>
            <a:r>
              <a:rPr lang="de-DE" dirty="0"/>
              <a:t> sei eine Frau.</a:t>
            </a:r>
          </a:p>
          <a:p>
            <a:r>
              <a:rPr lang="de-DE" dirty="0" err="1"/>
              <a:t>Sarrasine</a:t>
            </a:r>
            <a:r>
              <a:rPr lang="de-DE" dirty="0"/>
              <a:t>, der wähnte in eine Sopranistin verliebt zu sein, zerstört die Statue, die eine Frau darstellen sollte.</a:t>
            </a:r>
          </a:p>
          <a:p>
            <a:r>
              <a:rPr lang="de-DE" dirty="0"/>
              <a:t>Ein Unbehagen, dass vom unzuverlässigen Erzähl</a:t>
            </a:r>
            <a:r>
              <a:rPr lang="cs-CZ" dirty="0"/>
              <a:t>e</a:t>
            </a:r>
            <a:r>
              <a:rPr lang="de-DE" dirty="0"/>
              <a:t>n ausgelöst wird</a:t>
            </a:r>
            <a:r>
              <a:rPr lang="cs-CZ" dirty="0"/>
              <a:t>, </a:t>
            </a:r>
            <a:r>
              <a:rPr lang="cs-CZ" dirty="0" err="1"/>
              <a:t>erfasst</a:t>
            </a:r>
            <a:r>
              <a:rPr lang="cs-CZ" dirty="0"/>
              <a:t> </a:t>
            </a:r>
            <a:r>
              <a:rPr lang="cs-CZ" dirty="0" err="1"/>
              <a:t>auch</a:t>
            </a:r>
            <a:r>
              <a:rPr lang="cs-CZ" dirty="0"/>
              <a:t> den </a:t>
            </a:r>
            <a:r>
              <a:rPr lang="cs-CZ" dirty="0" err="1"/>
              <a:t>Leser</a:t>
            </a:r>
            <a:r>
              <a:rPr lang="cs-CZ" dirty="0"/>
              <a:t>.</a:t>
            </a:r>
            <a:r>
              <a:rPr lang="de-DE" dirty="0"/>
              <a:t> Warum?</a:t>
            </a:r>
            <a:endParaRPr lang="cs-CZ" dirty="0"/>
          </a:p>
        </p:txBody>
      </p:sp>
    </p:spTree>
    <p:extLst>
      <p:ext uri="{BB962C8B-B14F-4D97-AF65-F5344CB8AC3E}">
        <p14:creationId xmlns:p14="http://schemas.microsoft.com/office/powerpoint/2010/main" val="3222341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B33E6E-BA09-466E-AF0A-81DB7336C7F8}"/>
              </a:ext>
            </a:extLst>
          </p:cNvPr>
          <p:cNvSpPr>
            <a:spLocks noGrp="1"/>
          </p:cNvSpPr>
          <p:nvPr>
            <p:ph type="title"/>
          </p:nvPr>
        </p:nvSpPr>
        <p:spPr/>
        <p:txBody>
          <a:bodyPr>
            <a:normAutofit/>
          </a:bodyPr>
          <a:lstStyle/>
          <a:p>
            <a:pPr algn="ctr"/>
            <a:r>
              <a:rPr lang="de-DE" sz="3200" dirty="0"/>
              <a:t>Gérard  </a:t>
            </a:r>
            <a:r>
              <a:rPr lang="de-DE" sz="3200" dirty="0" err="1"/>
              <a:t>Genett</a:t>
            </a:r>
            <a:r>
              <a:rPr lang="de-DE" sz="3200" dirty="0"/>
              <a:t> zählt zu den bewährten Autoren der </a:t>
            </a:r>
            <a:r>
              <a:rPr lang="de-DE" sz="3200" dirty="0" err="1"/>
              <a:t>Schulnarratologie</a:t>
            </a:r>
            <a:r>
              <a:rPr lang="cs-CZ" sz="3200" dirty="0"/>
              <a:t>: </a:t>
            </a:r>
            <a:r>
              <a:rPr lang="cs-CZ" sz="3200" dirty="0" err="1"/>
              <a:t>Narratologische</a:t>
            </a:r>
            <a:r>
              <a:rPr lang="cs-CZ" sz="3200" dirty="0"/>
              <a:t> </a:t>
            </a:r>
            <a:r>
              <a:rPr lang="cs-CZ" sz="3200" dirty="0" err="1"/>
              <a:t>Fachsprache</a:t>
            </a:r>
            <a:endParaRPr lang="cs-CZ" sz="3200" dirty="0"/>
          </a:p>
        </p:txBody>
      </p:sp>
      <p:sp>
        <p:nvSpPr>
          <p:cNvPr id="3" name="Zástupný obsah 2">
            <a:extLst>
              <a:ext uri="{FF2B5EF4-FFF2-40B4-BE49-F238E27FC236}">
                <a16:creationId xmlns:a16="http://schemas.microsoft.com/office/drawing/2014/main" id="{9B3E2E90-AD51-44EE-8752-AB10E5B46953}"/>
              </a:ext>
            </a:extLst>
          </p:cNvPr>
          <p:cNvSpPr>
            <a:spLocks noGrp="1"/>
          </p:cNvSpPr>
          <p:nvPr>
            <p:ph idx="1"/>
          </p:nvPr>
        </p:nvSpPr>
        <p:spPr/>
        <p:txBody>
          <a:bodyPr/>
          <a:lstStyle/>
          <a:p>
            <a:r>
              <a:rPr lang="de-DE" dirty="0"/>
              <a:t>Grundelemente benennen, sie terminologisch verankern, damit ein Instrumentarium für eine Analyse von Erzähltexten schaffen und Realisierungsspielräume von Erzählungen klären. </a:t>
            </a:r>
          </a:p>
          <a:p>
            <a:r>
              <a:rPr lang="de-DE" dirty="0"/>
              <a:t>Damit sollen Interpretationen abgesichert oder in Frage gestellt werden, </a:t>
            </a:r>
            <a:r>
              <a:rPr lang="de-DE" b="1" dirty="0"/>
              <a:t>Entdeckungshilfe</a:t>
            </a:r>
            <a:r>
              <a:rPr lang="de-DE" dirty="0"/>
              <a:t> für Interpretationen und Klärung für Wirkungen der Texte auf die Leser.</a:t>
            </a:r>
          </a:p>
          <a:p>
            <a:r>
              <a:rPr lang="cs-CZ" dirty="0"/>
              <a:t>Die </a:t>
            </a:r>
            <a:r>
              <a:rPr lang="cs-CZ" dirty="0" err="1"/>
              <a:t>narratologische</a:t>
            </a:r>
            <a:r>
              <a:rPr lang="cs-CZ" dirty="0"/>
              <a:t> </a:t>
            </a:r>
            <a:r>
              <a:rPr lang="cs-CZ" dirty="0" err="1"/>
              <a:t>Perspektive</a:t>
            </a:r>
            <a:r>
              <a:rPr lang="cs-CZ" dirty="0"/>
              <a:t> </a:t>
            </a:r>
            <a:r>
              <a:rPr lang="cs-CZ" dirty="0" err="1"/>
              <a:t>hilft</a:t>
            </a:r>
            <a:r>
              <a:rPr lang="cs-CZ" dirty="0"/>
              <a:t> der </a:t>
            </a:r>
            <a:r>
              <a:rPr lang="de-DE" dirty="0"/>
              <a:t>Literaturgeschichtliche </a:t>
            </a:r>
            <a:r>
              <a:rPr lang="de-DE" dirty="0" err="1"/>
              <a:t>Entwi</a:t>
            </a:r>
            <a:r>
              <a:rPr lang="cs-CZ" dirty="0"/>
              <a:t>c</a:t>
            </a:r>
            <a:r>
              <a:rPr lang="de-DE" dirty="0" err="1"/>
              <a:t>klungstendenzen</a:t>
            </a:r>
            <a:r>
              <a:rPr lang="de-DE" dirty="0"/>
              <a:t> erfassen</a:t>
            </a:r>
          </a:p>
          <a:p>
            <a:r>
              <a:rPr lang="de-DE" dirty="0"/>
              <a:t>Tillmann Köppe – Tom Kindt, 30: Erzählstrukturen haben ein hohes Relevanzpotential, aber keine Relevanzgarantie.</a:t>
            </a:r>
            <a:endParaRPr lang="cs-CZ" dirty="0"/>
          </a:p>
        </p:txBody>
      </p:sp>
    </p:spTree>
    <p:extLst>
      <p:ext uri="{BB962C8B-B14F-4D97-AF65-F5344CB8AC3E}">
        <p14:creationId xmlns:p14="http://schemas.microsoft.com/office/powerpoint/2010/main" val="717554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8771D6-180F-4B1B-A2C7-86F87C343547}"/>
              </a:ext>
            </a:extLst>
          </p:cNvPr>
          <p:cNvSpPr>
            <a:spLocks noGrp="1"/>
          </p:cNvSpPr>
          <p:nvPr>
            <p:ph type="title"/>
          </p:nvPr>
        </p:nvSpPr>
        <p:spPr/>
        <p:txBody>
          <a:bodyPr>
            <a:normAutofit/>
          </a:bodyPr>
          <a:lstStyle/>
          <a:p>
            <a:r>
              <a:rPr lang="cs-CZ" sz="2800" dirty="0"/>
              <a:t>Die </a:t>
            </a:r>
            <a:r>
              <a:rPr lang="cs-CZ" sz="2800" dirty="0" err="1"/>
              <a:t>Aufgabe</a:t>
            </a:r>
            <a:r>
              <a:rPr lang="cs-CZ" sz="2800" dirty="0"/>
              <a:t> der </a:t>
            </a:r>
            <a:r>
              <a:rPr lang="cs-CZ" sz="2800" dirty="0" err="1"/>
              <a:t>Literaturwissenschaft</a:t>
            </a:r>
            <a:r>
              <a:rPr lang="cs-CZ" sz="2800" dirty="0"/>
              <a:t> nach Ro</a:t>
            </a:r>
            <a:r>
              <a:rPr lang="de-DE" sz="2800" dirty="0"/>
              <a:t>l</a:t>
            </a:r>
            <a:r>
              <a:rPr lang="cs-CZ" sz="2800" dirty="0"/>
              <a:t>a</a:t>
            </a:r>
            <a:r>
              <a:rPr lang="de-DE" sz="2800" dirty="0"/>
              <a:t>n</a:t>
            </a:r>
            <a:r>
              <a:rPr lang="cs-CZ" sz="2800" dirty="0"/>
              <a:t>d </a:t>
            </a:r>
            <a:r>
              <a:rPr lang="cs-CZ" sz="2800" dirty="0" err="1"/>
              <a:t>Barthes</a:t>
            </a:r>
            <a:endParaRPr lang="cs-CZ" sz="2800" dirty="0"/>
          </a:p>
        </p:txBody>
      </p:sp>
      <p:sp>
        <p:nvSpPr>
          <p:cNvPr id="3" name="Zástupný obsah 2">
            <a:extLst>
              <a:ext uri="{FF2B5EF4-FFF2-40B4-BE49-F238E27FC236}">
                <a16:creationId xmlns:a16="http://schemas.microsoft.com/office/drawing/2014/main" id="{A8CC530C-2A54-42F9-B157-896FF132D835}"/>
              </a:ext>
            </a:extLst>
          </p:cNvPr>
          <p:cNvSpPr>
            <a:spLocks noGrp="1"/>
          </p:cNvSpPr>
          <p:nvPr>
            <p:ph idx="1"/>
          </p:nvPr>
        </p:nvSpPr>
        <p:spPr/>
        <p:txBody>
          <a:bodyPr>
            <a:normAutofit fontScale="92500" lnSpcReduction="10000"/>
          </a:bodyPr>
          <a:lstStyle/>
          <a:p>
            <a:pPr marL="0" indent="0">
              <a:buNone/>
            </a:pPr>
            <a:r>
              <a:rPr lang="cs-CZ" dirty="0" err="1"/>
              <a:t>einen</a:t>
            </a:r>
            <a:r>
              <a:rPr lang="cs-CZ" dirty="0"/>
              <a:t> Text </a:t>
            </a:r>
            <a:r>
              <a:rPr lang="cs-CZ" dirty="0" err="1"/>
              <a:t>als</a:t>
            </a:r>
            <a:r>
              <a:rPr lang="cs-CZ" dirty="0"/>
              <a:t> </a:t>
            </a:r>
            <a:r>
              <a:rPr lang="cs-CZ" dirty="0" err="1"/>
              <a:t>ein</a:t>
            </a:r>
            <a:r>
              <a:rPr lang="cs-CZ" dirty="0"/>
              <a:t> </a:t>
            </a:r>
            <a:r>
              <a:rPr lang="cs-CZ" dirty="0" err="1"/>
              <a:t>plurales</a:t>
            </a:r>
            <a:r>
              <a:rPr lang="cs-CZ" dirty="0"/>
              <a:t>, </a:t>
            </a:r>
            <a:r>
              <a:rPr lang="cs-CZ" dirty="0" err="1"/>
              <a:t>transistorsches</a:t>
            </a:r>
            <a:r>
              <a:rPr lang="cs-CZ" dirty="0"/>
              <a:t> </a:t>
            </a:r>
            <a:r>
              <a:rPr lang="cs-CZ" dirty="0" err="1"/>
              <a:t>Gebilde</a:t>
            </a:r>
            <a:r>
              <a:rPr lang="cs-CZ" dirty="0"/>
              <a:t> </a:t>
            </a:r>
            <a:r>
              <a:rPr lang="cs-CZ" dirty="0" err="1"/>
              <a:t>aufl</a:t>
            </a:r>
            <a:r>
              <a:rPr lang="de-DE" dirty="0"/>
              <a:t>ösen.</a:t>
            </a:r>
          </a:p>
          <a:p>
            <a:pPr marL="0" indent="0">
              <a:buNone/>
            </a:pPr>
            <a:endParaRPr lang="cs-CZ" dirty="0"/>
          </a:p>
          <a:p>
            <a:pPr marL="0" indent="0">
              <a:buNone/>
            </a:pPr>
            <a:r>
              <a:rPr lang="cs-CZ" dirty="0" err="1"/>
              <a:t>Im</a:t>
            </a:r>
            <a:r>
              <a:rPr lang="cs-CZ" dirty="0"/>
              <a:t> </a:t>
            </a:r>
            <a:r>
              <a:rPr lang="cs-CZ" dirty="0" err="1"/>
              <a:t>Unterschied</a:t>
            </a:r>
            <a:r>
              <a:rPr lang="cs-CZ" dirty="0"/>
              <a:t> </a:t>
            </a:r>
            <a:r>
              <a:rPr lang="cs-CZ" dirty="0" err="1"/>
              <a:t>zur</a:t>
            </a:r>
            <a:r>
              <a:rPr lang="cs-CZ" dirty="0"/>
              <a:t> </a:t>
            </a:r>
            <a:r>
              <a:rPr lang="cs-CZ" dirty="0" err="1"/>
              <a:t>Moderne</a:t>
            </a:r>
            <a:r>
              <a:rPr lang="cs-CZ" dirty="0"/>
              <a:t> </a:t>
            </a:r>
            <a:r>
              <a:rPr lang="cs-CZ" dirty="0" err="1"/>
              <a:t>gab</a:t>
            </a:r>
            <a:r>
              <a:rPr lang="cs-CZ" dirty="0"/>
              <a:t> es bis </a:t>
            </a:r>
            <a:r>
              <a:rPr lang="cs-CZ" dirty="0" err="1"/>
              <a:t>etwa</a:t>
            </a:r>
            <a:r>
              <a:rPr lang="cs-CZ" dirty="0"/>
              <a:t> 1890  </a:t>
            </a:r>
            <a:r>
              <a:rPr lang="cs-CZ" dirty="0" err="1"/>
              <a:t>sog</a:t>
            </a:r>
            <a:r>
              <a:rPr lang="cs-CZ" dirty="0"/>
              <a:t>.</a:t>
            </a:r>
            <a:endParaRPr lang="de-DE" dirty="0"/>
          </a:p>
          <a:p>
            <a:pPr marL="514350" indent="-514350">
              <a:buAutoNum type="arabicPeriod"/>
            </a:pPr>
            <a:r>
              <a:rPr lang="cs-CZ" b="1" dirty="0"/>
              <a:t>l</a:t>
            </a:r>
            <a:r>
              <a:rPr lang="de-DE" b="1" dirty="0" err="1"/>
              <a:t>esbare</a:t>
            </a:r>
            <a:r>
              <a:rPr lang="de-DE" b="1" dirty="0"/>
              <a:t> Texte </a:t>
            </a:r>
            <a:r>
              <a:rPr lang="de-DE" dirty="0"/>
              <a:t>(klassische Texte mit einem eindeutigen Sinn)</a:t>
            </a:r>
            <a:r>
              <a:rPr lang="cs-CZ" dirty="0"/>
              <a:t>.</a:t>
            </a:r>
          </a:p>
          <a:p>
            <a:pPr marL="0" indent="0">
              <a:buNone/>
            </a:pPr>
            <a:r>
              <a:rPr lang="cs-CZ" dirty="0" err="1"/>
              <a:t>Verunsicherung</a:t>
            </a:r>
            <a:r>
              <a:rPr lang="cs-CZ" dirty="0"/>
              <a:t> </a:t>
            </a:r>
            <a:r>
              <a:rPr lang="cs-CZ" dirty="0" err="1"/>
              <a:t>brachten</a:t>
            </a:r>
            <a:r>
              <a:rPr lang="cs-CZ" dirty="0"/>
              <a:t> in </a:t>
            </a:r>
            <a:r>
              <a:rPr lang="cs-CZ" dirty="0" err="1"/>
              <a:t>die</a:t>
            </a:r>
            <a:r>
              <a:rPr lang="cs-CZ" dirty="0"/>
              <a:t> </a:t>
            </a:r>
            <a:r>
              <a:rPr lang="cs-CZ" dirty="0" err="1"/>
              <a:t>Lekt</a:t>
            </a:r>
            <a:r>
              <a:rPr lang="de-DE" dirty="0"/>
              <a:t>ü</a:t>
            </a:r>
            <a:r>
              <a:rPr lang="cs-CZ" dirty="0"/>
              <a:t>re</a:t>
            </a:r>
            <a:r>
              <a:rPr lang="de-DE" dirty="0"/>
              <a:t> sog.</a:t>
            </a:r>
          </a:p>
          <a:p>
            <a:pPr marL="0" indent="0">
              <a:buNone/>
            </a:pPr>
            <a:r>
              <a:rPr lang="de-DE" dirty="0"/>
              <a:t>2. </a:t>
            </a:r>
            <a:r>
              <a:rPr lang="de-DE" b="1" dirty="0"/>
              <a:t>schreibbare </a:t>
            </a:r>
            <a:r>
              <a:rPr lang="de-DE" dirty="0"/>
              <a:t>Texte (moderne Literatur mit der potentiellen Pluralität des Textes, der vom Leser neu geschrieben werden muss)</a:t>
            </a:r>
          </a:p>
          <a:p>
            <a:pPr marL="0" indent="0">
              <a:buNone/>
            </a:pPr>
            <a:endParaRPr lang="de-DE" dirty="0"/>
          </a:p>
          <a:p>
            <a:pPr marL="0" indent="0">
              <a:buNone/>
            </a:pPr>
            <a:r>
              <a:rPr lang="de-DE" dirty="0"/>
              <a:t>Ad 2: sowohl der Autor als auch Leser nur noch Knotenpunkte einer Pluralität von Codes</a:t>
            </a:r>
            <a:endParaRPr lang="cs-CZ" dirty="0"/>
          </a:p>
        </p:txBody>
      </p:sp>
    </p:spTree>
    <p:extLst>
      <p:ext uri="{BB962C8B-B14F-4D97-AF65-F5344CB8AC3E}">
        <p14:creationId xmlns:p14="http://schemas.microsoft.com/office/powerpoint/2010/main" val="1360163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18AF2A-081F-4842-93C2-18987DBB5325}"/>
              </a:ext>
            </a:extLst>
          </p:cNvPr>
          <p:cNvSpPr>
            <a:spLocks noGrp="1"/>
          </p:cNvSpPr>
          <p:nvPr>
            <p:ph type="title"/>
          </p:nvPr>
        </p:nvSpPr>
        <p:spPr/>
        <p:txBody>
          <a:bodyPr>
            <a:normAutofit/>
          </a:bodyPr>
          <a:lstStyle/>
          <a:p>
            <a:r>
              <a:rPr lang="de-DE" dirty="0"/>
              <a:t>Welche methodologischen Öffnungen bieten sich der strukturalistischen Narratologie an?</a:t>
            </a:r>
            <a:endParaRPr lang="cs-CZ" dirty="0"/>
          </a:p>
        </p:txBody>
      </p:sp>
      <p:sp>
        <p:nvSpPr>
          <p:cNvPr id="3" name="Zástupný obsah 2">
            <a:extLst>
              <a:ext uri="{FF2B5EF4-FFF2-40B4-BE49-F238E27FC236}">
                <a16:creationId xmlns:a16="http://schemas.microsoft.com/office/drawing/2014/main" id="{18C588CF-F512-4169-AB76-CF02D109C102}"/>
              </a:ext>
            </a:extLst>
          </p:cNvPr>
          <p:cNvSpPr>
            <a:spLocks noGrp="1"/>
          </p:cNvSpPr>
          <p:nvPr>
            <p:ph idx="1"/>
          </p:nvPr>
        </p:nvSpPr>
        <p:spPr/>
        <p:txBody>
          <a:bodyPr/>
          <a:lstStyle/>
          <a:p>
            <a:r>
              <a:rPr lang="de-DE" dirty="0"/>
              <a:t>Gender </a:t>
            </a:r>
            <a:r>
              <a:rPr lang="de-DE" dirty="0" err="1"/>
              <a:t>studies</a:t>
            </a:r>
            <a:endParaRPr lang="de-DE" dirty="0"/>
          </a:p>
          <a:p>
            <a:r>
              <a:rPr lang="de-DE" dirty="0"/>
              <a:t>Postkoloniale Theorien</a:t>
            </a:r>
            <a:endParaRPr lang="cs-CZ" dirty="0"/>
          </a:p>
        </p:txBody>
      </p:sp>
    </p:spTree>
    <p:extLst>
      <p:ext uri="{BB962C8B-B14F-4D97-AF65-F5344CB8AC3E}">
        <p14:creationId xmlns:p14="http://schemas.microsoft.com/office/powerpoint/2010/main" val="3047641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66BA46-9F21-49FA-83F1-8764ABD65BFA}"/>
              </a:ext>
            </a:extLst>
          </p:cNvPr>
          <p:cNvSpPr txBox="1">
            <a:spLocks noGrp="1"/>
          </p:cNvSpPr>
          <p:nvPr>
            <p:ph type="title"/>
          </p:nvPr>
        </p:nvSpPr>
        <p:spPr/>
        <p:txBody>
          <a:bodyPr>
            <a:normAutofit/>
          </a:bodyPr>
          <a:lstStyle/>
          <a:p>
            <a:pPr lvl="0"/>
            <a:r>
              <a:rPr lang="en-US" sz="3200" dirty="0"/>
              <a:t>„The </a:t>
            </a:r>
            <a:r>
              <a:rPr lang="en-US" sz="3200" dirty="0" err="1"/>
              <a:t>Narrativisation</a:t>
            </a:r>
            <a:r>
              <a:rPr lang="en-US" sz="3200" dirty="0"/>
              <a:t> of the World“ / </a:t>
            </a:r>
            <a:r>
              <a:rPr lang="en-US" sz="3200" dirty="0" err="1"/>
              <a:t>Erzählte</a:t>
            </a:r>
            <a:r>
              <a:rPr lang="en-US" sz="3200" dirty="0"/>
              <a:t> </a:t>
            </a:r>
            <a:r>
              <a:rPr lang="en-US" sz="3200" dirty="0" err="1"/>
              <a:t>Welten</a:t>
            </a:r>
            <a:endParaRPr lang="cs-CZ" sz="3200" dirty="0"/>
          </a:p>
        </p:txBody>
      </p:sp>
      <p:sp>
        <p:nvSpPr>
          <p:cNvPr id="3" name="Zástupný obsah 2">
            <a:extLst>
              <a:ext uri="{FF2B5EF4-FFF2-40B4-BE49-F238E27FC236}">
                <a16:creationId xmlns:a16="http://schemas.microsoft.com/office/drawing/2014/main" id="{C1494DA5-F504-4C22-A1D9-EA14E70436FE}"/>
              </a:ext>
            </a:extLst>
          </p:cNvPr>
          <p:cNvSpPr txBox="1">
            <a:spLocks noGrp="1"/>
          </p:cNvSpPr>
          <p:nvPr>
            <p:ph idx="1"/>
          </p:nvPr>
        </p:nvSpPr>
        <p:spPr/>
        <p:txBody>
          <a:bodyPr>
            <a:normAutofit lnSpcReduction="10000"/>
          </a:bodyPr>
          <a:lstStyle/>
          <a:p>
            <a:pPr marL="0" lvl="0" indent="0">
              <a:buNone/>
            </a:pPr>
            <a:r>
              <a:rPr lang="en-US" dirty="0"/>
              <a:t>„The </a:t>
            </a:r>
            <a:r>
              <a:rPr lang="en-US" dirty="0" err="1"/>
              <a:t>Narrativisation</a:t>
            </a:r>
            <a:r>
              <a:rPr lang="en-US" dirty="0"/>
              <a:t> of the World“ in: </a:t>
            </a:r>
            <a:r>
              <a:rPr lang="en-US" dirty="0" err="1"/>
              <a:t>Kuishma</a:t>
            </a:r>
            <a:r>
              <a:rPr lang="en-US" dirty="0"/>
              <a:t> Korhonen, Hg., Tropes for the Past. Hayden White and the History/Literature Debate, Amsterdam 2006, S. 72–82</a:t>
            </a:r>
          </a:p>
          <a:p>
            <a:pPr marL="0" lvl="0" indent="0">
              <a:buNone/>
            </a:pPr>
            <a:r>
              <a:rPr lang="en-US" dirty="0" err="1"/>
              <a:t>Scheffel</a:t>
            </a:r>
            <a:r>
              <a:rPr lang="en-US" dirty="0"/>
              <a:t> – Martinez, 1999, S. 121f.</a:t>
            </a:r>
          </a:p>
          <a:p>
            <a:pPr marL="0" lvl="0" indent="0">
              <a:buNone/>
            </a:pPr>
            <a:r>
              <a:rPr lang="en-US" dirty="0" err="1"/>
              <a:t>Nicht</a:t>
            </a:r>
            <a:r>
              <a:rPr lang="en-US" dirty="0"/>
              <a:t> </a:t>
            </a:r>
            <a:r>
              <a:rPr lang="en-US" dirty="0" err="1"/>
              <a:t>schon</a:t>
            </a:r>
            <a:r>
              <a:rPr lang="en-US" dirty="0"/>
              <a:t> der </a:t>
            </a:r>
            <a:r>
              <a:rPr lang="en-US" dirty="0" err="1"/>
              <a:t>kontemporäre</a:t>
            </a:r>
            <a:r>
              <a:rPr lang="en-US" dirty="0"/>
              <a:t> Chronist, </a:t>
            </a:r>
            <a:r>
              <a:rPr lang="en-US" dirty="0" err="1"/>
              <a:t>sondern</a:t>
            </a:r>
            <a:r>
              <a:rPr lang="en-US" dirty="0"/>
              <a:t> erst der </a:t>
            </a:r>
            <a:r>
              <a:rPr lang="en-US" dirty="0" err="1"/>
              <a:t>retrospektiv</a:t>
            </a:r>
            <a:r>
              <a:rPr lang="en-US" dirty="0"/>
              <a:t> </a:t>
            </a:r>
            <a:r>
              <a:rPr lang="en-US" dirty="0" err="1"/>
              <a:t>urteilende</a:t>
            </a:r>
            <a:r>
              <a:rPr lang="en-US" dirty="0"/>
              <a:t> </a:t>
            </a:r>
            <a:r>
              <a:rPr lang="en-US" dirty="0" err="1"/>
              <a:t>Erzähler</a:t>
            </a:r>
            <a:r>
              <a:rPr lang="en-US" dirty="0"/>
              <a:t> </a:t>
            </a:r>
            <a:r>
              <a:rPr lang="en-US" dirty="0" err="1"/>
              <a:t>oder</a:t>
            </a:r>
            <a:r>
              <a:rPr lang="en-US" dirty="0"/>
              <a:t> </a:t>
            </a:r>
            <a:r>
              <a:rPr lang="en-US" dirty="0" err="1"/>
              <a:t>Historiker</a:t>
            </a:r>
            <a:r>
              <a:rPr lang="en-US" dirty="0"/>
              <a:t> </a:t>
            </a:r>
            <a:r>
              <a:rPr lang="en-US" dirty="0" err="1"/>
              <a:t>kann</a:t>
            </a:r>
            <a:r>
              <a:rPr lang="en-US" dirty="0"/>
              <a:t> </a:t>
            </a:r>
            <a:r>
              <a:rPr lang="en-US" dirty="0" err="1"/>
              <a:t>ein</a:t>
            </a:r>
            <a:r>
              <a:rPr lang="en-US" dirty="0"/>
              <a:t> </a:t>
            </a:r>
            <a:r>
              <a:rPr lang="en-US" dirty="0" err="1"/>
              <a:t>Geschehen</a:t>
            </a:r>
            <a:r>
              <a:rPr lang="en-US" dirty="0"/>
              <a:t> </a:t>
            </a:r>
            <a:r>
              <a:rPr lang="en-US" dirty="0" err="1"/>
              <a:t>mit</a:t>
            </a:r>
            <a:r>
              <a:rPr lang="en-US" dirty="0"/>
              <a:t> </a:t>
            </a:r>
            <a:r>
              <a:rPr lang="en-US" dirty="0" err="1"/>
              <a:t>Begriffen</a:t>
            </a:r>
            <a:r>
              <a:rPr lang="en-US" dirty="0"/>
              <a:t> </a:t>
            </a:r>
            <a:r>
              <a:rPr lang="en-US" dirty="0" err="1"/>
              <a:t>erfassem</a:t>
            </a:r>
            <a:r>
              <a:rPr lang="en-US" dirty="0"/>
              <a:t>, die </a:t>
            </a:r>
            <a:r>
              <a:rPr lang="en-US" dirty="0" err="1"/>
              <a:t>für</a:t>
            </a:r>
            <a:r>
              <a:rPr lang="en-US" dirty="0"/>
              <a:t> das </a:t>
            </a:r>
            <a:r>
              <a:rPr lang="en-US" dirty="0" err="1"/>
              <a:t>Verständnis</a:t>
            </a:r>
            <a:r>
              <a:rPr lang="en-US" dirty="0"/>
              <a:t> narrative </a:t>
            </a:r>
            <a:r>
              <a:rPr lang="en-US" dirty="0" err="1"/>
              <a:t>Texte</a:t>
            </a:r>
            <a:r>
              <a:rPr lang="en-US" dirty="0"/>
              <a:t> son fundamental </a:t>
            </a:r>
            <a:r>
              <a:rPr lang="en-US" dirty="0" err="1"/>
              <a:t>sind</a:t>
            </a:r>
            <a:r>
              <a:rPr lang="en-US" dirty="0"/>
              <a:t> </a:t>
            </a:r>
            <a:r>
              <a:rPr lang="en-US" dirty="0" err="1"/>
              <a:t>wie</a:t>
            </a:r>
            <a:r>
              <a:rPr lang="en-US" dirty="0"/>
              <a:t> </a:t>
            </a:r>
            <a:r>
              <a:rPr lang="en-US" i="1" dirty="0" err="1"/>
              <a:t>Anfang</a:t>
            </a:r>
            <a:r>
              <a:rPr lang="en-US" i="1" dirty="0"/>
              <a:t> </a:t>
            </a:r>
            <a:r>
              <a:rPr lang="en-US" dirty="0"/>
              <a:t>und </a:t>
            </a:r>
            <a:r>
              <a:rPr lang="en-US" i="1" dirty="0"/>
              <a:t>Ende, </a:t>
            </a:r>
            <a:r>
              <a:rPr lang="en-US" i="1" dirty="0" err="1"/>
              <a:t>Ursache</a:t>
            </a:r>
            <a:r>
              <a:rPr lang="en-US" i="1" dirty="0"/>
              <a:t> </a:t>
            </a:r>
            <a:r>
              <a:rPr lang="en-US" dirty="0"/>
              <a:t>und </a:t>
            </a:r>
            <a:r>
              <a:rPr lang="en-US" i="1" dirty="0"/>
              <a:t> </a:t>
            </a:r>
            <a:r>
              <a:rPr lang="en-US" i="1" dirty="0" err="1"/>
              <a:t>Wirkung</a:t>
            </a:r>
            <a:r>
              <a:rPr lang="en-US" i="1" dirty="0"/>
              <a:t>, </a:t>
            </a:r>
            <a:r>
              <a:rPr lang="en-US" i="1" dirty="0" err="1"/>
              <a:t>Aufstieg</a:t>
            </a:r>
            <a:r>
              <a:rPr lang="en-US" dirty="0"/>
              <a:t> und</a:t>
            </a:r>
            <a:r>
              <a:rPr lang="en-US" i="1" dirty="0"/>
              <a:t> </a:t>
            </a:r>
            <a:r>
              <a:rPr lang="en-US" i="1" dirty="0" err="1"/>
              <a:t>Niedergang</a:t>
            </a:r>
            <a:r>
              <a:rPr lang="en-US" i="1" dirty="0"/>
              <a:t>, </a:t>
            </a:r>
            <a:r>
              <a:rPr lang="en-US" i="1" dirty="0" err="1"/>
              <a:t>Wendepunkt</a:t>
            </a:r>
            <a:r>
              <a:rPr lang="en-US" i="1" dirty="0"/>
              <a:t> </a:t>
            </a:r>
            <a:r>
              <a:rPr lang="en-US" dirty="0"/>
              <a:t>und </a:t>
            </a:r>
            <a:r>
              <a:rPr lang="en-US" i="1" dirty="0" err="1"/>
              <a:t>Vorwegnahme</a:t>
            </a:r>
            <a:r>
              <a:rPr lang="en-US" dirty="0"/>
              <a:t>.[…]</a:t>
            </a:r>
            <a:r>
              <a:rPr lang="de-DE" dirty="0"/>
              <a:t> Erzähltexte vereinigen so zwei epistemische Perspektiven, die lebensweltlich-praktische der Protagonisten und die analytisch-retrospektive des Erzählers</a:t>
            </a:r>
            <a:endParaRPr lang="en-US" dirty="0"/>
          </a:p>
          <a:p>
            <a:pPr marL="0" lvl="0" indent="0">
              <a:buNone/>
            </a:pPr>
            <a:endParaRPr lang="de-DE" dirty="0"/>
          </a:p>
          <a:p>
            <a:pPr marL="0" lvl="0" indent="0">
              <a:buNone/>
            </a:pP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640BDA-9775-42AA-B786-B1DF9D8B4FE5}"/>
              </a:ext>
            </a:extLst>
          </p:cNvPr>
          <p:cNvSpPr>
            <a:spLocks noGrp="1"/>
          </p:cNvSpPr>
          <p:nvPr>
            <p:ph type="title"/>
          </p:nvPr>
        </p:nvSpPr>
        <p:spPr/>
        <p:txBody>
          <a:bodyPr>
            <a:normAutofit/>
          </a:bodyPr>
          <a:lstStyle/>
          <a:p>
            <a:r>
              <a:rPr lang="de-DE" sz="2400" dirty="0"/>
              <a:t>Ein überschaubares Ensemble von Elementaren Strukturen, die durch deren Kombination und Kontextualisierung unendliche Differenzierungen erfahren</a:t>
            </a:r>
            <a:endParaRPr lang="cs-CZ" sz="2400" dirty="0"/>
          </a:p>
        </p:txBody>
      </p:sp>
      <p:sp>
        <p:nvSpPr>
          <p:cNvPr id="3" name="Zástupný obsah 2">
            <a:extLst>
              <a:ext uri="{FF2B5EF4-FFF2-40B4-BE49-F238E27FC236}">
                <a16:creationId xmlns:a16="http://schemas.microsoft.com/office/drawing/2014/main" id="{1E32BA9B-2F66-465D-830E-2919D968D9C2}"/>
              </a:ext>
            </a:extLst>
          </p:cNvPr>
          <p:cNvSpPr>
            <a:spLocks noGrp="1"/>
          </p:cNvSpPr>
          <p:nvPr>
            <p:ph idx="1"/>
          </p:nvPr>
        </p:nvSpPr>
        <p:spPr/>
        <p:txBody>
          <a:bodyPr/>
          <a:lstStyle/>
          <a:p>
            <a:pPr marL="0" lvl="0" indent="0">
              <a:buNone/>
            </a:pPr>
            <a:r>
              <a:rPr lang="de-DE" dirty="0"/>
              <a:t>Karlheinz Stierle: Die Struktur narrativer Texte. Am Beispiel von J. P. Hebels Kalendergeschichte „Unverhofftes Wiedersehen“.</a:t>
            </a:r>
          </a:p>
          <a:p>
            <a:pPr marL="0" lvl="0" indent="0">
              <a:buNone/>
            </a:pPr>
            <a:r>
              <a:rPr lang="de-DE" dirty="0"/>
              <a:t>In: H. </a:t>
            </a:r>
            <a:r>
              <a:rPr lang="de-DE" dirty="0" err="1"/>
              <a:t>Brackert</a:t>
            </a:r>
            <a:r>
              <a:rPr lang="de-DE" dirty="0"/>
              <a:t> &amp; E. </a:t>
            </a:r>
            <a:r>
              <a:rPr lang="de-DE" dirty="0" err="1"/>
              <a:t>Lämmert</a:t>
            </a:r>
            <a:r>
              <a:rPr lang="de-DE" dirty="0"/>
              <a:t> (Hgg.), Funk-Kolleg Literatur 1, Frankfurt a.M. 1977, S. 210-233.</a:t>
            </a:r>
          </a:p>
          <a:p>
            <a:r>
              <a:rPr lang="de-DE" dirty="0"/>
              <a:t>1. Die Ebene des Geschehens</a:t>
            </a:r>
          </a:p>
          <a:p>
            <a:r>
              <a:rPr lang="de-DE" dirty="0"/>
              <a:t>Das Geschehen selbst noch sinnindifferent, erst durch die Organisationsform der Geschichte erhält es seine  spezifische Norm und ihre narrative Funktion.</a:t>
            </a:r>
            <a:endParaRPr lang="cs-CZ" dirty="0"/>
          </a:p>
          <a:p>
            <a:r>
              <a:rPr lang="cs-CZ" dirty="0" err="1"/>
              <a:t>Eine</a:t>
            </a:r>
            <a:r>
              <a:rPr lang="cs-CZ" dirty="0"/>
              <a:t> </a:t>
            </a:r>
            <a:r>
              <a:rPr lang="cs-CZ" dirty="0" err="1"/>
              <a:t>unerh</a:t>
            </a:r>
            <a:r>
              <a:rPr lang="de-DE"/>
              <a:t>ö</a:t>
            </a:r>
            <a:r>
              <a:rPr lang="cs-CZ"/>
              <a:t>rte </a:t>
            </a:r>
            <a:r>
              <a:rPr lang="cs-CZ" dirty="0" err="1"/>
              <a:t>Begebenheit</a:t>
            </a:r>
            <a:endParaRPr lang="cs-CZ" dirty="0"/>
          </a:p>
        </p:txBody>
      </p:sp>
    </p:spTree>
    <p:extLst>
      <p:ext uri="{BB962C8B-B14F-4D97-AF65-F5344CB8AC3E}">
        <p14:creationId xmlns:p14="http://schemas.microsoft.com/office/powerpoint/2010/main" val="240937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41A379-B1C3-4BB9-A7B6-ACC6382B5F50}"/>
              </a:ext>
            </a:extLst>
          </p:cNvPr>
          <p:cNvSpPr txBox="1">
            <a:spLocks noGrp="1"/>
          </p:cNvSpPr>
          <p:nvPr>
            <p:ph type="title"/>
          </p:nvPr>
        </p:nvSpPr>
        <p:spPr/>
        <p:txBody>
          <a:bodyPr>
            <a:noAutofit/>
          </a:bodyPr>
          <a:lstStyle/>
          <a:p>
            <a:pPr lvl="0"/>
            <a:br>
              <a:rPr lang="cs-CZ" sz="3200" b="1"/>
            </a:br>
            <a:r>
              <a:rPr lang="de-DE" sz="3200" b="1"/>
              <a:t> Michael Scheffel </a:t>
            </a:r>
            <a:br>
              <a:rPr lang="de-DE" sz="3200" b="1"/>
            </a:br>
            <a:r>
              <a:rPr lang="de-DE" sz="2400" i="1"/>
              <a:t>Lehrstuhl für Allgemeine Literaturwissenschaft und Neuere deutsche Literaturgeschichte  </a:t>
            </a:r>
            <a:br>
              <a:rPr lang="de-DE" sz="3200"/>
            </a:br>
            <a:endParaRPr lang="cs-CZ" sz="3200"/>
          </a:p>
        </p:txBody>
      </p:sp>
      <p:sp>
        <p:nvSpPr>
          <p:cNvPr id="3" name="Zástupný obsah 2">
            <a:extLst>
              <a:ext uri="{FF2B5EF4-FFF2-40B4-BE49-F238E27FC236}">
                <a16:creationId xmlns:a16="http://schemas.microsoft.com/office/drawing/2014/main" id="{5D2B58AB-8D14-4611-B904-80D792405B68}"/>
              </a:ext>
            </a:extLst>
          </p:cNvPr>
          <p:cNvSpPr txBox="1">
            <a:spLocks noGrp="1"/>
          </p:cNvSpPr>
          <p:nvPr>
            <p:ph idx="1"/>
          </p:nvPr>
        </p:nvSpPr>
        <p:spPr/>
        <p:txBody>
          <a:bodyPr/>
          <a:lstStyle/>
          <a:p>
            <a:pPr lvl="0"/>
            <a:r>
              <a:rPr lang="de-DE"/>
              <a:t>DIEGESIS ist die erste interdisziplinäre Zeitschrift für Erzählforschung, die alle Artikel und Rezensionen als Volltext online frei zugänglich publiziert. Das E-Journal wird von Mitgliedern des</a:t>
            </a:r>
            <a:r>
              <a:rPr lang="cs-CZ"/>
              <a:t> </a:t>
            </a:r>
            <a:r>
              <a:rPr lang="de-DE"/>
              <a:t> Zentrums für Erzählforschung (ZEF) der Bergischen Universität Wuppertal herausgegeben. </a:t>
            </a:r>
            <a:endParaRPr 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0AE568-CF68-443F-9B52-A1EE5500C16B}"/>
              </a:ext>
            </a:extLst>
          </p:cNvPr>
          <p:cNvSpPr txBox="1">
            <a:spLocks noGrp="1"/>
          </p:cNvSpPr>
          <p:nvPr>
            <p:ph type="title"/>
          </p:nvPr>
        </p:nvSpPr>
        <p:spPr/>
        <p:txBody>
          <a:bodyPr/>
          <a:lstStyle/>
          <a:p>
            <a:pPr lvl="0"/>
            <a:r>
              <a:rPr lang="de-DE"/>
              <a:t>eine sinnstiftenden Funktion von Erzählen</a:t>
            </a:r>
            <a:r>
              <a:rPr lang="cs-CZ"/>
              <a:t>?</a:t>
            </a:r>
          </a:p>
        </p:txBody>
      </p:sp>
      <p:sp>
        <p:nvSpPr>
          <p:cNvPr id="3" name="Zástupný obsah 2">
            <a:extLst>
              <a:ext uri="{FF2B5EF4-FFF2-40B4-BE49-F238E27FC236}">
                <a16:creationId xmlns:a16="http://schemas.microsoft.com/office/drawing/2014/main" id="{DD8DABB8-655D-469E-9461-0118970421CB}"/>
              </a:ext>
            </a:extLst>
          </p:cNvPr>
          <p:cNvSpPr txBox="1">
            <a:spLocks noGrp="1"/>
          </p:cNvSpPr>
          <p:nvPr>
            <p:ph idx="1"/>
          </p:nvPr>
        </p:nvSpPr>
        <p:spPr/>
        <p:txBody>
          <a:bodyPr/>
          <a:lstStyle/>
          <a:p>
            <a:pPr lvl="0">
              <a:lnSpc>
                <a:spcPct val="80000"/>
              </a:lnSpc>
            </a:pPr>
            <a:r>
              <a:rPr lang="de-DE" b="1"/>
              <a:t>Julia Abel, Andreas Blödorn, Michael Scheffel (Hg.): </a:t>
            </a:r>
            <a:br>
              <a:rPr lang="de-DE" b="1"/>
            </a:br>
            <a:r>
              <a:rPr lang="de-DE" b="1"/>
              <a:t>Ambivalenz und Kohärenz - Untersuchungen zur narrativen Sinnbildung</a:t>
            </a:r>
          </a:p>
          <a:p>
            <a:pPr lvl="0">
              <a:lnSpc>
                <a:spcPct val="80000"/>
              </a:lnSpc>
            </a:pPr>
            <a:r>
              <a:rPr lang="cs-CZ"/>
              <a:t>„</a:t>
            </a:r>
            <a:r>
              <a:rPr lang="de-DE"/>
              <a:t>Narrationen erscheinen insofern als Statthalter der Kohärenz inmitten einer als kontingent zu betrachtenden Wirklichkeit des Lebens. Tatsächlich aber sind Erzählungen selbst häufig durch Mehrdeutigkeit, Brüche und Widersprüche geprägt. Mit großer Konsequenz haben denn auch sprach- und textzentrierte Ansätze wie die Dekonstruktion immer wieder das Fehlen von Kohärenz in Erzählungen hervorgehoben.</a:t>
            </a:r>
            <a:r>
              <a:rPr lang="cs-CZ"/>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FAADBA-0078-406F-A047-EF4DDF1F206D}"/>
              </a:ext>
            </a:extLst>
          </p:cNvPr>
          <p:cNvSpPr txBox="1">
            <a:spLocks noGrp="1"/>
          </p:cNvSpPr>
          <p:nvPr>
            <p:ph type="title"/>
          </p:nvPr>
        </p:nvSpPr>
        <p:spPr/>
        <p:txBody>
          <a:bodyPr/>
          <a:lstStyle/>
          <a:p>
            <a:pPr lvl="0"/>
            <a:r>
              <a:rPr lang="de-DE" sz="2800"/>
              <a:t>Ambivalenz, </a:t>
            </a:r>
            <a:r>
              <a:rPr lang="cs-CZ" sz="2800"/>
              <a:t>Kon</a:t>
            </a:r>
            <a:r>
              <a:rPr lang="de-DE" sz="2800"/>
              <a:t>tingenz</a:t>
            </a:r>
            <a:r>
              <a:rPr lang="cs-CZ" sz="2800"/>
              <a:t> und Koh</a:t>
            </a:r>
            <a:r>
              <a:rPr lang="de-DE" sz="2800"/>
              <a:t>ä</a:t>
            </a:r>
            <a:r>
              <a:rPr lang="cs-CZ" sz="2800"/>
              <a:t>renz</a:t>
            </a:r>
            <a:br>
              <a:rPr lang="cs-CZ" sz="2800"/>
            </a:br>
            <a:r>
              <a:rPr lang="cs-CZ" sz="2800"/>
              <a:t>bei </a:t>
            </a:r>
            <a:r>
              <a:rPr lang="de-DE" sz="2800"/>
              <a:t>Abel, Blödorn, Scheffel </a:t>
            </a:r>
            <a:endParaRPr lang="cs-CZ" sz="2800"/>
          </a:p>
        </p:txBody>
      </p:sp>
      <p:sp>
        <p:nvSpPr>
          <p:cNvPr id="3" name="Zástupný obsah 2">
            <a:extLst>
              <a:ext uri="{FF2B5EF4-FFF2-40B4-BE49-F238E27FC236}">
                <a16:creationId xmlns:a16="http://schemas.microsoft.com/office/drawing/2014/main" id="{2FC98B3C-9F4C-451E-A2CA-6C5011769A99}"/>
              </a:ext>
            </a:extLst>
          </p:cNvPr>
          <p:cNvSpPr txBox="1">
            <a:spLocks noGrp="1"/>
          </p:cNvSpPr>
          <p:nvPr>
            <p:ph idx="1"/>
          </p:nvPr>
        </p:nvSpPr>
        <p:spPr/>
        <p:txBody>
          <a:bodyPr/>
          <a:lstStyle/>
          <a:p>
            <a:pPr lvl="0"/>
            <a:r>
              <a:rPr lang="cs-CZ"/>
              <a:t>„</a:t>
            </a:r>
            <a:r>
              <a:rPr lang="de-DE"/>
              <a:t>Die Beiträge des vorliegenden Bandes wollen sowohl die ‚Ambiguitätsvergessenheit' der neueren kulturwissenschaftlichen Forschung als auch die ‚Ambiguitätsversessenheit' unterschiedlicher Spielarten der Dekonstruktion vermeiden. Aus theoretischer und anwendungsbezogener Sicht widmen sie sich dem Problem narrativer Sinnbildung im Spannungsfeld von Ambivalenz und Kohärenz, um so die differenziertere Betrachtung eines komplexen Phänomens zu erreichen. </a:t>
            </a:r>
            <a:endParaRPr lang="cs-CZ"/>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205EB1-AAA4-4357-BF1B-172B07957AAA}"/>
              </a:ext>
            </a:extLst>
          </p:cNvPr>
          <p:cNvSpPr txBox="1">
            <a:spLocks noGrp="1"/>
          </p:cNvSpPr>
          <p:nvPr>
            <p:ph type="title"/>
          </p:nvPr>
        </p:nvSpPr>
        <p:spPr/>
        <p:txBody>
          <a:bodyPr/>
          <a:lstStyle/>
          <a:p>
            <a:pPr lvl="0"/>
            <a:r>
              <a:rPr lang="de-DE" sz="2800"/>
              <a:t>Martin Dillmann: Poetologien der Kontingenz. Zufälligkeit und Möglichkeit im Diskursgefüge der Moderne</a:t>
            </a:r>
            <a:endParaRPr lang="cs-CZ" sz="2800"/>
          </a:p>
        </p:txBody>
      </p:sp>
      <p:sp>
        <p:nvSpPr>
          <p:cNvPr id="3" name="Zástupný obsah 2">
            <a:extLst>
              <a:ext uri="{FF2B5EF4-FFF2-40B4-BE49-F238E27FC236}">
                <a16:creationId xmlns:a16="http://schemas.microsoft.com/office/drawing/2014/main" id="{EAF2E838-37E2-4455-AC46-33704F39CE2F}"/>
              </a:ext>
            </a:extLst>
          </p:cNvPr>
          <p:cNvSpPr txBox="1">
            <a:spLocks noGrp="1"/>
          </p:cNvSpPr>
          <p:nvPr>
            <p:ph idx="1"/>
          </p:nvPr>
        </p:nvSpPr>
        <p:spPr/>
        <p:txBody>
          <a:bodyPr/>
          <a:lstStyle/>
          <a:p>
            <a:pPr lvl="0"/>
            <a:r>
              <a:rPr lang="de-DE" sz="2600"/>
              <a:t>(Kölner Germanistische Studien. Neue Folge, Band 11. 2011)</a:t>
            </a:r>
          </a:p>
          <a:p>
            <a:pPr lvl="0"/>
            <a:r>
              <a:rPr lang="de-DE" sz="2600"/>
              <a:t>Die Wahrnehmung einer </a:t>
            </a:r>
            <a:r>
              <a:rPr lang="de-DE" sz="2600" b="1"/>
              <a:t>Omnipräsenz des Zufälligen </a:t>
            </a:r>
            <a:r>
              <a:rPr lang="de-DE" sz="2600"/>
              <a:t>stellt traditionelle Formen wissenschaftlicher und literarischer Sinnstiftung infrage. Dies</a:t>
            </a:r>
            <a:r>
              <a:rPr lang="cs-CZ" sz="2600"/>
              <a:t> </a:t>
            </a:r>
            <a:r>
              <a:rPr lang="de-DE" sz="2600"/>
              <a:t>regt einerseits Katastrophendiskurse an, andererseits aber auch den Übergang zu einem </a:t>
            </a:r>
            <a:r>
              <a:rPr lang="de-DE" sz="2600" b="1"/>
              <a:t>Modus der Beobachtung</a:t>
            </a:r>
            <a:r>
              <a:rPr lang="cs-CZ" sz="2600" b="1"/>
              <a:t> </a:t>
            </a:r>
            <a:r>
              <a:rPr lang="de-DE" sz="2600" b="1"/>
              <a:t>zweiter Ordnung </a:t>
            </a:r>
            <a:r>
              <a:rPr lang="de-DE" sz="2600"/>
              <a:t>im Sinne Luhmanns. Das dadurch entworfene Bild der Welt als offener Spielraum von Möglichkeiten bildet die Basis für Experimente und Konzeptionen, in denen Kontingenz selbst zum Ausgangspunkt</a:t>
            </a:r>
            <a:r>
              <a:rPr lang="cs-CZ" sz="2600"/>
              <a:t> </a:t>
            </a:r>
            <a:r>
              <a:rPr lang="de-DE" sz="2600"/>
              <a:t>neuer Sinnstiftungsprojekte wird.</a:t>
            </a:r>
            <a:endParaRPr lang="cs-CZ" sz="26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FD87D5-776A-4C6D-B3F9-650C1C1E2091}"/>
              </a:ext>
            </a:extLst>
          </p:cNvPr>
          <p:cNvSpPr txBox="1">
            <a:spLocks noGrp="1"/>
          </p:cNvSpPr>
          <p:nvPr>
            <p:ph type="title"/>
          </p:nvPr>
        </p:nvSpPr>
        <p:spPr/>
        <p:txBody>
          <a:bodyPr/>
          <a:lstStyle/>
          <a:p>
            <a:pPr lvl="0"/>
            <a:r>
              <a:rPr lang="de-DE"/>
              <a:t>Niklas Luhmann: </a:t>
            </a:r>
            <a:r>
              <a:rPr lang="de-DE" i="1"/>
              <a:t>Die Kunst der Gesellschaft.</a:t>
            </a:r>
            <a:r>
              <a:rPr lang="de-DE"/>
              <a:t> </a:t>
            </a:r>
            <a:endParaRPr lang="cs-CZ"/>
          </a:p>
        </p:txBody>
      </p:sp>
      <p:sp>
        <p:nvSpPr>
          <p:cNvPr id="3" name="Zástupný obsah 2">
            <a:extLst>
              <a:ext uri="{FF2B5EF4-FFF2-40B4-BE49-F238E27FC236}">
                <a16:creationId xmlns:a16="http://schemas.microsoft.com/office/drawing/2014/main" id="{8A7BA01F-E8FF-408D-B6A9-363A210E8B40}"/>
              </a:ext>
            </a:extLst>
          </p:cNvPr>
          <p:cNvSpPr txBox="1">
            <a:spLocks noGrp="1"/>
          </p:cNvSpPr>
          <p:nvPr>
            <p:ph idx="1"/>
          </p:nvPr>
        </p:nvSpPr>
        <p:spPr/>
        <p:txBody>
          <a:bodyPr/>
          <a:lstStyle/>
          <a:p>
            <a:pPr lvl="0"/>
            <a:r>
              <a:rPr lang="de-DE"/>
              <a:t>Man beobachtet die Aufzeichnungen eines Autors, Malers oder Fotografen, der damit seine eigenen Beobachtungen fixiert hat.</a:t>
            </a:r>
            <a:r>
              <a:rPr lang="cs-CZ"/>
              <a:t> </a:t>
            </a:r>
            <a:r>
              <a:rPr lang="de-DE"/>
              <a:t>Das Unvermittelte wird ersetzt durch das Vermittelte, dem man eher vertraut als den eigenen Sinnen.</a:t>
            </a:r>
            <a:endParaRPr lang="cs-CZ"/>
          </a:p>
          <a:p>
            <a:pPr lvl="0"/>
            <a:r>
              <a:rPr lang="de-DE"/>
              <a:t>Der Übergang von der Beobachtung erster Ordnung zur Beobachtung zweiter Ordnung ist nach Luhmanns Darstellung ein Wechsel vom </a:t>
            </a:r>
            <a:r>
              <a:rPr lang="de-DE" i="1"/>
              <a:t>Was-Fragen</a:t>
            </a:r>
            <a:r>
              <a:rPr lang="de-DE"/>
              <a:t> zum </a:t>
            </a:r>
            <a:r>
              <a:rPr lang="de-DE" i="1"/>
              <a:t>Wie-Fragen</a:t>
            </a:r>
            <a:r>
              <a:rPr lang="de-DE"/>
              <a:t>.</a:t>
            </a:r>
            <a:endParaRPr lang="cs-CZ"/>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70BB48-50F2-4FB0-819D-9426FF1F6A99}"/>
              </a:ext>
            </a:extLst>
          </p:cNvPr>
          <p:cNvSpPr txBox="1">
            <a:spLocks noGrp="1"/>
          </p:cNvSpPr>
          <p:nvPr>
            <p:ph type="title"/>
          </p:nvPr>
        </p:nvSpPr>
        <p:spPr/>
        <p:txBody>
          <a:bodyPr/>
          <a:lstStyle/>
          <a:p>
            <a:pPr lvl="0"/>
            <a:r>
              <a:rPr lang="cs-CZ"/>
              <a:t>Walter Sokel </a:t>
            </a:r>
            <a:br>
              <a:rPr lang="de-DE"/>
            </a:br>
            <a:r>
              <a:rPr lang="cs-CZ" sz="2400"/>
              <a:t>(1917-2014)</a:t>
            </a:r>
          </a:p>
        </p:txBody>
      </p:sp>
      <p:sp>
        <p:nvSpPr>
          <p:cNvPr id="3" name="Zástupný obsah 2">
            <a:extLst>
              <a:ext uri="{FF2B5EF4-FFF2-40B4-BE49-F238E27FC236}">
                <a16:creationId xmlns:a16="http://schemas.microsoft.com/office/drawing/2014/main" id="{BDD36F16-0FAE-4304-BAA0-103CFB1DE7FE}"/>
              </a:ext>
            </a:extLst>
          </p:cNvPr>
          <p:cNvSpPr txBox="1">
            <a:spLocks noGrp="1"/>
          </p:cNvSpPr>
          <p:nvPr>
            <p:ph idx="1"/>
          </p:nvPr>
        </p:nvSpPr>
        <p:spPr/>
        <p:txBody>
          <a:bodyPr/>
          <a:lstStyle/>
          <a:p>
            <a:pPr lvl="0"/>
            <a:r>
              <a:rPr lang="de-DE"/>
              <a:t>Laufbursche an der Wall Street </a:t>
            </a:r>
          </a:p>
          <a:p>
            <a:pPr lvl="0"/>
            <a:r>
              <a:rPr lang="de-DE"/>
              <a:t>dank eines Empfehlungsschreibens von Thomas Mann ein Stipendium vom Office of International Education an der Rutgers University</a:t>
            </a:r>
          </a:p>
          <a:p>
            <a:pPr lvl="0"/>
            <a:r>
              <a:rPr lang="de-DE"/>
              <a:t>an der Columbia University in Germanistik und Vergleichender Literaturwissenschaften: 1953 mit einer Dissertation über den literarischen Expressionismus </a:t>
            </a:r>
          </a:p>
          <a:p>
            <a:pPr lvl="0"/>
            <a:r>
              <a:rPr lang="de-DE"/>
              <a:t>Ordinarius an der Stanford University ab 1964 </a:t>
            </a:r>
          </a:p>
          <a:p>
            <a:pPr lvl="0"/>
            <a:r>
              <a:rPr lang="de-DE"/>
              <a:t>bis zu seiner Emeritierung 1994 als Commonwealth Professor für Germanistik und Anglistik an der University of Virginia</a:t>
            </a:r>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F701E1-40D0-4F90-84DB-6159D21FF269}"/>
              </a:ext>
            </a:extLst>
          </p:cNvPr>
          <p:cNvSpPr>
            <a:spLocks noGrp="1"/>
          </p:cNvSpPr>
          <p:nvPr>
            <p:ph type="title"/>
          </p:nvPr>
        </p:nvSpPr>
        <p:spPr/>
        <p:txBody>
          <a:bodyPr>
            <a:normAutofit/>
          </a:bodyPr>
          <a:lstStyle/>
          <a:p>
            <a:r>
              <a:rPr lang="cs-CZ" sz="2800" dirty="0" err="1"/>
              <a:t>Ein</a:t>
            </a:r>
            <a:r>
              <a:rPr lang="cs-CZ" sz="2800" dirty="0"/>
              <a:t> </a:t>
            </a:r>
            <a:r>
              <a:rPr lang="cs-CZ" sz="2800" dirty="0" err="1"/>
              <a:t>Vorwurf</a:t>
            </a:r>
            <a:r>
              <a:rPr lang="cs-CZ" sz="2800" dirty="0"/>
              <a:t> </a:t>
            </a:r>
            <a:r>
              <a:rPr lang="cs-CZ" sz="2800" dirty="0" err="1"/>
              <a:t>mangelnder</a:t>
            </a:r>
            <a:r>
              <a:rPr lang="cs-CZ" sz="2800" dirty="0"/>
              <a:t> Objektivit</a:t>
            </a:r>
            <a:r>
              <a:rPr lang="de-DE" sz="2800" dirty="0" err="1"/>
              <a:t>ät</a:t>
            </a:r>
            <a:r>
              <a:rPr lang="de-DE" sz="2800" dirty="0"/>
              <a:t>:</a:t>
            </a:r>
            <a:br>
              <a:rPr lang="cs-CZ" sz="2800" dirty="0"/>
            </a:br>
            <a:r>
              <a:rPr lang="de-DE" sz="2800" dirty="0"/>
              <a:t>Ist die narratologische Textbeschreibung immer schon Textdeutung?</a:t>
            </a:r>
            <a:endParaRPr lang="cs-CZ" sz="2800" dirty="0"/>
          </a:p>
        </p:txBody>
      </p:sp>
      <p:sp>
        <p:nvSpPr>
          <p:cNvPr id="3" name="Zástupný obsah 2">
            <a:extLst>
              <a:ext uri="{FF2B5EF4-FFF2-40B4-BE49-F238E27FC236}">
                <a16:creationId xmlns:a16="http://schemas.microsoft.com/office/drawing/2014/main" id="{D551DF48-D678-4CCE-8BED-57B6E4BCF76A}"/>
              </a:ext>
            </a:extLst>
          </p:cNvPr>
          <p:cNvSpPr>
            <a:spLocks noGrp="1"/>
          </p:cNvSpPr>
          <p:nvPr>
            <p:ph idx="1"/>
          </p:nvPr>
        </p:nvSpPr>
        <p:spPr/>
        <p:txBody>
          <a:bodyPr>
            <a:normAutofit fontScale="62500" lnSpcReduction="20000"/>
          </a:bodyPr>
          <a:lstStyle/>
          <a:p>
            <a:r>
              <a:rPr lang="de-DE" sz="3200" dirty="0"/>
              <a:t>Umstritten ist oft die Behauptung, dass eine Textpassage intern fokalisiert sei.</a:t>
            </a:r>
          </a:p>
          <a:p>
            <a:r>
              <a:rPr lang="de-DE" sz="3200" dirty="0"/>
              <a:t>Woran kann man im folgenden Text die interne Fokalisierung feststellen?</a:t>
            </a:r>
          </a:p>
          <a:p>
            <a:endParaRPr lang="de-DE" sz="3200" dirty="0"/>
          </a:p>
          <a:p>
            <a:r>
              <a:rPr lang="de-DE" dirty="0"/>
              <a:t>Manchmal </a:t>
            </a:r>
            <a:r>
              <a:rPr lang="de-DE" dirty="0" err="1"/>
              <a:t>schloß</a:t>
            </a:r>
            <a:r>
              <a:rPr lang="de-DE" dirty="0"/>
              <a:t> sie die Küchentüre, wenn Karl eingetreten war, und behielt die Klinke so lange in der Hand, bis er </a:t>
            </a:r>
            <a:r>
              <a:rPr lang="de-DE" dirty="0" err="1"/>
              <a:t>wegzugehn</a:t>
            </a:r>
            <a:r>
              <a:rPr lang="de-DE" dirty="0"/>
              <a:t> verlangte. Manchmal holte sie Sachen, </a:t>
            </a:r>
            <a:r>
              <a:rPr lang="de-DE" b="1" dirty="0"/>
              <a:t>die er gar nicht haben wollte</a:t>
            </a:r>
            <a:r>
              <a:rPr lang="de-DE" dirty="0"/>
              <a:t>, und drückte sie ihm schweigend in die Hände. </a:t>
            </a:r>
            <a:r>
              <a:rPr lang="de-DE" b="1" dirty="0"/>
              <a:t>Einmal </a:t>
            </a:r>
            <a:r>
              <a:rPr lang="de-DE" dirty="0"/>
              <a:t>aber sagte sie »Karl« und führte ihn, der noch über die unerwartete Ansprache staunte, unter Grimassen seufzend in ihr Zimmerchen, das sie zusperrte. Würgend umarmte sie seinen Hals und während sie ihn bat, sie zu entkleiden, entkleidete sie in Wirklichkeit ihn und legte ihn in ihr Bett, als wolle sie ihn von jetzt niemandem mehr lassen und ihn streicheln und pflegen bis zum Ende der Welt. »Karl, o du mein Karl!« rief sie, als sähe sie ihn und bestätige sich seinen Besitz, </a:t>
            </a:r>
            <a:r>
              <a:rPr lang="de-DE" b="1" dirty="0"/>
              <a:t>während er nicht das Geringste sah und sich unbehaglich in dem vielen warmen Bettzeug fühlte</a:t>
            </a:r>
            <a:r>
              <a:rPr lang="de-DE" dirty="0"/>
              <a:t>, das sie eigens für ihn aufgehäuft zu haben schien. Dann legte sie sich auch zu ihm und wollte irgendwelche Geheimnisse von ihm erfahren, aber </a:t>
            </a:r>
            <a:r>
              <a:rPr lang="de-DE" b="1" dirty="0"/>
              <a:t>er konnte ihr keine sagen </a:t>
            </a:r>
            <a:r>
              <a:rPr lang="de-DE" dirty="0"/>
              <a:t>und sie ärgerte sich im Scherz oder Ernst, schüttelte ihn, horchte sein Herz ab, bot ihre Brust zum gleichen Abhorchen hin, </a:t>
            </a:r>
            <a:r>
              <a:rPr lang="de-DE" b="1" dirty="0"/>
              <a:t>wozu sie Karl aber nicht bringen konnte</a:t>
            </a:r>
            <a:r>
              <a:rPr lang="de-DE" dirty="0"/>
              <a:t>, drückte ihren nackten Bauch an seinen Leib, suchte mit der Hand, </a:t>
            </a:r>
            <a:r>
              <a:rPr lang="de-DE" b="1" dirty="0"/>
              <a:t>so widerlich, </a:t>
            </a:r>
            <a:r>
              <a:rPr lang="de-DE" b="1" dirty="0" err="1"/>
              <a:t>daß</a:t>
            </a:r>
            <a:r>
              <a:rPr lang="de-DE" b="1" dirty="0"/>
              <a:t> </a:t>
            </a:r>
            <a:r>
              <a:rPr lang="de-DE" dirty="0"/>
              <a:t>Karl Kopf und Hals aus den Kissen herausschüttelte, zwischen seinen Beinen, stieß dann den Bauch einige Male gegen ihn, — </a:t>
            </a:r>
            <a:r>
              <a:rPr lang="de-DE" b="1" dirty="0"/>
              <a:t>ihm war, als sei sie ein Teil seiner selbst und vielleicht aus diesem Grunde hatte ihn eine entsetzliche Hilfsbedürftigkeit ergriffen.</a:t>
            </a:r>
            <a:r>
              <a:rPr lang="de-DE" dirty="0"/>
              <a:t> Weinend kam er endlich nach vielen Wiedersehenswünschen ihrerseits in sein Bett. </a:t>
            </a:r>
            <a:endParaRPr lang="cs-CZ" dirty="0"/>
          </a:p>
        </p:txBody>
      </p:sp>
    </p:spTree>
    <p:extLst>
      <p:ext uri="{BB962C8B-B14F-4D97-AF65-F5344CB8AC3E}">
        <p14:creationId xmlns:p14="http://schemas.microsoft.com/office/powerpoint/2010/main" val="24788188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E35AD6-004D-4687-A52D-FFFD09E3346B}"/>
              </a:ext>
            </a:extLst>
          </p:cNvPr>
          <p:cNvSpPr txBox="1">
            <a:spLocks noGrp="1"/>
          </p:cNvSpPr>
          <p:nvPr>
            <p:ph type="title"/>
          </p:nvPr>
        </p:nvSpPr>
        <p:spPr/>
        <p:txBody>
          <a:bodyPr/>
          <a:lstStyle/>
          <a:p>
            <a:pPr lvl="0"/>
            <a:r>
              <a:rPr lang="de-DE"/>
              <a:t>Walter Sokel</a:t>
            </a:r>
            <a:endParaRPr lang="cs-CZ"/>
          </a:p>
        </p:txBody>
      </p:sp>
      <p:sp>
        <p:nvSpPr>
          <p:cNvPr id="3" name="Zástupný obsah 2">
            <a:extLst>
              <a:ext uri="{FF2B5EF4-FFF2-40B4-BE49-F238E27FC236}">
                <a16:creationId xmlns:a16="http://schemas.microsoft.com/office/drawing/2014/main" id="{9D88FEB5-75E1-4EEF-910E-9EA4C9196383}"/>
              </a:ext>
            </a:extLst>
          </p:cNvPr>
          <p:cNvSpPr txBox="1">
            <a:spLocks noGrp="1"/>
          </p:cNvSpPr>
          <p:nvPr>
            <p:ph idx="1"/>
          </p:nvPr>
        </p:nvSpPr>
        <p:spPr/>
        <p:txBody>
          <a:bodyPr/>
          <a:lstStyle/>
          <a:p>
            <a:pPr lvl="0"/>
            <a:r>
              <a:rPr lang="de-DE"/>
              <a:t>Franz Kafka, Tragik und Ironie: zur Struktur seiner Kunst, München und Wien. Albert Langen Georg Müller, 1964</a:t>
            </a:r>
          </a:p>
          <a:p>
            <a:pPr marL="0" lvl="0" indent="0">
              <a:buNone/>
            </a:pPr>
            <a:r>
              <a:rPr lang="de-DE"/>
              <a:t>Das Verhältnis der Erzählperspektive zu Erzählgeschehen und Sinngehalt in „Vor dem Gesetz“, „Schakale und Araber“ und „Der Prozess“. Ein Beitrag zur Unterscheidung von Parabel und Geschichte bei Kafka, in: ZfdPh 86 (1967), p. 267‐ 300.   </a:t>
            </a:r>
            <a:endParaRPr lang="cs-CZ"/>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1C0D06-0414-4E8B-9357-965D8388D192}"/>
              </a:ext>
            </a:extLst>
          </p:cNvPr>
          <p:cNvSpPr txBox="1">
            <a:spLocks noGrp="1"/>
          </p:cNvSpPr>
          <p:nvPr>
            <p:ph type="title"/>
          </p:nvPr>
        </p:nvSpPr>
        <p:spPr/>
        <p:txBody>
          <a:bodyPr/>
          <a:lstStyle/>
          <a:p>
            <a:pPr lvl="0"/>
            <a:r>
              <a:rPr lang="de-DE"/>
              <a:t>Walter Sokel, 1967</a:t>
            </a:r>
            <a:endParaRPr lang="cs-CZ"/>
          </a:p>
        </p:txBody>
      </p:sp>
      <p:sp>
        <p:nvSpPr>
          <p:cNvPr id="3" name="Zástupný obsah 2">
            <a:extLst>
              <a:ext uri="{FF2B5EF4-FFF2-40B4-BE49-F238E27FC236}">
                <a16:creationId xmlns:a16="http://schemas.microsoft.com/office/drawing/2014/main" id="{B405A84C-F913-4CE0-85A7-7BC16B1F3F96}"/>
              </a:ext>
            </a:extLst>
          </p:cNvPr>
          <p:cNvSpPr txBox="1">
            <a:spLocks noGrp="1"/>
          </p:cNvSpPr>
          <p:nvPr>
            <p:ph idx="1"/>
          </p:nvPr>
        </p:nvSpPr>
        <p:spPr/>
        <p:txBody>
          <a:bodyPr/>
          <a:lstStyle/>
          <a:p>
            <a:pPr lvl="0"/>
            <a:r>
              <a:rPr lang="de-DE"/>
              <a:t>Die Erzählungen aus Kafkas „Durchbruchsperspektive“ vom September 1912 bis zum Prozess weisen die von Friedrich Beissner und Martin Walser für Kafka entdeckte Radikalität der „personalen Erzählsituation“ auf.</a:t>
            </a:r>
          </a:p>
          <a:p>
            <a:pPr lvl="0"/>
            <a:r>
              <a:rPr lang="de-DE"/>
              <a:t>Unmittelbar erblickt der Leser die Hauptgestalt ebenso wenig, wie sie sich selbst erblicken kann (wenn wir von der Schlussszene der Verwandlung absehen)</a:t>
            </a:r>
          </a:p>
          <a:p>
            <a:pPr lvl="0"/>
            <a:r>
              <a:rPr lang="de-DE"/>
              <a:t>vs.</a:t>
            </a:r>
          </a:p>
          <a:p>
            <a:pPr lvl="0"/>
            <a:r>
              <a:rPr lang="de-DE"/>
              <a:t>Sehen und Erleben getrennt im gleichnishaften Erzählen</a:t>
            </a:r>
            <a:endParaRPr lang="cs-CZ"/>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9DED90-4C4F-47A4-8B4D-903EE605A91B}"/>
              </a:ext>
            </a:extLst>
          </p:cNvPr>
          <p:cNvSpPr txBox="1">
            <a:spLocks noGrp="1"/>
          </p:cNvSpPr>
          <p:nvPr>
            <p:ph type="title"/>
          </p:nvPr>
        </p:nvSpPr>
        <p:spPr/>
        <p:txBody>
          <a:bodyPr/>
          <a:lstStyle/>
          <a:p>
            <a:pPr lvl="0"/>
            <a:r>
              <a:rPr lang="de-DE" sz="2800"/>
              <a:t>Walter Sokel, </a:t>
            </a:r>
            <a:br>
              <a:rPr lang="de-DE" sz="2800"/>
            </a:br>
            <a:r>
              <a:rPr lang="de-DE" sz="2800"/>
              <a:t>[…] Ein Beitrag zur Unterscheidung von Parabel und Geschichte bei Kafka</a:t>
            </a:r>
            <a:r>
              <a:rPr lang="de-DE" sz="4000"/>
              <a:t>  </a:t>
            </a:r>
            <a:endParaRPr lang="cs-CZ" sz="4000"/>
          </a:p>
        </p:txBody>
      </p:sp>
      <p:sp>
        <p:nvSpPr>
          <p:cNvPr id="3" name="Zástupný obsah 2">
            <a:extLst>
              <a:ext uri="{FF2B5EF4-FFF2-40B4-BE49-F238E27FC236}">
                <a16:creationId xmlns:a16="http://schemas.microsoft.com/office/drawing/2014/main" id="{2BBC35FF-7D88-4449-A43C-C1DF5514820D}"/>
              </a:ext>
            </a:extLst>
          </p:cNvPr>
          <p:cNvSpPr txBox="1">
            <a:spLocks noGrp="1"/>
          </p:cNvSpPr>
          <p:nvPr>
            <p:ph idx="1"/>
          </p:nvPr>
        </p:nvSpPr>
        <p:spPr/>
        <p:txBody>
          <a:bodyPr/>
          <a:lstStyle/>
          <a:p>
            <a:pPr lvl="0"/>
            <a:r>
              <a:rPr lang="en-US"/>
              <a:t>Zwischen die Hauptfigur der Legende, den Mann vom Lande, und den Leser schieben sich der Erzähler, die Romanfigur des Geistlichen, und der Zuhörer Josef K. damit wird die Perspektive des  Lesers zweifach vom Gegenstand der Erzählung entfernt </a:t>
            </a:r>
            <a:r>
              <a:rPr lang="de-DE"/>
              <a:t>[…] wird zum Gleichnis.</a:t>
            </a:r>
          </a:p>
          <a:p>
            <a:pPr lvl="0"/>
            <a:endParaRPr lang="cs-CZ"/>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C5AE08-BFC0-4D7E-9606-62128833FF43}"/>
              </a:ext>
            </a:extLst>
          </p:cNvPr>
          <p:cNvSpPr txBox="1">
            <a:spLocks noGrp="1"/>
          </p:cNvSpPr>
          <p:nvPr>
            <p:ph type="title"/>
          </p:nvPr>
        </p:nvSpPr>
        <p:spPr/>
        <p:txBody>
          <a:bodyPr/>
          <a:lstStyle/>
          <a:p>
            <a:pPr lvl="0"/>
            <a:r>
              <a:rPr lang="de-DE" sz="2800"/>
              <a:t>Jemand musste Josef K. verleumdet habe, denn ohne dass er etwas Böses getan HÄTTE, wurde er eines Morgens verhaftet.</a:t>
            </a:r>
            <a:endParaRPr lang="cs-CZ" sz="2800"/>
          </a:p>
        </p:txBody>
      </p:sp>
      <p:sp>
        <p:nvSpPr>
          <p:cNvPr id="3" name="Zástupný obsah 2">
            <a:extLst>
              <a:ext uri="{FF2B5EF4-FFF2-40B4-BE49-F238E27FC236}">
                <a16:creationId xmlns:a16="http://schemas.microsoft.com/office/drawing/2014/main" id="{56FB1693-1E61-4D0D-B72F-BCA375C6B2D3}"/>
              </a:ext>
            </a:extLst>
          </p:cNvPr>
          <p:cNvSpPr txBox="1">
            <a:spLocks noGrp="1"/>
          </p:cNvSpPr>
          <p:nvPr>
            <p:ph idx="1"/>
          </p:nvPr>
        </p:nvSpPr>
        <p:spPr/>
        <p:txBody>
          <a:bodyPr/>
          <a:lstStyle/>
          <a:p>
            <a:pPr lvl="0"/>
            <a:r>
              <a:rPr lang="de-DE"/>
              <a:t>Ein von Josef K. diestanzierter Erzähler, denn mit der Verhaftung wird berichtend etwas vorweggenommen, was K. erst einige Sätze später erfährt.</a:t>
            </a:r>
          </a:p>
          <a:p>
            <a:pPr lvl="0"/>
            <a:r>
              <a:rPr lang="de-DE"/>
              <a:t>vs.</a:t>
            </a:r>
          </a:p>
          <a:p>
            <a:pPr lvl="0"/>
            <a:r>
              <a:rPr lang="de-DE"/>
              <a:t>Der perspektivische Standpunkt Josef K.s, da das „hätte“ auf ein vermutendes Überlegen des Helden hindeutet und wohl bewusst dem berichtenden „hatte“ vorgezogen ist, das auf einen distanzierten Erzähler wiese.</a:t>
            </a:r>
            <a:endParaRPr lang="cs-CZ"/>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41832E-1D00-480C-B85C-3A30BADE04B9}"/>
              </a:ext>
            </a:extLst>
          </p:cNvPr>
          <p:cNvSpPr txBox="1">
            <a:spLocks noGrp="1"/>
          </p:cNvSpPr>
          <p:nvPr>
            <p:ph type="title"/>
          </p:nvPr>
        </p:nvSpPr>
        <p:spPr/>
        <p:txBody>
          <a:bodyPr/>
          <a:lstStyle/>
          <a:p>
            <a:pPr lvl="0"/>
            <a:r>
              <a:rPr lang="de-DE"/>
              <a:t>Dort sitzt er Tage und Jahre</a:t>
            </a:r>
            <a:endParaRPr lang="cs-CZ"/>
          </a:p>
        </p:txBody>
      </p:sp>
      <p:sp>
        <p:nvSpPr>
          <p:cNvPr id="3" name="Zástupný obsah 2">
            <a:extLst>
              <a:ext uri="{FF2B5EF4-FFF2-40B4-BE49-F238E27FC236}">
                <a16:creationId xmlns:a16="http://schemas.microsoft.com/office/drawing/2014/main" id="{8E9FD680-E10A-4C04-8D7D-8547E093401E}"/>
              </a:ext>
            </a:extLst>
          </p:cNvPr>
          <p:cNvSpPr txBox="1">
            <a:spLocks noGrp="1"/>
          </p:cNvSpPr>
          <p:nvPr>
            <p:ph idx="1"/>
          </p:nvPr>
        </p:nvSpPr>
        <p:spPr/>
        <p:txBody>
          <a:bodyPr/>
          <a:lstStyle/>
          <a:p>
            <a:pPr marL="0" lvl="0" indent="0">
              <a:lnSpc>
                <a:spcPct val="80000"/>
              </a:lnSpc>
              <a:buNone/>
            </a:pPr>
            <a:r>
              <a:rPr lang="de-DE" sz="2600"/>
              <a:t>Solche Schwierigkeiten hat der Mann vom Lande nicht erwartet; das Gesetz soll doch jedem und immer zugänglich sein, </a:t>
            </a:r>
            <a:r>
              <a:rPr lang="de-DE" sz="2600" b="1"/>
              <a:t>denkt er</a:t>
            </a:r>
            <a:r>
              <a:rPr lang="de-DE" sz="2600"/>
              <a:t>, aber als er jetzt den Türhüter in seinem Pelzmantel genauer ansieht, seine große Spitznase, den langen, dünnen, schwarzen tatarischen Bart, entschließt er sich, doch lieber zu warten, bis er die Erlaubnis zum Eintritt bekommt.</a:t>
            </a:r>
          </a:p>
          <a:p>
            <a:pPr marL="0" lvl="0" indent="0">
              <a:lnSpc>
                <a:spcPct val="80000"/>
              </a:lnSpc>
              <a:buNone/>
            </a:pPr>
            <a:r>
              <a:rPr lang="de-DE" sz="2600"/>
              <a:t>Der Türhüter gibt ihm einen Schemel und läßt ihn seitwärts von der Tür sich niedersetzen. Dort sitzt er </a:t>
            </a:r>
            <a:r>
              <a:rPr lang="de-DE" sz="2600" b="1"/>
              <a:t>Tage und Jahre</a:t>
            </a:r>
            <a:r>
              <a:rPr lang="de-DE" sz="2600"/>
              <a:t>. Er macht viele Versuche, eingelassen zu werden, und ermüdet den Türhüter durch seine Bitten. Der Türhüter stellt </a:t>
            </a:r>
            <a:r>
              <a:rPr lang="de-DE" sz="2600" b="1"/>
              <a:t>öfters</a:t>
            </a:r>
            <a:r>
              <a:rPr lang="de-DE" sz="2600"/>
              <a:t> kleine Verhöre mit ihm an, fragt ihn über seine Heimat aus und nach vielem andern, es sind aber teilnahmslose Fragen, wie sie große Herren stellen, und zum Schlüsse sagt er ihm </a:t>
            </a:r>
            <a:r>
              <a:rPr lang="de-DE" sz="2600" b="1"/>
              <a:t>immer wieder</a:t>
            </a:r>
            <a:r>
              <a:rPr lang="de-DE" sz="2600"/>
              <a:t>, daß er ihn noch nicht einlassen könne.</a:t>
            </a:r>
            <a:endParaRPr lang="cs-CZ" sz="26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0A24C3-F98F-4D89-9FA8-5EE735AF17F6}"/>
              </a:ext>
            </a:extLst>
          </p:cNvPr>
          <p:cNvSpPr txBox="1">
            <a:spLocks noGrp="1"/>
          </p:cNvSpPr>
          <p:nvPr>
            <p:ph type="title"/>
          </p:nvPr>
        </p:nvSpPr>
        <p:spPr/>
        <p:txBody>
          <a:bodyPr/>
          <a:lstStyle/>
          <a:p>
            <a:pPr lvl="0"/>
            <a:r>
              <a:rPr lang="de-DE" sz="3200"/>
              <a:t>In wen bekommt der Leser dabei den Einblick?</a:t>
            </a:r>
            <a:endParaRPr lang="cs-CZ" sz="3200"/>
          </a:p>
        </p:txBody>
      </p:sp>
      <p:sp>
        <p:nvSpPr>
          <p:cNvPr id="3" name="Zástupný obsah 2">
            <a:extLst>
              <a:ext uri="{FF2B5EF4-FFF2-40B4-BE49-F238E27FC236}">
                <a16:creationId xmlns:a16="http://schemas.microsoft.com/office/drawing/2014/main" id="{4738AAF0-410E-4162-B4A2-EC81B4BD0C4C}"/>
              </a:ext>
            </a:extLst>
          </p:cNvPr>
          <p:cNvSpPr txBox="1">
            <a:spLocks noGrp="1"/>
          </p:cNvSpPr>
          <p:nvPr>
            <p:ph idx="1"/>
          </p:nvPr>
        </p:nvSpPr>
        <p:spPr/>
        <p:txBody>
          <a:bodyPr/>
          <a:lstStyle/>
          <a:p>
            <a:pPr lvl="0"/>
            <a:r>
              <a:rPr lang="de-DE"/>
              <a:t>Welche Rolle bekommt das Adverb </a:t>
            </a:r>
            <a:r>
              <a:rPr lang="de-DE" i="1"/>
              <a:t>gewiss</a:t>
            </a:r>
            <a:r>
              <a:rPr lang="de-DE"/>
              <a:t> im Prozess?</a:t>
            </a:r>
          </a:p>
          <a:p>
            <a:pPr lvl="0"/>
            <a:r>
              <a:rPr lang="de-DE"/>
              <a:t>K. wäre auch diese kleine Kanzel </a:t>
            </a:r>
            <a:r>
              <a:rPr lang="de-DE" b="1"/>
              <a:t>gewiß</a:t>
            </a:r>
            <a:r>
              <a:rPr lang="de-DE"/>
              <a:t> nicht aufgefallen, wenn nicht oben eine Lampe befestigt gewesen wäre, wie man sie kurz vor einer Predigt bereitzustellen pflegt. Sollte jetzt etwa eine Predigt stattfinden? In der leeren Kirche? K. sah an der Treppe hinab, die an die Säule sich anschmiegend zur Kanzel führte und so schmal war, als solle sie nicht für Menschen, sondern nur zum Schmuck der Säule dienen. Aber unten an der Kanzel, K. lächelte vor Staunen, stand wirklich der Geistliche, hielt die Hand am Geländer, bereit aufzusteigen und sah auf K. hin. </a:t>
            </a:r>
            <a:endParaRPr lang="cs-CZ"/>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51A0B8-2340-4E98-85C1-9B853D14193F}"/>
              </a:ext>
            </a:extLst>
          </p:cNvPr>
          <p:cNvSpPr txBox="1">
            <a:spLocks noGrp="1"/>
          </p:cNvSpPr>
          <p:nvPr>
            <p:ph type="title"/>
          </p:nvPr>
        </p:nvSpPr>
        <p:spPr/>
        <p:txBody>
          <a:bodyPr/>
          <a:lstStyle/>
          <a:p>
            <a:pPr lvl="0"/>
            <a:r>
              <a:rPr lang="de-DE" sz="3200"/>
              <a:t>In wen bekommt der Leser dabei den Einblick? </a:t>
            </a:r>
            <a:br>
              <a:rPr lang="de-DE" sz="3200"/>
            </a:br>
            <a:r>
              <a:rPr lang="de-DE" sz="3200"/>
              <a:t>Worauf bezieht sich </a:t>
            </a:r>
            <a:r>
              <a:rPr lang="de-DE" sz="3200" i="1"/>
              <a:t>gewiß</a:t>
            </a:r>
            <a:r>
              <a:rPr lang="de-DE" sz="3200"/>
              <a:t>?</a:t>
            </a:r>
            <a:endParaRPr lang="cs-CZ" sz="3200"/>
          </a:p>
        </p:txBody>
      </p:sp>
      <p:sp>
        <p:nvSpPr>
          <p:cNvPr id="3" name="Zástupný obsah 2">
            <a:extLst>
              <a:ext uri="{FF2B5EF4-FFF2-40B4-BE49-F238E27FC236}">
                <a16:creationId xmlns:a16="http://schemas.microsoft.com/office/drawing/2014/main" id="{72D77A19-31A7-4C55-A988-A62D93276E84}"/>
              </a:ext>
            </a:extLst>
          </p:cNvPr>
          <p:cNvSpPr txBox="1">
            <a:spLocks noGrp="1"/>
          </p:cNvSpPr>
          <p:nvPr>
            <p:ph idx="1"/>
          </p:nvPr>
        </p:nvSpPr>
        <p:spPr/>
        <p:txBody>
          <a:bodyPr/>
          <a:lstStyle/>
          <a:p>
            <a:pPr marL="0" lvl="0" indent="0">
              <a:lnSpc>
                <a:spcPct val="70000"/>
              </a:lnSpc>
              <a:buNone/>
            </a:pPr>
            <a:r>
              <a:rPr lang="de-DE" sz="2400"/>
              <a:t>Es war aber nicht die Gemeinde, die der Geistliche anrief, es war ganz eindeutig und es gab keine Ausflüchte, er rief: „Josef K.!„ K. stockte und sah vor sich auf den Boden. Vorläufig war er noch frei, er konnte noch weitergehn und durch eine der drei kleinen dunklen Holztüren, die nicht weit vor ihm waren, sich davon machen. Es würde eben bedeuten, daß er nicht verstanden hatte oder daß er zwar verstanden hatte, sich aber darum nicht kümmern wollte. Falls er sich aber umdrehte, war er festgehalten, denn dann hatte er das Geständnis gemacht, daß er gut verstanden hatte, daß er wirklich der Angerufene war und daß er auch folgen wollte. </a:t>
            </a:r>
            <a:r>
              <a:rPr lang="de-DE" sz="2400" b="1"/>
              <a:t>Hätte der Geistliche nochmals gerufen, wäre K. </a:t>
            </a:r>
            <a:r>
              <a:rPr lang="de-DE" sz="2400" b="1" u="sng"/>
              <a:t>gewiß </a:t>
            </a:r>
            <a:r>
              <a:rPr lang="de-DE" sz="2400" b="1"/>
              <a:t>fortgegangen, aber da alles still blieb, solange K. auch wartete, drehte er doch ein wenig den Kopf,</a:t>
            </a:r>
            <a:r>
              <a:rPr lang="de-DE" sz="2400"/>
              <a:t> denn er wollte sehn, was der Geistliche jetzt mache. Er stand ruhig auf der Kanzel wie früher, es war aber deutlich zu sehn, daß er K.'s Kopfwendung bemerkt hatte. Es wäre ein kindliches Versteckenspiel gewesen, wenn sich jetzt K. nicht vollständig umgedreht hätte. Er tat es und wurde vom Geistlichen durch ein Winken des Fingers näher gerufen. </a:t>
            </a:r>
            <a:endParaRPr lang="cs-CZ" sz="24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9D80F8-9C05-462A-AAC3-9C507F418059}"/>
              </a:ext>
            </a:extLst>
          </p:cNvPr>
          <p:cNvSpPr txBox="1">
            <a:spLocks noGrp="1"/>
          </p:cNvSpPr>
          <p:nvPr>
            <p:ph type="title"/>
          </p:nvPr>
        </p:nvSpPr>
        <p:spPr/>
        <p:txBody>
          <a:bodyPr/>
          <a:lstStyle/>
          <a:p>
            <a:pPr lvl="0"/>
            <a:r>
              <a:rPr lang="de-DE" sz="4000"/>
              <a:t>In wen bekommt der Leser dabei den Einblick? </a:t>
            </a:r>
            <a:br>
              <a:rPr lang="de-DE" sz="4000"/>
            </a:br>
            <a:r>
              <a:rPr lang="de-DE" sz="4000"/>
              <a:t>Worauf bezieht sich </a:t>
            </a:r>
            <a:r>
              <a:rPr lang="de-DE" sz="4000" i="1"/>
              <a:t>gewiß</a:t>
            </a:r>
            <a:r>
              <a:rPr lang="de-DE" sz="4000"/>
              <a:t>?</a:t>
            </a:r>
            <a:endParaRPr lang="cs-CZ" sz="4000"/>
          </a:p>
        </p:txBody>
      </p:sp>
      <p:sp>
        <p:nvSpPr>
          <p:cNvPr id="3" name="Zástupný obsah 2">
            <a:extLst>
              <a:ext uri="{FF2B5EF4-FFF2-40B4-BE49-F238E27FC236}">
                <a16:creationId xmlns:a16="http://schemas.microsoft.com/office/drawing/2014/main" id="{F7790B3A-C2CC-4DA9-AFCC-80A1E2B16B63}"/>
              </a:ext>
            </a:extLst>
          </p:cNvPr>
          <p:cNvSpPr txBox="1">
            <a:spLocks noGrp="1"/>
          </p:cNvSpPr>
          <p:nvPr>
            <p:ph idx="1"/>
          </p:nvPr>
        </p:nvSpPr>
        <p:spPr/>
        <p:txBody>
          <a:bodyPr/>
          <a:lstStyle/>
          <a:p>
            <a:pPr marL="0" lvl="0" indent="0">
              <a:buNone/>
            </a:pPr>
            <a:r>
              <a:rPr lang="de-DE"/>
              <a:t>Nun schwiegen beide lange. </a:t>
            </a:r>
            <a:r>
              <a:rPr lang="de-DE" b="1"/>
              <a:t>Gewiß</a:t>
            </a:r>
            <a:r>
              <a:rPr lang="de-DE"/>
              <a:t> konnte der Geistliche in dem Dunkel das unten herrschte, K. nicht genau erkennen, während K. den Geistlichen im Licht der kleinen Lampe deutlich sah. Warum kam der Geistliche nicht herunter? Eine Predigt hatte er ja nicht gehalten, sondern K. nur einige Mitteilungen gemacht, die ihm, wenn er sie genau beachten würde, wahrscheinlich mehr schaden als nützen würden. Wohl aber schien K. die gute Absicht des Geistlichen zweifellos zu sein</a:t>
            </a:r>
            <a:endParaRPr lang="cs-CZ"/>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D97AEC-F6B4-4F2F-9B6C-AEBF6A1BF398}"/>
              </a:ext>
            </a:extLst>
          </p:cNvPr>
          <p:cNvSpPr txBox="1">
            <a:spLocks noGrp="1"/>
          </p:cNvSpPr>
          <p:nvPr>
            <p:ph type="title"/>
          </p:nvPr>
        </p:nvSpPr>
        <p:spPr/>
        <p:txBody>
          <a:bodyPr/>
          <a:lstStyle/>
          <a:p>
            <a:pPr lvl="0"/>
            <a:r>
              <a:rPr lang="de-DE" sz="4000"/>
              <a:t>In wen bekommt der Leser dabei den Einblick? </a:t>
            </a:r>
            <a:br>
              <a:rPr lang="de-DE" sz="4000"/>
            </a:br>
            <a:r>
              <a:rPr lang="de-DE" sz="4000"/>
              <a:t>Worauf bezieht sich </a:t>
            </a:r>
            <a:r>
              <a:rPr lang="de-DE" sz="4000" i="1"/>
              <a:t>gewiß</a:t>
            </a:r>
            <a:r>
              <a:rPr lang="de-DE" sz="4000"/>
              <a:t>?</a:t>
            </a:r>
            <a:endParaRPr lang="cs-CZ" sz="4000"/>
          </a:p>
        </p:txBody>
      </p:sp>
      <p:sp>
        <p:nvSpPr>
          <p:cNvPr id="3" name="Zástupný obsah 2">
            <a:extLst>
              <a:ext uri="{FF2B5EF4-FFF2-40B4-BE49-F238E27FC236}">
                <a16:creationId xmlns:a16="http://schemas.microsoft.com/office/drawing/2014/main" id="{1739D047-772C-4DD7-B6E1-0281EEBA1556}"/>
              </a:ext>
            </a:extLst>
          </p:cNvPr>
          <p:cNvSpPr txBox="1">
            <a:spLocks noGrp="1"/>
          </p:cNvSpPr>
          <p:nvPr>
            <p:ph idx="1"/>
          </p:nvPr>
        </p:nvSpPr>
        <p:spPr/>
        <p:txBody>
          <a:bodyPr/>
          <a:lstStyle/>
          <a:p>
            <a:pPr lvl="0">
              <a:lnSpc>
                <a:spcPct val="80000"/>
              </a:lnSpc>
            </a:pPr>
            <a:r>
              <a:rPr lang="de-DE"/>
              <a:t>„Nein", sagte der Geistliche, „man muß nicht alles für wahr halten, man muß es nur für notwendig halten." „Trübselige Meinung", sagte K. „Die Lüge wird zur Weltordnung gemacht." K. sagte das abschließend, aber sein Endurteil war es nicht. Er war zu müde, um alle Folgerungen der Geschichte übersehn zu können, es waren auch ungewohnte  Gedankengänge in die sie ihn führte, unwirkliche Dinge, besser geeignet zur Besprechung für die Gesellschaft der Gerichtsbeamten als für ihn. Die einfache Geschichte war unförmlich geworden, er wollte  sie von sich abschütteln und der Geistliche, der jetzt ein großes Zartgefühl bewies, duldete es und nahm K.'s Bemerkung schweigend auf, trotzdem sie mit seiner eigenen Meinung </a:t>
            </a:r>
            <a:r>
              <a:rPr lang="de-DE" b="1"/>
              <a:t>gewiß</a:t>
            </a:r>
            <a:r>
              <a:rPr lang="de-DE"/>
              <a:t> nicht übereinstimmte. </a:t>
            </a:r>
            <a:endParaRPr lang="cs-CZ"/>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14FA75-BD22-47F8-858B-1D2C479E6A8A}"/>
              </a:ext>
            </a:extLst>
          </p:cNvPr>
          <p:cNvSpPr txBox="1">
            <a:spLocks noGrp="1"/>
          </p:cNvSpPr>
          <p:nvPr>
            <p:ph type="title"/>
          </p:nvPr>
        </p:nvSpPr>
        <p:spPr/>
        <p:txBody>
          <a:bodyPr/>
          <a:lstStyle/>
          <a:p>
            <a:pPr lvl="0"/>
            <a:r>
              <a:rPr lang="de-DE" sz="3200"/>
              <a:t>Sokel: K.s Ignoranz des Gesetzes, nicht seine Unschuld</a:t>
            </a:r>
            <a:endParaRPr lang="cs-CZ" sz="3200"/>
          </a:p>
        </p:txBody>
      </p:sp>
      <p:sp>
        <p:nvSpPr>
          <p:cNvPr id="3" name="Zástupný obsah 2">
            <a:extLst>
              <a:ext uri="{FF2B5EF4-FFF2-40B4-BE49-F238E27FC236}">
                <a16:creationId xmlns:a16="http://schemas.microsoft.com/office/drawing/2014/main" id="{1CB13470-B9B4-44C3-98C3-1BA467E5B076}"/>
              </a:ext>
            </a:extLst>
          </p:cNvPr>
          <p:cNvSpPr txBox="1">
            <a:spLocks noGrp="1"/>
          </p:cNvSpPr>
          <p:nvPr>
            <p:ph idx="1"/>
          </p:nvPr>
        </p:nvSpPr>
        <p:spPr/>
        <p:txBody>
          <a:bodyPr/>
          <a:lstStyle/>
          <a:p>
            <a:pPr lvl="0"/>
            <a:r>
              <a:rPr lang="de-DE"/>
              <a:t>Der Geistliche hat ihm mit dem Erzählen der Legend die Gelegenheit einer verstehenden Schau geboten. Doch josef K. bleibt dabei, sich mit dem Standpunkt des Mannes vom Lande zu identifizieren anstatt ihn zu durch schauen.</a:t>
            </a:r>
            <a:r>
              <a:rPr lang="en-US"/>
              <a:t> […]</a:t>
            </a:r>
            <a:r>
              <a:rPr lang="de-DE"/>
              <a:t> Er ist nicht imstande, en abstand einzunehmen, der Grundlage der Erkenntnis ist. Eigentlicher Zuschauer und Erkennender kann also nur der Leser sein. </a:t>
            </a:r>
            <a:r>
              <a:rPr lang="en-US"/>
              <a:t>[…]</a:t>
            </a:r>
            <a:r>
              <a:rPr lang="de-DE"/>
              <a:t> Der undistanzierte unkritische Leser des Romans verfällt also demselben Irrtum wie Josef K.  Als zuhörer der Legende.</a:t>
            </a:r>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10D3C2-2E42-478E-B99E-DC48BBE4D125}"/>
              </a:ext>
            </a:extLst>
          </p:cNvPr>
          <p:cNvSpPr txBox="1">
            <a:spLocks noGrp="1"/>
          </p:cNvSpPr>
          <p:nvPr>
            <p:ph type="title"/>
          </p:nvPr>
        </p:nvSpPr>
        <p:spPr/>
        <p:txBody>
          <a:bodyPr/>
          <a:lstStyle/>
          <a:p>
            <a:pPr lvl="0"/>
            <a:r>
              <a:rPr lang="cs-CZ"/>
              <a:t>Stanzel vs. Petersen, Scheffel, Martinez</a:t>
            </a:r>
          </a:p>
        </p:txBody>
      </p:sp>
      <p:sp>
        <p:nvSpPr>
          <p:cNvPr id="3" name="Zástupný obsah 2">
            <a:extLst>
              <a:ext uri="{FF2B5EF4-FFF2-40B4-BE49-F238E27FC236}">
                <a16:creationId xmlns:a16="http://schemas.microsoft.com/office/drawing/2014/main" id="{6BDFCBB3-4240-4833-A551-B7CD83BB236D}"/>
              </a:ext>
            </a:extLst>
          </p:cNvPr>
          <p:cNvSpPr txBox="1">
            <a:spLocks noGrp="1"/>
          </p:cNvSpPr>
          <p:nvPr>
            <p:ph idx="1"/>
          </p:nvPr>
        </p:nvSpPr>
        <p:spPr/>
        <p:txBody>
          <a:bodyPr/>
          <a:lstStyle/>
          <a:p>
            <a:pPr lvl="0"/>
            <a:r>
              <a:rPr lang="de-DE"/>
              <a:t>Franz Karl Stanzel (geb.1923), Anglist, Literaturwissenschaftler und Komparatist.</a:t>
            </a:r>
          </a:p>
          <a:p>
            <a:pPr lvl="0"/>
            <a:endParaRPr lang="de-DE"/>
          </a:p>
          <a:p>
            <a:pPr lvl="0"/>
            <a:r>
              <a:rPr lang="cs-CZ"/>
              <a:t>Erz</a:t>
            </a:r>
            <a:r>
              <a:rPr lang="de-DE"/>
              <a:t>ä</a:t>
            </a:r>
            <a:r>
              <a:rPr lang="cs-CZ"/>
              <a:t>hlsituationen</a:t>
            </a:r>
            <a:r>
              <a:rPr lang="de-DE"/>
              <a:t>: a</a:t>
            </a:r>
            <a:r>
              <a:rPr lang="cs-CZ"/>
              <a:t>uktorial</a:t>
            </a:r>
            <a:r>
              <a:rPr lang="de-DE"/>
              <a:t>, personal, </a:t>
            </a:r>
            <a:r>
              <a:rPr lang="cs-CZ"/>
              <a:t>Ich-Erzählsituation </a:t>
            </a:r>
            <a:endParaRPr lang="de-DE"/>
          </a:p>
          <a:p>
            <a:pPr lvl="0"/>
            <a:endParaRPr lang="de-DE"/>
          </a:p>
          <a:p>
            <a:pPr marL="0" lvl="0" indent="0">
              <a:buNone/>
            </a:pPr>
            <a:endParaRPr lang="cs-CZ"/>
          </a:p>
        </p:txBody>
      </p:sp>
      <p:pic>
        <p:nvPicPr>
          <p:cNvPr id="4" name="Zástupný obsah 5">
            <a:extLst>
              <a:ext uri="{FF2B5EF4-FFF2-40B4-BE49-F238E27FC236}">
                <a16:creationId xmlns:a16="http://schemas.microsoft.com/office/drawing/2014/main" id="{CC00DBE1-791B-4996-82B6-630F5E75C3B2}"/>
              </a:ext>
            </a:extLst>
          </p:cNvPr>
          <p:cNvPicPr>
            <a:picLocks noGrp="1" noChangeAspect="1"/>
          </p:cNvPicPr>
          <p:nvPr>
            <p:ph idx="2"/>
          </p:nvPr>
        </p:nvPicPr>
        <p:blipFill>
          <a:blip r:embed="rId2"/>
          <a:stretch>
            <a:fillRect/>
          </a:stretch>
        </p:blipFill>
        <p:spPr>
          <a:xfrm>
            <a:off x="6172200" y="1841217"/>
            <a:ext cx="5181603" cy="4320155"/>
          </a:xfrm>
        </p:spPr>
      </p:pic>
    </p:spTree>
    <p:extLst>
      <p:ext uri="{BB962C8B-B14F-4D97-AF65-F5344CB8AC3E}">
        <p14:creationId xmlns:p14="http://schemas.microsoft.com/office/powerpoint/2010/main" val="42684512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A4C13C-6D19-432F-AF6F-47EF247CE21B}"/>
              </a:ext>
            </a:extLst>
          </p:cNvPr>
          <p:cNvSpPr txBox="1">
            <a:spLocks noGrp="1"/>
          </p:cNvSpPr>
          <p:nvPr>
            <p:ph type="title"/>
          </p:nvPr>
        </p:nvSpPr>
        <p:spPr/>
        <p:txBody>
          <a:bodyPr/>
          <a:lstStyle/>
          <a:p>
            <a:pPr lvl="0"/>
            <a:r>
              <a:rPr lang="de-DE" sz="3200"/>
              <a:t>Geschichte narrartologischer Forschungen nach Schönert</a:t>
            </a:r>
            <a:endParaRPr lang="cs-CZ" sz="3200"/>
          </a:p>
        </p:txBody>
      </p:sp>
      <p:sp>
        <p:nvSpPr>
          <p:cNvPr id="3" name="Zástupný obsah 2">
            <a:extLst>
              <a:ext uri="{FF2B5EF4-FFF2-40B4-BE49-F238E27FC236}">
                <a16:creationId xmlns:a16="http://schemas.microsoft.com/office/drawing/2014/main" id="{D032F1AA-2C6C-4370-9DEE-817C16603874}"/>
              </a:ext>
            </a:extLst>
          </p:cNvPr>
          <p:cNvSpPr txBox="1">
            <a:spLocks noGrp="1"/>
          </p:cNvSpPr>
          <p:nvPr>
            <p:ph idx="1"/>
          </p:nvPr>
        </p:nvSpPr>
        <p:spPr/>
        <p:txBody>
          <a:bodyPr/>
          <a:lstStyle/>
          <a:p>
            <a:pPr lvl="0">
              <a:lnSpc>
                <a:spcPct val="80000"/>
              </a:lnSpc>
            </a:pPr>
            <a:r>
              <a:rPr lang="de-DE" sz="2600"/>
              <a:t>1: die Romankunst fokussiert (H. James, E. M. Forster, P. Lubbock), zwischen 1955-1965 </a:t>
            </a:r>
            <a:r>
              <a:rPr lang="de-DE" sz="2600" b="1"/>
              <a:t>proto-narratologische' Konzepte </a:t>
            </a:r>
            <a:r>
              <a:rPr lang="de-DE" sz="2600"/>
              <a:t>(E. Lämmert, K. Hamburger, F. Stanzel u.a.).</a:t>
            </a:r>
            <a:endParaRPr lang="cs-CZ" sz="2600"/>
          </a:p>
          <a:p>
            <a:pPr lvl="0">
              <a:lnSpc>
                <a:spcPct val="80000"/>
              </a:lnSpc>
            </a:pPr>
            <a:r>
              <a:rPr lang="de-DE" sz="2600"/>
              <a:t>2: strukturalistische Narratologien (R. Barthes, A. Greimas, C. Bremond, T. Todorov, G. Genette).</a:t>
            </a:r>
          </a:p>
          <a:p>
            <a:pPr lvl="0">
              <a:lnSpc>
                <a:spcPct val="80000"/>
              </a:lnSpc>
            </a:pPr>
            <a:r>
              <a:rPr lang="de-DE" sz="2600" b="1"/>
              <a:t>didaktisch orientierte Anwendungern </a:t>
            </a:r>
            <a:r>
              <a:rPr lang="de-DE" sz="2600"/>
              <a:t>unter Einschluss von Israel und den Niederlanden (M. Bal, Sh. </a:t>
            </a:r>
            <a:r>
              <a:rPr lang="en-US" sz="2600"/>
              <a:t>Rimmon Kenan, D. Cohn, S. Chatman).</a:t>
            </a:r>
          </a:p>
          <a:p>
            <a:pPr lvl="0">
              <a:lnSpc>
                <a:spcPct val="80000"/>
              </a:lnSpc>
            </a:pPr>
            <a:r>
              <a:rPr lang="en-US" sz="2600"/>
              <a:t>3: </a:t>
            </a:r>
            <a:r>
              <a:rPr lang="de-DE" sz="2600"/>
              <a:t>(1980-1995) Kritik am engen (Wissenschafts-)Anspruch der Narratologie; es kommt zu ,Dekonstruktionen' der Narratologie, zugleich werden ,Narrative' für nicht-literarische Bereiche (u. a. Film, Historiografie, biblische Texte, Rechtspraxis)</a:t>
            </a:r>
          </a:p>
          <a:p>
            <a:pPr marL="0" lvl="0" indent="0">
              <a:lnSpc>
                <a:spcPct val="80000"/>
              </a:lnSpc>
              <a:buNone/>
            </a:pPr>
            <a:endParaRPr lang="cs-CZ" sz="26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4C9044-8E86-4B4C-ADF4-69B6F210B5C3}"/>
              </a:ext>
            </a:extLst>
          </p:cNvPr>
          <p:cNvSpPr txBox="1">
            <a:spLocks noGrp="1"/>
          </p:cNvSpPr>
          <p:nvPr>
            <p:ph type="title"/>
          </p:nvPr>
        </p:nvSpPr>
        <p:spPr/>
        <p:txBody>
          <a:bodyPr/>
          <a:lstStyle/>
          <a:p>
            <a:pPr lvl="0"/>
            <a:r>
              <a:rPr lang="de-DE"/>
              <a:t>Geschichte narrartologischer Forschungen nach Schönert</a:t>
            </a:r>
            <a:endParaRPr lang="cs-CZ"/>
          </a:p>
        </p:txBody>
      </p:sp>
      <p:sp>
        <p:nvSpPr>
          <p:cNvPr id="3" name="Zástupný obsah 2">
            <a:extLst>
              <a:ext uri="{FF2B5EF4-FFF2-40B4-BE49-F238E27FC236}">
                <a16:creationId xmlns:a16="http://schemas.microsoft.com/office/drawing/2014/main" id="{63D59BF3-A972-4992-BFB0-C18B42719B1A}"/>
              </a:ext>
            </a:extLst>
          </p:cNvPr>
          <p:cNvSpPr txBox="1">
            <a:spLocks noGrp="1"/>
          </p:cNvSpPr>
          <p:nvPr>
            <p:ph idx="1"/>
          </p:nvPr>
        </p:nvSpPr>
        <p:spPr/>
        <p:txBody>
          <a:bodyPr/>
          <a:lstStyle/>
          <a:p>
            <a:pPr lvl="0"/>
            <a:r>
              <a:rPr lang="cs-CZ" sz="2600"/>
              <a:t>4. </a:t>
            </a:r>
            <a:r>
              <a:rPr lang="de-DE" sz="2600"/>
              <a:t>,Renaissance'(reconsideration) der Narratologie</a:t>
            </a:r>
            <a:r>
              <a:rPr lang="cs-CZ" sz="2600"/>
              <a:t>: </a:t>
            </a:r>
            <a:r>
              <a:rPr lang="de-DE" sz="2600"/>
              <a:t>im Sinne einer kulturtheoretisch gerechtfertigten Universalisierung (M. Fludernik).</a:t>
            </a:r>
          </a:p>
          <a:p>
            <a:pPr lvl="0"/>
            <a:endParaRPr lang="de-DE" sz="2600"/>
          </a:p>
          <a:p>
            <a:pPr lvl="0"/>
            <a:r>
              <a:rPr lang="de-DE" sz="2600"/>
              <a:t>Genettes Begriffs  ergänzt</a:t>
            </a:r>
          </a:p>
          <a:p>
            <a:pPr lvl="0"/>
            <a:r>
              <a:rPr lang="de-DE" sz="2600"/>
              <a:t>Neben der </a:t>
            </a:r>
            <a:r>
              <a:rPr lang="de-DE" sz="2600" i="1"/>
              <a:t>histoire</a:t>
            </a:r>
            <a:r>
              <a:rPr lang="de-DE" sz="2600"/>
              <a:t> (dem </a:t>
            </a:r>
            <a:r>
              <a:rPr lang="de-DE" sz="2600" i="1"/>
              <a:t>Was</a:t>
            </a:r>
            <a:r>
              <a:rPr lang="de-DE" sz="2600"/>
              <a:t> des Erzählten) wird Aufmerksamkeit auch auf den </a:t>
            </a:r>
            <a:r>
              <a:rPr lang="de-DE" sz="2600" i="1"/>
              <a:t>récit </a:t>
            </a:r>
            <a:r>
              <a:rPr lang="de-DE" sz="2600"/>
              <a:t>(das </a:t>
            </a:r>
            <a:r>
              <a:rPr lang="de-DE" sz="2600" i="1"/>
              <a:t>Wie</a:t>
            </a:r>
            <a:r>
              <a:rPr lang="de-DE" sz="2600"/>
              <a:t> des Erzählens), das ,emplotment' (H. White) gelenkt. Heute wird Historiografie weithin weder im Sinne eines dogmatischen Faktualismus noch eines bedingungslosen Fiktionalismus verstanden. </a:t>
            </a:r>
            <a:endParaRPr lang="cs-CZ" sz="2600"/>
          </a:p>
          <a:p>
            <a:pPr lvl="0"/>
            <a:endParaRPr lang="cs-CZ" sz="2600"/>
          </a:p>
          <a:p>
            <a:pPr marL="0" lvl="0" indent="0">
              <a:buNone/>
            </a:pPr>
            <a:r>
              <a:rPr lang="de-DE" sz="2600"/>
              <a:t> </a:t>
            </a:r>
            <a:endParaRPr lang="cs-CZ" sz="2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7D7EFD-4922-446D-9978-63A503BF9BD8}"/>
              </a:ext>
            </a:extLst>
          </p:cNvPr>
          <p:cNvSpPr>
            <a:spLocks noGrp="1"/>
          </p:cNvSpPr>
          <p:nvPr>
            <p:ph type="title"/>
          </p:nvPr>
        </p:nvSpPr>
        <p:spPr/>
        <p:txBody>
          <a:bodyPr>
            <a:normAutofit/>
          </a:bodyPr>
          <a:lstStyle/>
          <a:p>
            <a:r>
              <a:rPr lang="de-DE" sz="4000" dirty="0"/>
              <a:t>Franz K. Stanzels Typologie geht auf Goethe zurück</a:t>
            </a:r>
            <a:endParaRPr lang="cs-CZ" sz="4000" dirty="0"/>
          </a:p>
        </p:txBody>
      </p:sp>
      <p:sp>
        <p:nvSpPr>
          <p:cNvPr id="3" name="Zástupný obsah 2">
            <a:extLst>
              <a:ext uri="{FF2B5EF4-FFF2-40B4-BE49-F238E27FC236}">
                <a16:creationId xmlns:a16="http://schemas.microsoft.com/office/drawing/2014/main" id="{7037CF84-D92F-4E1C-9152-161C13C7F6FA}"/>
              </a:ext>
            </a:extLst>
          </p:cNvPr>
          <p:cNvSpPr>
            <a:spLocks noGrp="1"/>
          </p:cNvSpPr>
          <p:nvPr>
            <p:ph idx="1"/>
          </p:nvPr>
        </p:nvSpPr>
        <p:spPr/>
        <p:txBody>
          <a:bodyPr>
            <a:normAutofit fontScale="62500" lnSpcReduction="20000"/>
          </a:bodyPr>
          <a:lstStyle/>
          <a:p>
            <a:r>
              <a:rPr lang="cs-CZ" dirty="0"/>
              <a:t>Goethe: </a:t>
            </a:r>
            <a:r>
              <a:rPr lang="cs-CZ" dirty="0" err="1"/>
              <a:t>Naturformen</a:t>
            </a:r>
            <a:r>
              <a:rPr lang="cs-CZ" dirty="0"/>
              <a:t> der </a:t>
            </a:r>
            <a:r>
              <a:rPr lang="cs-CZ" dirty="0" err="1"/>
              <a:t>Dichtung</a:t>
            </a:r>
            <a:r>
              <a:rPr lang="de-DE" dirty="0"/>
              <a:t> </a:t>
            </a:r>
          </a:p>
          <a:p>
            <a:r>
              <a:rPr lang="de-DE" sz="1800" dirty="0">
                <a:effectLst/>
                <a:latin typeface="Calibri" panose="020F0502020204030204" pitchFamily="34" charset="0"/>
                <a:ea typeface="Calibri" panose="020F0502020204030204" pitchFamily="34" charset="0"/>
                <a:cs typeface="Times New Roman" panose="02020603050405020304" pitchFamily="18" charset="0"/>
              </a:rPr>
              <a:t>http://www.zeno.org/nid/20004849205</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r>
              <a:rPr lang="de-DE" dirty="0"/>
              <a:t>Höre man aber nun den modernen Improvisator auf öffentlichem Markte, der einen geschichtlichen Gegenstand behandelt; er wird, um deutlich zu sein, erst </a:t>
            </a:r>
            <a:r>
              <a:rPr lang="de-DE" b="1" dirty="0"/>
              <a:t>erzählen</a:t>
            </a:r>
            <a:r>
              <a:rPr lang="de-DE" dirty="0"/>
              <a:t>, dann, um Interesse zu erregen, </a:t>
            </a:r>
            <a:r>
              <a:rPr lang="de-DE" b="1" dirty="0"/>
              <a:t>als handelnde Person sprechen</a:t>
            </a:r>
            <a:r>
              <a:rPr lang="de-DE" dirty="0"/>
              <a:t>, zuletzt </a:t>
            </a:r>
            <a:r>
              <a:rPr lang="de-DE" b="1" dirty="0"/>
              <a:t>enthusiastisch auflodern </a:t>
            </a:r>
            <a:r>
              <a:rPr lang="de-DE" dirty="0"/>
              <a:t>und die Gemüter hinreißen. So wunderlich sind diese Elemente zu verschlingen, die Dichtarten bis ins unendliche mannigfaltig, und deshalb auch so schwer eine Ordnung zu finden, </a:t>
            </a:r>
            <a:r>
              <a:rPr lang="de-DE" dirty="0" err="1"/>
              <a:t>wornach</a:t>
            </a:r>
            <a:r>
              <a:rPr lang="de-DE" dirty="0"/>
              <a:t> man sie neben- oder nacheinander aufstellen könnte. Man wird sich aber einigermaßen dadurch helfen, </a:t>
            </a:r>
            <a:r>
              <a:rPr lang="de-DE" b="1" dirty="0" err="1"/>
              <a:t>daß</a:t>
            </a:r>
            <a:r>
              <a:rPr lang="de-DE" b="1" dirty="0"/>
              <a:t> man die drei Hauptelemente in einem Kreis gegeneinander über stellt </a:t>
            </a:r>
            <a:r>
              <a:rPr lang="de-DE" dirty="0"/>
              <a:t>und sich Musterstücke sucht, wo jedes Element einzeln obwaltet. Alsdann sammle man Beispiele, die sich nach der einen oder nach der andern Seite hinneigen, bis endlich die Vereinigung von allen dreien erscheint und somit der ganze Kreis in sich geschlossen ist.</a:t>
            </a:r>
          </a:p>
          <a:p>
            <a:endParaRPr lang="cs-CZ" dirty="0"/>
          </a:p>
        </p:txBody>
      </p:sp>
      <p:sp>
        <p:nvSpPr>
          <p:cNvPr id="4" name="Zástupný obsah 3">
            <a:extLst>
              <a:ext uri="{FF2B5EF4-FFF2-40B4-BE49-F238E27FC236}">
                <a16:creationId xmlns:a16="http://schemas.microsoft.com/office/drawing/2014/main" id="{522E655B-6C3C-42AF-88AE-86CAAA466BDF}"/>
              </a:ext>
            </a:extLst>
          </p:cNvPr>
          <p:cNvSpPr>
            <a:spLocks noGrp="1"/>
          </p:cNvSpPr>
          <p:nvPr>
            <p:ph idx="2"/>
          </p:nvPr>
        </p:nvSpPr>
        <p:spPr/>
        <p:txBody>
          <a:bodyPr>
            <a:normAutofit fontScale="62500" lnSpcReduction="20000"/>
          </a:bodyPr>
          <a:lstStyle/>
          <a:p>
            <a:r>
              <a:rPr lang="de-DE" dirty="0"/>
              <a:t>Drei typische Erzählsituationen nach Stanzel:</a:t>
            </a:r>
          </a:p>
          <a:p>
            <a:r>
              <a:rPr lang="de-DE" dirty="0"/>
              <a:t>In: Typische Formen des Romans, 1964</a:t>
            </a:r>
          </a:p>
          <a:p>
            <a:r>
              <a:rPr lang="de-DE" dirty="0"/>
              <a:t>1. Die auktoriale ES (ein persönlicher, sich in </a:t>
            </a:r>
            <a:r>
              <a:rPr lang="de-DE" dirty="0" err="1"/>
              <a:t>Einmengung</a:t>
            </a:r>
            <a:r>
              <a:rPr lang="de-DE" dirty="0"/>
              <a:t> und Kommentaren zum Erzählten kundgebende Erzähler). An der Schwelle zwischen der fiktiven Welt des Romans und der Wirklichkeit des Autors und Lesers. Die szenische Darstellung ordnet sich der berichtenden Erzählweise unter.</a:t>
            </a:r>
          </a:p>
          <a:p>
            <a:r>
              <a:rPr lang="de-DE" dirty="0"/>
              <a:t>2. Die Ich-ES, in der der Erzähler zur Welt der Figuren gehört. Die szenische Darstellung ordnet sich der berichtenden Erzählweise unter.</a:t>
            </a:r>
          </a:p>
          <a:p>
            <a:r>
              <a:rPr lang="de-DE" dirty="0"/>
              <a:t>3. Die personale ES lässt die Illusion der Unmittelbarkeit entstehen, der Leser befände sich auf dem Schauplatz des Geschehens oder betrachtet die Welt mit den Augen der Romanfigur. Eine Rollenmaske, die der Leser anlegt.</a:t>
            </a:r>
          </a:p>
          <a:p>
            <a:endParaRPr lang="cs-CZ" dirty="0"/>
          </a:p>
        </p:txBody>
      </p:sp>
    </p:spTree>
    <p:extLst>
      <p:ext uri="{BB962C8B-B14F-4D97-AF65-F5344CB8AC3E}">
        <p14:creationId xmlns:p14="http://schemas.microsoft.com/office/powerpoint/2010/main" val="2755030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C10BEB08-B0CE-4B26-8004-19EDFAC1B126}"/>
              </a:ext>
            </a:extLst>
          </p:cNvPr>
          <p:cNvSpPr>
            <a:spLocks noGrp="1"/>
          </p:cNvSpPr>
          <p:nvPr>
            <p:ph type="title"/>
          </p:nvPr>
        </p:nvSpPr>
        <p:spPr/>
        <p:txBody>
          <a:bodyPr/>
          <a:lstStyle/>
          <a:p>
            <a:r>
              <a:rPr lang="cs-CZ" dirty="0"/>
              <a:t>Katha.Joos@Die-Schreibtechnikerin.de</a:t>
            </a:r>
          </a:p>
        </p:txBody>
      </p:sp>
      <p:pic>
        <p:nvPicPr>
          <p:cNvPr id="8" name="Zástupný obsah 7">
            <a:extLst>
              <a:ext uri="{FF2B5EF4-FFF2-40B4-BE49-F238E27FC236}">
                <a16:creationId xmlns:a16="http://schemas.microsoft.com/office/drawing/2014/main" id="{AA9D2DEB-2155-4FB5-B166-12C983FF79E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22055" y="1825625"/>
            <a:ext cx="8347890" cy="4351338"/>
          </a:xfrm>
        </p:spPr>
      </p:pic>
    </p:spTree>
    <p:extLst>
      <p:ext uri="{BB962C8B-B14F-4D97-AF65-F5344CB8AC3E}">
        <p14:creationId xmlns:p14="http://schemas.microsoft.com/office/powerpoint/2010/main" val="81789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4CF8D4-1A0A-40C0-9C55-BFA269F3B532}"/>
              </a:ext>
            </a:extLst>
          </p:cNvPr>
          <p:cNvSpPr>
            <a:spLocks noGrp="1"/>
          </p:cNvSpPr>
          <p:nvPr>
            <p:ph type="title"/>
          </p:nvPr>
        </p:nvSpPr>
        <p:spPr/>
        <p:txBody>
          <a:bodyPr>
            <a:normAutofit/>
          </a:bodyPr>
          <a:lstStyle/>
          <a:p>
            <a:r>
              <a:rPr lang="de-DE" sz="3200" dirty="0"/>
              <a:t>Übersetzung der Terminologie von Stanzel in die von Genette</a:t>
            </a:r>
            <a:endParaRPr lang="cs-CZ" sz="3200" dirty="0"/>
          </a:p>
        </p:txBody>
      </p:sp>
      <p:sp>
        <p:nvSpPr>
          <p:cNvPr id="3" name="Zástupný obsah 2">
            <a:extLst>
              <a:ext uri="{FF2B5EF4-FFF2-40B4-BE49-F238E27FC236}">
                <a16:creationId xmlns:a16="http://schemas.microsoft.com/office/drawing/2014/main" id="{9928E44B-D99A-4034-956F-1D81FD7C0B73}"/>
              </a:ext>
            </a:extLst>
          </p:cNvPr>
          <p:cNvSpPr>
            <a:spLocks noGrp="1"/>
          </p:cNvSpPr>
          <p:nvPr>
            <p:ph idx="1"/>
          </p:nvPr>
        </p:nvSpPr>
        <p:spPr/>
        <p:txBody>
          <a:bodyPr>
            <a:normAutofit fontScale="92500"/>
          </a:bodyPr>
          <a:lstStyle/>
          <a:p>
            <a:r>
              <a:rPr lang="de-DE" dirty="0"/>
              <a:t>Person (Identität vs. </a:t>
            </a:r>
            <a:r>
              <a:rPr lang="de-DE" dirty="0" err="1"/>
              <a:t>Nichtidentittät</a:t>
            </a:r>
            <a:r>
              <a:rPr lang="de-DE" dirty="0"/>
              <a:t> der </a:t>
            </a:r>
            <a:r>
              <a:rPr lang="de-DE" dirty="0" err="1"/>
              <a:t>Seinsbereiche</a:t>
            </a:r>
            <a:r>
              <a:rPr lang="de-DE" dirty="0"/>
              <a:t> von Erzähler und Figuren)</a:t>
            </a:r>
          </a:p>
          <a:p>
            <a:r>
              <a:rPr lang="de-DE" dirty="0"/>
              <a:t>Modus (Erzähler vs. Reflektor)</a:t>
            </a:r>
          </a:p>
          <a:p>
            <a:endParaRPr lang="de-DE" dirty="0"/>
          </a:p>
          <a:p>
            <a:r>
              <a:rPr lang="de-DE" dirty="0"/>
              <a:t>Perspektive (Außenperspektive vs. Innenperspektive)</a:t>
            </a:r>
            <a:endParaRPr lang="cs-CZ" dirty="0"/>
          </a:p>
        </p:txBody>
      </p:sp>
      <p:sp>
        <p:nvSpPr>
          <p:cNvPr id="4" name="Zástupný obsah 3">
            <a:extLst>
              <a:ext uri="{FF2B5EF4-FFF2-40B4-BE49-F238E27FC236}">
                <a16:creationId xmlns:a16="http://schemas.microsoft.com/office/drawing/2014/main" id="{B30BBC17-5500-424A-923D-E9AB7B124CB3}"/>
              </a:ext>
            </a:extLst>
          </p:cNvPr>
          <p:cNvSpPr>
            <a:spLocks noGrp="1"/>
          </p:cNvSpPr>
          <p:nvPr>
            <p:ph idx="2"/>
          </p:nvPr>
        </p:nvSpPr>
        <p:spPr/>
        <p:txBody>
          <a:bodyPr>
            <a:normAutofit fontScale="92500"/>
          </a:bodyPr>
          <a:lstStyle/>
          <a:p>
            <a:r>
              <a:rPr lang="de-DE" dirty="0"/>
              <a:t>Stimme: </a:t>
            </a:r>
            <a:r>
              <a:rPr lang="de-DE" dirty="0" err="1"/>
              <a:t>heterodeigetische</a:t>
            </a:r>
            <a:r>
              <a:rPr lang="de-DE" dirty="0"/>
              <a:t> vs. homodiegetischer Erzähler</a:t>
            </a:r>
          </a:p>
          <a:p>
            <a:endParaRPr lang="de-DE" dirty="0"/>
          </a:p>
          <a:p>
            <a:r>
              <a:rPr lang="de-DE" dirty="0"/>
              <a:t>Narrativer vs. dramatischer Modus</a:t>
            </a:r>
          </a:p>
          <a:p>
            <a:r>
              <a:rPr lang="de-DE" dirty="0"/>
              <a:t>Nullfokalisierung vs. interner Fokalisierung</a:t>
            </a:r>
          </a:p>
          <a:p>
            <a:r>
              <a:rPr lang="de-DE" dirty="0"/>
              <a:t>Die von Genette vorgesehene externe Fokalisierung (ohne Innensicht in die Figuren) bei Stanzel unberücksichtigt bleibt</a:t>
            </a:r>
            <a:endParaRPr lang="cs-CZ" dirty="0"/>
          </a:p>
        </p:txBody>
      </p:sp>
    </p:spTree>
    <p:extLst>
      <p:ext uri="{BB962C8B-B14F-4D97-AF65-F5344CB8AC3E}">
        <p14:creationId xmlns:p14="http://schemas.microsoft.com/office/powerpoint/2010/main" val="3856368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9A80BC-8156-4720-BD0A-7BB5A33D7806}"/>
              </a:ext>
            </a:extLst>
          </p:cNvPr>
          <p:cNvSpPr>
            <a:spLocks noGrp="1"/>
          </p:cNvSpPr>
          <p:nvPr>
            <p:ph type="title"/>
          </p:nvPr>
        </p:nvSpPr>
        <p:spPr/>
        <p:txBody>
          <a:bodyPr/>
          <a:lstStyle/>
          <a:p>
            <a:r>
              <a:rPr lang="de-DE" dirty="0"/>
              <a:t>Die auktoriale ES</a:t>
            </a:r>
            <a:endParaRPr lang="cs-CZ" dirty="0"/>
          </a:p>
        </p:txBody>
      </p:sp>
      <p:sp>
        <p:nvSpPr>
          <p:cNvPr id="3" name="Zástupný obsah 2">
            <a:extLst>
              <a:ext uri="{FF2B5EF4-FFF2-40B4-BE49-F238E27FC236}">
                <a16:creationId xmlns:a16="http://schemas.microsoft.com/office/drawing/2014/main" id="{38847819-178A-4C09-B9B1-372756FA17E1}"/>
              </a:ext>
            </a:extLst>
          </p:cNvPr>
          <p:cNvSpPr>
            <a:spLocks noGrp="1"/>
          </p:cNvSpPr>
          <p:nvPr>
            <p:ph idx="1"/>
          </p:nvPr>
        </p:nvSpPr>
        <p:spPr/>
        <p:txBody>
          <a:bodyPr>
            <a:normAutofit fontScale="62500" lnSpcReduction="20000"/>
          </a:bodyPr>
          <a:lstStyle/>
          <a:p>
            <a:r>
              <a:rPr lang="de-DE" dirty="0"/>
              <a:t>Keine Figur kann einen solchen Überblick haben, nur der über der Geschichte stehende Erzähler. Es handelt sich hier also um eine </a:t>
            </a:r>
            <a:r>
              <a:rPr lang="de-DE" b="1" dirty="0"/>
              <a:t>Nullfokalisierung  nach Genette oder auktoriale ES nach Stanzel.</a:t>
            </a:r>
            <a:endParaRPr lang="cs-CZ" dirty="0"/>
          </a:p>
        </p:txBody>
      </p:sp>
      <p:sp>
        <p:nvSpPr>
          <p:cNvPr id="4" name="Zástupný obsah 3">
            <a:extLst>
              <a:ext uri="{FF2B5EF4-FFF2-40B4-BE49-F238E27FC236}">
                <a16:creationId xmlns:a16="http://schemas.microsoft.com/office/drawing/2014/main" id="{54E457BE-F130-47E8-B4FF-D15196A1F934}"/>
              </a:ext>
            </a:extLst>
          </p:cNvPr>
          <p:cNvSpPr>
            <a:spLocks noGrp="1"/>
          </p:cNvSpPr>
          <p:nvPr>
            <p:ph idx="2"/>
          </p:nvPr>
        </p:nvSpPr>
        <p:spPr/>
        <p:txBody>
          <a:bodyPr>
            <a:normAutofit fontScale="62500" lnSpcReduction="20000"/>
          </a:bodyPr>
          <a:lstStyle/>
          <a:p>
            <a:r>
              <a:rPr lang="de-DE" dirty="0"/>
              <a:t>In Front des schon seit Kurfürst Georg Wilhelm von der Familie von Briest bewohnten Herrenhauses zu Hohen-</a:t>
            </a:r>
            <a:r>
              <a:rPr lang="de-DE" dirty="0" err="1"/>
              <a:t>Cremmen</a:t>
            </a:r>
            <a:r>
              <a:rPr lang="de-DE" dirty="0"/>
              <a:t> fiel heller Sonnenschein auf die mittagsstille Dorfstraße, während nach der Park- und Gartenseite hin ein rechtwinklig angebauter Seitenflügel einen breiten Schatten erst auf einen weiß und grün quadrierten Fliesengang und dann über diesen hinaus auf ein großes, in seiner Mitte mit einer Sonnenuhr und an seinem Rande mit Canna </a:t>
            </a:r>
            <a:r>
              <a:rPr lang="de-DE" dirty="0" err="1"/>
              <a:t>indica</a:t>
            </a:r>
            <a:r>
              <a:rPr lang="de-DE" dirty="0"/>
              <a:t> und Rhabarberstauden besetztes Rondell warf. Einige zwanzig Schritte weiter, in Richtung und Lage genau dem Seitenflügel entsprechend, lief eine ganz in kleinblättrigem Efeu stehende, nur an einer Stelle von einer kleinen weißgestrichenen Eisentür unterbrochene Kirchhofsmauer, hinter der der Hohen-</a:t>
            </a:r>
            <a:r>
              <a:rPr lang="de-DE" dirty="0" err="1"/>
              <a:t>Cremmener</a:t>
            </a:r>
            <a:r>
              <a:rPr lang="de-DE" dirty="0"/>
              <a:t> Schindelturm mit seinem blitzenden, weil neuerdings erst wieder vergoldeten Wetterhahn aufragte. </a:t>
            </a:r>
            <a:endParaRPr lang="cs-CZ" dirty="0"/>
          </a:p>
        </p:txBody>
      </p:sp>
    </p:spTree>
    <p:extLst>
      <p:ext uri="{BB962C8B-B14F-4D97-AF65-F5344CB8AC3E}">
        <p14:creationId xmlns:p14="http://schemas.microsoft.com/office/powerpoint/2010/main" val="3928798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1CB73A-332A-4622-9CF6-3BDE9F414065}"/>
              </a:ext>
            </a:extLst>
          </p:cNvPr>
          <p:cNvSpPr>
            <a:spLocks noGrp="1"/>
          </p:cNvSpPr>
          <p:nvPr>
            <p:ph type="title"/>
          </p:nvPr>
        </p:nvSpPr>
        <p:spPr/>
        <p:txBody>
          <a:bodyPr/>
          <a:lstStyle/>
          <a:p>
            <a:r>
              <a:rPr lang="de-DE" dirty="0"/>
              <a:t>Die Ich-ES</a:t>
            </a:r>
            <a:endParaRPr lang="cs-CZ" dirty="0"/>
          </a:p>
        </p:txBody>
      </p:sp>
      <p:sp>
        <p:nvSpPr>
          <p:cNvPr id="3" name="Zástupný obsah 2">
            <a:extLst>
              <a:ext uri="{FF2B5EF4-FFF2-40B4-BE49-F238E27FC236}">
                <a16:creationId xmlns:a16="http://schemas.microsoft.com/office/drawing/2014/main" id="{0580AF39-F0B2-4138-8EA7-5896CB44A0DD}"/>
              </a:ext>
            </a:extLst>
          </p:cNvPr>
          <p:cNvSpPr>
            <a:spLocks noGrp="1"/>
          </p:cNvSpPr>
          <p:nvPr>
            <p:ph idx="1"/>
          </p:nvPr>
        </p:nvSpPr>
        <p:spPr/>
        <p:txBody>
          <a:bodyPr>
            <a:normAutofit/>
          </a:bodyPr>
          <a:lstStyle/>
          <a:p>
            <a:r>
              <a:rPr lang="de-DE" dirty="0"/>
              <a:t>Mit Ausnahme de Abschnitts </a:t>
            </a:r>
            <a:r>
              <a:rPr lang="de-DE" i="1" dirty="0"/>
              <a:t>Der Herausgeber an den Leser, </a:t>
            </a:r>
            <a:r>
              <a:rPr lang="de-DE" dirty="0"/>
              <a:t>der</a:t>
            </a:r>
            <a:r>
              <a:rPr lang="de-DE" i="1" dirty="0"/>
              <a:t> </a:t>
            </a:r>
            <a:r>
              <a:rPr lang="de-DE" dirty="0"/>
              <a:t>von der auktorialen Erzählhaltung geprägt ist, herrscht die Identität der </a:t>
            </a:r>
            <a:r>
              <a:rPr lang="de-DE" dirty="0" err="1"/>
              <a:t>Seinsbereiche</a:t>
            </a:r>
            <a:r>
              <a:rPr lang="de-DE" dirty="0"/>
              <a:t> von Erzähler und Figuren vor.</a:t>
            </a:r>
          </a:p>
        </p:txBody>
      </p:sp>
      <p:sp>
        <p:nvSpPr>
          <p:cNvPr id="4" name="Zástupný obsah 3">
            <a:extLst>
              <a:ext uri="{FF2B5EF4-FFF2-40B4-BE49-F238E27FC236}">
                <a16:creationId xmlns:a16="http://schemas.microsoft.com/office/drawing/2014/main" id="{F750891C-624B-42D7-8D3E-EDCBA9E17110}"/>
              </a:ext>
            </a:extLst>
          </p:cNvPr>
          <p:cNvSpPr>
            <a:spLocks noGrp="1"/>
          </p:cNvSpPr>
          <p:nvPr>
            <p:ph idx="2"/>
          </p:nvPr>
        </p:nvSpPr>
        <p:spPr/>
        <p:txBody>
          <a:bodyPr>
            <a:noAutofit/>
          </a:bodyPr>
          <a:lstStyle/>
          <a:p>
            <a:r>
              <a:rPr lang="de-DE" sz="1400" dirty="0"/>
              <a:t>Eine wunderbare Heiterkeit hat </a:t>
            </a:r>
            <a:r>
              <a:rPr lang="de-DE" sz="1400" b="1" dirty="0"/>
              <a:t>meine ganze Seele </a:t>
            </a:r>
            <a:r>
              <a:rPr lang="de-DE" sz="1400" dirty="0"/>
              <a:t>eingenommen, gleich den süßen Frühlingsmorgen, die ich mit ganzem Herzen genieße. </a:t>
            </a:r>
            <a:r>
              <a:rPr lang="de-DE" sz="1400" b="1" dirty="0"/>
              <a:t>Ich bin allein</a:t>
            </a:r>
            <a:r>
              <a:rPr lang="de-DE" sz="1400" dirty="0"/>
              <a:t> und freue mich meines Lebens in dieser Gegend, die für solche Seelen geschaffen ist wie die meine. Ich bin so glücklich, mein Bester, so ganz in dem Gefühle von ruhigem Dasein versunken, </a:t>
            </a:r>
            <a:r>
              <a:rPr lang="de-DE" sz="1400" dirty="0" err="1"/>
              <a:t>daß</a:t>
            </a:r>
            <a:r>
              <a:rPr lang="de-DE" sz="1400" dirty="0"/>
              <a:t> meine Kunst darunter leidet. Ich könnte jetzt nicht zeichnen, nicht einen Strich, und bin nie ein größerer Maler gewesen als in diesen Augenblicken. </a:t>
            </a:r>
            <a:r>
              <a:rPr lang="de-DE" sz="1400" b="1" dirty="0"/>
              <a:t>Wenn das liebe Tal um mich dampft, und die hohe Sonne an der Oberfläche der undurchdringlichen Finsternis meines Waldes ruht, </a:t>
            </a:r>
            <a:r>
              <a:rPr lang="de-DE" sz="1400" dirty="0"/>
              <a:t>und nur einzelne Strahlen sich in das innere Heiligtum stehlen, ich dann im hohen Grase am fallenden Bache liege, und näher an der Erde tausend mannigfaltige Gräschen mir merkwürdig werden; wenn ich das Wimmeln der kleinen Welt zwischen Halmen, […] wenn's dann um meine Augen dämmert, und die Welt um mich her und der Himmel ganz in meiner Seele </a:t>
            </a:r>
            <a:r>
              <a:rPr lang="de-DE" sz="1400" dirty="0" err="1"/>
              <a:t>ruhn</a:t>
            </a:r>
            <a:r>
              <a:rPr lang="de-DE" sz="1400" dirty="0"/>
              <a:t> wie die Gestalt einer Geliebten – </a:t>
            </a:r>
            <a:r>
              <a:rPr lang="de-DE" sz="1400" b="1" dirty="0"/>
              <a:t>dann sehne ich mich oft und denke: Ach könntest du das wieder ausdrücken, könntest du dem Papiere das einhauchen</a:t>
            </a:r>
            <a:r>
              <a:rPr lang="de-DE" sz="1400" dirty="0"/>
              <a:t>, was so voll, so warm in dir lebt, </a:t>
            </a:r>
            <a:r>
              <a:rPr lang="de-DE" sz="1400" dirty="0" err="1"/>
              <a:t>daß</a:t>
            </a:r>
            <a:r>
              <a:rPr lang="de-DE" sz="1400" dirty="0"/>
              <a:t> es würde der Spiegel deiner Seele, wie deine Seele ist der Spiegel des unendlichen Gottes! – </a:t>
            </a:r>
            <a:endParaRPr lang="cs-CZ" sz="1400" dirty="0"/>
          </a:p>
        </p:txBody>
      </p:sp>
    </p:spTree>
    <p:extLst>
      <p:ext uri="{BB962C8B-B14F-4D97-AF65-F5344CB8AC3E}">
        <p14:creationId xmlns:p14="http://schemas.microsoft.com/office/powerpoint/2010/main" val="253934147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1525</TotalTime>
  <Words>4972</Words>
  <Application>Microsoft Office PowerPoint</Application>
  <PresentationFormat>Širokoúhlá obrazovka</PresentationFormat>
  <Paragraphs>170</Paragraphs>
  <Slides>41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41</vt:i4>
      </vt:variant>
    </vt:vector>
  </HeadingPairs>
  <TitlesOfParts>
    <vt:vector size="45" baseType="lpstr">
      <vt:lpstr>Arial</vt:lpstr>
      <vt:lpstr>Calibri</vt:lpstr>
      <vt:lpstr>Calibri Light</vt:lpstr>
      <vt:lpstr>Motiv Office</vt:lpstr>
      <vt:lpstr>Was leistet die Narratologie?</vt:lpstr>
      <vt:lpstr>Gérard  Genett zählt zu den bewährten Autoren der Schulnarratologie: Narratologische Fachsprache</vt:lpstr>
      <vt:lpstr>Ein Vorwurf mangelnder Objektivität: Ist die narratologische Textbeschreibung immer schon Textdeutung?</vt:lpstr>
      <vt:lpstr>Stanzel vs. Petersen, Scheffel, Martinez</vt:lpstr>
      <vt:lpstr>Franz K. Stanzels Typologie geht auf Goethe zurück</vt:lpstr>
      <vt:lpstr>Katha.Joos@Die-Schreibtechnikerin.de</vt:lpstr>
      <vt:lpstr>Übersetzung der Terminologie von Stanzel in die von Genette</vt:lpstr>
      <vt:lpstr>Die auktoriale ES</vt:lpstr>
      <vt:lpstr>Die Ich-ES</vt:lpstr>
      <vt:lpstr>Die personale ES</vt:lpstr>
      <vt:lpstr>Gerarde Genette  (1930 –2018)</vt:lpstr>
      <vt:lpstr>Gerarde Genette</vt:lpstr>
      <vt:lpstr>Erlebte Rede / free indirect discours / polopřímá řeč</vt:lpstr>
      <vt:lpstr>Einen Abschied von der eigenen strukturalistische Erzähltheorie nimmt  Roland Barthes in S/Z vor</vt:lpstr>
      <vt:lpstr>Roland Barthes: S/Z </vt:lpstr>
      <vt:lpstr>Fünf Codes nach Barthes bestimmen die Lesart des Textes</vt:lpstr>
      <vt:lpstr>Einleitende Sätze von S/Z, ein Abschied von der früheren eigenen Strukturanalyse der Erzähltexte von 1966</vt:lpstr>
      <vt:lpstr>Das Was und das Wie der Erzählung</vt:lpstr>
      <vt:lpstr>Der unzuverlässige Erzähler</vt:lpstr>
      <vt:lpstr>Die Aufgabe der Literaturwissenschaft nach Roland Barthes</vt:lpstr>
      <vt:lpstr>Welche methodologischen Öffnungen bieten sich der strukturalistischen Narratologie an?</vt:lpstr>
      <vt:lpstr>„The Narrativisation of the World“ / Erzählte Welten</vt:lpstr>
      <vt:lpstr>Ein überschaubares Ensemble von Elementaren Strukturen, die durch deren Kombination und Kontextualisierung unendliche Differenzierungen erfahren</vt:lpstr>
      <vt:lpstr>  Michael Scheffel  Lehrstuhl für Allgemeine Literaturwissenschaft und Neuere deutsche Literaturgeschichte   </vt:lpstr>
      <vt:lpstr>eine sinnstiftenden Funktion von Erzählen?</vt:lpstr>
      <vt:lpstr>Ambivalenz, Kontingenz und Kohärenz bei Abel, Blödorn, Scheffel </vt:lpstr>
      <vt:lpstr>Martin Dillmann: Poetologien der Kontingenz. Zufälligkeit und Möglichkeit im Diskursgefüge der Moderne</vt:lpstr>
      <vt:lpstr>Niklas Luhmann: Die Kunst der Gesellschaft. </vt:lpstr>
      <vt:lpstr>Walter Sokel  (1917-2014)</vt:lpstr>
      <vt:lpstr>Walter Sokel</vt:lpstr>
      <vt:lpstr>Walter Sokel, 1967</vt:lpstr>
      <vt:lpstr>Walter Sokel,  […] Ein Beitrag zur Unterscheidung von Parabel und Geschichte bei Kafka  </vt:lpstr>
      <vt:lpstr>Jemand musste Josef K. verleumdet habe, denn ohne dass er etwas Böses getan HÄTTE, wurde er eines Morgens verhaftet.</vt:lpstr>
      <vt:lpstr>Dort sitzt er Tage und Jahre</vt:lpstr>
      <vt:lpstr>In wen bekommt der Leser dabei den Einblick?</vt:lpstr>
      <vt:lpstr>In wen bekommt der Leser dabei den Einblick?  Worauf bezieht sich gewiß?</vt:lpstr>
      <vt:lpstr>In wen bekommt der Leser dabei den Einblick?  Worauf bezieht sich gewiß?</vt:lpstr>
      <vt:lpstr>In wen bekommt der Leser dabei den Einblick?  Worauf bezieht sich gewiß?</vt:lpstr>
      <vt:lpstr>Sokel: K.s Ignoranz des Gesetzes, nicht seine Unschuld</vt:lpstr>
      <vt:lpstr>Geschichte narrartologischer Forschungen nach Schönert</vt:lpstr>
      <vt:lpstr>Geschichte narrartologischer Forschungen nach Schönert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 leistet die Narratologie?</dc:title>
  <dc:creator>Zdeněk Mareček</dc:creator>
  <cp:lastModifiedBy>Zdeněk Mareček</cp:lastModifiedBy>
  <cp:revision>72</cp:revision>
  <dcterms:created xsi:type="dcterms:W3CDTF">2019-04-01T20:57:52Z</dcterms:created>
  <dcterms:modified xsi:type="dcterms:W3CDTF">2021-03-19T14:40:00Z</dcterms:modified>
</cp:coreProperties>
</file>