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9" r:id="rId6"/>
    <p:sldId id="275" r:id="rId7"/>
    <p:sldId id="276" r:id="rId8"/>
    <p:sldId id="260" r:id="rId9"/>
    <p:sldId id="261" r:id="rId10"/>
    <p:sldId id="268" r:id="rId11"/>
    <p:sldId id="269" r:id="rId12"/>
    <p:sldId id="271" r:id="rId13"/>
    <p:sldId id="272" r:id="rId14"/>
    <p:sldId id="277" r:id="rId15"/>
    <p:sldId id="279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09.04.2021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br>
              <a:rPr lang="cs-CZ" dirty="0"/>
            </a:br>
            <a:r>
              <a:rPr lang="de-DE" b="1" dirty="0"/>
              <a:t>2. </a:t>
            </a:r>
            <a:r>
              <a:rPr lang="cs-CZ" b="1" dirty="0" err="1"/>
              <a:t>Kommunikationsbereich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  <a:r>
              <a:rPr lang="cs-CZ" dirty="0" err="1"/>
              <a:t>Textstilistik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Fachwortschatz</a:t>
            </a:r>
            <a:endParaRPr lang="cs-CZ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>
                <a:solidFill>
                  <a:srgbClr val="FF0000"/>
                </a:solidFill>
              </a:rPr>
              <a:t>Fachwortschatz</a:t>
            </a:r>
            <a:r>
              <a:rPr lang="cs-CZ" sz="2400" dirty="0">
                <a:solidFill>
                  <a:srgbClr val="FF0000"/>
                </a:solidFill>
              </a:rPr>
              <a:t>: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/>
              <a:t>das</a:t>
            </a:r>
            <a:r>
              <a:rPr lang="cs-CZ" sz="2400" b="1" dirty="0"/>
              <a:t> </a:t>
            </a:r>
            <a:r>
              <a:rPr lang="cs-CZ" sz="2400" b="1" dirty="0" err="1"/>
              <a:t>eigenständige</a:t>
            </a:r>
            <a:r>
              <a:rPr lang="cs-CZ" sz="2400" b="1" dirty="0"/>
              <a:t> </a:t>
            </a:r>
            <a:r>
              <a:rPr lang="cs-CZ" sz="2400" b="1" dirty="0" err="1"/>
              <a:t>Merkmal</a:t>
            </a:r>
            <a:r>
              <a:rPr lang="cs-CZ" sz="2400" b="1" dirty="0"/>
              <a:t> der </a:t>
            </a:r>
            <a:r>
              <a:rPr lang="cs-CZ" sz="2400" b="1" dirty="0" err="1"/>
              <a:t>Fachsprachen</a:t>
            </a:r>
            <a:endParaRPr lang="cs-CZ" sz="2400" b="1" dirty="0"/>
          </a:p>
          <a:p>
            <a:pPr eaLnBrk="1" hangingPunct="1"/>
            <a:r>
              <a:rPr lang="cs-CZ" sz="2400" b="1" dirty="0"/>
              <a:t> in der Terminologie </a:t>
            </a:r>
            <a:r>
              <a:rPr lang="cs-CZ" sz="2400" b="1" dirty="0" err="1"/>
              <a:t>wird</a:t>
            </a:r>
            <a:r>
              <a:rPr lang="cs-CZ" sz="2400" b="1" dirty="0"/>
              <a:t> </a:t>
            </a:r>
            <a:r>
              <a:rPr lang="cs-CZ" sz="2400" b="1" dirty="0" err="1"/>
              <a:t>das</a:t>
            </a:r>
            <a:r>
              <a:rPr lang="cs-CZ" sz="2400" b="1" dirty="0"/>
              <a:t> </a:t>
            </a:r>
            <a:r>
              <a:rPr lang="cs-CZ" sz="2400" b="1" dirty="0" err="1"/>
              <a:t>Wissen</a:t>
            </a:r>
            <a:r>
              <a:rPr lang="cs-CZ" sz="2400" b="1" dirty="0"/>
              <a:t> des </a:t>
            </a:r>
            <a:r>
              <a:rPr lang="cs-CZ" sz="2400" b="1" dirty="0" err="1"/>
              <a:t>jewe</a:t>
            </a:r>
            <a:r>
              <a:rPr lang="en-US" sz="2400" b="1" dirty="0" err="1"/>
              <a:t>i</a:t>
            </a:r>
            <a:r>
              <a:rPr lang="cs-CZ" sz="2400" b="1" dirty="0" err="1"/>
              <a:t>ligen</a:t>
            </a:r>
            <a:r>
              <a:rPr lang="cs-CZ" sz="2400" b="1" dirty="0"/>
              <a:t> </a:t>
            </a:r>
            <a:r>
              <a:rPr lang="cs-CZ" sz="2400" b="1" dirty="0" err="1"/>
              <a:t>Fachgebietes</a:t>
            </a:r>
            <a:r>
              <a:rPr lang="cs-CZ" sz="2400" b="1" dirty="0"/>
              <a:t> </a:t>
            </a:r>
            <a:r>
              <a:rPr lang="cs-CZ" sz="2400" b="1" dirty="0" err="1"/>
              <a:t>repräsentiert</a:t>
            </a:r>
            <a:r>
              <a:rPr lang="cs-CZ" sz="2400" b="1" dirty="0"/>
              <a:t>: </a:t>
            </a:r>
            <a:endParaRPr lang="de-DE" sz="2400" b="1" dirty="0"/>
          </a:p>
          <a:p>
            <a:pPr eaLnBrk="1" hangingPunct="1"/>
            <a:r>
              <a:rPr lang="cs-CZ" sz="2400" b="1" dirty="0" err="1"/>
              <a:t>Medizin</a:t>
            </a:r>
            <a:r>
              <a:rPr lang="cs-CZ" sz="2400" b="1" dirty="0"/>
              <a:t>: </a:t>
            </a:r>
            <a:r>
              <a:rPr lang="cs-CZ" sz="2400" b="1" dirty="0" err="1"/>
              <a:t>Körperorgane</a:t>
            </a:r>
            <a:r>
              <a:rPr lang="cs-CZ" sz="2400" b="1" dirty="0"/>
              <a:t>: </a:t>
            </a:r>
            <a:r>
              <a:rPr lang="cs-CZ" sz="2400" b="1" i="1" dirty="0">
                <a:solidFill>
                  <a:srgbClr val="00B0F0"/>
                </a:solidFill>
              </a:rPr>
              <a:t>Herz, </a:t>
            </a:r>
            <a:r>
              <a:rPr lang="cs-CZ" sz="2400" b="1" i="1" dirty="0" err="1">
                <a:solidFill>
                  <a:srgbClr val="00B0F0"/>
                </a:solidFill>
              </a:rPr>
              <a:t>Thorax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Magen</a:t>
            </a:r>
            <a:r>
              <a:rPr lang="cs-CZ" sz="2400" b="1" i="1" dirty="0">
                <a:solidFill>
                  <a:srgbClr val="00B0F0"/>
                </a:solidFill>
              </a:rPr>
              <a:t>-</a:t>
            </a:r>
            <a:r>
              <a:rPr lang="cs-CZ" sz="2400" b="1" i="1" dirty="0" err="1">
                <a:solidFill>
                  <a:srgbClr val="00B0F0"/>
                </a:solidFill>
              </a:rPr>
              <a:t>Darm</a:t>
            </a:r>
            <a:r>
              <a:rPr lang="cs-CZ" sz="2400" b="1" i="1" dirty="0">
                <a:solidFill>
                  <a:srgbClr val="00B0F0"/>
                </a:solidFill>
              </a:rPr>
              <a:t>-Trakt</a:t>
            </a:r>
            <a:r>
              <a:rPr lang="cs-CZ" sz="2400" b="1" i="1" dirty="0"/>
              <a:t>; </a:t>
            </a:r>
            <a:r>
              <a:rPr lang="cs-CZ" sz="2400" b="1" dirty="0" err="1"/>
              <a:t>Krankheiten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Syndrome: </a:t>
            </a:r>
            <a:r>
              <a:rPr lang="cs-CZ" sz="2400" b="1" i="1" dirty="0" err="1">
                <a:solidFill>
                  <a:srgbClr val="00B0F0"/>
                </a:solidFill>
              </a:rPr>
              <a:t>Schlaganfall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Herzinfarkt</a:t>
            </a:r>
            <a:r>
              <a:rPr lang="cs-CZ" sz="2400" b="1" i="1" dirty="0">
                <a:solidFill>
                  <a:srgbClr val="00B0F0"/>
                </a:solidFill>
              </a:rPr>
              <a:t>, AIDS </a:t>
            </a:r>
            <a:r>
              <a:rPr lang="cs-CZ" sz="2400" b="1" dirty="0" err="1"/>
              <a:t>sowie</a:t>
            </a:r>
            <a:r>
              <a:rPr lang="cs-CZ" sz="2400" b="1" dirty="0"/>
              <a:t> </a:t>
            </a:r>
            <a:r>
              <a:rPr lang="cs-CZ" sz="2400" b="1" dirty="0" err="1"/>
              <a:t>ihr</a:t>
            </a:r>
            <a:r>
              <a:rPr lang="cs-CZ" sz="2400" b="1" dirty="0"/>
              <a:t> Charakter, </a:t>
            </a:r>
            <a:r>
              <a:rPr lang="cs-CZ" sz="2400" b="1" dirty="0" err="1"/>
              <a:t>Dauer</a:t>
            </a:r>
            <a:r>
              <a:rPr lang="cs-CZ" sz="2400" b="1" dirty="0"/>
              <a:t>, </a:t>
            </a:r>
            <a:r>
              <a:rPr lang="cs-CZ" sz="2400" b="1" dirty="0" err="1"/>
              <a:t>ihre</a:t>
            </a:r>
            <a:r>
              <a:rPr lang="cs-CZ" sz="2400" b="1" dirty="0"/>
              <a:t> Symptome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Befunde</a:t>
            </a:r>
            <a:r>
              <a:rPr lang="cs-CZ" sz="2400" b="1" dirty="0"/>
              <a:t>: </a:t>
            </a:r>
            <a:r>
              <a:rPr lang="cs-CZ" sz="2400" b="1" i="1" dirty="0">
                <a:solidFill>
                  <a:srgbClr val="00B0F0"/>
                </a:solidFill>
              </a:rPr>
              <a:t>akut, </a:t>
            </a:r>
            <a:r>
              <a:rPr lang="cs-CZ" sz="2400" b="1" i="1" dirty="0" err="1">
                <a:solidFill>
                  <a:srgbClr val="00B0F0"/>
                </a:solidFill>
              </a:rPr>
              <a:t>Schmerz</a:t>
            </a:r>
            <a:r>
              <a:rPr lang="cs-CZ" sz="2400" b="1" i="1" dirty="0"/>
              <a:t>; </a:t>
            </a:r>
            <a:r>
              <a:rPr lang="cs-CZ" sz="2400" b="1" dirty="0" err="1"/>
              <a:t>Untersuchungsverfahren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Opetrationstechniken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2400" b="1" i="1" dirty="0">
                <a:solidFill>
                  <a:srgbClr val="00B0F0"/>
                </a:solidFill>
              </a:rPr>
              <a:t>, Biopsie</a:t>
            </a:r>
            <a:r>
              <a:rPr lang="cs-CZ" sz="2400" b="1" i="1" dirty="0"/>
              <a:t>; </a:t>
            </a:r>
            <a:r>
              <a:rPr lang="cs-CZ" sz="2400" b="1" dirty="0" err="1"/>
              <a:t>Bezeichnungen</a:t>
            </a:r>
            <a:r>
              <a:rPr lang="cs-CZ" sz="2400" b="1" dirty="0"/>
              <a:t> von </a:t>
            </a:r>
            <a:r>
              <a:rPr lang="cs-CZ" sz="2400" b="1" dirty="0" err="1"/>
              <a:t>Patienten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Diabetiker</a:t>
            </a:r>
            <a:r>
              <a:rPr lang="cs-CZ" sz="2400" b="1" i="1" dirty="0"/>
              <a:t>. </a:t>
            </a:r>
            <a:endParaRPr lang="de-DE" sz="2400" b="1" i="1" dirty="0"/>
          </a:p>
          <a:p>
            <a:pPr eaLnBrk="1" hangingPunct="1"/>
            <a:r>
              <a:rPr lang="cs-CZ" sz="2400" b="1" dirty="0" err="1"/>
              <a:t>Allgemeiner</a:t>
            </a:r>
            <a:r>
              <a:rPr lang="cs-CZ" sz="2400" b="1" dirty="0"/>
              <a:t> </a:t>
            </a:r>
            <a:r>
              <a:rPr lang="cs-CZ" sz="2400" b="1" dirty="0" err="1"/>
              <a:t>Fachwortschatz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Syst</a:t>
            </a:r>
            <a:r>
              <a:rPr lang="de-DE" sz="2400" b="1" i="1" dirty="0">
                <a:solidFill>
                  <a:srgbClr val="00B0F0"/>
                </a:solidFill>
              </a:rPr>
              <a:t>e</a:t>
            </a:r>
            <a:r>
              <a:rPr lang="cs-CZ" sz="2400" b="1" i="1" dirty="0">
                <a:solidFill>
                  <a:srgbClr val="00B0F0"/>
                </a:solidFill>
              </a:rPr>
              <a:t>m, Experiment, </a:t>
            </a:r>
            <a:r>
              <a:rPr lang="cs-CZ" sz="2400" b="1" i="1" dirty="0" err="1">
                <a:solidFill>
                  <a:srgbClr val="00B0F0"/>
                </a:solidFill>
              </a:rPr>
              <a:t>Funktion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Lexik</a:t>
            </a:r>
            <a:endParaRPr lang="cs-CZ" b="1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/>
              <a:t>Fachwort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Terminus – </a:t>
            </a:r>
            <a:r>
              <a:rPr lang="cs-CZ" sz="2400" b="1" dirty="0" err="1"/>
              <a:t>Terminus</a:t>
            </a:r>
            <a:r>
              <a:rPr lang="cs-CZ" sz="2400" b="1" dirty="0"/>
              <a:t> </a:t>
            </a:r>
            <a:r>
              <a:rPr lang="cs-CZ" sz="2400" b="1" dirty="0" err="1"/>
              <a:t>definiert</a:t>
            </a:r>
            <a:r>
              <a:rPr lang="cs-CZ" sz="2400" b="1" dirty="0"/>
              <a:t>, </a:t>
            </a:r>
            <a:r>
              <a:rPr lang="cs-CZ" sz="2400" b="1" dirty="0" err="1"/>
              <a:t>Eindeutigkeit</a:t>
            </a:r>
            <a:r>
              <a:rPr lang="cs-CZ" sz="2400" b="1" dirty="0"/>
              <a:t>,  </a:t>
            </a:r>
            <a:r>
              <a:rPr lang="cs-CZ" sz="2400" b="1" dirty="0" err="1"/>
              <a:t>Exaktheit</a:t>
            </a:r>
            <a:r>
              <a:rPr lang="cs-CZ" sz="2400" b="1" dirty="0"/>
              <a:t>…</a:t>
            </a:r>
          </a:p>
          <a:p>
            <a:pPr eaLnBrk="1" hangingPunct="1"/>
            <a:r>
              <a:rPr lang="cs-CZ" sz="2400" b="1" dirty="0"/>
              <a:t>Synonymie: </a:t>
            </a:r>
            <a:r>
              <a:rPr lang="cs-CZ" sz="2400" b="1" i="1" dirty="0">
                <a:solidFill>
                  <a:srgbClr val="00B0F0"/>
                </a:solidFill>
              </a:rPr>
              <a:t>Diabetes </a:t>
            </a:r>
            <a:r>
              <a:rPr lang="cs-CZ" sz="2400" b="1" i="1" dirty="0" err="1">
                <a:solidFill>
                  <a:srgbClr val="00B0F0"/>
                </a:solidFill>
              </a:rPr>
              <a:t>mellitus</a:t>
            </a:r>
            <a:r>
              <a:rPr lang="cs-CZ" sz="2400" b="1" i="1" dirty="0">
                <a:solidFill>
                  <a:srgbClr val="00B0F0"/>
                </a:solidFill>
              </a:rPr>
              <a:t> – </a:t>
            </a:r>
            <a:r>
              <a:rPr lang="cs-CZ" sz="2400" b="1" i="1" dirty="0" err="1">
                <a:solidFill>
                  <a:srgbClr val="00B0F0"/>
                </a:solidFill>
              </a:rPr>
              <a:t>Zuckerkrankeit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starke</a:t>
            </a:r>
            <a:r>
              <a:rPr lang="cs-CZ" sz="2400" b="1" dirty="0"/>
              <a:t> Dynamik: </a:t>
            </a:r>
            <a:r>
              <a:rPr lang="cs-CZ" sz="2400" b="1" dirty="0" err="1"/>
              <a:t>Metaphorisierungen</a:t>
            </a:r>
            <a:r>
              <a:rPr lang="cs-CZ" sz="2400" b="1" dirty="0"/>
              <a:t>: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Computervirus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springende</a:t>
            </a:r>
            <a:r>
              <a:rPr lang="cs-CZ" sz="2400" b="1" i="1" dirty="0">
                <a:solidFill>
                  <a:srgbClr val="00B0F0"/>
                </a:solidFill>
              </a:rPr>
              <a:t> Gene, </a:t>
            </a:r>
            <a:r>
              <a:rPr lang="cs-CZ" sz="2400" b="1" i="1" dirty="0" err="1">
                <a:solidFill>
                  <a:srgbClr val="00B0F0"/>
                </a:solidFill>
              </a:rPr>
              <a:t>genetischer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Fingerabdruck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endParaRPr lang="de-DE" sz="2400" b="1" i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Metapher</a:t>
            </a:r>
            <a:r>
              <a:rPr lang="cs-CZ" sz="2400" b="1" dirty="0"/>
              <a:t>: </a:t>
            </a:r>
            <a:r>
              <a:rPr lang="cs-CZ" sz="2400" b="1" dirty="0" err="1"/>
              <a:t>Quellenbereich</a:t>
            </a:r>
            <a:r>
              <a:rPr lang="cs-CZ" sz="2400" b="1" dirty="0"/>
              <a:t> -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Krankheit</a:t>
            </a:r>
            <a:r>
              <a:rPr lang="cs-CZ" sz="2400" b="1" dirty="0"/>
              <a:t> – </a:t>
            </a:r>
            <a:r>
              <a:rPr lang="cs-CZ" sz="2400" b="1" dirty="0" err="1"/>
              <a:t>Zielbereich</a:t>
            </a:r>
            <a:r>
              <a:rPr lang="de-DE" sz="2400" b="1" dirty="0"/>
              <a:t> Technik</a:t>
            </a:r>
            <a:endParaRPr lang="cs-CZ" sz="2400" b="1" dirty="0"/>
          </a:p>
          <a:p>
            <a:pPr eaLnBrk="1" hangingPunct="1"/>
            <a:r>
              <a:rPr lang="cs-CZ" sz="2400" b="1" dirty="0" err="1"/>
              <a:t>Neuprägungen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spaltbares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Material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autogenes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Training</a:t>
            </a:r>
            <a:r>
              <a:rPr lang="cs-CZ" sz="2400" b="1" i="1" dirty="0">
                <a:solidFill>
                  <a:srgbClr val="00B0F0"/>
                </a:solidFill>
              </a:rPr>
              <a:t>.... 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Standardsprache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de-DE" dirty="0"/>
            </a:b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dirty="0" err="1"/>
              <a:t>streng</a:t>
            </a:r>
            <a:r>
              <a:rPr lang="cs-CZ" sz="2400" b="1" dirty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Forschungstextsorten</a:t>
            </a:r>
            <a:r>
              <a:rPr lang="cs-CZ" sz="2400" b="1" dirty="0"/>
              <a:t>: Studie, </a:t>
            </a:r>
            <a:r>
              <a:rPr lang="cs-CZ" sz="2400" b="1" dirty="0" err="1"/>
              <a:t>Monographie</a:t>
            </a:r>
            <a:r>
              <a:rPr lang="cs-CZ" sz="2400" b="1" dirty="0"/>
              <a:t>, </a:t>
            </a:r>
            <a:r>
              <a:rPr lang="cs-CZ" sz="2400" b="1" dirty="0" err="1"/>
              <a:t>Dissertation</a:t>
            </a:r>
            <a:r>
              <a:rPr lang="cs-CZ" sz="2400" b="1" dirty="0"/>
              <a:t>, </a:t>
            </a:r>
            <a:r>
              <a:rPr lang="cs-CZ" sz="2400" b="1" dirty="0" err="1"/>
              <a:t>Diplomarbeit</a:t>
            </a:r>
            <a:r>
              <a:rPr lang="cs-CZ" sz="2400" b="1" dirty="0"/>
              <a:t>, </a:t>
            </a:r>
            <a:r>
              <a:rPr lang="cs-CZ" sz="2400" b="1" dirty="0" err="1"/>
              <a:t>Thesen</a:t>
            </a:r>
            <a:r>
              <a:rPr lang="cs-CZ" sz="2400" b="1" dirty="0"/>
              <a:t>, </a:t>
            </a:r>
            <a:r>
              <a:rPr lang="cs-CZ" sz="2400" b="1" dirty="0" err="1"/>
              <a:t>Fachaufsätze</a:t>
            </a:r>
            <a:r>
              <a:rPr lang="cs-CZ" sz="2400" b="1" dirty="0"/>
              <a:t> …</a:t>
            </a:r>
            <a:endParaRPr lang="cs-CZ" sz="2400" dirty="0"/>
          </a:p>
          <a:p>
            <a:pPr eaLnBrk="1" hangingPunct="1"/>
            <a:r>
              <a:rPr lang="cs-CZ" sz="2400" b="1" dirty="0" err="1"/>
              <a:t>Wissenschaftsleitung</a:t>
            </a:r>
            <a:r>
              <a:rPr lang="cs-CZ" sz="2400" b="1" dirty="0"/>
              <a:t>: </a:t>
            </a:r>
            <a:r>
              <a:rPr lang="cs-CZ" sz="2400" b="1" dirty="0" err="1"/>
              <a:t>Forschungsplan</a:t>
            </a:r>
            <a:r>
              <a:rPr lang="cs-CZ" sz="2400" b="1" dirty="0"/>
              <a:t>, </a:t>
            </a:r>
            <a:r>
              <a:rPr lang="cs-CZ" sz="2400" b="1" dirty="0" err="1"/>
              <a:t>Studienprogramm</a:t>
            </a:r>
            <a:r>
              <a:rPr lang="cs-CZ" sz="2400" b="1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Dokumente</a:t>
            </a:r>
            <a:endParaRPr lang="cs-CZ" sz="2400" dirty="0"/>
          </a:p>
          <a:p>
            <a:pPr eaLnBrk="1" hangingPunct="1"/>
            <a:r>
              <a:rPr lang="cs-CZ" sz="2400" b="1" dirty="0" err="1"/>
              <a:t>Lehrtätigkeit</a:t>
            </a:r>
            <a:r>
              <a:rPr lang="cs-CZ" sz="2400" b="1" dirty="0"/>
              <a:t>: </a:t>
            </a:r>
            <a:r>
              <a:rPr lang="cs-CZ" sz="2400" b="1" dirty="0" err="1"/>
              <a:t>Lehrbuchtexte</a:t>
            </a:r>
            <a:r>
              <a:rPr lang="cs-CZ" sz="2400" b="1" dirty="0"/>
              <a:t>, </a:t>
            </a:r>
            <a:r>
              <a:rPr lang="de-DE" sz="2400" b="1" dirty="0"/>
              <a:t>Ü</a:t>
            </a:r>
            <a:r>
              <a:rPr lang="cs-CZ" sz="2400" b="1" dirty="0" err="1"/>
              <a:t>bungstexte</a:t>
            </a:r>
            <a:r>
              <a:rPr lang="cs-CZ" sz="2400" b="1" dirty="0"/>
              <a:t>…</a:t>
            </a:r>
            <a:endParaRPr lang="cs-CZ" sz="2400" dirty="0"/>
          </a:p>
          <a:p>
            <a:pPr eaLnBrk="1" hangingPunct="1"/>
            <a:r>
              <a:rPr lang="cs-CZ" sz="2400" b="1" dirty="0" err="1"/>
              <a:t>Informationstätigkeit</a:t>
            </a:r>
            <a:r>
              <a:rPr lang="cs-CZ" sz="2400" b="1" dirty="0"/>
              <a:t>: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Rezension</a:t>
            </a:r>
            <a:r>
              <a:rPr lang="cs-CZ" sz="2400" b="1" dirty="0"/>
              <a:t>, </a:t>
            </a:r>
            <a:r>
              <a:rPr lang="cs-CZ" sz="2400" b="1" dirty="0" err="1"/>
              <a:t>Annotation</a:t>
            </a:r>
            <a:r>
              <a:rPr lang="cs-CZ" sz="2400" b="1" dirty="0"/>
              <a:t>, </a:t>
            </a:r>
            <a:r>
              <a:rPr lang="cs-CZ" sz="2400" b="1" dirty="0" err="1"/>
              <a:t>Forschungsbericht</a:t>
            </a:r>
            <a:endParaRPr lang="cs-CZ" sz="2400" dirty="0"/>
          </a:p>
          <a:p>
            <a:pPr eaLnBrk="1" hangingPunct="1"/>
            <a:r>
              <a:rPr lang="cs-CZ" sz="2400" b="1" dirty="0" err="1"/>
              <a:t>Popularisierung</a:t>
            </a:r>
            <a:r>
              <a:rPr lang="cs-CZ" sz="2400" b="1" dirty="0"/>
              <a:t> der </a:t>
            </a:r>
            <a:r>
              <a:rPr lang="cs-CZ" sz="2400" b="1" dirty="0" err="1"/>
              <a:t>Wissenschaft</a:t>
            </a:r>
            <a:r>
              <a:rPr lang="cs-CZ" sz="2400" b="1" dirty="0"/>
              <a:t>: TS in den </a:t>
            </a:r>
            <a:r>
              <a:rPr lang="cs-CZ" sz="2400" b="1" dirty="0" err="1"/>
              <a:t>MassenMedien</a:t>
            </a:r>
            <a:r>
              <a:rPr lang="cs-CZ" sz="2400" b="1" dirty="0"/>
              <a:t>: </a:t>
            </a:r>
            <a:r>
              <a:rPr lang="de-DE" sz="2400" b="1" dirty="0"/>
              <a:t>(</a:t>
            </a:r>
            <a:r>
              <a:rPr lang="cs-CZ" sz="2400" b="1" dirty="0" err="1"/>
              <a:t>Metaphorik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Idiomatik, </a:t>
            </a:r>
            <a:r>
              <a:rPr lang="cs-CZ" sz="2400" b="1" dirty="0" err="1"/>
              <a:t>Umg</a:t>
            </a:r>
            <a:r>
              <a:rPr lang="cs-CZ" sz="2400" b="1" dirty="0"/>
              <a:t>.</a:t>
            </a:r>
            <a:r>
              <a:rPr lang="de-DE" sz="2400" b="1" dirty="0"/>
              <a:t>)</a:t>
            </a:r>
            <a:endParaRPr lang="cs-CZ" sz="2400" dirty="0"/>
          </a:p>
          <a:p>
            <a:pPr eaLnBrk="1" hangingPunct="1"/>
            <a:r>
              <a:rPr lang="cs-CZ" sz="2400" b="1" dirty="0"/>
              <a:t>M</a:t>
            </a:r>
            <a:r>
              <a:rPr lang="de-DE" sz="2400" b="1" dirty="0"/>
              <a:t>ü</a:t>
            </a:r>
            <a:r>
              <a:rPr lang="cs-CZ" sz="2400" b="1" dirty="0" err="1"/>
              <a:t>ndlich</a:t>
            </a:r>
            <a:r>
              <a:rPr lang="de-DE" sz="2400" b="1" dirty="0"/>
              <a:t>e Texte</a:t>
            </a:r>
            <a:r>
              <a:rPr lang="cs-CZ" sz="2400" b="1" dirty="0"/>
              <a:t>: </a:t>
            </a:r>
            <a:r>
              <a:rPr lang="cs-CZ" sz="2400" b="1" dirty="0" err="1"/>
              <a:t>Vorlesung</a:t>
            </a:r>
            <a:r>
              <a:rPr lang="cs-CZ" sz="2400" b="1" dirty="0"/>
              <a:t>, </a:t>
            </a:r>
            <a:r>
              <a:rPr lang="cs-CZ" sz="2400" b="1" dirty="0" err="1"/>
              <a:t>Vortrag</a:t>
            </a:r>
            <a:r>
              <a:rPr lang="cs-CZ" sz="2400" b="1" dirty="0"/>
              <a:t>, </a:t>
            </a:r>
            <a:r>
              <a:rPr lang="cs-CZ" sz="2400" b="1" dirty="0" err="1"/>
              <a:t>Referat</a:t>
            </a:r>
            <a:r>
              <a:rPr lang="cs-CZ" sz="2400" b="1" dirty="0"/>
              <a:t>, </a:t>
            </a:r>
            <a:r>
              <a:rPr lang="cs-CZ" sz="2400" b="1" dirty="0" err="1"/>
              <a:t>Konferenzbeitrag</a:t>
            </a:r>
            <a:r>
              <a:rPr lang="de-DE" sz="2400" b="1" dirty="0"/>
              <a:t>, Diskussionsbeitrag</a:t>
            </a:r>
            <a:endParaRPr lang="cs-CZ" sz="2400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>
                <a:solidFill>
                  <a:srgbClr val="FF0000"/>
                </a:solidFill>
              </a:rPr>
              <a:t>Stilverfahren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Stilverfahren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 eaLnBrk="1" hangingPunct="1"/>
            <a:r>
              <a:rPr lang="cs-CZ" b="1" dirty="0" err="1"/>
              <a:t>Explikation</a:t>
            </a:r>
            <a:r>
              <a:rPr lang="cs-CZ" b="1" dirty="0"/>
              <a:t> (</a:t>
            </a:r>
            <a:r>
              <a:rPr lang="cs-CZ" b="1" dirty="0" err="1"/>
              <a:t>Erörtern</a:t>
            </a:r>
            <a:r>
              <a:rPr lang="cs-CZ" b="1" dirty="0"/>
              <a:t>, </a:t>
            </a:r>
            <a:r>
              <a:rPr lang="cs-CZ" b="1" dirty="0" err="1"/>
              <a:t>Erklären</a:t>
            </a:r>
            <a:r>
              <a:rPr lang="cs-CZ" b="1" dirty="0"/>
              <a:t>): </a:t>
            </a:r>
          </a:p>
          <a:p>
            <a:pPr eaLnBrk="1" hangingPunct="1">
              <a:buNone/>
            </a:pPr>
            <a:r>
              <a:rPr lang="cs-CZ" b="1" dirty="0"/>
              <a:t>    </a:t>
            </a:r>
            <a:r>
              <a:rPr lang="cs-CZ" b="1" dirty="0" err="1"/>
              <a:t>streng</a:t>
            </a:r>
            <a:r>
              <a:rPr lang="cs-CZ" b="1" dirty="0"/>
              <a:t> </a:t>
            </a:r>
            <a:r>
              <a:rPr lang="cs-CZ" b="1" dirty="0" err="1"/>
              <a:t>wissenschaftliche</a:t>
            </a:r>
            <a:r>
              <a:rPr lang="cs-CZ" b="1" dirty="0"/>
              <a:t> T</a:t>
            </a:r>
            <a:r>
              <a:rPr lang="de-DE" b="1" dirty="0"/>
              <a:t>exte</a:t>
            </a:r>
            <a:endParaRPr lang="cs-CZ" b="1" dirty="0"/>
          </a:p>
          <a:p>
            <a:pPr eaLnBrk="1" hangingPunct="1"/>
            <a:r>
              <a:rPr lang="cs-CZ" b="1" dirty="0" err="1"/>
              <a:t>Argumentieren</a:t>
            </a:r>
            <a:r>
              <a:rPr lang="cs-CZ" b="1" dirty="0"/>
              <a:t>: </a:t>
            </a:r>
            <a:r>
              <a:rPr lang="cs-CZ" b="1" dirty="0" err="1"/>
              <a:t>wissenschaftliche</a:t>
            </a:r>
            <a:r>
              <a:rPr lang="cs-CZ" b="1" dirty="0"/>
              <a:t> </a:t>
            </a:r>
            <a:r>
              <a:rPr lang="cs-CZ" b="1" dirty="0" err="1"/>
              <a:t>Abhandlungen</a:t>
            </a:r>
            <a:r>
              <a:rPr lang="cs-CZ" b="1" dirty="0"/>
              <a:t>, </a:t>
            </a:r>
            <a:r>
              <a:rPr lang="cs-CZ" b="1" dirty="0" err="1"/>
              <a:t>Fachauf</a:t>
            </a:r>
            <a:r>
              <a:rPr lang="de-DE" b="1" dirty="0" err="1"/>
              <a:t>aufsätze</a:t>
            </a:r>
            <a:r>
              <a:rPr lang="de-DE" b="1" dirty="0"/>
              <a:t>, </a:t>
            </a:r>
            <a:r>
              <a:rPr lang="de-DE" b="1" dirty="0" err="1"/>
              <a:t>populärwiss</a:t>
            </a:r>
            <a:r>
              <a:rPr lang="de-DE" b="1" dirty="0"/>
              <a:t>. Texte)</a:t>
            </a:r>
            <a:endParaRPr lang="cs-CZ" b="1" dirty="0"/>
          </a:p>
          <a:p>
            <a:pPr eaLnBrk="1" hangingPunct="1"/>
            <a:r>
              <a:rPr lang="de-DE" b="1" dirty="0"/>
              <a:t>Deskription</a:t>
            </a:r>
            <a:r>
              <a:rPr lang="cs-CZ" b="1" dirty="0"/>
              <a:t>(</a:t>
            </a:r>
            <a:r>
              <a:rPr lang="cs-CZ" b="1" dirty="0" err="1"/>
              <a:t>Beschreiben</a:t>
            </a:r>
            <a:r>
              <a:rPr lang="cs-CZ" b="1" dirty="0"/>
              <a:t>, </a:t>
            </a:r>
            <a:r>
              <a:rPr lang="cs-CZ" b="1" dirty="0" err="1"/>
              <a:t>Berichten</a:t>
            </a:r>
            <a:r>
              <a:rPr lang="cs-CZ" b="1" dirty="0"/>
              <a:t>)</a:t>
            </a:r>
            <a:r>
              <a:rPr lang="de-DE" b="1" dirty="0"/>
              <a:t>: wiss. Berichte über Experimente, wiss. Protokolle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b="1" dirty="0"/>
              <a:t> 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„</a:t>
            </a:r>
            <a:r>
              <a:rPr lang="cs-CZ" b="1" dirty="0" err="1"/>
              <a:t>Vagheitsreduzierung</a:t>
            </a:r>
            <a:r>
              <a:rPr lang="cs-CZ" b="1" dirty="0"/>
              <a:t>…“ (1987)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lange, komplizierte Sätze (NS – kausal, final…)</a:t>
            </a:r>
          </a:p>
          <a:p>
            <a:r>
              <a:rPr lang="de-DE" b="1" dirty="0"/>
              <a:t>IK mit zu</a:t>
            </a:r>
          </a:p>
          <a:p>
            <a:r>
              <a:rPr lang="de-DE" b="1" dirty="0"/>
              <a:t>Unpersönliche Konstruktionen: </a:t>
            </a:r>
            <a:r>
              <a:rPr lang="de-DE" b="1" i="1" dirty="0"/>
              <a:t>sein + zu + Inf.</a:t>
            </a:r>
          </a:p>
          <a:p>
            <a:r>
              <a:rPr lang="de-DE" b="1" dirty="0"/>
              <a:t>Partizipialkonstruktionen</a:t>
            </a:r>
          </a:p>
          <a:p>
            <a:r>
              <a:rPr lang="de-DE" b="1" dirty="0"/>
              <a:t>Parenthesen - -</a:t>
            </a:r>
          </a:p>
          <a:p>
            <a:r>
              <a:rPr lang="de-DE" b="1" dirty="0"/>
              <a:t>Termini – Linguistik </a:t>
            </a:r>
            <a:r>
              <a:rPr lang="de-DE" b="1" i="1" dirty="0"/>
              <a:t>(Kommunikation) </a:t>
            </a:r>
            <a:r>
              <a:rPr lang="de-DE" b="1" dirty="0"/>
              <a:t>Internationalismen</a:t>
            </a:r>
          </a:p>
          <a:p>
            <a:endParaRPr lang="de-DE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0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Lehrbuchtext 6. Klasse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Klare und logische Textgestaltung: zwei Absätze: </a:t>
            </a:r>
            <a:r>
              <a:rPr lang="de-DE" b="1" i="1" dirty="0">
                <a:solidFill>
                  <a:srgbClr val="00B0F0"/>
                </a:solidFill>
              </a:rPr>
              <a:t>die Nordsee und die Gezeiten</a:t>
            </a:r>
          </a:p>
          <a:p>
            <a:r>
              <a:rPr lang="de-DE" b="1" dirty="0"/>
              <a:t>Kurze Sätze: das Wichtigste:</a:t>
            </a:r>
            <a:r>
              <a:rPr lang="de-DE" b="1" i="1" dirty="0"/>
              <a:t> </a:t>
            </a:r>
            <a:r>
              <a:rPr lang="de-DE" b="1" i="1" dirty="0">
                <a:solidFill>
                  <a:srgbClr val="00B0F0"/>
                </a:solidFill>
              </a:rPr>
              <a:t>Dieser Vorgang heißt Ebbe. Es herrscht Flut.</a:t>
            </a:r>
          </a:p>
          <a:p>
            <a:r>
              <a:rPr lang="de-DE" b="1" dirty="0"/>
              <a:t>Geographische Termini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759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Fachkommunikation</a:t>
            </a:r>
            <a:endParaRPr lang="cs-CZ" b="1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err="1">
                <a:solidFill>
                  <a:srgbClr val="00B050"/>
                </a:solidFill>
              </a:rPr>
              <a:t>Funktion</a:t>
            </a:r>
            <a:r>
              <a:rPr lang="cs-CZ" sz="2800" b="1" dirty="0">
                <a:solidFill>
                  <a:srgbClr val="00B050"/>
                </a:solidFill>
              </a:rPr>
              <a:t>: </a:t>
            </a:r>
            <a:r>
              <a:rPr lang="cs-CZ" sz="2800" b="1" dirty="0" err="1"/>
              <a:t>Vermittlung</a:t>
            </a:r>
            <a:r>
              <a:rPr lang="cs-CZ" sz="2800" b="1" dirty="0"/>
              <a:t> von </a:t>
            </a:r>
            <a:r>
              <a:rPr lang="cs-CZ" sz="2800" b="1" dirty="0" err="1"/>
              <a:t>Informationen</a:t>
            </a:r>
            <a:r>
              <a:rPr lang="cs-CZ" sz="2800" b="1" dirty="0"/>
              <a:t> </a:t>
            </a:r>
            <a:r>
              <a:rPr lang="cs-CZ" sz="2800" b="1" dirty="0" err="1"/>
              <a:t>aus</a:t>
            </a:r>
            <a:r>
              <a:rPr lang="cs-CZ" sz="2800" b="1" dirty="0"/>
              <a:t> der </a:t>
            </a:r>
            <a:r>
              <a:rPr lang="cs-CZ" sz="2800" b="1" dirty="0" err="1"/>
              <a:t>Wissenschaft</a:t>
            </a:r>
            <a:r>
              <a:rPr lang="cs-CZ" sz="2800" b="1" dirty="0"/>
              <a:t>,  </a:t>
            </a:r>
            <a:r>
              <a:rPr lang="cs-CZ" sz="2800" b="1" dirty="0" err="1"/>
              <a:t>Forschung</a:t>
            </a:r>
            <a:r>
              <a:rPr lang="cs-CZ" sz="2800" b="1" dirty="0"/>
              <a:t>, Technik, </a:t>
            </a:r>
            <a:r>
              <a:rPr lang="cs-CZ" sz="2800" b="1" dirty="0" err="1"/>
              <a:t>aus</a:t>
            </a:r>
            <a:r>
              <a:rPr lang="cs-CZ" sz="2800" b="1" dirty="0"/>
              <a:t> </a:t>
            </a:r>
            <a:r>
              <a:rPr lang="cs-CZ" sz="2800" b="1" dirty="0" err="1"/>
              <a:t>verschiedenen</a:t>
            </a:r>
            <a:r>
              <a:rPr lang="cs-CZ" sz="2800" b="1" dirty="0"/>
              <a:t> </a:t>
            </a:r>
            <a:r>
              <a:rPr lang="cs-CZ" sz="2800" b="1" dirty="0" err="1"/>
              <a:t>Fachbereichen</a:t>
            </a:r>
            <a:r>
              <a:rPr lang="cs-CZ" sz="2800" b="1" dirty="0"/>
              <a:t> (</a:t>
            </a:r>
            <a:r>
              <a:rPr lang="cs-CZ" sz="2800" b="1" dirty="0" err="1"/>
              <a:t>Ökonomie</a:t>
            </a:r>
            <a:r>
              <a:rPr lang="cs-CZ" sz="2800" b="1" dirty="0"/>
              <a:t>,   </a:t>
            </a:r>
            <a:r>
              <a:rPr lang="cs-CZ" sz="2800" b="1" dirty="0" err="1"/>
              <a:t>Jurisprudenz</a:t>
            </a:r>
            <a:r>
              <a:rPr lang="cs-CZ" sz="2800" b="1" dirty="0"/>
              <a:t>, </a:t>
            </a:r>
            <a:r>
              <a:rPr lang="cs-CZ" sz="2800" b="1" dirty="0" err="1"/>
              <a:t>Justiz</a:t>
            </a:r>
            <a:r>
              <a:rPr lang="cs-CZ" sz="2800" b="1" dirty="0"/>
              <a:t>, </a:t>
            </a:r>
            <a:r>
              <a:rPr lang="cs-CZ" sz="2800" b="1" dirty="0" err="1"/>
              <a:t>Bankwesen</a:t>
            </a:r>
            <a:r>
              <a:rPr lang="cs-CZ" sz="2800" b="1" dirty="0"/>
              <a:t>…)</a:t>
            </a:r>
            <a:endParaRPr lang="de-DE" sz="2800" b="1" dirty="0"/>
          </a:p>
          <a:p>
            <a:pPr eaLnBrk="1" hangingPunct="1"/>
            <a:r>
              <a:rPr lang="cs-CZ" sz="2800" b="1" dirty="0"/>
              <a:t>relativ </a:t>
            </a:r>
            <a:r>
              <a:rPr lang="cs-CZ" sz="2800" b="1" dirty="0" err="1"/>
              <a:t>junger</a:t>
            </a:r>
            <a:r>
              <a:rPr lang="cs-CZ" sz="2800" b="1" dirty="0"/>
              <a:t> </a:t>
            </a:r>
            <a:r>
              <a:rPr lang="cs-CZ" sz="2800" b="1" dirty="0" err="1"/>
              <a:t>Forschungszweig</a:t>
            </a:r>
            <a:r>
              <a:rPr lang="cs-CZ" sz="2800" b="1" dirty="0"/>
              <a:t> : </a:t>
            </a:r>
            <a:r>
              <a:rPr lang="cs-CZ" sz="2800" b="1" dirty="0" err="1"/>
              <a:t>wiss</a:t>
            </a:r>
            <a:r>
              <a:rPr lang="cs-CZ" sz="2800" b="1" dirty="0"/>
              <a:t>.-</a:t>
            </a:r>
            <a:r>
              <a:rPr lang="cs-CZ" sz="2800" b="1" dirty="0" err="1"/>
              <a:t>technische</a:t>
            </a:r>
            <a:r>
              <a:rPr lang="cs-CZ" sz="2800" b="1" dirty="0"/>
              <a:t> </a:t>
            </a:r>
            <a:r>
              <a:rPr lang="cs-CZ" sz="2800" b="1" dirty="0" err="1"/>
              <a:t>Entwicklung</a:t>
            </a:r>
            <a:r>
              <a:rPr lang="cs-CZ" sz="2800" b="1" dirty="0"/>
              <a:t> – </a:t>
            </a:r>
            <a:r>
              <a:rPr lang="cs-CZ" sz="2800" b="1" dirty="0" err="1"/>
              <a:t>Differenzierungprozesse</a:t>
            </a:r>
            <a:r>
              <a:rPr lang="cs-CZ" sz="2800" b="1" dirty="0"/>
              <a:t> der </a:t>
            </a:r>
            <a:r>
              <a:rPr lang="cs-CZ" sz="2800" b="1" dirty="0" err="1"/>
              <a:t>Fachsprachen</a:t>
            </a:r>
            <a:r>
              <a:rPr lang="cs-CZ" sz="2800" b="1" dirty="0"/>
              <a:t> – </a:t>
            </a:r>
            <a:r>
              <a:rPr lang="cs-CZ" sz="2800" b="1" dirty="0" err="1"/>
              <a:t>Fachsprachenlinguistik</a:t>
            </a:r>
            <a:r>
              <a:rPr lang="cs-CZ" sz="2800" b="1" dirty="0"/>
              <a:t> - nach der</a:t>
            </a:r>
            <a:r>
              <a:rPr lang="de-DE" sz="2800" b="1" dirty="0"/>
              <a:t> </a:t>
            </a:r>
            <a:r>
              <a:rPr lang="cs-CZ" sz="2800" b="1" dirty="0" err="1"/>
              <a:t>ko-pragmatischen</a:t>
            </a:r>
            <a:r>
              <a:rPr lang="cs-CZ" sz="2800" b="1" dirty="0"/>
              <a:t> </a:t>
            </a:r>
            <a:r>
              <a:rPr lang="cs-CZ" sz="2800" b="1" dirty="0" err="1"/>
              <a:t>Wende</a:t>
            </a:r>
            <a:r>
              <a:rPr lang="cs-CZ" sz="2800" b="1" dirty="0"/>
              <a:t> - 70er </a:t>
            </a:r>
            <a:r>
              <a:rPr lang="cs-CZ" sz="2800" b="1" dirty="0" err="1"/>
              <a:t>Jahre</a:t>
            </a:r>
            <a:r>
              <a:rPr lang="cs-CZ" sz="2800" b="1" dirty="0"/>
              <a:t> des 20. </a:t>
            </a:r>
            <a:r>
              <a:rPr lang="cs-CZ" sz="2800" b="1" dirty="0" err="1"/>
              <a:t>Jhs</a:t>
            </a:r>
            <a:r>
              <a:rPr lang="cs-CZ" sz="2800" b="1" dirty="0"/>
              <a:t>.</a:t>
            </a:r>
          </a:p>
          <a:p>
            <a:pPr eaLnBrk="1" hangingPunct="1"/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Definition und Fachliteratur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solidFill>
                  <a:srgbClr val="FF0000"/>
                </a:solidFill>
              </a:rPr>
              <a:t>Fachsprache</a:t>
            </a:r>
            <a:r>
              <a:rPr lang="cs-CZ" sz="2800" b="1" dirty="0"/>
              <a:t> – “</a:t>
            </a:r>
            <a:r>
              <a:rPr lang="cs-CZ" sz="2800" b="1" dirty="0" err="1"/>
              <a:t>Gesamtheit</a:t>
            </a:r>
            <a:r>
              <a:rPr lang="cs-CZ" sz="2800" b="1" dirty="0"/>
              <a:t> </a:t>
            </a:r>
            <a:r>
              <a:rPr lang="cs-CZ" sz="2800" b="1" dirty="0" err="1"/>
              <a:t>aller</a:t>
            </a:r>
            <a:r>
              <a:rPr lang="cs-CZ" sz="2800" b="1" dirty="0"/>
              <a:t> </a:t>
            </a:r>
            <a:r>
              <a:rPr lang="cs-CZ" sz="2800" b="1" dirty="0" err="1"/>
              <a:t>sprachlichen</a:t>
            </a:r>
            <a:r>
              <a:rPr lang="cs-CZ" sz="2800" b="1" dirty="0"/>
              <a:t> </a:t>
            </a:r>
            <a:r>
              <a:rPr lang="cs-CZ" sz="2800" b="1" dirty="0" err="1"/>
              <a:t>Mittel</a:t>
            </a:r>
            <a:r>
              <a:rPr lang="cs-CZ" sz="2800" b="1" dirty="0"/>
              <a:t>, </a:t>
            </a:r>
            <a:r>
              <a:rPr lang="cs-CZ" sz="2800" b="1" dirty="0" err="1"/>
              <a:t>die</a:t>
            </a:r>
            <a:r>
              <a:rPr lang="cs-CZ" sz="2800" b="1" dirty="0"/>
              <a:t> in </a:t>
            </a:r>
            <a:r>
              <a:rPr lang="cs-CZ" sz="2800" b="1" dirty="0" err="1"/>
              <a:t>einem</a:t>
            </a:r>
            <a:r>
              <a:rPr lang="cs-CZ" sz="2800" b="1" dirty="0"/>
              <a:t> </a:t>
            </a:r>
            <a:r>
              <a:rPr lang="cs-CZ" sz="2800" b="1" dirty="0" err="1"/>
              <a:t>fachlich</a:t>
            </a:r>
            <a:r>
              <a:rPr lang="cs-CZ" sz="2800" b="1" dirty="0"/>
              <a:t> </a:t>
            </a:r>
            <a:r>
              <a:rPr lang="cs-CZ" sz="2800" b="1" dirty="0" err="1"/>
              <a:t>begrenzbaren</a:t>
            </a:r>
            <a:r>
              <a:rPr lang="cs-CZ" sz="2800" b="1" dirty="0"/>
              <a:t> </a:t>
            </a:r>
            <a:r>
              <a:rPr lang="cs-CZ" sz="2800" b="1" dirty="0" err="1"/>
              <a:t>Kommunikationsbereich</a:t>
            </a:r>
            <a:r>
              <a:rPr lang="cs-CZ" sz="2800" b="1" dirty="0"/>
              <a:t> </a:t>
            </a:r>
            <a:r>
              <a:rPr lang="cs-CZ" sz="2800" b="1" dirty="0" err="1"/>
              <a:t>verwendet</a:t>
            </a:r>
            <a:r>
              <a:rPr lang="cs-CZ" sz="2800" b="1" dirty="0"/>
              <a:t> </a:t>
            </a:r>
            <a:r>
              <a:rPr lang="cs-CZ" sz="2800" b="1" dirty="0" err="1"/>
              <a:t>werden</a:t>
            </a:r>
            <a:r>
              <a:rPr lang="cs-CZ" sz="2800" b="1" dirty="0"/>
              <a:t>, um </a:t>
            </a:r>
            <a:r>
              <a:rPr lang="cs-CZ" sz="2800" b="1" dirty="0" err="1"/>
              <a:t>die</a:t>
            </a:r>
            <a:r>
              <a:rPr lang="cs-CZ" sz="2800" b="1" dirty="0"/>
              <a:t> </a:t>
            </a:r>
            <a:r>
              <a:rPr lang="cs-CZ" sz="2800" b="1" dirty="0" err="1"/>
              <a:t>Verständigung</a:t>
            </a:r>
            <a:r>
              <a:rPr lang="cs-CZ" sz="2800" b="1" dirty="0"/>
              <a:t> </a:t>
            </a:r>
            <a:r>
              <a:rPr lang="cs-CZ" sz="2800" b="1" dirty="0" err="1"/>
              <a:t>zwischen</a:t>
            </a:r>
            <a:r>
              <a:rPr lang="cs-CZ" sz="2800" b="1" dirty="0"/>
              <a:t> den in </a:t>
            </a:r>
            <a:r>
              <a:rPr lang="cs-CZ" sz="2800" b="1" dirty="0" err="1"/>
              <a:t>diesem</a:t>
            </a:r>
            <a:r>
              <a:rPr lang="cs-CZ" sz="2800" b="1" dirty="0"/>
              <a:t> </a:t>
            </a:r>
            <a:r>
              <a:rPr lang="cs-CZ" sz="2800" b="1" dirty="0" err="1"/>
              <a:t>Bereich</a:t>
            </a:r>
            <a:r>
              <a:rPr lang="cs-CZ" sz="2800" b="1" dirty="0"/>
              <a:t> </a:t>
            </a:r>
            <a:r>
              <a:rPr lang="cs-CZ" sz="2800" b="1" dirty="0" err="1"/>
              <a:t>tätigen</a:t>
            </a:r>
            <a:r>
              <a:rPr lang="cs-CZ" sz="2800" b="1" dirty="0"/>
              <a:t> </a:t>
            </a:r>
            <a:r>
              <a:rPr lang="cs-CZ" sz="2800" b="1" dirty="0" err="1"/>
              <a:t>Menschen</a:t>
            </a:r>
            <a:r>
              <a:rPr lang="cs-CZ" sz="2800" b="1" dirty="0"/>
              <a:t> </a:t>
            </a:r>
            <a:r>
              <a:rPr lang="cs-CZ" sz="2800" b="1" dirty="0" err="1"/>
              <a:t>zu</a:t>
            </a:r>
            <a:r>
              <a:rPr lang="cs-CZ" sz="2800" b="1" dirty="0"/>
              <a:t> </a:t>
            </a:r>
            <a:r>
              <a:rPr lang="cs-CZ" sz="2800" b="1" dirty="0" err="1"/>
              <a:t>gewährleisten</a:t>
            </a:r>
            <a:r>
              <a:rPr lang="cs-CZ" sz="2800" b="1" dirty="0"/>
              <a:t>” </a:t>
            </a:r>
            <a:r>
              <a:rPr lang="cs-CZ" sz="2400" b="1" dirty="0"/>
              <a:t>(Hoffmann, 1976</a:t>
            </a:r>
            <a:r>
              <a:rPr lang="de-DE" sz="2400" b="1" dirty="0"/>
              <a:t>)</a:t>
            </a:r>
            <a:endParaRPr lang="de-DE" sz="2400" dirty="0"/>
          </a:p>
          <a:p>
            <a:r>
              <a:rPr lang="cs-CZ" sz="2400" b="1" dirty="0" err="1"/>
              <a:t>Handbuch</a:t>
            </a:r>
            <a:r>
              <a:rPr lang="cs-CZ" sz="2400" b="1" dirty="0"/>
              <a:t> FACHSPRACHEN 1998 (HSK-</a:t>
            </a:r>
            <a:r>
              <a:rPr lang="de-DE" sz="2400" b="1" dirty="0"/>
              <a:t>Bände)</a:t>
            </a:r>
          </a:p>
          <a:p>
            <a:r>
              <a:rPr lang="cs-CZ" sz="2400" b="1" dirty="0"/>
              <a:t>R. </a:t>
            </a:r>
            <a:r>
              <a:rPr lang="cs-CZ" sz="2400" b="1" dirty="0" err="1"/>
              <a:t>Fluck</a:t>
            </a:r>
            <a:r>
              <a:rPr lang="cs-CZ" sz="2400" b="1" dirty="0"/>
              <a:t>: FACHSPRACHEN</a:t>
            </a:r>
            <a:r>
              <a:rPr lang="de-DE" sz="2400" b="1" dirty="0"/>
              <a:t> </a:t>
            </a:r>
            <a:r>
              <a:rPr lang="cs-CZ" sz="2400" b="1" dirty="0"/>
              <a:t>1996</a:t>
            </a:r>
            <a:endParaRPr lang="de-DE" sz="2400" b="1" dirty="0"/>
          </a:p>
          <a:p>
            <a:r>
              <a:rPr lang="cs-CZ" sz="2400" b="1" dirty="0"/>
              <a:t>T. </a:t>
            </a:r>
            <a:r>
              <a:rPr lang="cs-CZ" sz="2400" b="1" dirty="0" err="1"/>
              <a:t>Roelcke</a:t>
            </a:r>
            <a:r>
              <a:rPr lang="cs-CZ" sz="2400" b="1" dirty="0"/>
              <a:t>: </a:t>
            </a:r>
            <a:r>
              <a:rPr lang="cs-CZ" sz="2400" b="1" dirty="0" err="1"/>
              <a:t>Fachsprachen</a:t>
            </a:r>
            <a:r>
              <a:rPr lang="cs-CZ" sz="2400" b="1" dirty="0"/>
              <a:t> 1999 </a:t>
            </a:r>
            <a:endParaRPr lang="de-DE" sz="2400" b="1" dirty="0"/>
          </a:p>
          <a:p>
            <a:r>
              <a:rPr lang="cs-CZ" sz="2400" b="1" dirty="0"/>
              <a:t>Kleine </a:t>
            </a:r>
            <a:r>
              <a:rPr lang="cs-CZ" sz="2400" b="1" dirty="0" err="1"/>
              <a:t>Enzyklopädie</a:t>
            </a:r>
            <a:r>
              <a:rPr lang="cs-CZ" sz="2400" b="1" dirty="0"/>
              <a:t>. </a:t>
            </a:r>
            <a:r>
              <a:rPr lang="cs-CZ" sz="2400" b="1" dirty="0" err="1"/>
              <a:t>Deutsche</a:t>
            </a:r>
            <a:r>
              <a:rPr lang="cs-CZ" sz="2400" b="1" dirty="0"/>
              <a:t> </a:t>
            </a:r>
            <a:r>
              <a:rPr lang="cs-CZ" sz="2400" b="1" dirty="0" err="1"/>
              <a:t>Sprache</a:t>
            </a:r>
            <a:r>
              <a:rPr lang="cs-CZ" sz="2400" b="1" dirty="0"/>
              <a:t> 2001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9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Richtungen der Fach</a:t>
            </a:r>
            <a:r>
              <a:rPr lang="cs-CZ" b="1" dirty="0" err="1"/>
              <a:t>kommunikation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/>
              <a:t>Fach- 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Wissenschaftssprachen</a:t>
            </a:r>
            <a:r>
              <a:rPr lang="de-DE" sz="2400" b="1" dirty="0"/>
              <a:t>:</a:t>
            </a:r>
          </a:p>
          <a:p>
            <a:pPr eaLnBrk="1" hangingPunct="1"/>
            <a:r>
              <a:rPr lang="cs-CZ" sz="2400" b="1" dirty="0" err="1"/>
              <a:t>Unterscheidung</a:t>
            </a:r>
            <a:r>
              <a:rPr lang="cs-CZ" sz="2400" b="1" dirty="0"/>
              <a:t> von </a:t>
            </a:r>
            <a:r>
              <a:rPr lang="cs-CZ" sz="2400" b="1" dirty="0" err="1"/>
              <a:t>theoriegeleiteten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theoriegebundenen</a:t>
            </a:r>
            <a:r>
              <a:rPr lang="cs-CZ" sz="2400" b="1" dirty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Fachsprachen</a:t>
            </a:r>
            <a:r>
              <a:rPr lang="de-DE" sz="2400" b="1" dirty="0"/>
              <a:t> und </a:t>
            </a:r>
            <a:r>
              <a:rPr lang="cs-CZ" sz="2400" b="1" dirty="0" err="1"/>
              <a:t>fachlich-praktischen</a:t>
            </a:r>
            <a:r>
              <a:rPr lang="de-DE" sz="2400" b="1" dirty="0"/>
              <a:t> Fachsprachen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wissenschaftlicher</a:t>
            </a:r>
            <a:r>
              <a:rPr lang="cs-CZ" sz="2400" b="1" dirty="0"/>
              <a:t> </a:t>
            </a:r>
            <a:r>
              <a:rPr lang="cs-CZ" sz="2400" b="1" dirty="0" err="1"/>
              <a:t>Stil</a:t>
            </a:r>
            <a:r>
              <a:rPr lang="cs-CZ" sz="2400" b="1" dirty="0"/>
              <a:t> – </a:t>
            </a:r>
            <a:r>
              <a:rPr lang="cs-CZ" sz="2400" b="1" dirty="0" err="1"/>
              <a:t>Natur</a:t>
            </a:r>
            <a:r>
              <a:rPr lang="cs-CZ" sz="2400" b="1" dirty="0"/>
              <a:t>- </a:t>
            </a:r>
            <a:r>
              <a:rPr lang="de-DE" sz="2400" b="1" dirty="0"/>
              <a:t>und </a:t>
            </a:r>
            <a:r>
              <a:rPr lang="cs-CZ" sz="2400" b="1" dirty="0" err="1"/>
              <a:t>Geisteswissenschaften</a:t>
            </a:r>
            <a:r>
              <a:rPr lang="cs-CZ" sz="2400" b="1" dirty="0"/>
              <a:t>: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Physik</a:t>
            </a:r>
            <a:r>
              <a:rPr lang="cs-CZ" sz="2400" b="1" dirty="0"/>
              <a:t>, Chemie, Biologie…; Psychologie, </a:t>
            </a:r>
            <a:r>
              <a:rPr lang="cs-CZ" sz="2400" b="1" dirty="0" err="1"/>
              <a:t>Soziologie</a:t>
            </a:r>
            <a:r>
              <a:rPr lang="cs-CZ" sz="2400" b="1" dirty="0"/>
              <a:t>, </a:t>
            </a:r>
            <a:r>
              <a:rPr lang="cs-CZ" sz="2400" b="1" dirty="0" err="1"/>
              <a:t>Philologie</a:t>
            </a:r>
            <a:r>
              <a:rPr lang="cs-CZ" sz="2400" b="1" dirty="0"/>
              <a:t>, </a:t>
            </a:r>
            <a:r>
              <a:rPr lang="cs-CZ" sz="2400" b="1" dirty="0" err="1"/>
              <a:t>Geschichte</a:t>
            </a:r>
            <a:r>
              <a:rPr lang="cs-CZ" sz="24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schriftlich</a:t>
            </a:r>
            <a:r>
              <a:rPr lang="cs-CZ" sz="2400" b="1" dirty="0"/>
              <a:t>: </a:t>
            </a:r>
            <a:r>
              <a:rPr lang="cs-CZ" sz="2400" b="1" dirty="0" err="1"/>
              <a:t>theoretische</a:t>
            </a:r>
            <a:r>
              <a:rPr lang="cs-CZ" sz="2400" b="1" dirty="0"/>
              <a:t> </a:t>
            </a:r>
            <a:r>
              <a:rPr lang="cs-CZ" sz="2400" b="1" dirty="0" err="1"/>
              <a:t>Fachaufsätze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Studien</a:t>
            </a:r>
            <a:r>
              <a:rPr lang="cs-CZ" sz="2400" b="1" dirty="0"/>
              <a:t> in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de-DE" sz="2400" b="1" dirty="0"/>
              <a:t> </a:t>
            </a:r>
            <a:r>
              <a:rPr lang="cs-CZ" sz="2400" b="1" dirty="0"/>
              <a:t>    </a:t>
            </a:r>
            <a:r>
              <a:rPr lang="cs-CZ" sz="2400" b="1" dirty="0" err="1"/>
              <a:t>Fachpublikationen</a:t>
            </a:r>
            <a:r>
              <a:rPr lang="cs-CZ" sz="2400" b="1" dirty="0"/>
              <a:t> (</a:t>
            </a:r>
            <a:r>
              <a:rPr lang="cs-CZ" sz="2400" b="1" dirty="0" err="1"/>
              <a:t>Fachzeitschriften</a:t>
            </a:r>
            <a:r>
              <a:rPr lang="cs-CZ" sz="2400" b="1" dirty="0"/>
              <a:t>),  </a:t>
            </a:r>
            <a:r>
              <a:rPr lang="cs-CZ" sz="2400" b="1" dirty="0" err="1"/>
              <a:t>Dissertationen</a:t>
            </a:r>
            <a:r>
              <a:rPr lang="cs-CZ" sz="2400" b="1" dirty="0"/>
              <a:t>, </a:t>
            </a:r>
            <a:r>
              <a:rPr lang="cs-CZ" sz="2400" b="1" dirty="0" err="1"/>
              <a:t>Habilschriften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Monographien</a:t>
            </a:r>
            <a:r>
              <a:rPr lang="cs-CZ" sz="2400" b="1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mündlich</a:t>
            </a:r>
            <a:r>
              <a:rPr lang="cs-CZ" sz="2400" b="1" dirty="0"/>
              <a:t>: </a:t>
            </a:r>
            <a:r>
              <a:rPr lang="cs-CZ" sz="2400" b="1" dirty="0" err="1"/>
              <a:t>Fachreferate</a:t>
            </a:r>
            <a:r>
              <a:rPr lang="cs-CZ" sz="2400" b="1" dirty="0"/>
              <a:t> </a:t>
            </a:r>
            <a:r>
              <a:rPr lang="cs-CZ" sz="2400" b="1" dirty="0" err="1"/>
              <a:t>auf</a:t>
            </a:r>
            <a:r>
              <a:rPr lang="cs-CZ" sz="2400" b="1" dirty="0"/>
              <a:t> </a:t>
            </a:r>
            <a:r>
              <a:rPr lang="cs-CZ" sz="2400" b="1" dirty="0" err="1"/>
              <a:t>wissenschaftlichen</a:t>
            </a:r>
            <a:r>
              <a:rPr lang="cs-CZ" sz="2400" b="1" dirty="0"/>
              <a:t> </a:t>
            </a:r>
            <a:r>
              <a:rPr lang="cs-CZ" sz="2400" b="1" dirty="0" err="1"/>
              <a:t>Konferenzen</a:t>
            </a:r>
            <a:r>
              <a:rPr lang="cs-CZ" sz="2400" b="1" dirty="0"/>
              <a:t>, </a:t>
            </a:r>
            <a:r>
              <a:rPr lang="cs-CZ" sz="2400" b="1" dirty="0" err="1"/>
              <a:t>Tagungen</a:t>
            </a:r>
            <a:r>
              <a:rPr lang="cs-CZ" sz="2400" b="1" dirty="0"/>
              <a:t>, </a:t>
            </a:r>
            <a:r>
              <a:rPr lang="cs-CZ" sz="2400" b="1" dirty="0" err="1"/>
              <a:t>Kongressen</a:t>
            </a:r>
            <a:r>
              <a:rPr lang="cs-CZ" sz="2400" b="1" dirty="0"/>
              <a:t>…(</a:t>
            </a:r>
            <a:r>
              <a:rPr lang="cs-CZ" sz="2400" b="1" dirty="0" err="1"/>
              <a:t>Sammelb</a:t>
            </a:r>
            <a:r>
              <a:rPr lang="de-DE" sz="2400" b="1" dirty="0"/>
              <a:t>ä</a:t>
            </a:r>
            <a:r>
              <a:rPr lang="cs-CZ" sz="2400" b="1" dirty="0" err="1"/>
              <a:t>nde</a:t>
            </a:r>
            <a:r>
              <a:rPr lang="cs-CZ" sz="2400" b="1" dirty="0"/>
              <a:t>), </a:t>
            </a:r>
            <a:r>
              <a:rPr lang="cs-CZ" sz="2400" b="1" dirty="0" err="1"/>
              <a:t>Diskussionsbeiträge</a:t>
            </a:r>
            <a:endParaRPr lang="cs-CZ" sz="2400" b="1" dirty="0"/>
          </a:p>
          <a:p>
            <a:pPr eaLnBrk="1" hangingPunct="1"/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Richtungen der Fachkommunikation</a:t>
            </a:r>
            <a:endParaRPr lang="cs-CZ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err="1"/>
              <a:t>praktischer</a:t>
            </a:r>
            <a:r>
              <a:rPr lang="cs-CZ" sz="3000" b="1" dirty="0"/>
              <a:t> </a:t>
            </a:r>
            <a:r>
              <a:rPr lang="cs-CZ" sz="3000" b="1" dirty="0" err="1"/>
              <a:t>Fachstil</a:t>
            </a:r>
            <a:r>
              <a:rPr lang="cs-CZ" sz="3000" b="1" dirty="0"/>
              <a:t>: </a:t>
            </a:r>
            <a:r>
              <a:rPr lang="cs-CZ" sz="3000" b="1" dirty="0" err="1"/>
              <a:t>Wirtschaft</a:t>
            </a:r>
            <a:r>
              <a:rPr lang="cs-CZ" sz="3000" b="1" dirty="0"/>
              <a:t>, </a:t>
            </a:r>
            <a:r>
              <a:rPr lang="cs-CZ" sz="3000" b="1" dirty="0" err="1"/>
              <a:t>Justiz</a:t>
            </a:r>
            <a:r>
              <a:rPr lang="cs-CZ" sz="3000" b="1" dirty="0"/>
              <a:t>, Technik…</a:t>
            </a:r>
          </a:p>
          <a:p>
            <a:pPr eaLnBrk="1" hangingPunct="1"/>
            <a:r>
              <a:rPr lang="cs-CZ" sz="3000" b="1" dirty="0" err="1"/>
              <a:t>populärwissenschaftlicher</a:t>
            </a:r>
            <a:r>
              <a:rPr lang="cs-CZ" sz="3000" b="1" dirty="0"/>
              <a:t> </a:t>
            </a:r>
            <a:r>
              <a:rPr lang="cs-CZ" sz="3000" b="1" dirty="0" err="1"/>
              <a:t>Stil</a:t>
            </a:r>
            <a:r>
              <a:rPr lang="cs-CZ" sz="3000" b="1" dirty="0"/>
              <a:t>: </a:t>
            </a:r>
            <a:endParaRPr lang="de-DE" sz="3000" b="1" dirty="0"/>
          </a:p>
          <a:p>
            <a:pPr eaLnBrk="1" hangingPunct="1">
              <a:buFont typeface="Arial" charset="0"/>
              <a:buNone/>
            </a:pPr>
            <a:r>
              <a:rPr lang="de-DE" sz="3000" b="1" dirty="0"/>
              <a:t>    Le</a:t>
            </a:r>
            <a:r>
              <a:rPr lang="cs-CZ" sz="3000" b="1" dirty="0" err="1"/>
              <a:t>hrbücher</a:t>
            </a:r>
            <a:r>
              <a:rPr lang="cs-CZ" sz="3000" b="1" dirty="0"/>
              <a:t>, </a:t>
            </a:r>
            <a:r>
              <a:rPr lang="cs-CZ" sz="3000" b="1" dirty="0" err="1"/>
              <a:t>Rezensionen</a:t>
            </a:r>
            <a:r>
              <a:rPr lang="cs-CZ" sz="3000" b="1" dirty="0"/>
              <a:t>, </a:t>
            </a:r>
            <a:r>
              <a:rPr lang="cs-CZ" sz="3000" b="1" dirty="0" err="1"/>
              <a:t>publizistische</a:t>
            </a:r>
            <a:r>
              <a:rPr lang="cs-CZ" sz="3000" b="1" dirty="0"/>
              <a:t> </a:t>
            </a:r>
            <a:r>
              <a:rPr lang="cs-CZ" sz="3000" b="1" dirty="0" err="1"/>
              <a:t>Artikel</a:t>
            </a:r>
            <a:r>
              <a:rPr lang="cs-CZ" sz="3000" b="1" dirty="0"/>
              <a:t>…</a:t>
            </a:r>
          </a:p>
          <a:p>
            <a:pPr eaLnBrk="1" hangingPunct="1"/>
            <a:r>
              <a:rPr lang="cs-CZ" sz="3000" b="1" dirty="0" err="1"/>
              <a:t>essayistischer</a:t>
            </a:r>
            <a:r>
              <a:rPr lang="cs-CZ" sz="3000" b="1" dirty="0"/>
              <a:t> </a:t>
            </a:r>
            <a:r>
              <a:rPr lang="cs-CZ" sz="3000" b="1" dirty="0" err="1"/>
              <a:t>Stil</a:t>
            </a:r>
            <a:r>
              <a:rPr lang="cs-CZ" sz="3000" b="1" dirty="0"/>
              <a:t>: </a:t>
            </a:r>
            <a:r>
              <a:rPr lang="cs-CZ" sz="3000" b="1" dirty="0" err="1"/>
              <a:t>populärwissenschaftliche</a:t>
            </a:r>
            <a:r>
              <a:rPr lang="cs-CZ" sz="3000" b="1" dirty="0"/>
              <a:t> </a:t>
            </a:r>
            <a:r>
              <a:rPr lang="cs-CZ" sz="3000" b="1" dirty="0" err="1"/>
              <a:t>Aufsätze</a:t>
            </a:r>
            <a:r>
              <a:rPr lang="cs-CZ" sz="3000" b="1" dirty="0"/>
              <a:t> in den </a:t>
            </a:r>
            <a:r>
              <a:rPr lang="cs-CZ" sz="3000" b="1" dirty="0" err="1"/>
              <a:t>Medien</a:t>
            </a:r>
            <a:r>
              <a:rPr lang="cs-CZ" sz="3000" b="1" dirty="0"/>
              <a:t>: </a:t>
            </a:r>
            <a:r>
              <a:rPr lang="cs-CZ" sz="3000" b="1" dirty="0" err="1"/>
              <a:t>das</a:t>
            </a:r>
            <a:r>
              <a:rPr lang="cs-CZ" sz="3000" b="1" dirty="0"/>
              <a:t> </a:t>
            </a:r>
            <a:r>
              <a:rPr lang="cs-CZ" sz="3000" b="1" dirty="0" err="1"/>
              <a:t>Individuelle</a:t>
            </a:r>
            <a:r>
              <a:rPr lang="cs-CZ" sz="3000" b="1" dirty="0"/>
              <a:t>, </a:t>
            </a:r>
            <a:r>
              <a:rPr lang="cs-CZ" sz="3000" b="1" dirty="0" err="1"/>
              <a:t>belletristische</a:t>
            </a:r>
            <a:r>
              <a:rPr lang="cs-CZ" sz="3000" b="1" dirty="0"/>
              <a:t> Z</a:t>
            </a:r>
            <a:r>
              <a:rPr lang="de-DE" sz="3000" b="1" dirty="0"/>
              <a:t>ü</a:t>
            </a:r>
            <a:r>
              <a:rPr lang="cs-CZ" sz="3000" b="1" dirty="0" err="1"/>
              <a:t>ge</a:t>
            </a:r>
            <a:r>
              <a:rPr lang="cs-CZ" sz="3000" b="1" dirty="0"/>
              <a:t> (lit.-k</a:t>
            </a:r>
            <a:r>
              <a:rPr lang="de-DE" sz="3000" b="1" dirty="0"/>
              <a:t>ü</a:t>
            </a:r>
            <a:r>
              <a:rPr lang="cs-CZ" sz="3000" b="1" dirty="0" err="1"/>
              <a:t>nstlerische</a:t>
            </a:r>
            <a:r>
              <a:rPr lang="cs-CZ" sz="3000" b="1" dirty="0"/>
              <a:t> </a:t>
            </a:r>
            <a:r>
              <a:rPr lang="cs-CZ" sz="3000" b="1" dirty="0" err="1"/>
              <a:t>Mittel</a:t>
            </a:r>
            <a:r>
              <a:rPr lang="cs-CZ" sz="3000" b="1" dirty="0"/>
              <a:t> - </a:t>
            </a:r>
            <a:r>
              <a:rPr lang="cs-CZ" sz="3000" b="1" dirty="0" err="1"/>
              <a:t>Metapher</a:t>
            </a:r>
            <a:r>
              <a:rPr lang="cs-CZ" sz="3000" b="1" dirty="0"/>
              <a:t>, </a:t>
            </a:r>
            <a:r>
              <a:rPr lang="cs-CZ" sz="3000" b="1" dirty="0" err="1"/>
              <a:t>rhetorische</a:t>
            </a:r>
            <a:r>
              <a:rPr lang="cs-CZ" sz="3000" b="1" dirty="0"/>
              <a:t> </a:t>
            </a:r>
            <a:r>
              <a:rPr lang="cs-CZ" sz="3000" b="1" dirty="0" err="1"/>
              <a:t>Frage</a:t>
            </a:r>
            <a:r>
              <a:rPr lang="cs-CZ" sz="3000" b="1" dirty="0"/>
              <a:t>...)</a:t>
            </a:r>
          </a:p>
          <a:p>
            <a:pPr eaLnBrk="1" hangingPunct="1"/>
            <a:r>
              <a:rPr lang="cs-CZ" sz="3000" b="1" dirty="0"/>
              <a:t> Interview </a:t>
            </a:r>
            <a:r>
              <a:rPr lang="cs-CZ" sz="3000" b="1" dirty="0" err="1"/>
              <a:t>mit</a:t>
            </a:r>
            <a:r>
              <a:rPr lang="cs-CZ" sz="3000" b="1" dirty="0"/>
              <a:t> </a:t>
            </a:r>
            <a:r>
              <a:rPr lang="cs-CZ" sz="3000" b="1" dirty="0" err="1"/>
              <a:t>Experten</a:t>
            </a:r>
            <a:endParaRPr lang="cs-CZ" sz="3000" b="1" dirty="0"/>
          </a:p>
          <a:p>
            <a:pPr eaLnBrk="1" hangingPunct="1"/>
            <a:endParaRPr lang="cs-CZ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horizontale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 </a:t>
            </a:r>
            <a:r>
              <a:rPr lang="cs-CZ" b="1" dirty="0" err="1"/>
              <a:t>Fachgebiete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Fachsprache</a:t>
            </a:r>
            <a:r>
              <a:rPr lang="cs-CZ" b="1" dirty="0"/>
              <a:t> </a:t>
            </a:r>
            <a:r>
              <a:rPr lang="cs-CZ" b="1" dirty="0" err="1"/>
              <a:t>Mathematik</a:t>
            </a:r>
            <a:endParaRPr lang="de-DE" b="1" dirty="0"/>
          </a:p>
          <a:p>
            <a:pPr eaLnBrk="1" hangingPunct="1"/>
            <a:r>
              <a:rPr lang="cs-CZ" b="1" dirty="0" err="1"/>
              <a:t>Medizin</a:t>
            </a:r>
            <a:endParaRPr lang="de-DE" b="1" dirty="0"/>
          </a:p>
          <a:p>
            <a:pPr eaLnBrk="1" hangingPunct="1"/>
            <a:r>
              <a:rPr lang="cs-CZ" b="1" dirty="0" err="1"/>
              <a:t>Elektrotechni</a:t>
            </a:r>
            <a:r>
              <a:rPr lang="de-DE" b="1" dirty="0"/>
              <a:t>k</a:t>
            </a:r>
          </a:p>
          <a:p>
            <a:pPr eaLnBrk="1" hangingPunct="1"/>
            <a:r>
              <a:rPr lang="de-DE" b="1" dirty="0"/>
              <a:t>Linguistik</a:t>
            </a:r>
          </a:p>
          <a:p>
            <a:pPr eaLnBrk="1" hangingPunct="1"/>
            <a:r>
              <a:rPr lang="de-DE" b="1" dirty="0"/>
              <a:t>Psychologie, Soziologie, Philosophie</a:t>
            </a:r>
          </a:p>
          <a:p>
            <a:pPr eaLnBrk="1" hangingPunct="1"/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Fachsprachen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entspricht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Fächer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 </a:t>
            </a:r>
            <a:r>
              <a:rPr lang="cs-CZ" b="1" dirty="0" err="1">
                <a:solidFill>
                  <a:srgbClr val="FF0000"/>
                </a:solidFill>
              </a:rPr>
              <a:t>vertikale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theoretischen</a:t>
            </a:r>
            <a:r>
              <a:rPr lang="cs-CZ" b="1" dirty="0"/>
              <a:t> </a:t>
            </a:r>
            <a:r>
              <a:rPr lang="cs-CZ" b="1" dirty="0" err="1"/>
              <a:t>Grundlagewissenschaften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experimentellen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angewandten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der Technik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materiellen</a:t>
            </a:r>
            <a:r>
              <a:rPr lang="cs-CZ" b="1" dirty="0"/>
              <a:t> </a:t>
            </a:r>
            <a:r>
              <a:rPr lang="cs-CZ" b="1" dirty="0" err="1"/>
              <a:t>Produktio</a:t>
            </a:r>
            <a:r>
              <a:rPr lang="de-DE" b="1" dirty="0"/>
              <a:t>n</a:t>
            </a:r>
          </a:p>
          <a:p>
            <a:pPr eaLnBrk="1" hangingPunct="1"/>
            <a:r>
              <a:rPr lang="cs-CZ" b="1" dirty="0" err="1"/>
              <a:t>Populär</a:t>
            </a:r>
            <a:r>
              <a:rPr lang="de-DE" b="1" dirty="0"/>
              <a:t>wiss. Stil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/>
              <a:t>Hauptmerkmale</a:t>
            </a:r>
            <a:r>
              <a:rPr lang="de-DE" b="1" dirty="0"/>
              <a:t> (</a:t>
            </a:r>
            <a:r>
              <a:rPr lang="cs-CZ" b="1" dirty="0"/>
              <a:t>St</a:t>
            </a:r>
            <a:r>
              <a:rPr lang="de-DE" b="1" dirty="0" err="1"/>
              <a:t>ilzüge</a:t>
            </a:r>
            <a:r>
              <a:rPr lang="de-DE" dirty="0"/>
              <a:t>) </a:t>
            </a:r>
            <a:r>
              <a:rPr lang="de-DE" b="1" dirty="0"/>
              <a:t>und Stilelemente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/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öffentlicher</a:t>
            </a:r>
            <a:r>
              <a:rPr lang="cs-CZ" sz="2800" b="1" dirty="0">
                <a:solidFill>
                  <a:srgbClr val="FF0000"/>
                </a:solidFill>
              </a:rPr>
              <a:t> Charakter </a:t>
            </a:r>
            <a:r>
              <a:rPr lang="cs-CZ" sz="2800" b="1" dirty="0"/>
              <a:t>– </a:t>
            </a:r>
            <a:r>
              <a:rPr lang="cs-CZ" sz="2800" b="1" dirty="0" err="1"/>
              <a:t>neutraler</a:t>
            </a:r>
            <a:r>
              <a:rPr lang="cs-CZ" sz="2800" b="1" dirty="0"/>
              <a:t> </a:t>
            </a:r>
            <a:r>
              <a:rPr lang="cs-CZ" sz="2800" b="1" dirty="0" err="1"/>
              <a:t>Stil</a:t>
            </a:r>
            <a:r>
              <a:rPr lang="de-DE" sz="2800" b="1" dirty="0"/>
              <a:t>:</a:t>
            </a:r>
            <a:r>
              <a:rPr lang="cs-CZ" sz="2800" b="1" dirty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/>
              <a:t>    Standard- (</a:t>
            </a:r>
            <a:r>
              <a:rPr lang="cs-CZ" sz="2800" b="1" dirty="0" err="1"/>
              <a:t>Schrift</a:t>
            </a:r>
            <a:r>
              <a:rPr lang="cs-CZ" sz="2800" b="1" dirty="0"/>
              <a:t>)</a:t>
            </a:r>
            <a:r>
              <a:rPr lang="cs-CZ" sz="2800" b="1" dirty="0" err="1"/>
              <a:t>sprache</a:t>
            </a:r>
            <a:r>
              <a:rPr lang="cs-CZ" sz="2800" b="1" dirty="0"/>
              <a:t>, ohne </a:t>
            </a:r>
            <a:r>
              <a:rPr lang="cs-CZ" sz="2800" b="1" dirty="0" err="1"/>
              <a:t>umg</a:t>
            </a:r>
            <a:r>
              <a:rPr lang="cs-CZ" sz="2800" b="1" dirty="0"/>
              <a:t>. </a:t>
            </a:r>
            <a:r>
              <a:rPr lang="cs-CZ" sz="2800" b="1" dirty="0" err="1"/>
              <a:t>Stilelemente</a:t>
            </a:r>
            <a:r>
              <a:rPr lang="cs-CZ" sz="2800" b="1" dirty="0"/>
              <a:t>,  </a:t>
            </a:r>
            <a:r>
              <a:rPr lang="de-DE" sz="2800" b="1" dirty="0"/>
              <a:t>ohne</a:t>
            </a:r>
            <a:r>
              <a:rPr lang="cs-CZ" sz="2800" b="1" dirty="0"/>
              <a:t>  </a:t>
            </a:r>
            <a:r>
              <a:rPr lang="cs-CZ" sz="2800" b="1" dirty="0" err="1"/>
              <a:t>Emotionalität</a:t>
            </a:r>
            <a:r>
              <a:rPr lang="cs-CZ" sz="2800" b="1" dirty="0"/>
              <a:t> </a:t>
            </a:r>
            <a:r>
              <a:rPr lang="cs-CZ" sz="2800" b="1" dirty="0" err="1"/>
              <a:t>und</a:t>
            </a:r>
            <a:r>
              <a:rPr lang="cs-CZ" sz="2800" b="1" dirty="0"/>
              <a:t> </a:t>
            </a:r>
            <a:r>
              <a:rPr lang="cs-CZ" sz="2800" b="1" dirty="0" err="1"/>
              <a:t>Expressivität</a:t>
            </a:r>
            <a:r>
              <a:rPr lang="cs-CZ" sz="2800" b="1" dirty="0"/>
              <a:t> (</a:t>
            </a:r>
            <a:r>
              <a:rPr lang="cs-CZ" sz="2800" b="1" dirty="0" err="1"/>
              <a:t>keine</a:t>
            </a:r>
            <a:r>
              <a:rPr lang="cs-CZ" sz="2800" b="1" dirty="0"/>
              <a:t> </a:t>
            </a:r>
            <a:r>
              <a:rPr lang="cs-CZ" sz="2800" b="1" dirty="0" err="1"/>
              <a:t>Vertraulichkeit</a:t>
            </a:r>
            <a:r>
              <a:rPr lang="cs-CZ" sz="2800" b="1" dirty="0"/>
              <a:t>, </a:t>
            </a:r>
            <a:r>
              <a:rPr lang="cs-CZ" sz="2800" b="1" dirty="0" err="1"/>
              <a:t>keine</a:t>
            </a:r>
            <a:r>
              <a:rPr lang="cs-CZ" sz="2800" b="1" dirty="0"/>
              <a:t>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err="1">
                <a:solidFill>
                  <a:srgbClr val="FF0000"/>
                </a:solidFill>
              </a:rPr>
              <a:t>Klarheit</a:t>
            </a:r>
            <a:r>
              <a:rPr lang="cs-CZ" sz="2800" b="1" dirty="0">
                <a:solidFill>
                  <a:srgbClr val="FF0000"/>
                </a:solidFill>
              </a:rPr>
              <a:t>, Logik, </a:t>
            </a:r>
            <a:r>
              <a:rPr lang="cs-CZ" sz="2800" b="1" dirty="0" err="1">
                <a:solidFill>
                  <a:srgbClr val="FF0000"/>
                </a:solidFill>
              </a:rPr>
              <a:t>Genauigkeit</a:t>
            </a:r>
            <a:r>
              <a:rPr lang="cs-CZ" sz="2800" b="1" dirty="0">
                <a:solidFill>
                  <a:srgbClr val="FF0000"/>
                </a:solidFill>
              </a:rPr>
              <a:t> – </a:t>
            </a:r>
            <a:r>
              <a:rPr lang="cs-CZ" sz="2800" b="1" dirty="0" err="1"/>
              <a:t>logische</a:t>
            </a:r>
            <a:r>
              <a:rPr lang="cs-CZ" sz="2800" b="1" dirty="0"/>
              <a:t> </a:t>
            </a:r>
            <a:r>
              <a:rPr lang="de-DE" sz="2800" b="1" dirty="0"/>
              <a:t> </a:t>
            </a:r>
            <a:r>
              <a:rPr lang="cs-CZ" sz="2800" b="1" dirty="0" err="1"/>
              <a:t>Gedankenführung</a:t>
            </a:r>
            <a:r>
              <a:rPr lang="de-DE" sz="2800" b="1" dirty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b="1" dirty="0"/>
              <a:t>Syntax: </a:t>
            </a:r>
            <a:r>
              <a:rPr lang="cs-CZ" sz="2800" b="1" dirty="0" err="1"/>
              <a:t>lückenloser</a:t>
            </a:r>
            <a:r>
              <a:rPr lang="cs-CZ" sz="2800" b="1" dirty="0"/>
              <a:t> </a:t>
            </a:r>
            <a:r>
              <a:rPr lang="cs-CZ" sz="2800" b="1" dirty="0" err="1"/>
              <a:t>Satzbau</a:t>
            </a:r>
            <a:r>
              <a:rPr lang="cs-CZ" sz="2800" b="1" dirty="0"/>
              <a:t>, </a:t>
            </a:r>
            <a:r>
              <a:rPr lang="cs-CZ" sz="2800" b="1" dirty="0" err="1"/>
              <a:t>Thema-Rhema-Gliederung</a:t>
            </a:r>
            <a:r>
              <a:rPr lang="cs-CZ" sz="2800" b="1" dirty="0"/>
              <a:t>, </a:t>
            </a:r>
            <a:r>
              <a:rPr lang="cs-CZ" sz="2800" b="1" dirty="0" err="1"/>
              <a:t>Kausalität</a:t>
            </a:r>
            <a:r>
              <a:rPr lang="cs-CZ" sz="2800" b="1" dirty="0"/>
              <a:t> - </a:t>
            </a:r>
            <a:r>
              <a:rPr lang="cs-CZ" sz="2800" b="1" i="1" dirty="0" err="1"/>
              <a:t>weil</a:t>
            </a:r>
            <a:r>
              <a:rPr lang="cs-CZ" sz="2800" b="1" i="1" dirty="0"/>
              <a:t>, da, </a:t>
            </a:r>
            <a:r>
              <a:rPr lang="cs-CZ" sz="2800" b="1" i="1" dirty="0" err="1"/>
              <a:t>denn</a:t>
            </a:r>
            <a:r>
              <a:rPr lang="cs-CZ" sz="2800" b="1" dirty="0"/>
              <a:t>, </a:t>
            </a:r>
            <a:r>
              <a:rPr lang="cs-CZ" sz="2800" b="1" dirty="0" err="1"/>
              <a:t>Finalität</a:t>
            </a:r>
            <a:r>
              <a:rPr lang="cs-CZ" sz="2800" b="1" dirty="0"/>
              <a:t> - </a:t>
            </a:r>
            <a:r>
              <a:rPr lang="cs-CZ" sz="2800" b="1" i="1" dirty="0" err="1"/>
              <a:t>damit</a:t>
            </a:r>
            <a:r>
              <a:rPr lang="cs-CZ" sz="2800" b="1" dirty="0"/>
              <a:t>, IK </a:t>
            </a:r>
            <a:r>
              <a:rPr lang="cs-CZ" sz="2800" b="1" i="1" dirty="0"/>
              <a:t>um ...</a:t>
            </a:r>
            <a:r>
              <a:rPr lang="cs-CZ" sz="2800" b="1" i="1" dirty="0" err="1"/>
              <a:t>zu</a:t>
            </a:r>
            <a:r>
              <a:rPr lang="cs-CZ" sz="28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/>
              <a:t> </a:t>
            </a:r>
            <a:r>
              <a:rPr lang="de-DE" sz="2800" b="1" dirty="0"/>
              <a:t>Lexik: </a:t>
            </a:r>
            <a:r>
              <a:rPr lang="cs-CZ" sz="2800" b="1" dirty="0" err="1"/>
              <a:t>Fachbegriffe</a:t>
            </a:r>
            <a:r>
              <a:rPr lang="cs-CZ" sz="2800" b="1" dirty="0"/>
              <a:t> (</a:t>
            </a:r>
            <a:r>
              <a:rPr lang="cs-CZ" sz="2800" b="1" dirty="0" err="1"/>
              <a:t>Termini</a:t>
            </a:r>
            <a:r>
              <a:rPr lang="cs-CZ" sz="2800" b="1" dirty="0"/>
              <a:t>)</a:t>
            </a:r>
            <a:r>
              <a:rPr lang="de-DE" sz="2800" b="1" dirty="0"/>
              <a:t>: z.B.</a:t>
            </a:r>
            <a:r>
              <a:rPr lang="cs-CZ" sz="2800" b="1" dirty="0"/>
              <a:t> </a:t>
            </a:r>
            <a:r>
              <a:rPr lang="cs-CZ" sz="2800" b="1" dirty="0" err="1"/>
              <a:t>Linguistik</a:t>
            </a:r>
            <a:r>
              <a:rPr lang="cs-CZ" sz="2800" b="1" dirty="0"/>
              <a:t> - </a:t>
            </a:r>
            <a:r>
              <a:rPr lang="cs-CZ" sz="2800" b="1" i="1" dirty="0" err="1"/>
              <a:t>die</a:t>
            </a:r>
            <a:r>
              <a:rPr lang="cs-CZ" sz="2800" b="1" i="1" dirty="0"/>
              <a:t> </a:t>
            </a:r>
            <a:r>
              <a:rPr lang="de-DE" sz="2800" b="1" i="1" dirty="0"/>
              <a:t> </a:t>
            </a:r>
            <a:r>
              <a:rPr lang="cs-CZ" sz="2800" b="1" i="1" dirty="0" err="1"/>
              <a:t>Flexion</a:t>
            </a:r>
            <a:r>
              <a:rPr lang="de-DE" sz="2800" b="1" i="1" dirty="0"/>
              <a:t>, </a:t>
            </a:r>
            <a:r>
              <a:rPr lang="cs-CZ" sz="2800" b="1" dirty="0" err="1"/>
              <a:t>Fremdw</a:t>
            </a:r>
            <a:r>
              <a:rPr lang="de-DE" sz="2800" b="1" dirty="0"/>
              <a:t>ö</a:t>
            </a:r>
            <a:r>
              <a:rPr lang="cs-CZ" sz="2800" b="1" dirty="0" err="1"/>
              <a:t>rter</a:t>
            </a:r>
            <a:r>
              <a:rPr lang="cs-CZ" sz="2800" b="1" dirty="0"/>
              <a:t>, </a:t>
            </a:r>
            <a:r>
              <a:rPr lang="cs-CZ" sz="2800" b="1" dirty="0" err="1"/>
              <a:t>Internationalismen</a:t>
            </a:r>
            <a:r>
              <a:rPr lang="cs-CZ" sz="2800" b="1" dirty="0"/>
              <a:t> - </a:t>
            </a:r>
            <a:r>
              <a:rPr lang="cs-CZ" sz="2800" b="1" dirty="0" err="1"/>
              <a:t>altgr</a:t>
            </a:r>
            <a:r>
              <a:rPr lang="cs-CZ" sz="2800" b="1" dirty="0"/>
              <a:t>., lat., </a:t>
            </a:r>
            <a:r>
              <a:rPr lang="cs-CZ" sz="2800" b="1" dirty="0" err="1"/>
              <a:t>eng</a:t>
            </a:r>
            <a:r>
              <a:rPr lang="de-DE" sz="2800" b="1" dirty="0"/>
              <a:t>l., </a:t>
            </a:r>
            <a:r>
              <a:rPr lang="cs-CZ" sz="2800" b="1" dirty="0" err="1"/>
              <a:t>ital</a:t>
            </a:r>
            <a:r>
              <a:rPr lang="cs-CZ" sz="2800" b="1" dirty="0"/>
              <a:t>. (</a:t>
            </a:r>
            <a:r>
              <a:rPr lang="cs-CZ" sz="2800" b="1" dirty="0" err="1"/>
              <a:t>Musikwiss</a:t>
            </a:r>
            <a:r>
              <a:rPr lang="cs-CZ" sz="2800" b="1" dirty="0"/>
              <a:t>.)</a:t>
            </a:r>
          </a:p>
          <a:p>
            <a:pPr eaLnBrk="1" hangingPunct="1">
              <a:lnSpc>
                <a:spcPct val="80000"/>
              </a:lnSpc>
            </a:pPr>
            <a:endParaRPr lang="cs-CZ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de-DE" b="1" dirty="0"/>
              <a:t>Hauptmerkmale (Stilzüge) und Stilelemente</a:t>
            </a:r>
            <a:endParaRPr lang="cs-CZ" b="1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</a:t>
            </a:r>
            <a:r>
              <a:rPr lang="cs-CZ" sz="2000" b="1" dirty="0" err="1"/>
              <a:t>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888</Words>
  <Application>Microsoft Office PowerPoint</Application>
  <PresentationFormat>Předvádění na obrazovce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  2. Kommunikationsbereich Fachkommunikation und seine         Textsorten </vt:lpstr>
      <vt:lpstr>Fachkommunikation</vt:lpstr>
      <vt:lpstr>Definition und Fachliteratur</vt:lpstr>
      <vt:lpstr>Richtungen der Fachkommunikation</vt:lpstr>
      <vt:lpstr>Richtungen der Fachkommunikation</vt:lpstr>
      <vt:lpstr>Gliederung der Fachsprachen</vt:lpstr>
      <vt:lpstr>Gliederung der Fachsprachen</vt:lpstr>
      <vt:lpstr>Hauptmerkmale (Stilzüge) und Stilelemente</vt:lpstr>
      <vt:lpstr>Hauptmerkmale (Stilzüge) und Stilelemente</vt:lpstr>
      <vt:lpstr>Fachwortschatz</vt:lpstr>
      <vt:lpstr>Lexik</vt:lpstr>
      <vt:lpstr>  Textsorten: </vt:lpstr>
      <vt:lpstr>Stilverfahren</vt:lpstr>
      <vt:lpstr>„Vagheitsreduzierung…“ (1987)</vt:lpstr>
      <vt:lpstr>Lehrbuchtext 6. Klasse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33</cp:revision>
  <dcterms:created xsi:type="dcterms:W3CDTF">2009-03-13T09:45:57Z</dcterms:created>
  <dcterms:modified xsi:type="dcterms:W3CDTF">2021-04-09T11:36:17Z</dcterms:modified>
</cp:coreProperties>
</file>