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4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4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March 16,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4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March 16,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112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20CE7-8F39-4451-A503-2F7A22BD0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9" b="27762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A240A5-F94F-4C9E-9837-B1D81DE58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9436593" cy="1171556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chemeClr val="bg1"/>
                </a:solidFill>
              </a:rPr>
              <a:t>Doba ropná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F06395-7346-43C7-B149-A8C065FD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/>
          <a:p>
            <a:pPr algn="l"/>
            <a:r>
              <a:rPr lang="cs-CZ" sz="1200" dirty="0" err="1">
                <a:solidFill>
                  <a:schemeClr val="bg1"/>
                </a:solidFill>
              </a:rPr>
              <a:t>Oljealderen</a:t>
            </a:r>
            <a:r>
              <a:rPr lang="cs-CZ" sz="1200" dirty="0">
                <a:solidFill>
                  <a:schemeClr val="bg1"/>
                </a:solidFill>
              </a:rPr>
              <a:t> i </a:t>
            </a:r>
            <a:r>
              <a:rPr lang="cs-CZ" sz="1200" dirty="0" err="1">
                <a:solidFill>
                  <a:schemeClr val="bg1"/>
                </a:solidFill>
              </a:rPr>
              <a:t>Norge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5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A747E2-3F58-46F6-95B0-B5A381E1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5764307" cy="1568824"/>
          </a:xfrm>
        </p:spPr>
        <p:txBody>
          <a:bodyPr>
            <a:normAutofit/>
          </a:bodyPr>
          <a:lstStyle/>
          <a:p>
            <a:r>
              <a:rPr lang="cs-CZ"/>
              <a:t>Norsko a eu, díl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A74D6-C36D-4EFE-BC60-00D7C8C0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05633"/>
            <a:ext cx="5764306" cy="3691259"/>
          </a:xfrm>
        </p:spPr>
        <p:txBody>
          <a:bodyPr>
            <a:normAutofit/>
          </a:bodyPr>
          <a:lstStyle/>
          <a:p>
            <a:r>
              <a:rPr lang="cs-CZ" sz="1600" dirty="0"/>
              <a:t>Po velkých mezinárodních změnách na přelomu 80. a 90. let se opět objevuje snaha o vstup do EU – v roce 1992 Norsko opět žádá o vstup do EU, společně se Švédskem, Finskem a Rakouskem</a:t>
            </a:r>
          </a:p>
          <a:p>
            <a:r>
              <a:rPr lang="cs-CZ" sz="1600" dirty="0" err="1"/>
              <a:t>Høyre</a:t>
            </a:r>
            <a:r>
              <a:rPr lang="cs-CZ" sz="1600" dirty="0"/>
              <a:t> čistě pro vstup, </a:t>
            </a:r>
            <a:r>
              <a:rPr lang="cs-CZ" sz="1600" dirty="0" err="1"/>
              <a:t>Ap</a:t>
            </a:r>
            <a:r>
              <a:rPr lang="cs-CZ" sz="1600" dirty="0"/>
              <a:t> rozděleno, proti bývalá agrární strana – </a:t>
            </a:r>
            <a:r>
              <a:rPr lang="cs-CZ" sz="1600" dirty="0" err="1"/>
              <a:t>Senterpartiet</a:t>
            </a:r>
            <a:endParaRPr lang="cs-CZ" sz="1600" dirty="0"/>
          </a:p>
          <a:p>
            <a:r>
              <a:rPr lang="cs-CZ" sz="1600" dirty="0"/>
              <a:t>Hlavní argumenty proti vstupu – Norsko je bohaté, bylo by čistým plátcem, nechce se vzdávat suverenity a přenechávat pravomoci Bruselu</a:t>
            </a:r>
          </a:p>
          <a:p>
            <a:r>
              <a:rPr lang="cs-CZ" sz="1600" dirty="0"/>
              <a:t>28. listopadu 1994 se Norsko v referendu rozhodlo nevstoupit – 52 %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FFB48DF-FB94-496E-8469-FC0171F6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8870" b="2"/>
          <a:stretch/>
        </p:blipFill>
        <p:spPr>
          <a:xfrm>
            <a:off x="8115299" y="-426"/>
            <a:ext cx="4076695" cy="31610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3DE60F-B2C5-4153-87BF-2EA1A677A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22" r="5641" b="1"/>
          <a:stretch/>
        </p:blipFill>
        <p:spPr>
          <a:xfrm>
            <a:off x="8115299" y="3161715"/>
            <a:ext cx="4076695" cy="3239084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144725-45A6-4B00-9E79-FAF759FA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cs-CZ" dirty="0"/>
              <a:t>Politika 90. léta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DD4AEC-F3C0-4E46-9E63-8129C35D2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/>
          </a:bodyPr>
          <a:lstStyle/>
          <a:p>
            <a:r>
              <a:rPr lang="cs-CZ" sz="1600" dirty="0"/>
              <a:t>Olav V umírá v lednu 1991</a:t>
            </a:r>
          </a:p>
          <a:p>
            <a:r>
              <a:rPr lang="cs-CZ" sz="1600" dirty="0"/>
              <a:t>Norsko se po konci studené války stává podporovatelem OSN v rámci mezinárodních akcí – účastní se konfliktu v Bosně a v Kosovu</a:t>
            </a:r>
          </a:p>
          <a:p>
            <a:r>
              <a:rPr lang="cs-CZ" sz="1600" dirty="0" err="1"/>
              <a:t>Gro</a:t>
            </a:r>
            <a:r>
              <a:rPr lang="cs-CZ" sz="1600" dirty="0"/>
              <a:t> </a:t>
            </a:r>
            <a:r>
              <a:rPr lang="cs-CZ" sz="1600" dirty="0" err="1"/>
              <a:t>Harlem</a:t>
            </a:r>
            <a:r>
              <a:rPr lang="cs-CZ" sz="1600" dirty="0"/>
              <a:t> </a:t>
            </a:r>
            <a:r>
              <a:rPr lang="cs-CZ" sz="1600" dirty="0" err="1"/>
              <a:t>Brundtland</a:t>
            </a:r>
            <a:r>
              <a:rPr lang="cs-CZ" sz="1600" dirty="0"/>
              <a:t> ve vládě do roku 1996, pak takřka 10 let středopravé koalice</a:t>
            </a:r>
          </a:p>
          <a:p>
            <a:r>
              <a:rPr lang="cs-CZ" sz="1600" dirty="0"/>
              <a:t>V roce 1994 zimní olympijské hry v </a:t>
            </a:r>
            <a:r>
              <a:rPr lang="cs-CZ" sz="1600" dirty="0" err="1"/>
              <a:t>Lillehammeru</a:t>
            </a: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DFF0B9-30BF-4967-AB80-B49F68ABE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00" y="457200"/>
            <a:ext cx="4063238" cy="5472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CE38A-FDAA-4A7C-A8A5-5A233537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5ADD1-60FE-4B9F-99C4-3CCD4EB52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Rychlé znovuvybudování Norska po válce</a:t>
            </a:r>
          </a:p>
          <a:p>
            <a:r>
              <a:rPr lang="cs-CZ" dirty="0"/>
              <a:t>Vypořádání se s následky války – zničená </a:t>
            </a:r>
            <a:r>
              <a:rPr lang="cs-CZ" dirty="0" err="1"/>
              <a:t>Finnmarka</a:t>
            </a:r>
            <a:r>
              <a:rPr lang="cs-CZ" dirty="0"/>
              <a:t>, obnova průmyslu, kolaboranti, </a:t>
            </a:r>
            <a:r>
              <a:rPr lang="cs-CZ" dirty="0" err="1"/>
              <a:t>tyskerjenter</a:t>
            </a:r>
            <a:endParaRPr lang="cs-CZ" dirty="0"/>
          </a:p>
          <a:p>
            <a:r>
              <a:rPr lang="cs-CZ" dirty="0"/>
              <a:t>Vzestup </a:t>
            </a:r>
            <a:r>
              <a:rPr lang="cs-CZ" dirty="0" err="1"/>
              <a:t>Arbeiderpartiet</a:t>
            </a:r>
            <a:r>
              <a:rPr lang="cs-CZ" dirty="0"/>
              <a:t> – </a:t>
            </a:r>
            <a:r>
              <a:rPr lang="cs-CZ" dirty="0" err="1"/>
              <a:t>Gerhardsen</a:t>
            </a:r>
            <a:r>
              <a:rPr lang="cs-CZ" dirty="0"/>
              <a:t> – u moci až do poloviny 60. let</a:t>
            </a:r>
          </a:p>
          <a:p>
            <a:r>
              <a:rPr lang="cs-CZ" dirty="0"/>
              <a:t>Silný rozmach průmyslu, malá nezaměstnanost, velké investice</a:t>
            </a:r>
          </a:p>
          <a:p>
            <a:r>
              <a:rPr lang="cs-CZ" dirty="0" err="1"/>
              <a:t>Velferdsstaten</a:t>
            </a:r>
            <a:r>
              <a:rPr lang="cs-CZ" dirty="0"/>
              <a:t> – sociální stát, přídavky, důchody, nemocenská, podpora v nezaměstnanosti atd.</a:t>
            </a:r>
          </a:p>
          <a:p>
            <a:r>
              <a:rPr lang="cs-CZ" dirty="0"/>
              <a:t>Od poloviny 60. let hledání ropy – 1969 </a:t>
            </a:r>
            <a:r>
              <a:rPr lang="cs-CZ" dirty="0" err="1"/>
              <a:t>Ekofiskfeltet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53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ABC4E5-B95F-4315-9996-C9DCADF9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cs-CZ"/>
              <a:t>70. Léta v politice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B4487F-C0F3-416D-9FFD-F175AC41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1400" dirty="0"/>
              <a:t>Po dvou desetiletích sociálně demokratické politiky přichází touha po změně, došlo k vyčerpání centrálně řízené ekonomiky</a:t>
            </a:r>
          </a:p>
          <a:p>
            <a:pPr>
              <a:lnSpc>
                <a:spcPct val="110000"/>
              </a:lnSpc>
            </a:pPr>
            <a:r>
              <a:rPr lang="cs-CZ" sz="1400" dirty="0" err="1"/>
              <a:t>Arbeiderpartiet</a:t>
            </a:r>
            <a:r>
              <a:rPr lang="cs-CZ" sz="1400" dirty="0"/>
              <a:t> přichází o své výlučné postavení na politickém nebi Norska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K moci se dostává i koalice vedená stranou </a:t>
            </a:r>
            <a:r>
              <a:rPr lang="cs-CZ" sz="1400" dirty="0" err="1"/>
              <a:t>Høyre</a:t>
            </a:r>
            <a:endParaRPr lang="cs-CZ" sz="1400" dirty="0"/>
          </a:p>
          <a:p>
            <a:pPr>
              <a:lnSpc>
                <a:spcPct val="110000"/>
              </a:lnSpc>
            </a:pPr>
            <a:r>
              <a:rPr lang="cs-CZ" sz="1400" dirty="0"/>
              <a:t>Obnovuje se podpora komunistické strany – velký vzor v Maoismu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Radikalizace politiky, </a:t>
            </a:r>
            <a:r>
              <a:rPr lang="cs-CZ" sz="1400" dirty="0" err="1"/>
              <a:t>Ap</a:t>
            </a:r>
            <a:r>
              <a:rPr lang="cs-CZ" sz="1400" dirty="0"/>
              <a:t> se snaží zachránit situaci a přichází s mnohými radikálními reformami, což nepomáhá a dochází ještě k většímu odklonu od sociálně demokratické politiky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Radikalizace mládeže, mnohá hnutí, vzestup feminismu, proti potratové demonstrace (možnost potratu uzákoněna v 1978) atd.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400" dirty="0"/>
          </a:p>
        </p:txBody>
      </p:sp>
      <p:pic>
        <p:nvPicPr>
          <p:cNvPr id="5" name="Obrázek 4" descr="Obsah obrázku text, osoba, exteriér, budova&#10;&#10;Popis byl vytvořen automaticky">
            <a:extLst>
              <a:ext uri="{FF2B5EF4-FFF2-40B4-BE49-F238E27FC236}">
                <a16:creationId xmlns:a16="http://schemas.microsoft.com/office/drawing/2014/main" id="{B9D512D2-7446-4A13-A76C-D6624121B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2" r="-2" b="-2"/>
          <a:stretch/>
        </p:blipFill>
        <p:spPr>
          <a:xfrm>
            <a:off x="6644639" y="977513"/>
            <a:ext cx="5090161" cy="44317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2F9163-321A-4972-8548-FA09CDE2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r>
              <a:rPr lang="cs-CZ" dirty="0"/>
              <a:t>Norsko a Evropa, díl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243DC-B86F-494F-8FBF-CF945701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1600" dirty="0"/>
              <a:t>Už v roce 1961 se </a:t>
            </a:r>
            <a:r>
              <a:rPr lang="cs-CZ" sz="1600" dirty="0" err="1"/>
              <a:t>Storting</a:t>
            </a:r>
            <a:r>
              <a:rPr lang="cs-CZ" sz="1600" dirty="0"/>
              <a:t> rozhodl, že bude žádat o vstup do evropských společenství, v roce 1967 tento vstup vetovala Francie</a:t>
            </a:r>
          </a:p>
          <a:p>
            <a:r>
              <a:rPr lang="cs-CZ" sz="1600" dirty="0"/>
              <a:t>1970 </a:t>
            </a:r>
            <a:r>
              <a:rPr lang="cs-CZ" sz="1600" dirty="0" err="1"/>
              <a:t>Storting</a:t>
            </a:r>
            <a:r>
              <a:rPr lang="cs-CZ" sz="1600" dirty="0"/>
              <a:t> rozhodl o nové žádost o vstup, samotná středopravá vláda a parlamentní strany nebyly pevně přesvědčené o výhodách vstupu, což vedlo k pádu vlády v roce 1971 a nástupu </a:t>
            </a:r>
            <a:r>
              <a:rPr lang="cs-CZ" sz="1600" dirty="0" err="1"/>
              <a:t>Ap</a:t>
            </a:r>
            <a:r>
              <a:rPr lang="cs-CZ" sz="1600" dirty="0"/>
              <a:t> k moci, která chtěla do ES, i tato strana ale měla silné vnitřní odpůrce</a:t>
            </a:r>
          </a:p>
          <a:p>
            <a:r>
              <a:rPr lang="cs-CZ" sz="1600" dirty="0"/>
              <a:t>Hlavním tématem byla ztráta kontroly nad vlastním zemědělstvím a rybolovem, tyto dvě složky hospodářství byly silně proti vstupu</a:t>
            </a:r>
          </a:p>
          <a:p>
            <a:r>
              <a:rPr lang="cs-CZ" sz="1600" dirty="0"/>
              <a:t>Kampaň před referendem intenzivní, přeměna v otázku norské samostatnosti – která byla teprve od roku 1905.</a:t>
            </a:r>
          </a:p>
          <a:p>
            <a:r>
              <a:rPr lang="cs-CZ" sz="1600" dirty="0"/>
              <a:t>Výsledek referenda byl proti vstupu do ES – 53 %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A16E3D-1565-431B-9ED7-07B120EEB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39" y="1519997"/>
            <a:ext cx="5090161" cy="33467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605347-2613-41EB-8B87-A7791206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6CD72E-5037-4ED3-A703-3685F27A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5274860" cy="16857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Přistěhovalectví v 70. – 90.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F0BC2-FCA3-4551-AC31-F9CB69153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00152"/>
            <a:ext cx="5155660" cy="314555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/>
              <a:t>Do 70. let takřka pouze migrace za prací, poměrně liberální zákon, ale Norsko si vybíralo, která povolání jsou pro ně potřebná</a:t>
            </a:r>
          </a:p>
          <a:p>
            <a:pPr>
              <a:lnSpc>
                <a:spcPct val="110000"/>
              </a:lnSpc>
            </a:pPr>
            <a:r>
              <a:rPr lang="cs-CZ" sz="1400"/>
              <a:t>Několik výjimek – emigranti z Československa – V Norsku velmi silný zájem o dění v ČSSR po srpnu 1968 – Král se zúčastnil oslav 50 let od vzniku Československa, které pořádalo české centrum v Oslo</a:t>
            </a:r>
          </a:p>
          <a:p>
            <a:pPr>
              <a:lnSpc>
                <a:spcPct val="110000"/>
              </a:lnSpc>
            </a:pPr>
            <a:r>
              <a:rPr lang="cs-CZ" sz="1400"/>
              <a:t>V 70. let stoupá počet přistěhovalců z rozvojových zemí – Pákistánci, Íránci, Chilani, Vietnamci – kombinace pracovní a rodinné migrace</a:t>
            </a:r>
          </a:p>
          <a:p>
            <a:pPr>
              <a:lnSpc>
                <a:spcPct val="110000"/>
              </a:lnSpc>
            </a:pPr>
            <a:r>
              <a:rPr lang="cs-CZ" sz="1400"/>
              <a:t>Na začátku 90. let velká skupina přistěhovalců z Bosny – utečenci – přijímání uprchlíků z humanitárních důvodů – silný fokus na integraci – sociální podpora – podpora různorodosti</a:t>
            </a:r>
          </a:p>
        </p:txBody>
      </p:sp>
      <p:pic>
        <p:nvPicPr>
          <p:cNvPr id="5" name="Obrázek 4" descr="Obsah obrázku osoba, exteriér, lidé, dav&#10;&#10;Popis byl vytvořen automaticky">
            <a:extLst>
              <a:ext uri="{FF2B5EF4-FFF2-40B4-BE49-F238E27FC236}">
                <a16:creationId xmlns:a16="http://schemas.microsoft.com/office/drawing/2014/main" id="{F77DE38E-1F40-4A5B-9BED-9B08663F1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9" r="13108" b="-1"/>
          <a:stretch/>
        </p:blipFill>
        <p:spPr>
          <a:xfrm>
            <a:off x="7103660" y="1"/>
            <a:ext cx="4631140" cy="57457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03C481-2433-4417-965E-BECB9D12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86A78-84CD-4AC4-B2E4-2BFDC38D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D34844-24DA-4DD9-ABF3-BFFAF18D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1"/>
            <a:ext cx="5188998" cy="1309456"/>
          </a:xfrm>
        </p:spPr>
        <p:txBody>
          <a:bodyPr anchor="b">
            <a:normAutofit/>
          </a:bodyPr>
          <a:lstStyle/>
          <a:p>
            <a:r>
              <a:rPr lang="cs-CZ" dirty="0"/>
              <a:t>Ropná pohádka?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E26D0-E134-468F-AE62-67EC444F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2077375"/>
            <a:ext cx="5760747" cy="3544678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1600" dirty="0"/>
              <a:t>Na začátku 70. let vzniká </a:t>
            </a:r>
            <a:r>
              <a:rPr lang="cs-CZ" sz="1600" dirty="0" err="1"/>
              <a:t>Statoil</a:t>
            </a:r>
            <a:r>
              <a:rPr lang="cs-CZ" sz="1600" dirty="0"/>
              <a:t>, státní firma, která měla mít na starosti hledání, těžbu a zpracování ropy, aby nedocházelo k odlivu výdělků z Norska prostřednictvím zahraničních firem</a:t>
            </a:r>
          </a:p>
          <a:p>
            <a:r>
              <a:rPr lang="cs-CZ" sz="1600" dirty="0"/>
              <a:t>Od začátku velké investice, ale v polovině 70. let přichází pád ceny ropy a odvětví je v krizi – napomáhá destabilizaci společnosti v této době</a:t>
            </a:r>
          </a:p>
          <a:p>
            <a:r>
              <a:rPr lang="cs-CZ" sz="1600" dirty="0"/>
              <a:t>Existovala snaha o umírněné tempo těžby – aby nedošlo k přehřátí ekonomiky a aby ropa vydržela déle</a:t>
            </a:r>
          </a:p>
          <a:p>
            <a:r>
              <a:rPr lang="cs-CZ" sz="1600" dirty="0"/>
              <a:t>Otázka ochrany životního prostředí hned od začátku – debaty, protesty, snaha o „ekologickou“ těžbu</a:t>
            </a:r>
          </a:p>
          <a:p>
            <a:r>
              <a:rPr lang="cs-CZ" sz="1600" dirty="0"/>
              <a:t>V 80. letech nastává opravdový rozmach, </a:t>
            </a:r>
            <a:r>
              <a:rPr lang="cs-CZ" sz="1600" dirty="0" err="1"/>
              <a:t>Statoil</a:t>
            </a:r>
            <a:r>
              <a:rPr lang="cs-CZ" sz="1600" dirty="0"/>
              <a:t> je plně etablovaná firma s kompletním řetězcem služeb – hledání, těžba, rafinování, doprava, vlastní síť benzínek</a:t>
            </a:r>
          </a:p>
          <a:p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83F60F2-8425-4374-8134-69F6475A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14442" b="-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605347-2613-41EB-8B87-A7791206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08F684-8BF5-4EC0-92A9-F264E03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5274860" cy="1685750"/>
          </a:xfrm>
        </p:spPr>
        <p:txBody>
          <a:bodyPr anchor="b">
            <a:normAutofit/>
          </a:bodyPr>
          <a:lstStyle/>
          <a:p>
            <a:r>
              <a:rPr lang="cs-CZ" sz="4000"/>
              <a:t>Politika 80.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408DF-0A04-498D-965F-E214FDD4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00152"/>
            <a:ext cx="5155660" cy="314555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/>
              <a:t>Konec řízené ekonomiky – deregulace</a:t>
            </a:r>
          </a:p>
          <a:p>
            <a:pPr>
              <a:lnSpc>
                <a:spcPct val="110000"/>
              </a:lnSpc>
            </a:pPr>
            <a:r>
              <a:rPr lang="cs-CZ" sz="1800"/>
              <a:t>První vláda Gro Harlem Brundtland (Ap) – 1981 – jen několik měsíců, po volbách u moci Høyre – Kåre Willoch – až do 1986 – liberalizační politika</a:t>
            </a:r>
          </a:p>
          <a:p>
            <a:pPr>
              <a:lnSpc>
                <a:spcPct val="110000"/>
              </a:lnSpc>
            </a:pPr>
            <a:r>
              <a:rPr lang="cs-CZ" sz="1800"/>
              <a:t>Roku 1986 nastupuje Gro Harlem Brundtland opět na pozici předsedkyně vlády (s drobnou pauzou v čele až do roku 1996) – pokračování v liberalizaci obchodu, zaměření na životní prostředí, posilování sociálního státu</a:t>
            </a:r>
          </a:p>
          <a:p>
            <a:pPr>
              <a:lnSpc>
                <a:spcPct val="110000"/>
              </a:lnSpc>
            </a:pPr>
            <a:endParaRPr lang="cs-CZ" sz="1800"/>
          </a:p>
        </p:txBody>
      </p:sp>
      <p:pic>
        <p:nvPicPr>
          <p:cNvPr id="5" name="Obrázek 4" descr="Obsah obrázku osoba, stojící, muž, pózování&#10;&#10;Popis byl vytvořen automaticky">
            <a:extLst>
              <a:ext uri="{FF2B5EF4-FFF2-40B4-BE49-F238E27FC236}">
                <a16:creationId xmlns:a16="http://schemas.microsoft.com/office/drawing/2014/main" id="{290B7AAA-FDFA-4D8E-84D7-FDCF2816D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744"/>
          <a:stretch/>
        </p:blipFill>
        <p:spPr>
          <a:xfrm>
            <a:off x="7103660" y="1"/>
            <a:ext cx="4631140" cy="57457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03C481-2433-4417-965E-BECB9D12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86A78-84CD-4AC4-B2E4-2BFDC38D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5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4D5767-8952-4192-B7B0-F9FA7911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Ropná pohádka? Část 2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6DBD79-B5E8-4FF5-B60B-A936559E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45635"/>
            <a:ext cx="4911392" cy="3583940"/>
          </a:xfrm>
        </p:spPr>
        <p:txBody>
          <a:bodyPr anchor="t">
            <a:normAutofit lnSpcReduction="10000"/>
          </a:bodyPr>
          <a:lstStyle/>
          <a:p>
            <a:r>
              <a:rPr lang="cs-CZ" sz="1600" dirty="0"/>
              <a:t>Na začátku 80. let pokračování silného rozmachu ropného průmyslu, </a:t>
            </a:r>
            <a:r>
              <a:rPr lang="cs-CZ" sz="1600" dirty="0" err="1"/>
              <a:t>Statoil</a:t>
            </a:r>
            <a:r>
              <a:rPr lang="cs-CZ" sz="1600" dirty="0"/>
              <a:t> velmi úspěšná firma, vše funguje, ale…</a:t>
            </a:r>
          </a:p>
          <a:p>
            <a:pPr lvl="1"/>
            <a:r>
              <a:rPr lang="cs-CZ" sz="1600" dirty="0"/>
              <a:t>27. března 1980 dochází k vážné nehodě na plošině Alexander L. </a:t>
            </a:r>
            <a:r>
              <a:rPr lang="cs-CZ" sz="1600" dirty="0" err="1"/>
              <a:t>Kielland</a:t>
            </a:r>
            <a:r>
              <a:rPr lang="cs-CZ" sz="1600" dirty="0"/>
              <a:t>, ropné pole </a:t>
            </a:r>
            <a:r>
              <a:rPr lang="cs-CZ" sz="1600" dirty="0" err="1"/>
              <a:t>Ekofisk</a:t>
            </a:r>
            <a:r>
              <a:rPr lang="cs-CZ" sz="1600" dirty="0"/>
              <a:t> – 123 obětí</a:t>
            </a:r>
          </a:p>
          <a:p>
            <a:pPr lvl="1"/>
            <a:r>
              <a:rPr lang="cs-CZ" sz="1600" dirty="0"/>
              <a:t>Kolísání ceny ropy – ropa se ukazuje jako nestabilní přísun financí – nelze mít pevné plány, kolísání výnosnosti celého odvětví, přitom tlak na silné investice do ropy</a:t>
            </a:r>
          </a:p>
          <a:p>
            <a:pPr lvl="1"/>
            <a:r>
              <a:rPr lang="cs-CZ" sz="1600" dirty="0"/>
              <a:t>Norský průmysl se přeorientovává na ropný průmysl - zranitelný</a:t>
            </a:r>
          </a:p>
        </p:txBody>
      </p:sp>
      <p:pic>
        <p:nvPicPr>
          <p:cNvPr id="5" name="Obrázek 4" descr="Obsah obrázku text, voda, loďka, doprava&#10;&#10;Popis byl vytvořen automaticky">
            <a:extLst>
              <a:ext uri="{FF2B5EF4-FFF2-40B4-BE49-F238E27FC236}">
                <a16:creationId xmlns:a16="http://schemas.microsoft.com/office/drawing/2014/main" id="{99E611EC-31D3-4E04-8FA0-F8C7ABCC0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39" y="1545448"/>
            <a:ext cx="5090161" cy="32958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51E22-84AE-4678-BC2C-2C2828FF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62743"/>
            <a:ext cx="5327375" cy="156002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ropná pohádka? Část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CAC82-B20E-4108-A577-50CEB17E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79374"/>
            <a:ext cx="5327373" cy="3601436"/>
          </a:xfrm>
        </p:spPr>
        <p:txBody>
          <a:bodyPr>
            <a:normAutofit/>
          </a:bodyPr>
          <a:lstStyle/>
          <a:p>
            <a:r>
              <a:rPr lang="cs-CZ" sz="1600"/>
              <a:t>Jak pokračovat dál? Silná regulace pracovního prostřední v ropném průmyslu – zaměření na bezpečnost, životní prostředí</a:t>
            </a:r>
          </a:p>
          <a:p>
            <a:r>
              <a:rPr lang="cs-CZ" sz="1600"/>
              <a:t>Snaha o větší zisky – povolování většího množství zahraničních firem, Statoil se odpolitizovává</a:t>
            </a:r>
          </a:p>
          <a:p>
            <a:r>
              <a:rPr lang="cs-CZ" sz="1600"/>
              <a:t>Větší míra investic, konec politiky „umírněné“ těžby</a:t>
            </a:r>
          </a:p>
          <a:p>
            <a:r>
              <a:rPr lang="cs-CZ" sz="1600"/>
              <a:t>Co se zisky – cesta k vytvoření investičního fondu – Oljefondet, který má za úkol investovat peníze získané z ropy a vytvářet zásobu peněz pro budoucí generace, na dobu, až ropa dojde – 1996 – všechny peníze investovány mimo Norsko, aby nedocházelo k přehřívání ekonomiky</a:t>
            </a:r>
          </a:p>
          <a:p>
            <a:endParaRPr lang="cs-CZ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9F8FAB-2C11-4999-A6DE-C025EC692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46" y="1330758"/>
            <a:ext cx="5098404" cy="34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355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223C2E"/>
      </a:dk2>
      <a:lt2>
        <a:srgbClr val="E8E6E2"/>
      </a:lt2>
      <a:accent1>
        <a:srgbClr val="4D6CC3"/>
      </a:accent1>
      <a:accent2>
        <a:srgbClr val="3B8CB1"/>
      </a:accent2>
      <a:accent3>
        <a:srgbClr val="46B3A8"/>
      </a:accent3>
      <a:accent4>
        <a:srgbClr val="3BB174"/>
      </a:accent4>
      <a:accent5>
        <a:srgbClr val="48B84F"/>
      </a:accent5>
      <a:accent6>
        <a:srgbClr val="65B13B"/>
      </a:accent6>
      <a:hlink>
        <a:srgbClr val="319548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955</Words>
  <Application>Microsoft Office PowerPoint</Application>
  <PresentationFormat>Širokoúhlá obrazovka</PresentationFormat>
  <Paragraphs>57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Gill Sans Nova</vt:lpstr>
      <vt:lpstr>GradientRiseVTI</vt:lpstr>
      <vt:lpstr>Doba ropná</vt:lpstr>
      <vt:lpstr>Opakování z minula</vt:lpstr>
      <vt:lpstr>70. Léta v politice</vt:lpstr>
      <vt:lpstr>Norsko a Evropa, díl 1</vt:lpstr>
      <vt:lpstr>Přistěhovalectví v 70. – 90. letech</vt:lpstr>
      <vt:lpstr>Ropná pohádka?</vt:lpstr>
      <vt:lpstr>Politika 80. let</vt:lpstr>
      <vt:lpstr>Ropná pohádka? Část 2</vt:lpstr>
      <vt:lpstr>ropná pohádka? Část 3</vt:lpstr>
      <vt:lpstr>Norsko a eu, díl 2</vt:lpstr>
      <vt:lpstr>Politika 90. léta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Doba ropná</dc:title>
  <dc:creator>Pavel Přibáň</dc:creator>
  <cp:lastModifiedBy>Pavel Přibáň</cp:lastModifiedBy>
  <cp:revision>15</cp:revision>
  <dcterms:created xsi:type="dcterms:W3CDTF">2021-03-16T08:22:31Z</dcterms:created>
  <dcterms:modified xsi:type="dcterms:W3CDTF">2021-03-17T07:36:46Z</dcterms:modified>
</cp:coreProperties>
</file>