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el Přibáň" userId="072b247a92f8c739" providerId="LiveId" clId="{6CD301B2-C5C0-486C-86F6-A084F35AD5C5}"/>
    <pc:docChg chg="modSld">
      <pc:chgData name="Pavel Přibáň" userId="072b247a92f8c739" providerId="LiveId" clId="{6CD301B2-C5C0-486C-86F6-A084F35AD5C5}" dt="2021-03-09T19:39:39.859" v="19" actId="20577"/>
      <pc:docMkLst>
        <pc:docMk/>
      </pc:docMkLst>
      <pc:sldChg chg="modSp mod">
        <pc:chgData name="Pavel Přibáň" userId="072b247a92f8c739" providerId="LiveId" clId="{6CD301B2-C5C0-486C-86F6-A084F35AD5C5}" dt="2021-03-09T13:33:19.049" v="7" actId="20577"/>
        <pc:sldMkLst>
          <pc:docMk/>
          <pc:sldMk cId="3240738503" sldId="264"/>
        </pc:sldMkLst>
        <pc:spChg chg="mod">
          <ac:chgData name="Pavel Přibáň" userId="072b247a92f8c739" providerId="LiveId" clId="{6CD301B2-C5C0-486C-86F6-A084F35AD5C5}" dt="2021-03-09T13:33:19.049" v="7" actId="20577"/>
          <ac:spMkLst>
            <pc:docMk/>
            <pc:sldMk cId="3240738503" sldId="264"/>
            <ac:spMk id="3" creationId="{48A72794-329B-42AF-A1A2-424FB99D59E5}"/>
          </ac:spMkLst>
        </pc:spChg>
      </pc:sldChg>
      <pc:sldChg chg="modSp mod">
        <pc:chgData name="Pavel Přibáň" userId="072b247a92f8c739" providerId="LiveId" clId="{6CD301B2-C5C0-486C-86F6-A084F35AD5C5}" dt="2021-03-09T19:39:39.859" v="19" actId="20577"/>
        <pc:sldMkLst>
          <pc:docMk/>
          <pc:sldMk cId="1879852616" sldId="268"/>
        </pc:sldMkLst>
        <pc:spChg chg="mod">
          <ac:chgData name="Pavel Přibáň" userId="072b247a92f8c739" providerId="LiveId" clId="{6CD301B2-C5C0-486C-86F6-A084F35AD5C5}" dt="2021-03-09T19:39:39.859" v="19" actId="20577"/>
          <ac:spMkLst>
            <pc:docMk/>
            <pc:sldMk cId="1879852616" sldId="268"/>
            <ac:spMk id="3" creationId="{15917767-460D-4FDF-A871-6ED9BCCD8E5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B101A5-29B2-416A-8D18-C4136B612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543440E-FFCC-404A-B7C9-AAC9F30D6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E2317F-5F35-460C-A052-1EE72241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A848-65FD-4C9C-BAAE-50F9CECA98A7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E7A41F-606C-45D6-9E04-5E213BE2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C04CD4-DB22-4B27-ABE9-122567B3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54A5-80B5-4A2C-AFA4-42F8A8B62A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849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B9E4D1-2796-42C6-870E-579188839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BD96C70-87D1-4429-8E2F-778687039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F108B6-3AF0-4E9B-AEA2-560E7D11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A848-65FD-4C9C-BAAE-50F9CECA98A7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B90D8E-70F2-4E67-9DB8-6039FDBEB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210B4A-0F27-466A-9F1C-667B5F73B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54A5-80B5-4A2C-AFA4-42F8A8B62A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62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C5CC424-5FC2-48C1-814E-B800416700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BABDE8F-FAE2-432A-AEB6-151EF5AF15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698F84-A1D8-4D7A-B30C-9D4E68E55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A848-65FD-4C9C-BAAE-50F9CECA98A7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70A1F5-A555-4DF0-A215-51BD16431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6AE791-13D9-463E-B62B-2A5C129B9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54A5-80B5-4A2C-AFA4-42F8A8B62A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937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B1D702-A2F2-4D6B-98DF-3998C32ED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EE8D0F-E153-4960-B9DD-8F3BDC789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630B1E-EC86-4B0A-8158-C801B4A50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A848-65FD-4C9C-BAAE-50F9CECA98A7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5C30F3-4185-48F7-85AC-7B90028FB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54885F-249B-4683-9A17-167820C63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54A5-80B5-4A2C-AFA4-42F8A8B62A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54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539055-D98E-43F7-A5C0-A966F36E1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220623D-B308-42C9-A4AE-690B49EF6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66ED79-59A6-46C2-8DFA-7094F1931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A848-65FD-4C9C-BAAE-50F9CECA98A7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B98610-F21D-4B84-8B44-7F2E4DBAB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1C09AA-56C7-4351-A8D1-6A788E83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54A5-80B5-4A2C-AFA4-42F8A8B62A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42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400818-09D5-47FB-B587-14706403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F79633-A7CB-4B97-AC18-1CF020663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841AF6-4650-4D69-A2B6-7BBFC6BE6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ABFBCED-0CE6-4B7F-A50A-5BC9673D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A848-65FD-4C9C-BAAE-50F9CECA98A7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105AF8D-C65B-4B85-BDEF-2FA76C84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1C89A1-4C46-4D78-9383-4B1E909C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54A5-80B5-4A2C-AFA4-42F8A8B62A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40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DAE778-9691-4D14-AD74-1760703D1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941401-283B-4AE5-9D80-CEAD08E27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62A10CC-43B1-417E-90C7-A74EB3834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1A2A292-0A3E-4510-B996-3B06F348B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E6A0A33-4F1D-42B4-94BB-8E7F2C728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1DF35E0-24C6-4AFF-AE1C-2360B6B2A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A848-65FD-4C9C-BAAE-50F9CECA98A7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B296D2A-DB08-48AA-9462-D232AE9EF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D6DF2A0-8EBE-439B-8941-A671ED950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54A5-80B5-4A2C-AFA4-42F8A8B62A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47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2FEFE9-0184-4CED-B774-01B1A5D11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C4BF765-FAD6-44EE-87A6-73A620BEE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A848-65FD-4C9C-BAAE-50F9CECA98A7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5757B3F-C1E9-4EB5-B636-4F12451E1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9048DDB-70DB-4380-BD01-9750C1F5D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54A5-80B5-4A2C-AFA4-42F8A8B62A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77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75B997F-7944-40AB-924B-2AA24BED4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A848-65FD-4C9C-BAAE-50F9CECA98A7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BE1C31B-F508-483A-9DD7-8173BD84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E89B94E-8CBD-4E9B-BC4A-87D50BD5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54A5-80B5-4A2C-AFA4-42F8A8B62A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920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6447BA-1916-4F71-8442-3C71EE7A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F3AF03-B224-46BF-8E56-C4F8F13A1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36EF0DD-7F41-4242-B4A3-B13278BE3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F74FF5-F7FA-4582-B82A-39EF8B50C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A848-65FD-4C9C-BAAE-50F9CECA98A7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7E93BF9-59CC-4887-96A9-5611B47EF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B203A5A-78A6-4887-A406-DADDCE6C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54A5-80B5-4A2C-AFA4-42F8A8B62A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01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3146DE-9039-4233-86DF-21BDB7683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B9EFD6C-6BB7-42D6-B54D-05BA091CFA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4F7B8E8-B55C-4A28-93B6-1C4F749CC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D13862-5630-4E6C-9907-4CB51F4B9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A848-65FD-4C9C-BAAE-50F9CECA98A7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D207E95-C65C-4366-B02E-45FE861A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7277BF8-A333-4821-AFB3-507D5EB2F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54A5-80B5-4A2C-AFA4-42F8A8B62A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25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AAF8DAD-CD48-4BF6-A5B9-CF3565E8E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2B4A7D7-46EC-4587-947B-2AFC17135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17BEE1-F9AE-47B1-B671-267A2AAF1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3A848-65FD-4C9C-BAAE-50F9CECA98A7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0138B6-B606-4D4C-983E-E22615C149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25A36A-CBE7-45D9-924A-B048DE0FE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54A5-80B5-4A2C-AFA4-42F8A8B62A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4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7CF1DF-1AE9-4643-BC6F-7B15845DF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cs-CZ" sz="5400"/>
              <a:t>Norsko po 2. světové válce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895913C-656C-47F8-A638-21DE41B61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cs-CZ" sz="2000"/>
              <a:t>Norge i etterkrigstida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 descr="Obsah obrázku text, osoba, exteriér, lidé&#10;&#10;Popis byl vytvořen automaticky">
            <a:extLst>
              <a:ext uri="{FF2B5EF4-FFF2-40B4-BE49-F238E27FC236}">
                <a16:creationId xmlns:a16="http://schemas.microsoft.com/office/drawing/2014/main" id="{90B404C4-B754-4647-95A2-D87A011477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" r="20330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67004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088DDB-48C3-4E50-B95E-6D4D021BA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cs-CZ" dirty="0" err="1"/>
              <a:t>Velferdsstaten</a:t>
            </a:r>
            <a:endParaRPr lang="cs-CZ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E8510A92-4430-494D-9E08-F823431AA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443" y="2811104"/>
            <a:ext cx="2071640" cy="2928114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7FB875-ACCB-4BB3-9231-6BA173E07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</p:spPr>
        <p:txBody>
          <a:bodyPr>
            <a:normAutofit/>
          </a:bodyPr>
          <a:lstStyle/>
          <a:p>
            <a:r>
              <a:rPr lang="cs-CZ" sz="2000"/>
              <a:t>Sociálnědemokratická Arbeiderpartiet měla za cíl zvyšování sociální úrovně celého obyvatelstva</a:t>
            </a:r>
          </a:p>
          <a:p>
            <a:r>
              <a:rPr lang="cs-CZ" sz="2000"/>
              <a:t>Díky Marshallovu plánu, extrémně levné elektřině a německým investicím během války se poválečný průmysl rychle nastartoval a překonal všechny předválečné výsledky</a:t>
            </a:r>
          </a:p>
          <a:p>
            <a:r>
              <a:rPr lang="cs-CZ" sz="2000"/>
              <a:t>Přídavky na děti už v roce 1945, nemocenská 1946, zákon o dovolené 1947, podpora v nezaměstnanosti 1949, v polovině 60. let zavedení starobních důchodů</a:t>
            </a:r>
          </a:p>
          <a:p>
            <a:r>
              <a:rPr lang="cs-CZ" sz="2000"/>
              <a:t>Financováno z bohatého průmyslu a zvyšujících se daní</a:t>
            </a:r>
          </a:p>
        </p:txBody>
      </p:sp>
    </p:spTree>
    <p:extLst>
      <p:ext uri="{BB962C8B-B14F-4D97-AF65-F5344CB8AC3E}">
        <p14:creationId xmlns:p14="http://schemas.microsoft.com/office/powerpoint/2010/main" val="2006422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bloha, země, exteriér, hora&#10;&#10;Popis byl vytvořen automaticky">
            <a:extLst>
              <a:ext uri="{FF2B5EF4-FFF2-40B4-BE49-F238E27FC236}">
                <a16:creationId xmlns:a16="http://schemas.microsoft.com/office/drawing/2014/main" id="{36C7CBE5-C32D-4CB5-96DF-37B9C97E6A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5" r="1" b="7855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2E74DEF-9585-4BBD-84E6-D3826B11B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60. Léta v politice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B58CC2-5DD6-444C-A8D1-7E769716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cs-CZ" sz="1900" dirty="0" err="1">
                <a:solidFill>
                  <a:srgbClr val="000000"/>
                </a:solidFill>
              </a:rPr>
              <a:t>Ap</a:t>
            </a:r>
            <a:r>
              <a:rPr lang="cs-CZ" sz="1900" dirty="0">
                <a:solidFill>
                  <a:srgbClr val="000000"/>
                </a:solidFill>
              </a:rPr>
              <a:t> i nadále dominuje – poprvé ztrácí svoji nadpoloviční většinu mandátů až v roce 1961, kdy získává 74 mandátů ze 150</a:t>
            </a:r>
          </a:p>
          <a:p>
            <a:r>
              <a:rPr lang="cs-CZ" sz="1900" dirty="0">
                <a:solidFill>
                  <a:srgbClr val="000000"/>
                </a:solidFill>
              </a:rPr>
              <a:t>Poprvé ztrácí vládu po důlním neštěstí </a:t>
            </a:r>
            <a:r>
              <a:rPr lang="cs-CZ" sz="1900" dirty="0" err="1">
                <a:solidFill>
                  <a:srgbClr val="000000"/>
                </a:solidFill>
              </a:rPr>
              <a:t>Kings</a:t>
            </a:r>
            <a:r>
              <a:rPr lang="cs-CZ" sz="1900" dirty="0">
                <a:solidFill>
                  <a:srgbClr val="000000"/>
                </a:solidFill>
              </a:rPr>
              <a:t> Bay na Špicberkách – vytvoření koalice proti </a:t>
            </a:r>
            <a:r>
              <a:rPr lang="cs-CZ" sz="1900" dirty="0" err="1">
                <a:solidFill>
                  <a:srgbClr val="000000"/>
                </a:solidFill>
              </a:rPr>
              <a:t>Ap</a:t>
            </a:r>
            <a:r>
              <a:rPr lang="cs-CZ" sz="1900" dirty="0">
                <a:solidFill>
                  <a:srgbClr val="000000"/>
                </a:solidFill>
              </a:rPr>
              <a:t>, trvala jen 4 týdny, pak se </a:t>
            </a:r>
            <a:r>
              <a:rPr lang="cs-CZ" sz="1900" dirty="0" err="1">
                <a:solidFill>
                  <a:srgbClr val="000000"/>
                </a:solidFill>
              </a:rPr>
              <a:t>Gerhardsen</a:t>
            </a:r>
            <a:r>
              <a:rPr lang="cs-CZ" sz="1900" dirty="0">
                <a:solidFill>
                  <a:srgbClr val="000000"/>
                </a:solidFill>
              </a:rPr>
              <a:t> opět stává premiérem, až do roku 1965, kdy se poprvé ujímá vlády pravicovější opozice (u vlády do 1971)</a:t>
            </a:r>
          </a:p>
          <a:p>
            <a:r>
              <a:rPr lang="cs-CZ" sz="1900" dirty="0">
                <a:solidFill>
                  <a:srgbClr val="000000"/>
                </a:solidFill>
              </a:rPr>
              <a:t>Pokračování příklonu k Evropě, vyjednávání o vstupu do Evropského společenství</a:t>
            </a:r>
          </a:p>
        </p:txBody>
      </p:sp>
    </p:spTree>
    <p:extLst>
      <p:ext uri="{BB962C8B-B14F-4D97-AF65-F5344CB8AC3E}">
        <p14:creationId xmlns:p14="http://schemas.microsoft.com/office/powerpoint/2010/main" val="802269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0868C6E-70B0-4B39-AC61-ABF217318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pPr algn="ctr"/>
            <a:r>
              <a:rPr lang="cs-CZ" sz="4000">
                <a:solidFill>
                  <a:srgbClr val="FFFFFF"/>
                </a:solidFill>
              </a:rPr>
              <a:t>Oljeeventyret</a:t>
            </a:r>
          </a:p>
        </p:txBody>
      </p:sp>
      <p:pic>
        <p:nvPicPr>
          <p:cNvPr id="5" name="Obrázek 4" descr="Obsah obrázku voda, exteriér, obloha, loďka&#10;&#10;Popis byl vytvořen automaticky">
            <a:extLst>
              <a:ext uri="{FF2B5EF4-FFF2-40B4-BE49-F238E27FC236}">
                <a16:creationId xmlns:a16="http://schemas.microsoft.com/office/drawing/2014/main" id="{054A4F30-8E09-4E67-9620-92269556F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760978"/>
            <a:ext cx="5856121" cy="329406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917767-460D-4FDF-A871-6ED9BCCD8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871" y="2827419"/>
            <a:ext cx="5029200" cy="3227626"/>
          </a:xfrm>
        </p:spPr>
        <p:txBody>
          <a:bodyPr anchor="ctr">
            <a:normAutofit/>
          </a:bodyPr>
          <a:lstStyle/>
          <a:p>
            <a:r>
              <a:rPr lang="cs-CZ" sz="1600" dirty="0">
                <a:solidFill>
                  <a:srgbClr val="000000"/>
                </a:solidFill>
              </a:rPr>
              <a:t>V první polovině 60. </a:t>
            </a:r>
            <a:r>
              <a:rPr lang="cs-CZ" sz="1600">
                <a:solidFill>
                  <a:srgbClr val="000000"/>
                </a:solidFill>
              </a:rPr>
              <a:t>let začíná </a:t>
            </a:r>
            <a:r>
              <a:rPr lang="cs-CZ" sz="1600" dirty="0">
                <a:solidFill>
                  <a:srgbClr val="000000"/>
                </a:solidFill>
              </a:rPr>
              <a:t>zájem o norské vody s ohledem na hledání ropy – zahraniční společnosti Phillips </a:t>
            </a:r>
            <a:r>
              <a:rPr lang="cs-CZ" sz="1600" dirty="0" err="1">
                <a:solidFill>
                  <a:srgbClr val="000000"/>
                </a:solidFill>
              </a:rPr>
              <a:t>Petroleum</a:t>
            </a:r>
            <a:r>
              <a:rPr lang="cs-CZ" sz="1600" dirty="0">
                <a:solidFill>
                  <a:srgbClr val="000000"/>
                </a:solidFill>
              </a:rPr>
              <a:t>, ESSO a podobně</a:t>
            </a:r>
          </a:p>
          <a:p>
            <a:r>
              <a:rPr lang="cs-CZ" sz="1600" dirty="0">
                <a:solidFill>
                  <a:srgbClr val="000000"/>
                </a:solidFill>
              </a:rPr>
              <a:t>Negativní nálady kvůli těžbě ropy zahraničními společnostmi – vzniká státní firma </a:t>
            </a:r>
            <a:r>
              <a:rPr lang="cs-CZ" sz="1600" dirty="0" err="1">
                <a:solidFill>
                  <a:srgbClr val="000000"/>
                </a:solidFill>
              </a:rPr>
              <a:t>Statoil</a:t>
            </a:r>
            <a:r>
              <a:rPr lang="cs-CZ" sz="1600" dirty="0">
                <a:solidFill>
                  <a:srgbClr val="000000"/>
                </a:solidFill>
              </a:rPr>
              <a:t> (dnes </a:t>
            </a:r>
            <a:r>
              <a:rPr lang="cs-CZ" sz="1600" dirty="0" err="1">
                <a:solidFill>
                  <a:srgbClr val="000000"/>
                </a:solidFill>
              </a:rPr>
              <a:t>Equinor</a:t>
            </a:r>
            <a:r>
              <a:rPr lang="cs-CZ" sz="1600" dirty="0">
                <a:solidFill>
                  <a:srgbClr val="000000"/>
                </a:solidFill>
              </a:rPr>
              <a:t>), která má od začátku polovinu z vytěžených objemů ropy a zemního plynu</a:t>
            </a:r>
          </a:p>
          <a:p>
            <a:r>
              <a:rPr lang="cs-CZ" sz="1600" dirty="0">
                <a:solidFill>
                  <a:srgbClr val="000000"/>
                </a:solidFill>
              </a:rPr>
              <a:t>První náznaky přítomnosti ropy během zkušebních vrtů v 1966 a 1968</a:t>
            </a:r>
          </a:p>
          <a:p>
            <a:r>
              <a:rPr lang="cs-CZ" sz="1600" dirty="0">
                <a:solidFill>
                  <a:srgbClr val="000000"/>
                </a:solidFill>
              </a:rPr>
              <a:t>O Vánocích 1969 objevení velkého naleziště ropy v místě </a:t>
            </a:r>
            <a:r>
              <a:rPr lang="cs-CZ" sz="1600" dirty="0" err="1">
                <a:solidFill>
                  <a:srgbClr val="000000"/>
                </a:solidFill>
              </a:rPr>
              <a:t>Ekofiskfeltet</a:t>
            </a:r>
            <a:r>
              <a:rPr lang="cs-CZ" sz="1600" dirty="0">
                <a:solidFill>
                  <a:srgbClr val="000000"/>
                </a:solidFill>
              </a:rPr>
              <a:t> – začátek norské ropné pohádky</a:t>
            </a:r>
          </a:p>
        </p:txBody>
      </p:sp>
    </p:spTree>
    <p:extLst>
      <p:ext uri="{BB962C8B-B14F-4D97-AF65-F5344CB8AC3E}">
        <p14:creationId xmlns:p14="http://schemas.microsoft.com/office/powerpoint/2010/main" val="1879852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B868FE-841B-4D8F-B272-475DA1121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026" y="534248"/>
            <a:ext cx="4888306" cy="1325563"/>
          </a:xfrm>
        </p:spPr>
        <p:txBody>
          <a:bodyPr>
            <a:normAutofit/>
          </a:bodyPr>
          <a:lstStyle/>
          <a:p>
            <a:r>
              <a:rPr lang="cs-CZ" dirty="0"/>
              <a:t>Obnova země - </a:t>
            </a:r>
            <a:r>
              <a:rPr lang="cs-CZ" dirty="0" err="1"/>
              <a:t>Finnmark</a:t>
            </a:r>
            <a:endParaRPr lang="cs-CZ" dirty="0"/>
          </a:p>
        </p:txBody>
      </p:sp>
      <p:sp>
        <p:nvSpPr>
          <p:cNvPr id="19" name="Freeform: Shape 14">
            <a:extLst>
              <a:ext uri="{FF2B5EF4-FFF2-40B4-BE49-F238E27FC236}">
                <a16:creationId xmlns:a16="http://schemas.microsoft.com/office/drawing/2014/main" id="{B5809B1F-0726-44C0-B0A1-7FCE2A12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2560321" y="4232366"/>
            <a:ext cx="5610120" cy="2625634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6">
            <a:extLst>
              <a:ext uri="{FF2B5EF4-FFF2-40B4-BE49-F238E27FC236}">
                <a16:creationId xmlns:a16="http://schemas.microsoft.com/office/drawing/2014/main" id="{26EE9A0B-C601-4E3F-8541-29CA20DE1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5904411" cy="4406393"/>
          </a:xfrm>
          <a:custGeom>
            <a:avLst/>
            <a:gdLst>
              <a:gd name="connsiteX0" fmla="*/ 2562355 w 6855833"/>
              <a:gd name="connsiteY0" fmla="*/ 0 h 5116428"/>
              <a:gd name="connsiteX1" fmla="*/ 6855833 w 6855833"/>
              <a:gd name="connsiteY1" fmla="*/ 4293479 h 5116428"/>
              <a:gd name="connsiteX2" fmla="*/ 6833667 w 6855833"/>
              <a:gd name="connsiteY2" fmla="*/ 4732462 h 5116428"/>
              <a:gd name="connsiteX3" fmla="*/ 6775067 w 6855833"/>
              <a:gd name="connsiteY3" fmla="*/ 5116428 h 5116428"/>
              <a:gd name="connsiteX4" fmla="*/ 0 w 6855833"/>
              <a:gd name="connsiteY4" fmla="*/ 5116428 h 5116428"/>
              <a:gd name="connsiteX5" fmla="*/ 0 w 6855833"/>
              <a:gd name="connsiteY5" fmla="*/ 854273 h 5116428"/>
              <a:gd name="connsiteX6" fmla="*/ 161831 w 6855833"/>
              <a:gd name="connsiteY6" fmla="*/ 733259 h 5116428"/>
              <a:gd name="connsiteX7" fmla="*/ 2562355 w 6855833"/>
              <a:gd name="connsiteY7" fmla="*/ 0 h 51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5833" h="5116428">
                <a:moveTo>
                  <a:pt x="2562355" y="0"/>
                </a:moveTo>
                <a:cubicBezTo>
                  <a:pt x="4933578" y="0"/>
                  <a:pt x="6855833" y="1922255"/>
                  <a:pt x="6855833" y="4293479"/>
                </a:cubicBezTo>
                <a:cubicBezTo>
                  <a:pt x="6855833" y="4441680"/>
                  <a:pt x="6848324" y="4588128"/>
                  <a:pt x="6833667" y="4732462"/>
                </a:cubicBezTo>
                <a:lnTo>
                  <a:pt x="6775067" y="5116428"/>
                </a:lnTo>
                <a:lnTo>
                  <a:pt x="0" y="5116428"/>
                </a:lnTo>
                <a:lnTo>
                  <a:pt x="0" y="854273"/>
                </a:lnTo>
                <a:lnTo>
                  <a:pt x="161831" y="733259"/>
                </a:lnTo>
                <a:cubicBezTo>
                  <a:pt x="847074" y="270317"/>
                  <a:pt x="1673147" y="0"/>
                  <a:pt x="2562355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3EFDAB2-01E4-43F5-A601-2893996F05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" r="2" b="8051"/>
          <a:stretch/>
        </p:blipFill>
        <p:spPr>
          <a:xfrm>
            <a:off x="1" y="10"/>
            <a:ext cx="5681097" cy="4151910"/>
          </a:xfrm>
          <a:custGeom>
            <a:avLst/>
            <a:gdLst/>
            <a:ahLst/>
            <a:cxnLst/>
            <a:rect l="l" t="t" r="r" b="b"/>
            <a:pathLst>
              <a:path w="5681097" h="4151920">
                <a:moveTo>
                  <a:pt x="0" y="0"/>
                </a:moveTo>
                <a:lnTo>
                  <a:pt x="5611423" y="0"/>
                </a:lnTo>
                <a:lnTo>
                  <a:pt x="5663241" y="339527"/>
                </a:lnTo>
                <a:cubicBezTo>
                  <a:pt x="5675049" y="455800"/>
                  <a:pt x="5681097" y="573775"/>
                  <a:pt x="5681097" y="693164"/>
                </a:cubicBezTo>
                <a:cubicBezTo>
                  <a:pt x="5681097" y="2603383"/>
                  <a:pt x="4132560" y="4151920"/>
                  <a:pt x="2222343" y="4151920"/>
                </a:cubicBezTo>
                <a:cubicBezTo>
                  <a:pt x="1386622" y="4151920"/>
                  <a:pt x="620129" y="3855520"/>
                  <a:pt x="22252" y="3362108"/>
                </a:cubicBezTo>
                <a:lnTo>
                  <a:pt x="0" y="3341884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0990EB-3901-4C65-AAC4-E575E4392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142" y="2009941"/>
            <a:ext cx="4884189" cy="2438869"/>
          </a:xfrm>
        </p:spPr>
        <p:txBody>
          <a:bodyPr anchor="t">
            <a:normAutofit/>
          </a:bodyPr>
          <a:lstStyle/>
          <a:p>
            <a:r>
              <a:rPr lang="cs-CZ" sz="1800" dirty="0"/>
              <a:t>Během války nacisté na severu Norska aplikovali taktiku spálené země – takřka všechny obytné domy srovnané se zemí, obyvatelstvo vyhnáno – přesun na jih Norska, na severu zůstávají skoro jenom Sámové v divočině</a:t>
            </a:r>
          </a:p>
          <a:p>
            <a:r>
              <a:rPr lang="cs-CZ" sz="1800" dirty="0"/>
              <a:t>Obnova </a:t>
            </a:r>
            <a:r>
              <a:rPr lang="cs-CZ" sz="1800" dirty="0" err="1"/>
              <a:t>Finnmarky</a:t>
            </a:r>
            <a:r>
              <a:rPr lang="cs-CZ" sz="1800" dirty="0"/>
              <a:t> a severní části kraje </a:t>
            </a:r>
            <a:r>
              <a:rPr lang="cs-CZ" sz="1800" dirty="0" err="1"/>
              <a:t>Troms</a:t>
            </a:r>
            <a:r>
              <a:rPr lang="cs-CZ" sz="1800" dirty="0"/>
              <a:t> probíhala až do roku 1955</a:t>
            </a:r>
          </a:p>
          <a:p>
            <a:endParaRPr lang="cs-CZ" sz="1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207B681-849F-4B83-9E7F-439CEA69D5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903" r="-2" b="-2"/>
          <a:stretch/>
        </p:blipFill>
        <p:spPr>
          <a:xfrm>
            <a:off x="2785874" y="4448810"/>
            <a:ext cx="5148922" cy="2409190"/>
          </a:xfrm>
          <a:custGeom>
            <a:avLst/>
            <a:gdLst/>
            <a:ahLst/>
            <a:cxnLst/>
            <a:rect l="l" t="t" r="r" b="b"/>
            <a:pathLst>
              <a:path w="5148922" h="2409190">
                <a:moveTo>
                  <a:pt x="2574461" y="0"/>
                </a:moveTo>
                <a:cubicBezTo>
                  <a:pt x="3911983" y="0"/>
                  <a:pt x="5012087" y="1016507"/>
                  <a:pt x="5144375" y="2319127"/>
                </a:cubicBezTo>
                <a:lnTo>
                  <a:pt x="5148922" y="2409190"/>
                </a:lnTo>
                <a:lnTo>
                  <a:pt x="0" y="2409190"/>
                </a:lnTo>
                <a:lnTo>
                  <a:pt x="4548" y="2319127"/>
                </a:lnTo>
                <a:cubicBezTo>
                  <a:pt x="136837" y="1016507"/>
                  <a:pt x="1236939" y="0"/>
                  <a:pt x="257446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75623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7AE092-5721-41DF-9222-CE5254AC7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sz="4100"/>
              <a:t>Obnova země – zbytek Norska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F175EAC-E456-4024-9842-37F303AC8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2000" dirty="0"/>
              <a:t>Několik měst na jihu vybombardovaných – poměrně rychlá obnova</a:t>
            </a:r>
          </a:p>
          <a:p>
            <a:r>
              <a:rPr lang="cs-CZ" sz="2000" dirty="0"/>
              <a:t>Norsko nebylo válkou tak zasažené – Němci silně investovali do rozvoje infrastruktury, stavěli elektrárny, továrny atd.</a:t>
            </a:r>
          </a:p>
          <a:p>
            <a:r>
              <a:rPr lang="cs-CZ" sz="2000" dirty="0"/>
              <a:t>Norsko se již během dvou let po válce dostalo v rámci HDP na předválečnou úroveň</a:t>
            </a:r>
          </a:p>
          <a:p>
            <a:r>
              <a:rPr lang="cs-CZ" sz="2000" dirty="0"/>
              <a:t>Nedocházelo pouze k nahrazení zničených segmentů stejnými, Norsko se snažilo využít situaci k transformaci k průmyslové zemi – moderní průmysl, moderní prvky bydlení atd.</a:t>
            </a:r>
            <a:endParaRPr lang="en-US" sz="2000" dirty="0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3BE6A891-838C-4FA6-BDE8-2D4F0B84F1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r="371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4A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914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A41A768-238F-4463-8BEF-D6D1F2CA3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80" r="18700" b="240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58981F-E3BA-41A7-896B-C304E1EC9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cs-CZ" sz="2800" dirty="0"/>
              <a:t>Vypořádání se s kolaboranty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3A2566-73BD-4C4F-ACCC-699647599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 fontScale="92500" lnSpcReduction="20000"/>
          </a:bodyPr>
          <a:lstStyle/>
          <a:p>
            <a:r>
              <a:rPr lang="cs-CZ" sz="1700" dirty="0"/>
              <a:t>Více než 90 000 soudních případů</a:t>
            </a:r>
          </a:p>
          <a:p>
            <a:r>
              <a:rPr lang="cs-CZ" sz="1700" dirty="0"/>
              <a:t>Odsouzeno 46 000 mužů a žen</a:t>
            </a:r>
          </a:p>
          <a:p>
            <a:r>
              <a:rPr lang="cs-CZ" sz="1700" dirty="0"/>
              <a:t>25 poprav – </a:t>
            </a:r>
            <a:r>
              <a:rPr lang="cs-CZ" sz="1700" dirty="0" err="1"/>
              <a:t>Vidkun</a:t>
            </a:r>
            <a:r>
              <a:rPr lang="cs-CZ" sz="1700" dirty="0"/>
              <a:t> Quisling a další 2 ministři, zbytek spolupracovníci Gestapa</a:t>
            </a:r>
          </a:p>
          <a:p>
            <a:r>
              <a:rPr lang="cs-CZ" sz="1700" dirty="0"/>
              <a:t>Většina dostala pokutu nebo jim byla odebrána některá práva</a:t>
            </a:r>
          </a:p>
          <a:p>
            <a:r>
              <a:rPr lang="cs-CZ" sz="1700" dirty="0"/>
              <a:t>Část byla odsouzena do vězení, 80 na doživotí</a:t>
            </a:r>
          </a:p>
          <a:p>
            <a:r>
              <a:rPr lang="cs-CZ" sz="1700" dirty="0" err="1"/>
              <a:t>Knut</a:t>
            </a:r>
            <a:r>
              <a:rPr lang="cs-CZ" sz="1700" dirty="0"/>
              <a:t> </a:t>
            </a:r>
            <a:r>
              <a:rPr lang="cs-CZ" sz="1700" dirty="0" err="1"/>
              <a:t>Hamsun</a:t>
            </a:r>
            <a:r>
              <a:rPr lang="cs-CZ" sz="1700" dirty="0"/>
              <a:t> – Podporoval Hitlera, po válce na psychiatrické léčebně pro nepříčetnost – jen krátce, poté poslán domů – snaha vyhnout se uvěznění držitele Nobelovy ceny?</a:t>
            </a:r>
          </a:p>
        </p:txBody>
      </p:sp>
    </p:spTree>
    <p:extLst>
      <p:ext uri="{BB962C8B-B14F-4D97-AF65-F5344CB8AC3E}">
        <p14:creationId xmlns:p14="http://schemas.microsoft.com/office/powerpoint/2010/main" val="1926345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FD7BD2-F797-4F61-9E24-275BC140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 err="1"/>
              <a:t>Tyskerjenter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E6D620-3093-40F4-9892-5425DE39C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/>
              <a:t>Během války mělo množství norských žen poměr s německými vojáky</a:t>
            </a:r>
          </a:p>
          <a:p>
            <a:r>
              <a:rPr lang="cs-CZ" sz="2000" dirty="0"/>
              <a:t>Minimálně 10 000 dětí, které mělo za otce německého vojáka</a:t>
            </a:r>
          </a:p>
          <a:p>
            <a:r>
              <a:rPr lang="cs-CZ" sz="2000" dirty="0"/>
              <a:t>Vztah žen k německým mužům nepodporoval obraz domácího odboje, který měl být všenárodní</a:t>
            </a:r>
          </a:p>
          <a:p>
            <a:r>
              <a:rPr lang="cs-CZ" sz="2000" dirty="0"/>
              <a:t>Vztah s Němcem nebyl protizákonný, ženy i děti byli nicméně odsuzovány společností – </a:t>
            </a:r>
            <a:r>
              <a:rPr lang="cs-CZ" sz="2000" dirty="0" err="1"/>
              <a:t>gatejustis</a:t>
            </a:r>
            <a:r>
              <a:rPr lang="cs-CZ" sz="2000" dirty="0"/>
              <a:t> – Násilí, šikana</a:t>
            </a:r>
          </a:p>
          <a:p>
            <a:r>
              <a:rPr lang="cs-CZ" sz="2000" dirty="0"/>
              <a:t>Mnoho žen odsouzeno na základě smyšlených skutků</a:t>
            </a:r>
          </a:p>
          <a:p>
            <a:r>
              <a:rPr lang="cs-CZ" sz="2000" dirty="0"/>
              <a:t>Změna zákona o občanství – ženy, které si vzaly Němce, ztratily norské občanství a byly odeslány do Německa </a:t>
            </a:r>
          </a:p>
          <a:p>
            <a:r>
              <a:rPr lang="cs-CZ" sz="2000" dirty="0"/>
              <a:t>Děti odebírány a převychovávány, stigma zrady po dlouhá desetiletí</a:t>
            </a:r>
          </a:p>
          <a:p>
            <a:r>
              <a:rPr lang="cs-CZ" sz="2000" dirty="0"/>
              <a:t>Hospodářští „kolaboranti“ bez stigmatu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5" name="Obrázek 4" descr="Obsah obrázku exteriér, obloha, osoba, strom&#10;&#10;Popis byl vytvořen automaticky">
            <a:extLst>
              <a:ext uri="{FF2B5EF4-FFF2-40B4-BE49-F238E27FC236}">
                <a16:creationId xmlns:a16="http://schemas.microsoft.com/office/drawing/2014/main" id="{0B79FF9B-1561-4941-B3ED-DDB647D498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1" r="24517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75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3F031C-0138-4876-8A0C-B506AB2F0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sz="4100"/>
              <a:t>Obnova – Marshallův plán, povolenky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1CC711-89AA-4334-9D49-BC0A256A1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2000" dirty="0"/>
              <a:t>Po válce Norsko přijalo nabídku USA a během několika let získalo přes 256 milionů dolarů</a:t>
            </a:r>
          </a:p>
          <a:p>
            <a:r>
              <a:rPr lang="cs-CZ" sz="2000" dirty="0"/>
              <a:t>Díky tomu se dařilo rozvíjet průmysl a vyhnout se poválečné chudobě</a:t>
            </a:r>
          </a:p>
          <a:p>
            <a:r>
              <a:rPr lang="cs-CZ" sz="2000" dirty="0"/>
              <a:t>Po dobu několika let nicméně i nadále byla část potravin na příděl – mléčné výrobky, cukr, káva, auta pak byla na příděl až do roku 1960</a:t>
            </a:r>
          </a:p>
          <a:p>
            <a:r>
              <a:rPr lang="cs-CZ" sz="2000" dirty="0"/>
              <a:t>Zaměření vlády na industrializaci – spojitost s politickým vývojem po 2. světové válce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3D2F3A-28B7-4FC8-9E70-58223B216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" r="407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BA6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929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D21EAB-72C5-4434-8868-3555E4143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49128" cy="1212315"/>
          </a:xfrm>
        </p:spPr>
        <p:txBody>
          <a:bodyPr anchor="b">
            <a:normAutofit/>
          </a:bodyPr>
          <a:lstStyle/>
          <a:p>
            <a:r>
              <a:rPr lang="cs-CZ" sz="4000"/>
              <a:t>Politický vývoj po 2. sv. válce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7578301-DF42-46BB-A404-7C2C2272E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3614" y="1701532"/>
            <a:ext cx="10413714" cy="0"/>
          </a:xfrm>
          <a:prstGeom prst="line">
            <a:avLst/>
          </a:prstGeom>
          <a:ln w="19050">
            <a:solidFill>
              <a:srgbClr val="A38B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1B2B0B-CFD1-4C8F-AF64-60A151471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16096" cy="4277463"/>
          </a:xfrm>
        </p:spPr>
        <p:txBody>
          <a:bodyPr>
            <a:normAutofit/>
          </a:bodyPr>
          <a:lstStyle/>
          <a:p>
            <a:r>
              <a:rPr lang="cs-CZ" sz="1400" dirty="0"/>
              <a:t>V 1945 vláda národní jednoty, pak volby, ve kterých komunisté získávají 11 mandátů</a:t>
            </a:r>
          </a:p>
          <a:p>
            <a:r>
              <a:rPr lang="cs-CZ" sz="1400" dirty="0"/>
              <a:t>Snaha o pokračování v neutrální politice – Norsko se chtělo stát mostem mezi Západem a Východem</a:t>
            </a:r>
          </a:p>
          <a:p>
            <a:r>
              <a:rPr lang="cs-CZ" sz="1400" dirty="0" err="1"/>
              <a:t>Einar</a:t>
            </a:r>
            <a:r>
              <a:rPr lang="cs-CZ" sz="1400" dirty="0"/>
              <a:t> </a:t>
            </a:r>
            <a:r>
              <a:rPr lang="cs-CZ" sz="1400" dirty="0" err="1"/>
              <a:t>Gerhardsen</a:t>
            </a:r>
            <a:r>
              <a:rPr lang="cs-CZ" sz="1400" dirty="0"/>
              <a:t> – premiér za nejsilnější </a:t>
            </a:r>
            <a:r>
              <a:rPr lang="cs-CZ" sz="1400" dirty="0" err="1"/>
              <a:t>Ap</a:t>
            </a:r>
            <a:endParaRPr lang="cs-CZ" sz="1400" dirty="0"/>
          </a:p>
          <a:p>
            <a:r>
              <a:rPr lang="cs-CZ" sz="1400" dirty="0" err="1"/>
              <a:t>Arbeiderpartiet</a:t>
            </a:r>
            <a:r>
              <a:rPr lang="cs-CZ" sz="1400" dirty="0"/>
              <a:t> získává nadpoloviční většinu mandátů, úplnou moc</a:t>
            </a:r>
          </a:p>
          <a:p>
            <a:r>
              <a:rPr lang="cs-CZ" sz="1400" dirty="0"/>
              <a:t>Strach z komunistické strany, odklon od </a:t>
            </a:r>
            <a:r>
              <a:rPr lang="cs-CZ" sz="1400" dirty="0" err="1"/>
              <a:t>provýchodní</a:t>
            </a:r>
            <a:r>
              <a:rPr lang="cs-CZ" sz="1400" dirty="0"/>
              <a:t> orientace ( i na základě puče v Československu v 1948) </a:t>
            </a:r>
          </a:p>
          <a:p>
            <a:r>
              <a:rPr lang="cs-CZ" sz="1400" dirty="0" err="1"/>
              <a:t>Ap</a:t>
            </a:r>
            <a:r>
              <a:rPr lang="cs-CZ" sz="1400" dirty="0"/>
              <a:t> rozvíjí průmysl za účelem získání práce pro všechny, vymýcení chudoby, levná elektřina (i díky nacistickým elektrárnám) – těžký průmysl, výstavba bydlení</a:t>
            </a:r>
          </a:p>
          <a:p>
            <a:r>
              <a:rPr lang="cs-CZ" sz="1400" dirty="0"/>
              <a:t>1948 – </a:t>
            </a:r>
            <a:r>
              <a:rPr lang="cs-CZ" sz="1400" b="1" dirty="0" err="1"/>
              <a:t>Kråkerøytalen</a:t>
            </a:r>
            <a:r>
              <a:rPr lang="cs-CZ" sz="1400" b="1" dirty="0"/>
              <a:t> – </a:t>
            </a:r>
            <a:r>
              <a:rPr lang="cs-CZ" sz="1400" dirty="0"/>
              <a:t>cesta do NATO</a:t>
            </a:r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1030" name="Rectangle 72">
            <a:extLst>
              <a:ext uri="{FF2B5EF4-FFF2-40B4-BE49-F238E27FC236}">
                <a16:creationId xmlns:a16="http://schemas.microsoft.com/office/drawing/2014/main" id="{4DB346E3-7E8A-4B88-AC2E-34BC144C5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4338" y="1954795"/>
            <a:ext cx="1272022" cy="1479588"/>
          </a:xfrm>
          <a:prstGeom prst="rect">
            <a:avLst/>
          </a:prstGeom>
          <a:solidFill>
            <a:srgbClr val="A38B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emonteres Arbeiderpartiet? | steigan.no">
            <a:extLst>
              <a:ext uri="{FF2B5EF4-FFF2-40B4-BE49-F238E27FC236}">
                <a16:creationId xmlns:a16="http://schemas.microsoft.com/office/drawing/2014/main" id="{73197B44-02E1-45A5-9EEB-ECE5C0EE91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" r="13854" b="1"/>
          <a:stretch/>
        </p:blipFill>
        <p:spPr bwMode="auto">
          <a:xfrm>
            <a:off x="4576716" y="4193220"/>
            <a:ext cx="4230077" cy="251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DA9DE1E-EE37-4ABC-AA78-B711E8FEE8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1" r="-5" b="4250"/>
          <a:stretch/>
        </p:blipFill>
        <p:spPr>
          <a:xfrm>
            <a:off x="5154622" y="1577440"/>
            <a:ext cx="3571738" cy="229312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9FAED30-FD29-4390-8618-85D4CAD828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5" r="4397" b="-4"/>
          <a:stretch/>
        </p:blipFill>
        <p:spPr>
          <a:xfrm>
            <a:off x="9135331" y="1701532"/>
            <a:ext cx="2752323" cy="444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28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hala, dav, hlediště, konferenční místnost&#10;&#10;Popis byl vytvořen automaticky">
            <a:extLst>
              <a:ext uri="{FF2B5EF4-FFF2-40B4-BE49-F238E27FC236}">
                <a16:creationId xmlns:a16="http://schemas.microsoft.com/office/drawing/2014/main" id="{B873FCD1-4196-4056-B602-176A5431D4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5" r="19470" b="-2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8DE0435-3FFF-4AF5-9697-BE4A356D2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Mezinárodní politika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72794-329B-42AF-A1A2-424FB99D5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93" y="1905000"/>
            <a:ext cx="4992545" cy="4391025"/>
          </a:xfrm>
        </p:spPr>
        <p:txBody>
          <a:bodyPr anchor="ctr">
            <a:normAutofit/>
          </a:bodyPr>
          <a:lstStyle/>
          <a:p>
            <a:r>
              <a:rPr lang="cs-CZ" sz="1800" dirty="0">
                <a:solidFill>
                  <a:srgbClr val="000000"/>
                </a:solidFill>
              </a:rPr>
              <a:t>Už v roce 1945 Norsko spoluzakládá novou OSN, od 1. února </a:t>
            </a:r>
            <a:r>
              <a:rPr lang="cs-CZ" sz="1800" dirty="0" err="1">
                <a:solidFill>
                  <a:srgbClr val="000000"/>
                </a:solidFill>
              </a:rPr>
              <a:t>Trygve</a:t>
            </a:r>
            <a:r>
              <a:rPr lang="cs-CZ" sz="1800" dirty="0">
                <a:solidFill>
                  <a:srgbClr val="000000"/>
                </a:solidFill>
              </a:rPr>
              <a:t> Lie generální tajemník OSN</a:t>
            </a:r>
          </a:p>
          <a:p>
            <a:r>
              <a:rPr lang="cs-CZ" sz="1800" dirty="0">
                <a:solidFill>
                  <a:srgbClr val="000000"/>
                </a:solidFill>
              </a:rPr>
              <a:t>Po událostech 1948 Norsko opouští politiku neutrality a přidává se plně k západním státům – zakládajícím členem NATO v 1949 – </a:t>
            </a:r>
            <a:r>
              <a:rPr lang="cs-CZ" sz="1800" dirty="0" err="1">
                <a:solidFill>
                  <a:srgbClr val="000000"/>
                </a:solidFill>
              </a:rPr>
              <a:t>Ap</a:t>
            </a:r>
            <a:r>
              <a:rPr lang="cs-CZ" sz="1800" dirty="0">
                <a:solidFill>
                  <a:srgbClr val="000000"/>
                </a:solidFill>
              </a:rPr>
              <a:t> nicméně vzhledem ke své komunistické minulosti rozpolcena – vnitřní rozpory. Nakonec díky silnému tlaku </a:t>
            </a:r>
            <a:r>
              <a:rPr lang="cs-CZ" sz="1800" dirty="0" err="1">
                <a:solidFill>
                  <a:srgbClr val="000000"/>
                </a:solidFill>
              </a:rPr>
              <a:t>Gerhardsena</a:t>
            </a:r>
            <a:r>
              <a:rPr lang="cs-CZ" sz="1800" dirty="0">
                <a:solidFill>
                  <a:srgbClr val="000000"/>
                </a:solidFill>
              </a:rPr>
              <a:t> vstup do NATO schválen</a:t>
            </a:r>
          </a:p>
          <a:p>
            <a:r>
              <a:rPr lang="cs-CZ" sz="1800" dirty="0">
                <a:solidFill>
                  <a:srgbClr val="000000"/>
                </a:solidFill>
              </a:rPr>
              <a:t>Vztah k Evropě – na konci 50. let společně s Británií a několika dalšími „krajními“ státy žádají o přístup do ESUO – Francouzské veto</a:t>
            </a:r>
          </a:p>
        </p:txBody>
      </p:sp>
    </p:spTree>
    <p:extLst>
      <p:ext uri="{BB962C8B-B14F-4D97-AF65-F5344CB8AC3E}">
        <p14:creationId xmlns:p14="http://schemas.microsoft.com/office/powerpoint/2010/main" val="3240738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7A090C-9805-4CEC-8772-F5FE7356E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/>
              <a:t>50. Léta v Norsku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4F009D-BD59-4152-A8AD-482727492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2000" dirty="0" err="1"/>
              <a:t>Arbeiderpartiet</a:t>
            </a:r>
            <a:r>
              <a:rPr lang="cs-CZ" sz="2000" dirty="0"/>
              <a:t> i nadále zcela dominuje politické mapě Norska</a:t>
            </a:r>
          </a:p>
          <a:p>
            <a:r>
              <a:rPr lang="cs-CZ" sz="2000" dirty="0"/>
              <a:t>V roce 1957 umírá </a:t>
            </a:r>
            <a:r>
              <a:rPr lang="cs-CZ" sz="2000" dirty="0" err="1"/>
              <a:t>Haakon</a:t>
            </a:r>
            <a:r>
              <a:rPr lang="cs-CZ" sz="2000" dirty="0"/>
              <a:t> VII – nastupuje Olav V</a:t>
            </a:r>
          </a:p>
          <a:p>
            <a:r>
              <a:rPr lang="cs-CZ" sz="2000" dirty="0"/>
              <a:t>Norsko v rozmachu – nezaměstnanost padá, životní úroveň se zvedá, rostoucí průmysl, atd.</a:t>
            </a:r>
          </a:p>
          <a:p>
            <a:r>
              <a:rPr lang="cs-CZ" sz="2000" dirty="0"/>
              <a:t>První televizní vysílání, rozvoj divadel a kin</a:t>
            </a:r>
          </a:p>
          <a:p>
            <a:r>
              <a:rPr lang="cs-CZ" sz="2000" dirty="0"/>
              <a:t>Zavádění elektřiny a telefonu do domácností</a:t>
            </a:r>
          </a:p>
          <a:p>
            <a:r>
              <a:rPr lang="cs-CZ" sz="2000" dirty="0" err="1"/>
              <a:t>Ap</a:t>
            </a:r>
            <a:r>
              <a:rPr lang="cs-CZ" sz="2000" dirty="0"/>
              <a:t> spolupracuje s odbory, vznikají pevnější základy sociálního státu - </a:t>
            </a:r>
            <a:r>
              <a:rPr lang="cs-CZ" sz="2000" dirty="0" err="1"/>
              <a:t>Velferdsstaten</a:t>
            </a: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F34020B-5B6C-4CC7-9EE7-8C82B7EF17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4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7A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21466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1855</TotalTime>
  <Words>880</Words>
  <Application>Microsoft Office PowerPoint</Application>
  <PresentationFormat>Širokoúhlá obrazovka</PresentationFormat>
  <Paragraphs>64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Norsko po 2. světové válce</vt:lpstr>
      <vt:lpstr>Obnova země - Finnmark</vt:lpstr>
      <vt:lpstr>Obnova země – zbytek Norska</vt:lpstr>
      <vt:lpstr>Vypořádání se s kolaboranty</vt:lpstr>
      <vt:lpstr>Tyskerjenter</vt:lpstr>
      <vt:lpstr>Obnova – Marshallův plán, povolenky</vt:lpstr>
      <vt:lpstr>Politický vývoj po 2. sv. válce</vt:lpstr>
      <vt:lpstr>Mezinárodní politika</vt:lpstr>
      <vt:lpstr>50. Léta v Norsku</vt:lpstr>
      <vt:lpstr>Velferdsstaten</vt:lpstr>
      <vt:lpstr>60. Léta v politice</vt:lpstr>
      <vt:lpstr>Oljeeventyret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Přibáň</dc:creator>
  <cp:lastModifiedBy>Pavel Přibáň</cp:lastModifiedBy>
  <cp:revision>17</cp:revision>
  <dcterms:created xsi:type="dcterms:W3CDTF">2021-03-08T12:44:14Z</dcterms:created>
  <dcterms:modified xsi:type="dcterms:W3CDTF">2021-03-09T19:39:43Z</dcterms:modified>
</cp:coreProperties>
</file>