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2" r:id="rId7"/>
    <p:sldId id="261" r:id="rId8"/>
    <p:sldId id="263" r:id="rId9"/>
    <p:sldId id="264" r:id="rId10"/>
    <p:sldId id="265" r:id="rId11"/>
    <p:sldId id="266" r:id="rId12"/>
    <p:sldId id="267" r:id="rId13"/>
    <p:sldId id="268"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8FA3B-10E1-4A08-A875-3583220B2D6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FCD5147-F250-41E9-AF69-0467A298FA02}">
      <dgm:prSet/>
      <dgm:spPr/>
      <dgm:t>
        <a:bodyPr/>
        <a:lstStyle/>
        <a:p>
          <a:r>
            <a:rPr lang="cs-CZ"/>
            <a:t>V 15:25 došlo k výbuchu 950 kg trhavin před vládní budovou v centru Oslo – 8 lidí zemřelo, další desítky hospitalizovaných nebo zraněných</a:t>
          </a:r>
          <a:endParaRPr lang="en-US"/>
        </a:p>
      </dgm:t>
    </dgm:pt>
    <dgm:pt modelId="{95052E1E-5390-4044-BAD8-61B61027AEC6}" type="parTrans" cxnId="{E9094CCF-D888-47D5-BD97-D60DF087904C}">
      <dgm:prSet/>
      <dgm:spPr/>
      <dgm:t>
        <a:bodyPr/>
        <a:lstStyle/>
        <a:p>
          <a:endParaRPr lang="en-US"/>
        </a:p>
      </dgm:t>
    </dgm:pt>
    <dgm:pt modelId="{168B84CE-321D-4EBC-8240-62DC50450BE8}" type="sibTrans" cxnId="{E9094CCF-D888-47D5-BD97-D60DF087904C}">
      <dgm:prSet/>
      <dgm:spPr/>
      <dgm:t>
        <a:bodyPr/>
        <a:lstStyle/>
        <a:p>
          <a:endParaRPr lang="en-US"/>
        </a:p>
      </dgm:t>
    </dgm:pt>
    <dgm:pt modelId="{1944EF72-9BBF-45C3-BD52-C28B04244499}">
      <dgm:prSet/>
      <dgm:spPr/>
      <dgm:t>
        <a:bodyPr/>
        <a:lstStyle/>
        <a:p>
          <a:r>
            <a:rPr lang="cs-CZ"/>
            <a:t>Masivní poškození mnoha budov, více než 1000 podniků (kaváren, obchodů a jiných podniků) bylo poškozeno</a:t>
          </a:r>
          <a:endParaRPr lang="en-US"/>
        </a:p>
      </dgm:t>
    </dgm:pt>
    <dgm:pt modelId="{8F26FCC9-F822-4EA8-8D5F-122F1D5660C0}" type="parTrans" cxnId="{7F2F1732-6B1F-4594-B37B-359B644C4E7A}">
      <dgm:prSet/>
      <dgm:spPr/>
      <dgm:t>
        <a:bodyPr/>
        <a:lstStyle/>
        <a:p>
          <a:endParaRPr lang="en-US"/>
        </a:p>
      </dgm:t>
    </dgm:pt>
    <dgm:pt modelId="{6506E207-D8E9-4881-B742-E61C2BDDA9BB}" type="sibTrans" cxnId="{7F2F1732-6B1F-4594-B37B-359B644C4E7A}">
      <dgm:prSet/>
      <dgm:spPr/>
      <dgm:t>
        <a:bodyPr/>
        <a:lstStyle/>
        <a:p>
          <a:endParaRPr lang="en-US"/>
        </a:p>
      </dgm:t>
    </dgm:pt>
    <dgm:pt modelId="{2DCE6A1F-9E90-4DA6-8FA4-ED99EC94907C}">
      <dgm:prSet/>
      <dgm:spPr/>
      <dgm:t>
        <a:bodyPr/>
        <a:lstStyle/>
        <a:p>
          <a:r>
            <a:rPr lang="cs-CZ"/>
            <a:t>Anders Behring Breivik byl během příjezdu policie a sanitek k vládním budovám na cestě na ostrov Utøya</a:t>
          </a:r>
          <a:endParaRPr lang="en-US"/>
        </a:p>
      </dgm:t>
    </dgm:pt>
    <dgm:pt modelId="{A6C48335-605E-4134-8F9F-50BFCD6D60F1}" type="parTrans" cxnId="{D493ED09-2C2A-4BFA-90AA-960D21F41002}">
      <dgm:prSet/>
      <dgm:spPr/>
      <dgm:t>
        <a:bodyPr/>
        <a:lstStyle/>
        <a:p>
          <a:endParaRPr lang="en-US"/>
        </a:p>
      </dgm:t>
    </dgm:pt>
    <dgm:pt modelId="{FF3CFC4F-C567-4BBF-8458-E07A570E052D}" type="sibTrans" cxnId="{D493ED09-2C2A-4BFA-90AA-960D21F41002}">
      <dgm:prSet/>
      <dgm:spPr/>
      <dgm:t>
        <a:bodyPr/>
        <a:lstStyle/>
        <a:p>
          <a:endParaRPr lang="en-US"/>
        </a:p>
      </dgm:t>
    </dgm:pt>
    <dgm:pt modelId="{8AA1E2FD-F3B8-49DA-91F6-E577E5555931}" type="pres">
      <dgm:prSet presAssocID="{D938FA3B-10E1-4A08-A875-3583220B2D6B}" presName="vert0" presStyleCnt="0">
        <dgm:presLayoutVars>
          <dgm:dir/>
          <dgm:animOne val="branch"/>
          <dgm:animLvl val="lvl"/>
        </dgm:presLayoutVars>
      </dgm:prSet>
      <dgm:spPr/>
    </dgm:pt>
    <dgm:pt modelId="{D366CE6B-9A22-4B7A-AB91-07AEA885A963}" type="pres">
      <dgm:prSet presAssocID="{1FCD5147-F250-41E9-AF69-0467A298FA02}" presName="thickLine" presStyleLbl="alignNode1" presStyleIdx="0" presStyleCnt="3"/>
      <dgm:spPr/>
    </dgm:pt>
    <dgm:pt modelId="{E4DB98E3-55FE-4B8D-A900-BCC343492BF0}" type="pres">
      <dgm:prSet presAssocID="{1FCD5147-F250-41E9-AF69-0467A298FA02}" presName="horz1" presStyleCnt="0"/>
      <dgm:spPr/>
    </dgm:pt>
    <dgm:pt modelId="{61049109-9A0D-4F77-917F-2187D235D126}" type="pres">
      <dgm:prSet presAssocID="{1FCD5147-F250-41E9-AF69-0467A298FA02}" presName="tx1" presStyleLbl="revTx" presStyleIdx="0" presStyleCnt="3"/>
      <dgm:spPr/>
    </dgm:pt>
    <dgm:pt modelId="{9F05F47E-7F90-45F3-BF1E-69C3F31EA443}" type="pres">
      <dgm:prSet presAssocID="{1FCD5147-F250-41E9-AF69-0467A298FA02}" presName="vert1" presStyleCnt="0"/>
      <dgm:spPr/>
    </dgm:pt>
    <dgm:pt modelId="{80AD7672-24DF-4C45-9413-F9B3906989C0}" type="pres">
      <dgm:prSet presAssocID="{1944EF72-9BBF-45C3-BD52-C28B04244499}" presName="thickLine" presStyleLbl="alignNode1" presStyleIdx="1" presStyleCnt="3"/>
      <dgm:spPr/>
    </dgm:pt>
    <dgm:pt modelId="{334B908F-FA99-49DD-B77D-0597292EB8C1}" type="pres">
      <dgm:prSet presAssocID="{1944EF72-9BBF-45C3-BD52-C28B04244499}" presName="horz1" presStyleCnt="0"/>
      <dgm:spPr/>
    </dgm:pt>
    <dgm:pt modelId="{F9458595-0647-4AD6-8F9F-B2ED7AD2417B}" type="pres">
      <dgm:prSet presAssocID="{1944EF72-9BBF-45C3-BD52-C28B04244499}" presName="tx1" presStyleLbl="revTx" presStyleIdx="1" presStyleCnt="3"/>
      <dgm:spPr/>
    </dgm:pt>
    <dgm:pt modelId="{322D6A3F-B39E-43BE-8C59-C6A104ECA663}" type="pres">
      <dgm:prSet presAssocID="{1944EF72-9BBF-45C3-BD52-C28B04244499}" presName="vert1" presStyleCnt="0"/>
      <dgm:spPr/>
    </dgm:pt>
    <dgm:pt modelId="{A65BEDC1-32F8-4344-9DAD-1CA236CDA9D2}" type="pres">
      <dgm:prSet presAssocID="{2DCE6A1F-9E90-4DA6-8FA4-ED99EC94907C}" presName="thickLine" presStyleLbl="alignNode1" presStyleIdx="2" presStyleCnt="3"/>
      <dgm:spPr/>
    </dgm:pt>
    <dgm:pt modelId="{A4F3A4E4-E9A5-4E04-BB71-82129633A12D}" type="pres">
      <dgm:prSet presAssocID="{2DCE6A1F-9E90-4DA6-8FA4-ED99EC94907C}" presName="horz1" presStyleCnt="0"/>
      <dgm:spPr/>
    </dgm:pt>
    <dgm:pt modelId="{41FF0FD3-ABDC-46BD-B97D-7FF3B926E0B3}" type="pres">
      <dgm:prSet presAssocID="{2DCE6A1F-9E90-4DA6-8FA4-ED99EC94907C}" presName="tx1" presStyleLbl="revTx" presStyleIdx="2" presStyleCnt="3"/>
      <dgm:spPr/>
    </dgm:pt>
    <dgm:pt modelId="{C40B1295-3034-4B2C-AC06-4C6ED792355A}" type="pres">
      <dgm:prSet presAssocID="{2DCE6A1F-9E90-4DA6-8FA4-ED99EC94907C}" presName="vert1" presStyleCnt="0"/>
      <dgm:spPr/>
    </dgm:pt>
  </dgm:ptLst>
  <dgm:cxnLst>
    <dgm:cxn modelId="{D493ED09-2C2A-4BFA-90AA-960D21F41002}" srcId="{D938FA3B-10E1-4A08-A875-3583220B2D6B}" destId="{2DCE6A1F-9E90-4DA6-8FA4-ED99EC94907C}" srcOrd="2" destOrd="0" parTransId="{A6C48335-605E-4134-8F9F-50BFCD6D60F1}" sibTransId="{FF3CFC4F-C567-4BBF-8458-E07A570E052D}"/>
    <dgm:cxn modelId="{DE9B0620-AE3A-4FF4-A9B6-64D5E3989075}" type="presOf" srcId="{1944EF72-9BBF-45C3-BD52-C28B04244499}" destId="{F9458595-0647-4AD6-8F9F-B2ED7AD2417B}" srcOrd="0" destOrd="0" presId="urn:microsoft.com/office/officeart/2008/layout/LinedList"/>
    <dgm:cxn modelId="{5AB2D030-54D7-40A7-8F5F-5ABDB2677C99}" type="presOf" srcId="{2DCE6A1F-9E90-4DA6-8FA4-ED99EC94907C}" destId="{41FF0FD3-ABDC-46BD-B97D-7FF3B926E0B3}" srcOrd="0" destOrd="0" presId="urn:microsoft.com/office/officeart/2008/layout/LinedList"/>
    <dgm:cxn modelId="{7F2F1732-6B1F-4594-B37B-359B644C4E7A}" srcId="{D938FA3B-10E1-4A08-A875-3583220B2D6B}" destId="{1944EF72-9BBF-45C3-BD52-C28B04244499}" srcOrd="1" destOrd="0" parTransId="{8F26FCC9-F822-4EA8-8D5F-122F1D5660C0}" sibTransId="{6506E207-D8E9-4881-B742-E61C2BDDA9BB}"/>
    <dgm:cxn modelId="{1CEAAB97-9F74-4B01-8ADD-A32E4AA77539}" type="presOf" srcId="{D938FA3B-10E1-4A08-A875-3583220B2D6B}" destId="{8AA1E2FD-F3B8-49DA-91F6-E577E5555931}" srcOrd="0" destOrd="0" presId="urn:microsoft.com/office/officeart/2008/layout/LinedList"/>
    <dgm:cxn modelId="{E9094CCF-D888-47D5-BD97-D60DF087904C}" srcId="{D938FA3B-10E1-4A08-A875-3583220B2D6B}" destId="{1FCD5147-F250-41E9-AF69-0467A298FA02}" srcOrd="0" destOrd="0" parTransId="{95052E1E-5390-4044-BAD8-61B61027AEC6}" sibTransId="{168B84CE-321D-4EBC-8240-62DC50450BE8}"/>
    <dgm:cxn modelId="{A9EEC2F9-A43C-4052-B2E7-F72B5C9355DD}" type="presOf" srcId="{1FCD5147-F250-41E9-AF69-0467A298FA02}" destId="{61049109-9A0D-4F77-917F-2187D235D126}" srcOrd="0" destOrd="0" presId="urn:microsoft.com/office/officeart/2008/layout/LinedList"/>
    <dgm:cxn modelId="{9408581D-A393-42FE-BC16-42AC2D4E55E6}" type="presParOf" srcId="{8AA1E2FD-F3B8-49DA-91F6-E577E5555931}" destId="{D366CE6B-9A22-4B7A-AB91-07AEA885A963}" srcOrd="0" destOrd="0" presId="urn:microsoft.com/office/officeart/2008/layout/LinedList"/>
    <dgm:cxn modelId="{D4EF37DF-963A-4847-A90A-81E9118E5E21}" type="presParOf" srcId="{8AA1E2FD-F3B8-49DA-91F6-E577E5555931}" destId="{E4DB98E3-55FE-4B8D-A900-BCC343492BF0}" srcOrd="1" destOrd="0" presId="urn:microsoft.com/office/officeart/2008/layout/LinedList"/>
    <dgm:cxn modelId="{76344B3B-6E38-4C50-87A9-86600EF3F92B}" type="presParOf" srcId="{E4DB98E3-55FE-4B8D-A900-BCC343492BF0}" destId="{61049109-9A0D-4F77-917F-2187D235D126}" srcOrd="0" destOrd="0" presId="urn:microsoft.com/office/officeart/2008/layout/LinedList"/>
    <dgm:cxn modelId="{6EE3FEDF-67CD-4A0E-A3F8-9126A121E5BD}" type="presParOf" srcId="{E4DB98E3-55FE-4B8D-A900-BCC343492BF0}" destId="{9F05F47E-7F90-45F3-BF1E-69C3F31EA443}" srcOrd="1" destOrd="0" presId="urn:microsoft.com/office/officeart/2008/layout/LinedList"/>
    <dgm:cxn modelId="{7FBFAEFD-44A3-478A-BF02-4467A0D56D18}" type="presParOf" srcId="{8AA1E2FD-F3B8-49DA-91F6-E577E5555931}" destId="{80AD7672-24DF-4C45-9413-F9B3906989C0}" srcOrd="2" destOrd="0" presId="urn:microsoft.com/office/officeart/2008/layout/LinedList"/>
    <dgm:cxn modelId="{9B8AF23B-0F7E-408F-9DF4-51E68049CCAF}" type="presParOf" srcId="{8AA1E2FD-F3B8-49DA-91F6-E577E5555931}" destId="{334B908F-FA99-49DD-B77D-0597292EB8C1}" srcOrd="3" destOrd="0" presId="urn:microsoft.com/office/officeart/2008/layout/LinedList"/>
    <dgm:cxn modelId="{D623A979-2515-4DDD-BDDA-D7386111F872}" type="presParOf" srcId="{334B908F-FA99-49DD-B77D-0597292EB8C1}" destId="{F9458595-0647-4AD6-8F9F-B2ED7AD2417B}" srcOrd="0" destOrd="0" presId="urn:microsoft.com/office/officeart/2008/layout/LinedList"/>
    <dgm:cxn modelId="{2AE4134A-6780-4579-9D5F-1B877A8F35CA}" type="presParOf" srcId="{334B908F-FA99-49DD-B77D-0597292EB8C1}" destId="{322D6A3F-B39E-43BE-8C59-C6A104ECA663}" srcOrd="1" destOrd="0" presId="urn:microsoft.com/office/officeart/2008/layout/LinedList"/>
    <dgm:cxn modelId="{58A9683F-8A45-4895-85BB-5DDAFC15F94E}" type="presParOf" srcId="{8AA1E2FD-F3B8-49DA-91F6-E577E5555931}" destId="{A65BEDC1-32F8-4344-9DAD-1CA236CDA9D2}" srcOrd="4" destOrd="0" presId="urn:microsoft.com/office/officeart/2008/layout/LinedList"/>
    <dgm:cxn modelId="{E35BEBDE-0B3F-404E-A570-1487D3FE2A64}" type="presParOf" srcId="{8AA1E2FD-F3B8-49DA-91F6-E577E5555931}" destId="{A4F3A4E4-E9A5-4E04-BB71-82129633A12D}" srcOrd="5" destOrd="0" presId="urn:microsoft.com/office/officeart/2008/layout/LinedList"/>
    <dgm:cxn modelId="{6451578A-FDC7-4380-82F8-EA568E107AC9}" type="presParOf" srcId="{A4F3A4E4-E9A5-4E04-BB71-82129633A12D}" destId="{41FF0FD3-ABDC-46BD-B97D-7FF3B926E0B3}" srcOrd="0" destOrd="0" presId="urn:microsoft.com/office/officeart/2008/layout/LinedList"/>
    <dgm:cxn modelId="{ED479355-A29A-49BE-B5AA-B86CB2935DEA}" type="presParOf" srcId="{A4F3A4E4-E9A5-4E04-BB71-82129633A12D}" destId="{C40B1295-3034-4B2C-AC06-4C6ED79235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95646E-8C2B-47E1-A1C3-D7BF0C598564}"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D517E44E-6CC4-4FFF-A132-521C0876390F}">
      <dgm:prSet/>
      <dgm:spPr/>
      <dgm:t>
        <a:bodyPr/>
        <a:lstStyle/>
        <a:p>
          <a:r>
            <a:rPr lang="cs-CZ"/>
            <a:t>Breivik se po příjezdu na trajekt představil jako policista (měl falešnou uniformu a průkaz)</a:t>
          </a:r>
          <a:endParaRPr lang="en-US"/>
        </a:p>
      </dgm:t>
    </dgm:pt>
    <dgm:pt modelId="{58AC7DD5-86B4-439F-A105-C1DC6636A5C5}" type="parTrans" cxnId="{B488BCA0-41A5-48F4-8F30-4C0DE509170A}">
      <dgm:prSet/>
      <dgm:spPr/>
      <dgm:t>
        <a:bodyPr/>
        <a:lstStyle/>
        <a:p>
          <a:endParaRPr lang="en-US"/>
        </a:p>
      </dgm:t>
    </dgm:pt>
    <dgm:pt modelId="{1D36BBEF-FA36-4921-820C-7C4ABBC652A8}" type="sibTrans" cxnId="{B488BCA0-41A5-48F4-8F30-4C0DE509170A}">
      <dgm:prSet/>
      <dgm:spPr/>
      <dgm:t>
        <a:bodyPr/>
        <a:lstStyle/>
        <a:p>
          <a:endParaRPr lang="en-US"/>
        </a:p>
      </dgm:t>
    </dgm:pt>
    <dgm:pt modelId="{75D06E24-ADE5-4C9A-A786-D44BF2EF123B}">
      <dgm:prSet/>
      <dgm:spPr/>
      <dgm:t>
        <a:bodyPr/>
        <a:lstStyle/>
        <a:p>
          <a:r>
            <a:rPr lang="cs-CZ"/>
            <a:t>Popraveno 69 osob (z toho 33 dětí), další desítky zraněny</a:t>
          </a:r>
          <a:endParaRPr lang="en-US"/>
        </a:p>
      </dgm:t>
    </dgm:pt>
    <dgm:pt modelId="{9266AC2C-102D-4ABB-82E9-E6FA9FB5EFBF}" type="parTrans" cxnId="{0042EC68-E73F-4900-95DD-973759FB9DCB}">
      <dgm:prSet/>
      <dgm:spPr/>
      <dgm:t>
        <a:bodyPr/>
        <a:lstStyle/>
        <a:p>
          <a:endParaRPr lang="en-US"/>
        </a:p>
      </dgm:t>
    </dgm:pt>
    <dgm:pt modelId="{64DE6863-1BC5-4D67-A772-D1BC655E29EA}" type="sibTrans" cxnId="{0042EC68-E73F-4900-95DD-973759FB9DCB}">
      <dgm:prSet/>
      <dgm:spPr/>
      <dgm:t>
        <a:bodyPr/>
        <a:lstStyle/>
        <a:p>
          <a:endParaRPr lang="en-US"/>
        </a:p>
      </dgm:t>
    </dgm:pt>
    <dgm:pt modelId="{6BAB122E-F911-4752-833C-4650A0C3E98C}">
      <dgm:prSet/>
      <dgm:spPr/>
      <dgm:t>
        <a:bodyPr/>
        <a:lstStyle/>
        <a:p>
          <a:r>
            <a:rPr lang="cs-CZ"/>
            <a:t>Hodinu a půl po prvních výstřelech na ostrov dorazila policie</a:t>
          </a:r>
          <a:endParaRPr lang="en-US"/>
        </a:p>
      </dgm:t>
    </dgm:pt>
    <dgm:pt modelId="{CC8AF1EA-741B-44E9-BBBC-930B968184C7}" type="parTrans" cxnId="{D072B872-316A-44FD-8C63-FDA5B4E276B8}">
      <dgm:prSet/>
      <dgm:spPr/>
      <dgm:t>
        <a:bodyPr/>
        <a:lstStyle/>
        <a:p>
          <a:endParaRPr lang="en-US"/>
        </a:p>
      </dgm:t>
    </dgm:pt>
    <dgm:pt modelId="{061FDEAA-E0AD-4854-AFF2-0D5C6E3F3641}" type="sibTrans" cxnId="{D072B872-316A-44FD-8C63-FDA5B4E276B8}">
      <dgm:prSet/>
      <dgm:spPr/>
      <dgm:t>
        <a:bodyPr/>
        <a:lstStyle/>
        <a:p>
          <a:endParaRPr lang="en-US"/>
        </a:p>
      </dgm:t>
    </dgm:pt>
    <dgm:pt modelId="{F0D6A17D-D955-4E17-8F86-62F104E52ABB}">
      <dgm:prSet/>
      <dgm:spPr/>
      <dgm:t>
        <a:bodyPr/>
        <a:lstStyle/>
        <a:p>
          <a:r>
            <a:rPr lang="cs-CZ"/>
            <a:t>Mnoho zachráněno z vody pomocí člunů lidí z okolí</a:t>
          </a:r>
          <a:endParaRPr lang="en-US"/>
        </a:p>
      </dgm:t>
    </dgm:pt>
    <dgm:pt modelId="{89770D60-1CEB-49FE-AAD2-BF31326B1FB1}" type="parTrans" cxnId="{254E2B28-09CC-4B81-97FB-BA20FB5F59C7}">
      <dgm:prSet/>
      <dgm:spPr/>
      <dgm:t>
        <a:bodyPr/>
        <a:lstStyle/>
        <a:p>
          <a:endParaRPr lang="en-US"/>
        </a:p>
      </dgm:t>
    </dgm:pt>
    <dgm:pt modelId="{436923A7-3804-4218-AD06-15294257DC88}" type="sibTrans" cxnId="{254E2B28-09CC-4B81-97FB-BA20FB5F59C7}">
      <dgm:prSet/>
      <dgm:spPr/>
      <dgm:t>
        <a:bodyPr/>
        <a:lstStyle/>
        <a:p>
          <a:endParaRPr lang="en-US"/>
        </a:p>
      </dgm:t>
    </dgm:pt>
    <dgm:pt modelId="{AB1AFB38-4927-46F2-B4FD-6FC38725A6FA}" type="pres">
      <dgm:prSet presAssocID="{9295646E-8C2B-47E1-A1C3-D7BF0C598564}" presName="vert0" presStyleCnt="0">
        <dgm:presLayoutVars>
          <dgm:dir/>
          <dgm:animOne val="branch"/>
          <dgm:animLvl val="lvl"/>
        </dgm:presLayoutVars>
      </dgm:prSet>
      <dgm:spPr/>
    </dgm:pt>
    <dgm:pt modelId="{5B7EA6CF-55A2-46F0-A668-5E3D88FCF346}" type="pres">
      <dgm:prSet presAssocID="{D517E44E-6CC4-4FFF-A132-521C0876390F}" presName="thickLine" presStyleLbl="alignNode1" presStyleIdx="0" presStyleCnt="4"/>
      <dgm:spPr/>
    </dgm:pt>
    <dgm:pt modelId="{9BBAF143-F752-45CB-B416-7526912ABDBB}" type="pres">
      <dgm:prSet presAssocID="{D517E44E-6CC4-4FFF-A132-521C0876390F}" presName="horz1" presStyleCnt="0"/>
      <dgm:spPr/>
    </dgm:pt>
    <dgm:pt modelId="{6838EC31-8F6F-4A5B-8966-BBD22B8DEB72}" type="pres">
      <dgm:prSet presAssocID="{D517E44E-6CC4-4FFF-A132-521C0876390F}" presName="tx1" presStyleLbl="revTx" presStyleIdx="0" presStyleCnt="4"/>
      <dgm:spPr/>
    </dgm:pt>
    <dgm:pt modelId="{47537D65-7C5E-441C-9640-B53A1AC75D68}" type="pres">
      <dgm:prSet presAssocID="{D517E44E-6CC4-4FFF-A132-521C0876390F}" presName="vert1" presStyleCnt="0"/>
      <dgm:spPr/>
    </dgm:pt>
    <dgm:pt modelId="{D1D8CEC1-AF5C-4466-8DAA-9B55F9353168}" type="pres">
      <dgm:prSet presAssocID="{75D06E24-ADE5-4C9A-A786-D44BF2EF123B}" presName="thickLine" presStyleLbl="alignNode1" presStyleIdx="1" presStyleCnt="4"/>
      <dgm:spPr/>
    </dgm:pt>
    <dgm:pt modelId="{6DD0E79C-37C3-4810-B887-897E13B5DD7E}" type="pres">
      <dgm:prSet presAssocID="{75D06E24-ADE5-4C9A-A786-D44BF2EF123B}" presName="horz1" presStyleCnt="0"/>
      <dgm:spPr/>
    </dgm:pt>
    <dgm:pt modelId="{275B403A-8A71-4C81-A9D0-A38B17B5A1A6}" type="pres">
      <dgm:prSet presAssocID="{75D06E24-ADE5-4C9A-A786-D44BF2EF123B}" presName="tx1" presStyleLbl="revTx" presStyleIdx="1" presStyleCnt="4"/>
      <dgm:spPr/>
    </dgm:pt>
    <dgm:pt modelId="{555B4C5B-CAB1-4329-8947-A88A4ADD4E31}" type="pres">
      <dgm:prSet presAssocID="{75D06E24-ADE5-4C9A-A786-D44BF2EF123B}" presName="vert1" presStyleCnt="0"/>
      <dgm:spPr/>
    </dgm:pt>
    <dgm:pt modelId="{DB3783CD-78B7-4F99-B1FE-B6923DF4635E}" type="pres">
      <dgm:prSet presAssocID="{6BAB122E-F911-4752-833C-4650A0C3E98C}" presName="thickLine" presStyleLbl="alignNode1" presStyleIdx="2" presStyleCnt="4"/>
      <dgm:spPr/>
    </dgm:pt>
    <dgm:pt modelId="{5D475794-6232-4B2E-89B4-EB5A2DDEC39B}" type="pres">
      <dgm:prSet presAssocID="{6BAB122E-F911-4752-833C-4650A0C3E98C}" presName="horz1" presStyleCnt="0"/>
      <dgm:spPr/>
    </dgm:pt>
    <dgm:pt modelId="{2454262B-FA56-4E44-A604-BD882C075536}" type="pres">
      <dgm:prSet presAssocID="{6BAB122E-F911-4752-833C-4650A0C3E98C}" presName="tx1" presStyleLbl="revTx" presStyleIdx="2" presStyleCnt="4"/>
      <dgm:spPr/>
    </dgm:pt>
    <dgm:pt modelId="{E96D7994-236D-48BA-B39E-14D96A67D8F2}" type="pres">
      <dgm:prSet presAssocID="{6BAB122E-F911-4752-833C-4650A0C3E98C}" presName="vert1" presStyleCnt="0"/>
      <dgm:spPr/>
    </dgm:pt>
    <dgm:pt modelId="{45CA69B8-F86D-4485-95D6-0D04EC7708E8}" type="pres">
      <dgm:prSet presAssocID="{F0D6A17D-D955-4E17-8F86-62F104E52ABB}" presName="thickLine" presStyleLbl="alignNode1" presStyleIdx="3" presStyleCnt="4"/>
      <dgm:spPr/>
    </dgm:pt>
    <dgm:pt modelId="{9BEF6DD5-977C-4AAB-84AA-093D1BB16B9D}" type="pres">
      <dgm:prSet presAssocID="{F0D6A17D-D955-4E17-8F86-62F104E52ABB}" presName="horz1" presStyleCnt="0"/>
      <dgm:spPr/>
    </dgm:pt>
    <dgm:pt modelId="{8D187924-B1ED-490A-B7F5-CB8D03788E41}" type="pres">
      <dgm:prSet presAssocID="{F0D6A17D-D955-4E17-8F86-62F104E52ABB}" presName="tx1" presStyleLbl="revTx" presStyleIdx="3" presStyleCnt="4"/>
      <dgm:spPr/>
    </dgm:pt>
    <dgm:pt modelId="{C813EB24-173A-45D3-8A47-963DD2F0DAFB}" type="pres">
      <dgm:prSet presAssocID="{F0D6A17D-D955-4E17-8F86-62F104E52ABB}" presName="vert1" presStyleCnt="0"/>
      <dgm:spPr/>
    </dgm:pt>
  </dgm:ptLst>
  <dgm:cxnLst>
    <dgm:cxn modelId="{254E2B28-09CC-4B81-97FB-BA20FB5F59C7}" srcId="{9295646E-8C2B-47E1-A1C3-D7BF0C598564}" destId="{F0D6A17D-D955-4E17-8F86-62F104E52ABB}" srcOrd="3" destOrd="0" parTransId="{89770D60-1CEB-49FE-AAD2-BF31326B1FB1}" sibTransId="{436923A7-3804-4218-AD06-15294257DC88}"/>
    <dgm:cxn modelId="{2EE59563-2CE9-4A76-B4EB-62A94DFEB2B4}" type="presOf" srcId="{9295646E-8C2B-47E1-A1C3-D7BF0C598564}" destId="{AB1AFB38-4927-46F2-B4FD-6FC38725A6FA}" srcOrd="0" destOrd="0" presId="urn:microsoft.com/office/officeart/2008/layout/LinedList"/>
    <dgm:cxn modelId="{0042EC68-E73F-4900-95DD-973759FB9DCB}" srcId="{9295646E-8C2B-47E1-A1C3-D7BF0C598564}" destId="{75D06E24-ADE5-4C9A-A786-D44BF2EF123B}" srcOrd="1" destOrd="0" parTransId="{9266AC2C-102D-4ABB-82E9-E6FA9FB5EFBF}" sibTransId="{64DE6863-1BC5-4D67-A772-D1BC655E29EA}"/>
    <dgm:cxn modelId="{D072B872-316A-44FD-8C63-FDA5B4E276B8}" srcId="{9295646E-8C2B-47E1-A1C3-D7BF0C598564}" destId="{6BAB122E-F911-4752-833C-4650A0C3E98C}" srcOrd="2" destOrd="0" parTransId="{CC8AF1EA-741B-44E9-BBBC-930B968184C7}" sibTransId="{061FDEAA-E0AD-4854-AFF2-0D5C6E3F3641}"/>
    <dgm:cxn modelId="{A4A0B775-B0F4-45BB-8443-9E9DBB5C22C1}" type="presOf" srcId="{D517E44E-6CC4-4FFF-A132-521C0876390F}" destId="{6838EC31-8F6F-4A5B-8966-BBD22B8DEB72}" srcOrd="0" destOrd="0" presId="urn:microsoft.com/office/officeart/2008/layout/LinedList"/>
    <dgm:cxn modelId="{B488BCA0-41A5-48F4-8F30-4C0DE509170A}" srcId="{9295646E-8C2B-47E1-A1C3-D7BF0C598564}" destId="{D517E44E-6CC4-4FFF-A132-521C0876390F}" srcOrd="0" destOrd="0" parTransId="{58AC7DD5-86B4-439F-A105-C1DC6636A5C5}" sibTransId="{1D36BBEF-FA36-4921-820C-7C4ABBC652A8}"/>
    <dgm:cxn modelId="{6EEA66AF-808F-4201-9D83-AEFE78C85444}" type="presOf" srcId="{F0D6A17D-D955-4E17-8F86-62F104E52ABB}" destId="{8D187924-B1ED-490A-B7F5-CB8D03788E41}" srcOrd="0" destOrd="0" presId="urn:microsoft.com/office/officeart/2008/layout/LinedList"/>
    <dgm:cxn modelId="{CCBC09B6-CFEA-4AC1-A426-A60FA96BECF0}" type="presOf" srcId="{6BAB122E-F911-4752-833C-4650A0C3E98C}" destId="{2454262B-FA56-4E44-A604-BD882C075536}" srcOrd="0" destOrd="0" presId="urn:microsoft.com/office/officeart/2008/layout/LinedList"/>
    <dgm:cxn modelId="{601023F0-7D56-4CA3-9A5C-B88BC0C58E2B}" type="presOf" srcId="{75D06E24-ADE5-4C9A-A786-D44BF2EF123B}" destId="{275B403A-8A71-4C81-A9D0-A38B17B5A1A6}" srcOrd="0" destOrd="0" presId="urn:microsoft.com/office/officeart/2008/layout/LinedList"/>
    <dgm:cxn modelId="{D2F883E4-B5B8-4AB5-8E25-4966CD50E7C6}" type="presParOf" srcId="{AB1AFB38-4927-46F2-B4FD-6FC38725A6FA}" destId="{5B7EA6CF-55A2-46F0-A668-5E3D88FCF346}" srcOrd="0" destOrd="0" presId="urn:microsoft.com/office/officeart/2008/layout/LinedList"/>
    <dgm:cxn modelId="{2FA887E7-C997-4AA3-B31B-27F324D41E79}" type="presParOf" srcId="{AB1AFB38-4927-46F2-B4FD-6FC38725A6FA}" destId="{9BBAF143-F752-45CB-B416-7526912ABDBB}" srcOrd="1" destOrd="0" presId="urn:microsoft.com/office/officeart/2008/layout/LinedList"/>
    <dgm:cxn modelId="{0B81B7F1-1ECD-4141-8D01-EB8E667345DB}" type="presParOf" srcId="{9BBAF143-F752-45CB-B416-7526912ABDBB}" destId="{6838EC31-8F6F-4A5B-8966-BBD22B8DEB72}" srcOrd="0" destOrd="0" presId="urn:microsoft.com/office/officeart/2008/layout/LinedList"/>
    <dgm:cxn modelId="{A50380FE-1460-4509-92D6-BF0A113051F4}" type="presParOf" srcId="{9BBAF143-F752-45CB-B416-7526912ABDBB}" destId="{47537D65-7C5E-441C-9640-B53A1AC75D68}" srcOrd="1" destOrd="0" presId="urn:microsoft.com/office/officeart/2008/layout/LinedList"/>
    <dgm:cxn modelId="{976EFD03-3FD8-460A-91A6-A1CF252AA456}" type="presParOf" srcId="{AB1AFB38-4927-46F2-B4FD-6FC38725A6FA}" destId="{D1D8CEC1-AF5C-4466-8DAA-9B55F9353168}" srcOrd="2" destOrd="0" presId="urn:microsoft.com/office/officeart/2008/layout/LinedList"/>
    <dgm:cxn modelId="{54EF489F-0DBA-4CDB-BED6-170D43C49508}" type="presParOf" srcId="{AB1AFB38-4927-46F2-B4FD-6FC38725A6FA}" destId="{6DD0E79C-37C3-4810-B887-897E13B5DD7E}" srcOrd="3" destOrd="0" presId="urn:microsoft.com/office/officeart/2008/layout/LinedList"/>
    <dgm:cxn modelId="{9AA4B83A-3453-4CCD-AEAD-D0D9EDFF46EA}" type="presParOf" srcId="{6DD0E79C-37C3-4810-B887-897E13B5DD7E}" destId="{275B403A-8A71-4C81-A9D0-A38B17B5A1A6}" srcOrd="0" destOrd="0" presId="urn:microsoft.com/office/officeart/2008/layout/LinedList"/>
    <dgm:cxn modelId="{FF477BEC-02B1-4ECA-B11E-5204AD820025}" type="presParOf" srcId="{6DD0E79C-37C3-4810-B887-897E13B5DD7E}" destId="{555B4C5B-CAB1-4329-8947-A88A4ADD4E31}" srcOrd="1" destOrd="0" presId="urn:microsoft.com/office/officeart/2008/layout/LinedList"/>
    <dgm:cxn modelId="{0144B6DE-3B16-4C79-A608-426E0D3D3B7B}" type="presParOf" srcId="{AB1AFB38-4927-46F2-B4FD-6FC38725A6FA}" destId="{DB3783CD-78B7-4F99-B1FE-B6923DF4635E}" srcOrd="4" destOrd="0" presId="urn:microsoft.com/office/officeart/2008/layout/LinedList"/>
    <dgm:cxn modelId="{D3419045-CB94-4766-90B7-9424FDFDB7D3}" type="presParOf" srcId="{AB1AFB38-4927-46F2-B4FD-6FC38725A6FA}" destId="{5D475794-6232-4B2E-89B4-EB5A2DDEC39B}" srcOrd="5" destOrd="0" presId="urn:microsoft.com/office/officeart/2008/layout/LinedList"/>
    <dgm:cxn modelId="{8E0227ED-3817-4B52-B7D0-800983C6A67E}" type="presParOf" srcId="{5D475794-6232-4B2E-89B4-EB5A2DDEC39B}" destId="{2454262B-FA56-4E44-A604-BD882C075536}" srcOrd="0" destOrd="0" presId="urn:microsoft.com/office/officeart/2008/layout/LinedList"/>
    <dgm:cxn modelId="{A248D1FE-14EA-49F2-A16B-11EAAB57E34A}" type="presParOf" srcId="{5D475794-6232-4B2E-89B4-EB5A2DDEC39B}" destId="{E96D7994-236D-48BA-B39E-14D96A67D8F2}" srcOrd="1" destOrd="0" presId="urn:microsoft.com/office/officeart/2008/layout/LinedList"/>
    <dgm:cxn modelId="{A6FB011D-28D7-48A8-8D85-E744DC21B614}" type="presParOf" srcId="{AB1AFB38-4927-46F2-B4FD-6FC38725A6FA}" destId="{45CA69B8-F86D-4485-95D6-0D04EC7708E8}" srcOrd="6" destOrd="0" presId="urn:microsoft.com/office/officeart/2008/layout/LinedList"/>
    <dgm:cxn modelId="{E2E4AD5E-726F-4675-916E-422D078B3A2A}" type="presParOf" srcId="{AB1AFB38-4927-46F2-B4FD-6FC38725A6FA}" destId="{9BEF6DD5-977C-4AAB-84AA-093D1BB16B9D}" srcOrd="7" destOrd="0" presId="urn:microsoft.com/office/officeart/2008/layout/LinedList"/>
    <dgm:cxn modelId="{9568DF67-7D32-4777-8514-A8D43BA77CDA}" type="presParOf" srcId="{9BEF6DD5-977C-4AAB-84AA-093D1BB16B9D}" destId="{8D187924-B1ED-490A-B7F5-CB8D03788E41}" srcOrd="0" destOrd="0" presId="urn:microsoft.com/office/officeart/2008/layout/LinedList"/>
    <dgm:cxn modelId="{D0B3F30C-96A2-4D0D-B663-DD29468D40A9}" type="presParOf" srcId="{9BEF6DD5-977C-4AAB-84AA-093D1BB16B9D}" destId="{C813EB24-173A-45D3-8A47-963DD2F0DA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BB8230-5A87-4FDD-B7AC-10B49208D2C6}"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D6CC618-063F-4869-92E7-E88A0B6A80B7}">
      <dgm:prSet/>
      <dgm:spPr/>
      <dgm:t>
        <a:bodyPr/>
        <a:lstStyle/>
        <a:p>
          <a:r>
            <a:rPr lang="cs-CZ" dirty="0" err="1"/>
            <a:t>Breivik</a:t>
          </a:r>
          <a:r>
            <a:rPr lang="cs-CZ" dirty="0"/>
            <a:t> odsouzen na 21 let (maximální trest v Norsku, možnost prodloužení)</a:t>
          </a:r>
          <a:endParaRPr lang="en-US" dirty="0"/>
        </a:p>
      </dgm:t>
    </dgm:pt>
    <dgm:pt modelId="{8E488CA3-533A-4C5E-B537-08EE60926C28}" type="parTrans" cxnId="{A56AA25C-8C3C-40AD-88B3-50523053E671}">
      <dgm:prSet/>
      <dgm:spPr/>
      <dgm:t>
        <a:bodyPr/>
        <a:lstStyle/>
        <a:p>
          <a:endParaRPr lang="en-US"/>
        </a:p>
      </dgm:t>
    </dgm:pt>
    <dgm:pt modelId="{4711EBAE-8DCD-4531-AC86-0D04A1CF0436}" type="sibTrans" cxnId="{A56AA25C-8C3C-40AD-88B3-50523053E671}">
      <dgm:prSet/>
      <dgm:spPr/>
      <dgm:t>
        <a:bodyPr/>
        <a:lstStyle/>
        <a:p>
          <a:endParaRPr lang="en-US"/>
        </a:p>
      </dgm:t>
    </dgm:pt>
    <dgm:pt modelId="{24134842-413F-4877-B3FA-C30AAC6B964B}">
      <dgm:prSet/>
      <dgm:spPr/>
      <dgm:t>
        <a:bodyPr/>
        <a:lstStyle/>
        <a:p>
          <a:r>
            <a:rPr lang="cs-CZ"/>
            <a:t>22.juli-kommisjonen – komise vytvořená za účelem vyšetřování průběhu záchranných operací – smyslem bylo poučit se – rezignace ministra spravedlnosti, policejního prezidenta atd.</a:t>
          </a:r>
          <a:endParaRPr lang="en-US"/>
        </a:p>
      </dgm:t>
    </dgm:pt>
    <dgm:pt modelId="{E7432868-02D6-426A-800F-2425A8AC0EE8}" type="parTrans" cxnId="{98B2D268-912A-4506-9261-E4331CF10B13}">
      <dgm:prSet/>
      <dgm:spPr/>
      <dgm:t>
        <a:bodyPr/>
        <a:lstStyle/>
        <a:p>
          <a:endParaRPr lang="en-US"/>
        </a:p>
      </dgm:t>
    </dgm:pt>
    <dgm:pt modelId="{F8223D15-770B-4F9E-8EF9-B5EED68FA1D4}" type="sibTrans" cxnId="{98B2D268-912A-4506-9261-E4331CF10B13}">
      <dgm:prSet/>
      <dgm:spPr/>
      <dgm:t>
        <a:bodyPr/>
        <a:lstStyle/>
        <a:p>
          <a:endParaRPr lang="en-US"/>
        </a:p>
      </dgm:t>
    </dgm:pt>
    <dgm:pt modelId="{B87280CD-BE89-4906-988D-9009D6C8443C}">
      <dgm:prSet/>
      <dgm:spPr/>
      <dgm:t>
        <a:bodyPr/>
        <a:lstStyle/>
        <a:p>
          <a:r>
            <a:rPr lang="cs-CZ"/>
            <a:t>Špatná koordinace mezi jednotlivými složkami policie, příliš dlouho trvalo, než policie na ostrov dorazila, zastaralé vybavení, nefunkční vrtulník</a:t>
          </a:r>
          <a:endParaRPr lang="en-US"/>
        </a:p>
      </dgm:t>
    </dgm:pt>
    <dgm:pt modelId="{1704E69B-8BF0-4628-97B0-4224864A28D0}" type="parTrans" cxnId="{B43A78C3-5928-4672-AF72-94EBE9C28781}">
      <dgm:prSet/>
      <dgm:spPr/>
      <dgm:t>
        <a:bodyPr/>
        <a:lstStyle/>
        <a:p>
          <a:endParaRPr lang="en-US"/>
        </a:p>
      </dgm:t>
    </dgm:pt>
    <dgm:pt modelId="{FC0D7FB5-ED63-45A5-803E-D975D7804A94}" type="sibTrans" cxnId="{B43A78C3-5928-4672-AF72-94EBE9C28781}">
      <dgm:prSet/>
      <dgm:spPr/>
      <dgm:t>
        <a:bodyPr/>
        <a:lstStyle/>
        <a:p>
          <a:endParaRPr lang="en-US"/>
        </a:p>
      </dgm:t>
    </dgm:pt>
    <dgm:pt modelId="{A44C278A-0270-43D4-AC56-218C7870FF23}" type="pres">
      <dgm:prSet presAssocID="{77BB8230-5A87-4FDD-B7AC-10B49208D2C6}" presName="vert0" presStyleCnt="0">
        <dgm:presLayoutVars>
          <dgm:dir/>
          <dgm:animOne val="branch"/>
          <dgm:animLvl val="lvl"/>
        </dgm:presLayoutVars>
      </dgm:prSet>
      <dgm:spPr/>
    </dgm:pt>
    <dgm:pt modelId="{ACB064C9-621F-4C9F-8593-3DE817418860}" type="pres">
      <dgm:prSet presAssocID="{ED6CC618-063F-4869-92E7-E88A0B6A80B7}" presName="thickLine" presStyleLbl="alignNode1" presStyleIdx="0" presStyleCnt="3"/>
      <dgm:spPr/>
    </dgm:pt>
    <dgm:pt modelId="{A45E51EE-E1C6-4769-B659-6642EE535D25}" type="pres">
      <dgm:prSet presAssocID="{ED6CC618-063F-4869-92E7-E88A0B6A80B7}" presName="horz1" presStyleCnt="0"/>
      <dgm:spPr/>
    </dgm:pt>
    <dgm:pt modelId="{3F7AA847-5455-450D-8B7F-596EE42F339F}" type="pres">
      <dgm:prSet presAssocID="{ED6CC618-063F-4869-92E7-E88A0B6A80B7}" presName="tx1" presStyleLbl="revTx" presStyleIdx="0" presStyleCnt="3"/>
      <dgm:spPr/>
    </dgm:pt>
    <dgm:pt modelId="{C85CDBF7-C335-4F36-BBE4-4901A83F7CF6}" type="pres">
      <dgm:prSet presAssocID="{ED6CC618-063F-4869-92E7-E88A0B6A80B7}" presName="vert1" presStyleCnt="0"/>
      <dgm:spPr/>
    </dgm:pt>
    <dgm:pt modelId="{F7ED1D59-B919-4CFF-B96C-BEA8E4CBC24E}" type="pres">
      <dgm:prSet presAssocID="{24134842-413F-4877-B3FA-C30AAC6B964B}" presName="thickLine" presStyleLbl="alignNode1" presStyleIdx="1" presStyleCnt="3"/>
      <dgm:spPr/>
    </dgm:pt>
    <dgm:pt modelId="{5A278DDB-5129-4AB4-AB90-7099FC349C03}" type="pres">
      <dgm:prSet presAssocID="{24134842-413F-4877-B3FA-C30AAC6B964B}" presName="horz1" presStyleCnt="0"/>
      <dgm:spPr/>
    </dgm:pt>
    <dgm:pt modelId="{66FDDF88-C203-427B-988F-064E2254036F}" type="pres">
      <dgm:prSet presAssocID="{24134842-413F-4877-B3FA-C30AAC6B964B}" presName="tx1" presStyleLbl="revTx" presStyleIdx="1" presStyleCnt="3"/>
      <dgm:spPr/>
    </dgm:pt>
    <dgm:pt modelId="{56411B86-6696-40D3-A680-92A933B499B7}" type="pres">
      <dgm:prSet presAssocID="{24134842-413F-4877-B3FA-C30AAC6B964B}" presName="vert1" presStyleCnt="0"/>
      <dgm:spPr/>
    </dgm:pt>
    <dgm:pt modelId="{53816D6E-6D81-4B47-B664-4511A502AC4C}" type="pres">
      <dgm:prSet presAssocID="{B87280CD-BE89-4906-988D-9009D6C8443C}" presName="thickLine" presStyleLbl="alignNode1" presStyleIdx="2" presStyleCnt="3"/>
      <dgm:spPr/>
    </dgm:pt>
    <dgm:pt modelId="{E16110B5-1D6F-45BD-AAAF-DF51DE84BFE3}" type="pres">
      <dgm:prSet presAssocID="{B87280CD-BE89-4906-988D-9009D6C8443C}" presName="horz1" presStyleCnt="0"/>
      <dgm:spPr/>
    </dgm:pt>
    <dgm:pt modelId="{94F985B5-79F5-4BDB-BECA-D3095F6E8A50}" type="pres">
      <dgm:prSet presAssocID="{B87280CD-BE89-4906-988D-9009D6C8443C}" presName="tx1" presStyleLbl="revTx" presStyleIdx="2" presStyleCnt="3"/>
      <dgm:spPr/>
    </dgm:pt>
    <dgm:pt modelId="{854A50AD-14A6-48B8-A9FD-7B92F2DC6509}" type="pres">
      <dgm:prSet presAssocID="{B87280CD-BE89-4906-988D-9009D6C8443C}" presName="vert1" presStyleCnt="0"/>
      <dgm:spPr/>
    </dgm:pt>
  </dgm:ptLst>
  <dgm:cxnLst>
    <dgm:cxn modelId="{A56AA25C-8C3C-40AD-88B3-50523053E671}" srcId="{77BB8230-5A87-4FDD-B7AC-10B49208D2C6}" destId="{ED6CC618-063F-4869-92E7-E88A0B6A80B7}" srcOrd="0" destOrd="0" parTransId="{8E488CA3-533A-4C5E-B537-08EE60926C28}" sibTransId="{4711EBAE-8DCD-4531-AC86-0D04A1CF0436}"/>
    <dgm:cxn modelId="{98B2D268-912A-4506-9261-E4331CF10B13}" srcId="{77BB8230-5A87-4FDD-B7AC-10B49208D2C6}" destId="{24134842-413F-4877-B3FA-C30AAC6B964B}" srcOrd="1" destOrd="0" parTransId="{E7432868-02D6-426A-800F-2425A8AC0EE8}" sibTransId="{F8223D15-770B-4F9E-8EF9-B5EED68FA1D4}"/>
    <dgm:cxn modelId="{B43A78C3-5928-4672-AF72-94EBE9C28781}" srcId="{77BB8230-5A87-4FDD-B7AC-10B49208D2C6}" destId="{B87280CD-BE89-4906-988D-9009D6C8443C}" srcOrd="2" destOrd="0" parTransId="{1704E69B-8BF0-4628-97B0-4224864A28D0}" sibTransId="{FC0D7FB5-ED63-45A5-803E-D975D7804A94}"/>
    <dgm:cxn modelId="{C82B94CB-FD5A-4131-B062-DC45AB8F24B4}" type="presOf" srcId="{77BB8230-5A87-4FDD-B7AC-10B49208D2C6}" destId="{A44C278A-0270-43D4-AC56-218C7870FF23}" srcOrd="0" destOrd="0" presId="urn:microsoft.com/office/officeart/2008/layout/LinedList"/>
    <dgm:cxn modelId="{3881C1E5-0735-4C7C-B4A0-C3EAD465489D}" type="presOf" srcId="{24134842-413F-4877-B3FA-C30AAC6B964B}" destId="{66FDDF88-C203-427B-988F-064E2254036F}" srcOrd="0" destOrd="0" presId="urn:microsoft.com/office/officeart/2008/layout/LinedList"/>
    <dgm:cxn modelId="{ED6B51E9-D756-4DD0-8694-AA64163EDB49}" type="presOf" srcId="{ED6CC618-063F-4869-92E7-E88A0B6A80B7}" destId="{3F7AA847-5455-450D-8B7F-596EE42F339F}" srcOrd="0" destOrd="0" presId="urn:microsoft.com/office/officeart/2008/layout/LinedList"/>
    <dgm:cxn modelId="{66C1AAEF-8C62-4E4B-8FFE-36A56BC96FD7}" type="presOf" srcId="{B87280CD-BE89-4906-988D-9009D6C8443C}" destId="{94F985B5-79F5-4BDB-BECA-D3095F6E8A50}" srcOrd="0" destOrd="0" presId="urn:microsoft.com/office/officeart/2008/layout/LinedList"/>
    <dgm:cxn modelId="{83694414-348E-4273-B0EB-3C09205B31D2}" type="presParOf" srcId="{A44C278A-0270-43D4-AC56-218C7870FF23}" destId="{ACB064C9-621F-4C9F-8593-3DE817418860}" srcOrd="0" destOrd="0" presId="urn:microsoft.com/office/officeart/2008/layout/LinedList"/>
    <dgm:cxn modelId="{2A7BA96D-9F12-4F08-90C7-16F4F955F9F2}" type="presParOf" srcId="{A44C278A-0270-43D4-AC56-218C7870FF23}" destId="{A45E51EE-E1C6-4769-B659-6642EE535D25}" srcOrd="1" destOrd="0" presId="urn:microsoft.com/office/officeart/2008/layout/LinedList"/>
    <dgm:cxn modelId="{5C4F3DC5-5A3B-4BBB-B4F8-A369117265D1}" type="presParOf" srcId="{A45E51EE-E1C6-4769-B659-6642EE535D25}" destId="{3F7AA847-5455-450D-8B7F-596EE42F339F}" srcOrd="0" destOrd="0" presId="urn:microsoft.com/office/officeart/2008/layout/LinedList"/>
    <dgm:cxn modelId="{BCC5F284-32CA-4236-9D06-FB1D248639EB}" type="presParOf" srcId="{A45E51EE-E1C6-4769-B659-6642EE535D25}" destId="{C85CDBF7-C335-4F36-BBE4-4901A83F7CF6}" srcOrd="1" destOrd="0" presId="urn:microsoft.com/office/officeart/2008/layout/LinedList"/>
    <dgm:cxn modelId="{EC9864BA-6EC2-4030-807D-C904BE7BE1CF}" type="presParOf" srcId="{A44C278A-0270-43D4-AC56-218C7870FF23}" destId="{F7ED1D59-B919-4CFF-B96C-BEA8E4CBC24E}" srcOrd="2" destOrd="0" presId="urn:microsoft.com/office/officeart/2008/layout/LinedList"/>
    <dgm:cxn modelId="{35EF44B2-D1CB-423D-8F94-E008993B52D9}" type="presParOf" srcId="{A44C278A-0270-43D4-AC56-218C7870FF23}" destId="{5A278DDB-5129-4AB4-AB90-7099FC349C03}" srcOrd="3" destOrd="0" presId="urn:microsoft.com/office/officeart/2008/layout/LinedList"/>
    <dgm:cxn modelId="{67A90256-D5A5-4D1B-9D6B-EDE0B86BD692}" type="presParOf" srcId="{5A278DDB-5129-4AB4-AB90-7099FC349C03}" destId="{66FDDF88-C203-427B-988F-064E2254036F}" srcOrd="0" destOrd="0" presId="urn:microsoft.com/office/officeart/2008/layout/LinedList"/>
    <dgm:cxn modelId="{BE9E4C31-F981-4AC7-A1C6-D952719AA13D}" type="presParOf" srcId="{5A278DDB-5129-4AB4-AB90-7099FC349C03}" destId="{56411B86-6696-40D3-A680-92A933B499B7}" srcOrd="1" destOrd="0" presId="urn:microsoft.com/office/officeart/2008/layout/LinedList"/>
    <dgm:cxn modelId="{52404A9F-BAEA-4D02-B475-5565BCDD02DD}" type="presParOf" srcId="{A44C278A-0270-43D4-AC56-218C7870FF23}" destId="{53816D6E-6D81-4B47-B664-4511A502AC4C}" srcOrd="4" destOrd="0" presId="urn:microsoft.com/office/officeart/2008/layout/LinedList"/>
    <dgm:cxn modelId="{D7828AEE-F8E2-4B16-B0DA-1015EB67E59F}" type="presParOf" srcId="{A44C278A-0270-43D4-AC56-218C7870FF23}" destId="{E16110B5-1D6F-45BD-AAAF-DF51DE84BFE3}" srcOrd="5" destOrd="0" presId="urn:microsoft.com/office/officeart/2008/layout/LinedList"/>
    <dgm:cxn modelId="{ABDAA8F2-A7E8-4435-825F-3DD6B9B4D079}" type="presParOf" srcId="{E16110B5-1D6F-45BD-AAAF-DF51DE84BFE3}" destId="{94F985B5-79F5-4BDB-BECA-D3095F6E8A50}" srcOrd="0" destOrd="0" presId="urn:microsoft.com/office/officeart/2008/layout/LinedList"/>
    <dgm:cxn modelId="{6F8C5D9B-D45B-4D4E-8D28-EA9D789C7AC2}" type="presParOf" srcId="{E16110B5-1D6F-45BD-AAAF-DF51DE84BFE3}" destId="{854A50AD-14A6-48B8-A9FD-7B92F2DC65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6CE6B-9A22-4B7A-AB91-07AEA885A963}">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49109-9A0D-4F77-917F-2187D235D126}">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a:t>V 15:25 došlo k výbuchu 950 kg trhavin před vládní budovou v centru Oslo – 8 lidí zemřelo, další desítky hospitalizovaných nebo zraněných</a:t>
          </a:r>
          <a:endParaRPr lang="en-US" sz="2900" kern="1200"/>
        </a:p>
      </dsp:txBody>
      <dsp:txXfrm>
        <a:off x="0" y="2703"/>
        <a:ext cx="6900512" cy="1843578"/>
      </dsp:txXfrm>
    </dsp:sp>
    <dsp:sp modelId="{80AD7672-24DF-4C45-9413-F9B3906989C0}">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58595-0647-4AD6-8F9F-B2ED7AD2417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a:t>Masivní poškození mnoha budov, více než 1000 podniků (kaváren, obchodů a jiných podniků) bylo poškozeno</a:t>
          </a:r>
          <a:endParaRPr lang="en-US" sz="2900" kern="1200"/>
        </a:p>
      </dsp:txBody>
      <dsp:txXfrm>
        <a:off x="0" y="1846281"/>
        <a:ext cx="6900512" cy="1843578"/>
      </dsp:txXfrm>
    </dsp:sp>
    <dsp:sp modelId="{A65BEDC1-32F8-4344-9DAD-1CA236CDA9D2}">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FF0FD3-ABDC-46BD-B97D-7FF3B926E0B3}">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a:t>Anders Behring Breivik byl během příjezdu policie a sanitek k vládním budovám na cestě na ostrov Utøya</a:t>
          </a:r>
          <a:endParaRPr lang="en-US" sz="2900" kern="1200"/>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EA6CF-55A2-46F0-A668-5E3D88FCF346}">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8EC31-8F6F-4A5B-8966-BBD22B8DEB72}">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kern="1200"/>
            <a:t>Breivik se po příjezdu na trajekt představil jako policista (měl falešnou uniformu a průkaz)</a:t>
          </a:r>
          <a:endParaRPr lang="en-US" sz="2700" kern="1200"/>
        </a:p>
      </dsp:txBody>
      <dsp:txXfrm>
        <a:off x="0" y="0"/>
        <a:ext cx="6900512" cy="1384035"/>
      </dsp:txXfrm>
    </dsp:sp>
    <dsp:sp modelId="{D1D8CEC1-AF5C-4466-8DAA-9B55F9353168}">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B403A-8A71-4C81-A9D0-A38B17B5A1A6}">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kern="1200"/>
            <a:t>Popraveno 69 osob (z toho 33 dětí), další desítky zraněny</a:t>
          </a:r>
          <a:endParaRPr lang="en-US" sz="2700" kern="1200"/>
        </a:p>
      </dsp:txBody>
      <dsp:txXfrm>
        <a:off x="0" y="1384035"/>
        <a:ext cx="6900512" cy="1384035"/>
      </dsp:txXfrm>
    </dsp:sp>
    <dsp:sp modelId="{DB3783CD-78B7-4F99-B1FE-B6923DF4635E}">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4262B-FA56-4E44-A604-BD882C075536}">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kern="1200"/>
            <a:t>Hodinu a půl po prvních výstřelech na ostrov dorazila policie</a:t>
          </a:r>
          <a:endParaRPr lang="en-US" sz="2700" kern="1200"/>
        </a:p>
      </dsp:txBody>
      <dsp:txXfrm>
        <a:off x="0" y="2768070"/>
        <a:ext cx="6900512" cy="1384035"/>
      </dsp:txXfrm>
    </dsp:sp>
    <dsp:sp modelId="{45CA69B8-F86D-4485-95D6-0D04EC7708E8}">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187924-B1ED-490A-B7F5-CB8D03788E41}">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cs-CZ" sz="2700" kern="1200"/>
            <a:t>Mnoho zachráněno z vody pomocí člunů lidí z okolí</a:t>
          </a:r>
          <a:endParaRPr lang="en-US" sz="2700" kern="1200"/>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064C9-621F-4C9F-8593-3DE817418860}">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AA847-5455-450D-8B7F-596EE42F339F}">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dirty="0" err="1"/>
            <a:t>Breivik</a:t>
          </a:r>
          <a:r>
            <a:rPr lang="cs-CZ" sz="2600" kern="1200" dirty="0"/>
            <a:t> odsouzen na 21 let (maximální trest v Norsku, možnost prodloužení)</a:t>
          </a:r>
          <a:endParaRPr lang="en-US" sz="2600" kern="1200" dirty="0"/>
        </a:p>
      </dsp:txBody>
      <dsp:txXfrm>
        <a:off x="0" y="2703"/>
        <a:ext cx="6900512" cy="1843578"/>
      </dsp:txXfrm>
    </dsp:sp>
    <dsp:sp modelId="{F7ED1D59-B919-4CFF-B96C-BEA8E4CBC24E}">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DDF88-C203-427B-988F-064E2254036F}">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a:t>22.juli-kommisjonen – komise vytvořená za účelem vyšetřování průběhu záchranných operací – smyslem bylo poučit se – rezignace ministra spravedlnosti, policejního prezidenta atd.</a:t>
          </a:r>
          <a:endParaRPr lang="en-US" sz="2600" kern="1200"/>
        </a:p>
      </dsp:txBody>
      <dsp:txXfrm>
        <a:off x="0" y="1846281"/>
        <a:ext cx="6900512" cy="1843578"/>
      </dsp:txXfrm>
    </dsp:sp>
    <dsp:sp modelId="{53816D6E-6D81-4B47-B664-4511A502AC4C}">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985B5-79F5-4BDB-BECA-D3095F6E8A50}">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kern="1200"/>
            <a:t>Špatná koordinace mezi jednotlivými složkami policie, příliš dlouho trvalo, než policie na ostrov dorazila, zastaralé vybavení, nefunkční vrtulník</a:t>
          </a:r>
          <a:endParaRPr lang="en-US" sz="2600" kern="1200"/>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FDAE66-4F61-438D-9B14-A249974C4F1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A25DF10-5D8D-4879-8862-6C053A908F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055DA09-C0E0-4F90-A310-5DC487A3A47E}"/>
              </a:ext>
            </a:extLst>
          </p:cNvPr>
          <p:cNvSpPr>
            <a:spLocks noGrp="1"/>
          </p:cNvSpPr>
          <p:nvPr>
            <p:ph type="dt" sz="half" idx="10"/>
          </p:nvPr>
        </p:nvSpPr>
        <p:spPr/>
        <p:txBody>
          <a:bodyPr/>
          <a:lstStyle/>
          <a:p>
            <a:fld id="{F1AC2119-1DAE-4346-863E-1EF806CBDF83}" type="datetimeFigureOut">
              <a:rPr lang="cs-CZ" smtClean="0"/>
              <a:t>23.03.2021</a:t>
            </a:fld>
            <a:endParaRPr lang="cs-CZ"/>
          </a:p>
        </p:txBody>
      </p:sp>
      <p:sp>
        <p:nvSpPr>
          <p:cNvPr id="5" name="Zástupný symbol pro zápatí 4">
            <a:extLst>
              <a:ext uri="{FF2B5EF4-FFF2-40B4-BE49-F238E27FC236}">
                <a16:creationId xmlns:a16="http://schemas.microsoft.com/office/drawing/2014/main" id="{31BC973B-6098-4015-9C0F-8E86FD0E3C8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488E0F5-327A-4509-9197-0B6B03E8AB57}"/>
              </a:ext>
            </a:extLst>
          </p:cNvPr>
          <p:cNvSpPr>
            <a:spLocks noGrp="1"/>
          </p:cNvSpPr>
          <p:nvPr>
            <p:ph type="sldNum" sz="quarter" idx="12"/>
          </p:nvPr>
        </p:nvSpPr>
        <p:spPr/>
        <p:txBody>
          <a:bodyPr/>
          <a:lstStyle/>
          <a:p>
            <a:fld id="{05A712A4-B579-4E70-92A8-2137C4727922}" type="slidenum">
              <a:rPr lang="cs-CZ" smtClean="0"/>
              <a:t>‹#›</a:t>
            </a:fld>
            <a:endParaRPr lang="cs-CZ"/>
          </a:p>
        </p:txBody>
      </p:sp>
    </p:spTree>
    <p:extLst>
      <p:ext uri="{BB962C8B-B14F-4D97-AF65-F5344CB8AC3E}">
        <p14:creationId xmlns:p14="http://schemas.microsoft.com/office/powerpoint/2010/main" val="208887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614205-7E46-4C2E-88E2-DC07A2148AE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8A24DD6-1455-4745-B24A-E035A3437E6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0075BF2-0B8F-4F68-ABFB-CF4BE483AF32}"/>
              </a:ext>
            </a:extLst>
          </p:cNvPr>
          <p:cNvSpPr>
            <a:spLocks noGrp="1"/>
          </p:cNvSpPr>
          <p:nvPr>
            <p:ph type="dt" sz="half" idx="10"/>
          </p:nvPr>
        </p:nvSpPr>
        <p:spPr/>
        <p:txBody>
          <a:bodyPr/>
          <a:lstStyle/>
          <a:p>
            <a:fld id="{F1AC2119-1DAE-4346-863E-1EF806CBDF83}" type="datetimeFigureOut">
              <a:rPr lang="cs-CZ" smtClean="0"/>
              <a:t>23.03.2021</a:t>
            </a:fld>
            <a:endParaRPr lang="cs-CZ"/>
          </a:p>
        </p:txBody>
      </p:sp>
      <p:sp>
        <p:nvSpPr>
          <p:cNvPr id="5" name="Zástupný symbol pro zápatí 4">
            <a:extLst>
              <a:ext uri="{FF2B5EF4-FFF2-40B4-BE49-F238E27FC236}">
                <a16:creationId xmlns:a16="http://schemas.microsoft.com/office/drawing/2014/main" id="{33BA9C4C-6FF7-48B6-9A53-A1F2C52DF5B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D27A24F-B7B9-4C11-8791-6C5CB9EE06D5}"/>
              </a:ext>
            </a:extLst>
          </p:cNvPr>
          <p:cNvSpPr>
            <a:spLocks noGrp="1"/>
          </p:cNvSpPr>
          <p:nvPr>
            <p:ph type="sldNum" sz="quarter" idx="12"/>
          </p:nvPr>
        </p:nvSpPr>
        <p:spPr/>
        <p:txBody>
          <a:bodyPr/>
          <a:lstStyle/>
          <a:p>
            <a:fld id="{05A712A4-B579-4E70-92A8-2137C4727922}" type="slidenum">
              <a:rPr lang="cs-CZ" smtClean="0"/>
              <a:t>‹#›</a:t>
            </a:fld>
            <a:endParaRPr lang="cs-CZ"/>
          </a:p>
        </p:txBody>
      </p:sp>
    </p:spTree>
    <p:extLst>
      <p:ext uri="{BB962C8B-B14F-4D97-AF65-F5344CB8AC3E}">
        <p14:creationId xmlns:p14="http://schemas.microsoft.com/office/powerpoint/2010/main" val="376735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D37363C-3315-4775-A0FF-B1D8A199F53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09D24C8-C4A5-438E-B898-6217186C4EC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E695D33-FBBB-4B9B-ACC9-3AF74423C6F3}"/>
              </a:ext>
            </a:extLst>
          </p:cNvPr>
          <p:cNvSpPr>
            <a:spLocks noGrp="1"/>
          </p:cNvSpPr>
          <p:nvPr>
            <p:ph type="dt" sz="half" idx="10"/>
          </p:nvPr>
        </p:nvSpPr>
        <p:spPr/>
        <p:txBody>
          <a:bodyPr/>
          <a:lstStyle/>
          <a:p>
            <a:fld id="{F1AC2119-1DAE-4346-863E-1EF806CBDF83}" type="datetimeFigureOut">
              <a:rPr lang="cs-CZ" smtClean="0"/>
              <a:t>23.03.2021</a:t>
            </a:fld>
            <a:endParaRPr lang="cs-CZ"/>
          </a:p>
        </p:txBody>
      </p:sp>
      <p:sp>
        <p:nvSpPr>
          <p:cNvPr id="5" name="Zástupný symbol pro zápatí 4">
            <a:extLst>
              <a:ext uri="{FF2B5EF4-FFF2-40B4-BE49-F238E27FC236}">
                <a16:creationId xmlns:a16="http://schemas.microsoft.com/office/drawing/2014/main" id="{B8BEFFD7-BCE7-402A-A314-9BA26EA2FEF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D410531-B49A-4CF4-9130-984937A5ADA2}"/>
              </a:ext>
            </a:extLst>
          </p:cNvPr>
          <p:cNvSpPr>
            <a:spLocks noGrp="1"/>
          </p:cNvSpPr>
          <p:nvPr>
            <p:ph type="sldNum" sz="quarter" idx="12"/>
          </p:nvPr>
        </p:nvSpPr>
        <p:spPr/>
        <p:txBody>
          <a:bodyPr/>
          <a:lstStyle/>
          <a:p>
            <a:fld id="{05A712A4-B579-4E70-92A8-2137C4727922}" type="slidenum">
              <a:rPr lang="cs-CZ" smtClean="0"/>
              <a:t>‹#›</a:t>
            </a:fld>
            <a:endParaRPr lang="cs-CZ"/>
          </a:p>
        </p:txBody>
      </p:sp>
    </p:spTree>
    <p:extLst>
      <p:ext uri="{BB962C8B-B14F-4D97-AF65-F5344CB8AC3E}">
        <p14:creationId xmlns:p14="http://schemas.microsoft.com/office/powerpoint/2010/main" val="300788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572A26-6869-487D-A787-3D1FF71AAF9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AF07761-4F3F-41EA-B0EC-0F77DE6D054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B19FEE0-9186-4D4F-AF99-3F79E8DA9D47}"/>
              </a:ext>
            </a:extLst>
          </p:cNvPr>
          <p:cNvSpPr>
            <a:spLocks noGrp="1"/>
          </p:cNvSpPr>
          <p:nvPr>
            <p:ph type="dt" sz="half" idx="10"/>
          </p:nvPr>
        </p:nvSpPr>
        <p:spPr/>
        <p:txBody>
          <a:bodyPr/>
          <a:lstStyle/>
          <a:p>
            <a:fld id="{F1AC2119-1DAE-4346-863E-1EF806CBDF83}" type="datetimeFigureOut">
              <a:rPr lang="cs-CZ" smtClean="0"/>
              <a:t>23.03.2021</a:t>
            </a:fld>
            <a:endParaRPr lang="cs-CZ"/>
          </a:p>
        </p:txBody>
      </p:sp>
      <p:sp>
        <p:nvSpPr>
          <p:cNvPr id="5" name="Zástupný symbol pro zápatí 4">
            <a:extLst>
              <a:ext uri="{FF2B5EF4-FFF2-40B4-BE49-F238E27FC236}">
                <a16:creationId xmlns:a16="http://schemas.microsoft.com/office/drawing/2014/main" id="{BE1BF20C-CDB6-488E-82B4-6724D3109CE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9073E99-D151-4B7D-9F69-76C8CAD38D0B}"/>
              </a:ext>
            </a:extLst>
          </p:cNvPr>
          <p:cNvSpPr>
            <a:spLocks noGrp="1"/>
          </p:cNvSpPr>
          <p:nvPr>
            <p:ph type="sldNum" sz="quarter" idx="12"/>
          </p:nvPr>
        </p:nvSpPr>
        <p:spPr/>
        <p:txBody>
          <a:bodyPr/>
          <a:lstStyle/>
          <a:p>
            <a:fld id="{05A712A4-B579-4E70-92A8-2137C4727922}" type="slidenum">
              <a:rPr lang="cs-CZ" smtClean="0"/>
              <a:t>‹#›</a:t>
            </a:fld>
            <a:endParaRPr lang="cs-CZ"/>
          </a:p>
        </p:txBody>
      </p:sp>
    </p:spTree>
    <p:extLst>
      <p:ext uri="{BB962C8B-B14F-4D97-AF65-F5344CB8AC3E}">
        <p14:creationId xmlns:p14="http://schemas.microsoft.com/office/powerpoint/2010/main" val="66904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5A442C-344E-40AB-BFA3-5B5FE92DC21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CE31E3D-5B3D-474F-9531-AE3F8144FB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4A2A35A-82C7-463B-855A-C3ABDCFB0D9E}"/>
              </a:ext>
            </a:extLst>
          </p:cNvPr>
          <p:cNvSpPr>
            <a:spLocks noGrp="1"/>
          </p:cNvSpPr>
          <p:nvPr>
            <p:ph type="dt" sz="half" idx="10"/>
          </p:nvPr>
        </p:nvSpPr>
        <p:spPr/>
        <p:txBody>
          <a:bodyPr/>
          <a:lstStyle/>
          <a:p>
            <a:fld id="{F1AC2119-1DAE-4346-863E-1EF806CBDF83}" type="datetimeFigureOut">
              <a:rPr lang="cs-CZ" smtClean="0"/>
              <a:t>23.03.2021</a:t>
            </a:fld>
            <a:endParaRPr lang="cs-CZ"/>
          </a:p>
        </p:txBody>
      </p:sp>
      <p:sp>
        <p:nvSpPr>
          <p:cNvPr id="5" name="Zástupný symbol pro zápatí 4">
            <a:extLst>
              <a:ext uri="{FF2B5EF4-FFF2-40B4-BE49-F238E27FC236}">
                <a16:creationId xmlns:a16="http://schemas.microsoft.com/office/drawing/2014/main" id="{B37F21D7-5D26-4E03-AC68-BF2E16C1934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6EA241A-70B4-4195-89A6-A3516F011A2C}"/>
              </a:ext>
            </a:extLst>
          </p:cNvPr>
          <p:cNvSpPr>
            <a:spLocks noGrp="1"/>
          </p:cNvSpPr>
          <p:nvPr>
            <p:ph type="sldNum" sz="quarter" idx="12"/>
          </p:nvPr>
        </p:nvSpPr>
        <p:spPr/>
        <p:txBody>
          <a:bodyPr/>
          <a:lstStyle/>
          <a:p>
            <a:fld id="{05A712A4-B579-4E70-92A8-2137C4727922}" type="slidenum">
              <a:rPr lang="cs-CZ" smtClean="0"/>
              <a:t>‹#›</a:t>
            </a:fld>
            <a:endParaRPr lang="cs-CZ"/>
          </a:p>
        </p:txBody>
      </p:sp>
    </p:spTree>
    <p:extLst>
      <p:ext uri="{BB962C8B-B14F-4D97-AF65-F5344CB8AC3E}">
        <p14:creationId xmlns:p14="http://schemas.microsoft.com/office/powerpoint/2010/main" val="197178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05512F-2D3E-4B02-AFFA-6399FD55731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3AF1D38-6468-4834-B375-02ACB510377D}"/>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CAA1AB3-0982-41D2-976A-F3D3CDED835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5DC092A-DFA9-42A4-B1B5-821AEEB196C7}"/>
              </a:ext>
            </a:extLst>
          </p:cNvPr>
          <p:cNvSpPr>
            <a:spLocks noGrp="1"/>
          </p:cNvSpPr>
          <p:nvPr>
            <p:ph type="dt" sz="half" idx="10"/>
          </p:nvPr>
        </p:nvSpPr>
        <p:spPr/>
        <p:txBody>
          <a:bodyPr/>
          <a:lstStyle/>
          <a:p>
            <a:fld id="{F1AC2119-1DAE-4346-863E-1EF806CBDF83}" type="datetimeFigureOut">
              <a:rPr lang="cs-CZ" smtClean="0"/>
              <a:t>23.03.2021</a:t>
            </a:fld>
            <a:endParaRPr lang="cs-CZ"/>
          </a:p>
        </p:txBody>
      </p:sp>
      <p:sp>
        <p:nvSpPr>
          <p:cNvPr id="6" name="Zástupný symbol pro zápatí 5">
            <a:extLst>
              <a:ext uri="{FF2B5EF4-FFF2-40B4-BE49-F238E27FC236}">
                <a16:creationId xmlns:a16="http://schemas.microsoft.com/office/drawing/2014/main" id="{34F7F13B-D712-4125-BC03-9FAB859E3C9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622AF32-BAA4-480A-BEC8-ACE463D3AD09}"/>
              </a:ext>
            </a:extLst>
          </p:cNvPr>
          <p:cNvSpPr>
            <a:spLocks noGrp="1"/>
          </p:cNvSpPr>
          <p:nvPr>
            <p:ph type="sldNum" sz="quarter" idx="12"/>
          </p:nvPr>
        </p:nvSpPr>
        <p:spPr/>
        <p:txBody>
          <a:bodyPr/>
          <a:lstStyle/>
          <a:p>
            <a:fld id="{05A712A4-B579-4E70-92A8-2137C4727922}" type="slidenum">
              <a:rPr lang="cs-CZ" smtClean="0"/>
              <a:t>‹#›</a:t>
            </a:fld>
            <a:endParaRPr lang="cs-CZ"/>
          </a:p>
        </p:txBody>
      </p:sp>
    </p:spTree>
    <p:extLst>
      <p:ext uri="{BB962C8B-B14F-4D97-AF65-F5344CB8AC3E}">
        <p14:creationId xmlns:p14="http://schemas.microsoft.com/office/powerpoint/2010/main" val="185357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CD6DB0-2E86-406D-AECF-7C8AF9669B0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AD63B19-F047-4D32-8335-BCFAD07DE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15085D9-0611-4A7E-9321-69B61FD8CB8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90E0559F-459F-4DF8-8B25-C16336F9A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6685427-189F-4505-BD07-B668CB46C7F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EEE3F56-1CC8-459B-8191-696ECEF3FCA4}"/>
              </a:ext>
            </a:extLst>
          </p:cNvPr>
          <p:cNvSpPr>
            <a:spLocks noGrp="1"/>
          </p:cNvSpPr>
          <p:nvPr>
            <p:ph type="dt" sz="half" idx="10"/>
          </p:nvPr>
        </p:nvSpPr>
        <p:spPr/>
        <p:txBody>
          <a:bodyPr/>
          <a:lstStyle/>
          <a:p>
            <a:fld id="{F1AC2119-1DAE-4346-863E-1EF806CBDF83}" type="datetimeFigureOut">
              <a:rPr lang="cs-CZ" smtClean="0"/>
              <a:t>23.03.2021</a:t>
            </a:fld>
            <a:endParaRPr lang="cs-CZ"/>
          </a:p>
        </p:txBody>
      </p:sp>
      <p:sp>
        <p:nvSpPr>
          <p:cNvPr id="8" name="Zástupný symbol pro zápatí 7">
            <a:extLst>
              <a:ext uri="{FF2B5EF4-FFF2-40B4-BE49-F238E27FC236}">
                <a16:creationId xmlns:a16="http://schemas.microsoft.com/office/drawing/2014/main" id="{CE45C113-6EFE-445F-BD33-89C6965BF57C}"/>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D8765D6-3686-44B9-BE63-ABA982D0088A}"/>
              </a:ext>
            </a:extLst>
          </p:cNvPr>
          <p:cNvSpPr>
            <a:spLocks noGrp="1"/>
          </p:cNvSpPr>
          <p:nvPr>
            <p:ph type="sldNum" sz="quarter" idx="12"/>
          </p:nvPr>
        </p:nvSpPr>
        <p:spPr/>
        <p:txBody>
          <a:bodyPr/>
          <a:lstStyle/>
          <a:p>
            <a:fld id="{05A712A4-B579-4E70-92A8-2137C4727922}" type="slidenum">
              <a:rPr lang="cs-CZ" smtClean="0"/>
              <a:t>‹#›</a:t>
            </a:fld>
            <a:endParaRPr lang="cs-CZ"/>
          </a:p>
        </p:txBody>
      </p:sp>
    </p:spTree>
    <p:extLst>
      <p:ext uri="{BB962C8B-B14F-4D97-AF65-F5344CB8AC3E}">
        <p14:creationId xmlns:p14="http://schemas.microsoft.com/office/powerpoint/2010/main" val="18793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5D056D-CB1B-4EC0-8F92-3965BF83486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0E0E63F-1238-4F77-8DD1-6D08DFDFA2AB}"/>
              </a:ext>
            </a:extLst>
          </p:cNvPr>
          <p:cNvSpPr>
            <a:spLocks noGrp="1"/>
          </p:cNvSpPr>
          <p:nvPr>
            <p:ph type="dt" sz="half" idx="10"/>
          </p:nvPr>
        </p:nvSpPr>
        <p:spPr/>
        <p:txBody>
          <a:bodyPr/>
          <a:lstStyle/>
          <a:p>
            <a:fld id="{F1AC2119-1DAE-4346-863E-1EF806CBDF83}" type="datetimeFigureOut">
              <a:rPr lang="cs-CZ" smtClean="0"/>
              <a:t>23.03.2021</a:t>
            </a:fld>
            <a:endParaRPr lang="cs-CZ"/>
          </a:p>
        </p:txBody>
      </p:sp>
      <p:sp>
        <p:nvSpPr>
          <p:cNvPr id="4" name="Zástupný symbol pro zápatí 3">
            <a:extLst>
              <a:ext uri="{FF2B5EF4-FFF2-40B4-BE49-F238E27FC236}">
                <a16:creationId xmlns:a16="http://schemas.microsoft.com/office/drawing/2014/main" id="{5E6D2A52-6F4F-45E1-B5AE-19CD74AD0434}"/>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F3E852D-06BE-46CC-8CEF-487C991D0876}"/>
              </a:ext>
            </a:extLst>
          </p:cNvPr>
          <p:cNvSpPr>
            <a:spLocks noGrp="1"/>
          </p:cNvSpPr>
          <p:nvPr>
            <p:ph type="sldNum" sz="quarter" idx="12"/>
          </p:nvPr>
        </p:nvSpPr>
        <p:spPr/>
        <p:txBody>
          <a:bodyPr/>
          <a:lstStyle/>
          <a:p>
            <a:fld id="{05A712A4-B579-4E70-92A8-2137C4727922}" type="slidenum">
              <a:rPr lang="cs-CZ" smtClean="0"/>
              <a:t>‹#›</a:t>
            </a:fld>
            <a:endParaRPr lang="cs-CZ"/>
          </a:p>
        </p:txBody>
      </p:sp>
    </p:spTree>
    <p:extLst>
      <p:ext uri="{BB962C8B-B14F-4D97-AF65-F5344CB8AC3E}">
        <p14:creationId xmlns:p14="http://schemas.microsoft.com/office/powerpoint/2010/main" val="308685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E6535DD-4322-4C16-A658-58280F136F8D}"/>
              </a:ext>
            </a:extLst>
          </p:cNvPr>
          <p:cNvSpPr>
            <a:spLocks noGrp="1"/>
          </p:cNvSpPr>
          <p:nvPr>
            <p:ph type="dt" sz="half" idx="10"/>
          </p:nvPr>
        </p:nvSpPr>
        <p:spPr/>
        <p:txBody>
          <a:bodyPr/>
          <a:lstStyle/>
          <a:p>
            <a:fld id="{F1AC2119-1DAE-4346-863E-1EF806CBDF83}" type="datetimeFigureOut">
              <a:rPr lang="cs-CZ" smtClean="0"/>
              <a:t>23.03.2021</a:t>
            </a:fld>
            <a:endParaRPr lang="cs-CZ"/>
          </a:p>
        </p:txBody>
      </p:sp>
      <p:sp>
        <p:nvSpPr>
          <p:cNvPr id="3" name="Zástupný symbol pro zápatí 2">
            <a:extLst>
              <a:ext uri="{FF2B5EF4-FFF2-40B4-BE49-F238E27FC236}">
                <a16:creationId xmlns:a16="http://schemas.microsoft.com/office/drawing/2014/main" id="{1FA97DD7-B338-4109-8E90-77F8603DFB2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ADD855ED-52D8-4F06-A640-4A593A292AA3}"/>
              </a:ext>
            </a:extLst>
          </p:cNvPr>
          <p:cNvSpPr>
            <a:spLocks noGrp="1"/>
          </p:cNvSpPr>
          <p:nvPr>
            <p:ph type="sldNum" sz="quarter" idx="12"/>
          </p:nvPr>
        </p:nvSpPr>
        <p:spPr/>
        <p:txBody>
          <a:bodyPr/>
          <a:lstStyle/>
          <a:p>
            <a:fld id="{05A712A4-B579-4E70-92A8-2137C4727922}" type="slidenum">
              <a:rPr lang="cs-CZ" smtClean="0"/>
              <a:t>‹#›</a:t>
            </a:fld>
            <a:endParaRPr lang="cs-CZ"/>
          </a:p>
        </p:txBody>
      </p:sp>
    </p:spTree>
    <p:extLst>
      <p:ext uri="{BB962C8B-B14F-4D97-AF65-F5344CB8AC3E}">
        <p14:creationId xmlns:p14="http://schemas.microsoft.com/office/powerpoint/2010/main" val="2400126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F7039A-C6E5-4236-870E-50091299628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D779D57-CA39-4D71-BC21-FC072A0017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2F80360-1254-4FCA-A0B6-A26BEF818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242A22C-F73F-4766-A267-75D4C255BADE}"/>
              </a:ext>
            </a:extLst>
          </p:cNvPr>
          <p:cNvSpPr>
            <a:spLocks noGrp="1"/>
          </p:cNvSpPr>
          <p:nvPr>
            <p:ph type="dt" sz="half" idx="10"/>
          </p:nvPr>
        </p:nvSpPr>
        <p:spPr/>
        <p:txBody>
          <a:bodyPr/>
          <a:lstStyle/>
          <a:p>
            <a:fld id="{F1AC2119-1DAE-4346-863E-1EF806CBDF83}" type="datetimeFigureOut">
              <a:rPr lang="cs-CZ" smtClean="0"/>
              <a:t>23.03.2021</a:t>
            </a:fld>
            <a:endParaRPr lang="cs-CZ"/>
          </a:p>
        </p:txBody>
      </p:sp>
      <p:sp>
        <p:nvSpPr>
          <p:cNvPr id="6" name="Zástupný symbol pro zápatí 5">
            <a:extLst>
              <a:ext uri="{FF2B5EF4-FFF2-40B4-BE49-F238E27FC236}">
                <a16:creationId xmlns:a16="http://schemas.microsoft.com/office/drawing/2014/main" id="{6783E7E0-4E34-4CFD-A593-AECB507309C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CC20494-4EC4-4CB3-96D4-29EE957FE6A7}"/>
              </a:ext>
            </a:extLst>
          </p:cNvPr>
          <p:cNvSpPr>
            <a:spLocks noGrp="1"/>
          </p:cNvSpPr>
          <p:nvPr>
            <p:ph type="sldNum" sz="quarter" idx="12"/>
          </p:nvPr>
        </p:nvSpPr>
        <p:spPr/>
        <p:txBody>
          <a:bodyPr/>
          <a:lstStyle/>
          <a:p>
            <a:fld id="{05A712A4-B579-4E70-92A8-2137C4727922}" type="slidenum">
              <a:rPr lang="cs-CZ" smtClean="0"/>
              <a:t>‹#›</a:t>
            </a:fld>
            <a:endParaRPr lang="cs-CZ"/>
          </a:p>
        </p:txBody>
      </p:sp>
    </p:spTree>
    <p:extLst>
      <p:ext uri="{BB962C8B-B14F-4D97-AF65-F5344CB8AC3E}">
        <p14:creationId xmlns:p14="http://schemas.microsoft.com/office/powerpoint/2010/main" val="115805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70651A-47D0-4509-85D8-8E225E0F20B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6780F1E-4665-4C7D-B936-43343F3DD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44F3A3E-0630-4672-9E9B-94526F291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D60BBC4-E52D-49CD-98D9-C2B4C3C3FD75}"/>
              </a:ext>
            </a:extLst>
          </p:cNvPr>
          <p:cNvSpPr>
            <a:spLocks noGrp="1"/>
          </p:cNvSpPr>
          <p:nvPr>
            <p:ph type="dt" sz="half" idx="10"/>
          </p:nvPr>
        </p:nvSpPr>
        <p:spPr/>
        <p:txBody>
          <a:bodyPr/>
          <a:lstStyle/>
          <a:p>
            <a:fld id="{F1AC2119-1DAE-4346-863E-1EF806CBDF83}" type="datetimeFigureOut">
              <a:rPr lang="cs-CZ" smtClean="0"/>
              <a:t>23.03.2021</a:t>
            </a:fld>
            <a:endParaRPr lang="cs-CZ"/>
          </a:p>
        </p:txBody>
      </p:sp>
      <p:sp>
        <p:nvSpPr>
          <p:cNvPr id="6" name="Zástupný symbol pro zápatí 5">
            <a:extLst>
              <a:ext uri="{FF2B5EF4-FFF2-40B4-BE49-F238E27FC236}">
                <a16:creationId xmlns:a16="http://schemas.microsoft.com/office/drawing/2014/main" id="{BE0805DA-DEDC-40EA-BFF2-653FEEFED48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B3F8713-3F71-41C8-8685-A3435AC1B4B5}"/>
              </a:ext>
            </a:extLst>
          </p:cNvPr>
          <p:cNvSpPr>
            <a:spLocks noGrp="1"/>
          </p:cNvSpPr>
          <p:nvPr>
            <p:ph type="sldNum" sz="quarter" idx="12"/>
          </p:nvPr>
        </p:nvSpPr>
        <p:spPr/>
        <p:txBody>
          <a:bodyPr/>
          <a:lstStyle/>
          <a:p>
            <a:fld id="{05A712A4-B579-4E70-92A8-2137C4727922}" type="slidenum">
              <a:rPr lang="cs-CZ" smtClean="0"/>
              <a:t>‹#›</a:t>
            </a:fld>
            <a:endParaRPr lang="cs-CZ"/>
          </a:p>
        </p:txBody>
      </p:sp>
    </p:spTree>
    <p:extLst>
      <p:ext uri="{BB962C8B-B14F-4D97-AF65-F5344CB8AC3E}">
        <p14:creationId xmlns:p14="http://schemas.microsoft.com/office/powerpoint/2010/main" val="232503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A5098FD-1608-476F-890E-8B0CF6BC2F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83B924A-51FC-47A8-B75A-A3C8EBA5FF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FD8D639-5987-4139-B61B-D301E2C68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C2119-1DAE-4346-863E-1EF806CBDF83}" type="datetimeFigureOut">
              <a:rPr lang="cs-CZ" smtClean="0"/>
              <a:t>23.03.2021</a:t>
            </a:fld>
            <a:endParaRPr lang="cs-CZ"/>
          </a:p>
        </p:txBody>
      </p:sp>
      <p:sp>
        <p:nvSpPr>
          <p:cNvPr id="5" name="Zástupný symbol pro zápatí 4">
            <a:extLst>
              <a:ext uri="{FF2B5EF4-FFF2-40B4-BE49-F238E27FC236}">
                <a16:creationId xmlns:a16="http://schemas.microsoft.com/office/drawing/2014/main" id="{A6FB34ED-7692-47A2-96F6-945CDA8BD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6810741-24F5-472E-8841-200DAF128E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712A4-B579-4E70-92A8-2137C4727922}" type="slidenum">
              <a:rPr lang="cs-CZ" smtClean="0"/>
              <a:t>‹#›</a:t>
            </a:fld>
            <a:endParaRPr lang="cs-CZ"/>
          </a:p>
        </p:txBody>
      </p:sp>
    </p:spTree>
    <p:extLst>
      <p:ext uri="{BB962C8B-B14F-4D97-AF65-F5344CB8AC3E}">
        <p14:creationId xmlns:p14="http://schemas.microsoft.com/office/powerpoint/2010/main" val="1021463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nbim.no/"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tdrlh1x9SK4?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obloha, voda, exteriér, město&#10;&#10;Popis byl vytvořen automaticky">
            <a:extLst>
              <a:ext uri="{FF2B5EF4-FFF2-40B4-BE49-F238E27FC236}">
                <a16:creationId xmlns:a16="http://schemas.microsoft.com/office/drawing/2014/main" id="{0C192AD6-54A3-45CF-94FE-0E48B53C8EC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2330" b="3083"/>
          <a:stretch/>
        </p:blipFill>
        <p:spPr>
          <a:xfrm>
            <a:off x="20" y="1"/>
            <a:ext cx="12191980" cy="6857999"/>
          </a:xfrm>
          <a:prstGeom prst="rect">
            <a:avLst/>
          </a:prstGeom>
        </p:spPr>
      </p:pic>
      <p:sp>
        <p:nvSpPr>
          <p:cNvPr id="2" name="Nadpis 1">
            <a:extLst>
              <a:ext uri="{FF2B5EF4-FFF2-40B4-BE49-F238E27FC236}">
                <a16:creationId xmlns:a16="http://schemas.microsoft.com/office/drawing/2014/main" id="{AE2C276D-DDDB-4D76-A899-980215F80A08}"/>
              </a:ext>
            </a:extLst>
          </p:cNvPr>
          <p:cNvSpPr>
            <a:spLocks noGrp="1"/>
          </p:cNvSpPr>
          <p:nvPr>
            <p:ph type="ctrTitle"/>
          </p:nvPr>
        </p:nvSpPr>
        <p:spPr>
          <a:xfrm>
            <a:off x="1524000" y="1122362"/>
            <a:ext cx="9144000" cy="2900518"/>
          </a:xfrm>
        </p:spPr>
        <p:txBody>
          <a:bodyPr>
            <a:normAutofit/>
          </a:bodyPr>
          <a:lstStyle/>
          <a:p>
            <a:r>
              <a:rPr lang="cs-CZ">
                <a:solidFill>
                  <a:srgbClr val="FFFFFF"/>
                </a:solidFill>
              </a:rPr>
              <a:t>Norsko po roce 2000</a:t>
            </a:r>
          </a:p>
        </p:txBody>
      </p:sp>
      <p:sp>
        <p:nvSpPr>
          <p:cNvPr id="3" name="Podnadpis 2">
            <a:extLst>
              <a:ext uri="{FF2B5EF4-FFF2-40B4-BE49-F238E27FC236}">
                <a16:creationId xmlns:a16="http://schemas.microsoft.com/office/drawing/2014/main" id="{79D17471-7DAD-4BBD-BE72-59F9A0F17542}"/>
              </a:ext>
            </a:extLst>
          </p:cNvPr>
          <p:cNvSpPr>
            <a:spLocks noGrp="1"/>
          </p:cNvSpPr>
          <p:nvPr>
            <p:ph type="subTitle" idx="1"/>
          </p:nvPr>
        </p:nvSpPr>
        <p:spPr>
          <a:xfrm>
            <a:off x="1524000" y="4159404"/>
            <a:ext cx="9144000" cy="1098395"/>
          </a:xfrm>
        </p:spPr>
        <p:txBody>
          <a:bodyPr>
            <a:normAutofit/>
          </a:bodyPr>
          <a:lstStyle/>
          <a:p>
            <a:endParaRPr lang="cs-CZ">
              <a:solidFill>
                <a:srgbClr val="FFFFFF"/>
              </a:solidFill>
            </a:endParaRPr>
          </a:p>
        </p:txBody>
      </p:sp>
    </p:spTree>
    <p:extLst>
      <p:ext uri="{BB962C8B-B14F-4D97-AF65-F5344CB8AC3E}">
        <p14:creationId xmlns:p14="http://schemas.microsoft.com/office/powerpoint/2010/main" val="24463817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4FD982D-5D47-4DED-A68D-B365B9C43B49}"/>
              </a:ext>
            </a:extLst>
          </p:cNvPr>
          <p:cNvSpPr>
            <a:spLocks noGrp="1"/>
          </p:cNvSpPr>
          <p:nvPr>
            <p:ph type="title"/>
          </p:nvPr>
        </p:nvSpPr>
        <p:spPr>
          <a:xfrm>
            <a:off x="635000" y="640823"/>
            <a:ext cx="3418659" cy="5583148"/>
          </a:xfrm>
        </p:spPr>
        <p:txBody>
          <a:bodyPr anchor="ctr">
            <a:normAutofit/>
          </a:bodyPr>
          <a:lstStyle/>
          <a:p>
            <a:r>
              <a:rPr lang="cs-CZ" sz="5400"/>
              <a:t>Pátek 22. července 2011 - Utøya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0E25DD1B-1860-4E5C-A838-9EC6B0D65D0D}"/>
              </a:ext>
            </a:extLst>
          </p:cNvPr>
          <p:cNvGraphicFramePr>
            <a:graphicFrameLocks noGrp="1"/>
          </p:cNvGraphicFramePr>
          <p:nvPr>
            <p:ph idx="1"/>
            <p:extLst>
              <p:ext uri="{D42A27DB-BD31-4B8C-83A1-F6EECF244321}">
                <p14:modId xmlns:p14="http://schemas.microsoft.com/office/powerpoint/2010/main" val="184563186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696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C397326-3795-478D-8AE4-51AD38BAB297}"/>
              </a:ext>
            </a:extLst>
          </p:cNvPr>
          <p:cNvSpPr>
            <a:spLocks noGrp="1"/>
          </p:cNvSpPr>
          <p:nvPr>
            <p:ph type="title"/>
          </p:nvPr>
        </p:nvSpPr>
        <p:spPr>
          <a:xfrm>
            <a:off x="635000" y="640823"/>
            <a:ext cx="3418659" cy="5583148"/>
          </a:xfrm>
        </p:spPr>
        <p:txBody>
          <a:bodyPr anchor="ctr">
            <a:normAutofit/>
          </a:bodyPr>
          <a:lstStyle/>
          <a:p>
            <a:r>
              <a:rPr lang="cs-CZ" sz="5400"/>
              <a:t>Pátek 22. července 2011 - Vyšetřování</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39FBC46B-A8C9-4F06-A084-1FE77E335F1A}"/>
              </a:ext>
            </a:extLst>
          </p:cNvPr>
          <p:cNvGraphicFramePr>
            <a:graphicFrameLocks noGrp="1"/>
          </p:cNvGraphicFramePr>
          <p:nvPr>
            <p:ph idx="1"/>
            <p:extLst>
              <p:ext uri="{D42A27DB-BD31-4B8C-83A1-F6EECF244321}">
                <p14:modId xmlns:p14="http://schemas.microsoft.com/office/powerpoint/2010/main" val="137068859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40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CC1223C-26FA-4F41-967E-8B995899F49D}"/>
              </a:ext>
            </a:extLst>
          </p:cNvPr>
          <p:cNvSpPr>
            <a:spLocks noGrp="1"/>
          </p:cNvSpPr>
          <p:nvPr>
            <p:ph type="title"/>
          </p:nvPr>
        </p:nvSpPr>
        <p:spPr>
          <a:xfrm>
            <a:off x="572493" y="238539"/>
            <a:ext cx="11018520" cy="1434415"/>
          </a:xfrm>
        </p:spPr>
        <p:txBody>
          <a:bodyPr anchor="b">
            <a:normAutofit/>
          </a:bodyPr>
          <a:lstStyle/>
          <a:p>
            <a:r>
              <a:rPr lang="cs-CZ" sz="5400" dirty="0"/>
              <a:t>Pátek 22. července 2011 - Reakce</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A197AE27-B4D6-4C2D-BDEC-B4C683B58EB3}"/>
              </a:ext>
            </a:extLst>
          </p:cNvPr>
          <p:cNvSpPr>
            <a:spLocks noGrp="1"/>
          </p:cNvSpPr>
          <p:nvPr>
            <p:ph idx="1"/>
          </p:nvPr>
        </p:nvSpPr>
        <p:spPr>
          <a:xfrm>
            <a:off x="572493" y="2071316"/>
            <a:ext cx="6713552" cy="4119172"/>
          </a:xfrm>
        </p:spPr>
        <p:txBody>
          <a:bodyPr anchor="t">
            <a:normAutofit/>
          </a:bodyPr>
          <a:lstStyle/>
          <a:p>
            <a:r>
              <a:rPr lang="cs-CZ" sz="2200" dirty="0" err="1"/>
              <a:t>Jens</a:t>
            </a:r>
            <a:r>
              <a:rPr lang="cs-CZ" sz="2200" dirty="0"/>
              <a:t> </a:t>
            </a:r>
            <a:r>
              <a:rPr lang="cs-CZ" sz="2200" dirty="0" err="1"/>
              <a:t>Stoltenberg</a:t>
            </a:r>
            <a:r>
              <a:rPr lang="cs-CZ" sz="2200" dirty="0"/>
              <a:t>: Na teroristické útoky odpovíme větší demokracií a otevřeností. „</a:t>
            </a:r>
            <a:r>
              <a:rPr lang="nb-NO" sz="2200" dirty="0"/>
              <a:t>Ingen skal få bombe oss til taushet, ingen skal få skyte oss til taushet, ingen skal få skremme oss fra å være Norge.</a:t>
            </a:r>
            <a:r>
              <a:rPr lang="cs-CZ" sz="2200" dirty="0"/>
              <a:t>“</a:t>
            </a:r>
          </a:p>
          <a:p>
            <a:r>
              <a:rPr lang="cs-CZ" sz="2200" dirty="0"/>
              <a:t>Král Harald: „(…) </a:t>
            </a:r>
            <a:r>
              <a:rPr lang="nb-NO" sz="2200" dirty="0"/>
              <a:t>Nå står vi fast ved verdiene våre. Jeg holder fast ved troen på at friheten er sterkere enn frykten. Jeg holder fast ved troen på et åpent norsk demokrati og samfunnsliv. Jeg holder fast ved troen på våre muligheter til å leve fritt og trygt i vårt eget land</a:t>
            </a:r>
            <a:r>
              <a:rPr lang="cs-CZ" sz="2200" dirty="0"/>
              <a:t>“</a:t>
            </a:r>
          </a:p>
          <a:p>
            <a:r>
              <a:rPr lang="cs-CZ" sz="2200" dirty="0"/>
              <a:t>25. července si 200 000 lidí připomnělo útoky v centru Oslo</a:t>
            </a:r>
          </a:p>
        </p:txBody>
      </p:sp>
      <p:pic>
        <p:nvPicPr>
          <p:cNvPr id="5" name="Obrázek 4">
            <a:extLst>
              <a:ext uri="{FF2B5EF4-FFF2-40B4-BE49-F238E27FC236}">
                <a16:creationId xmlns:a16="http://schemas.microsoft.com/office/drawing/2014/main" id="{B3BC6A43-73E6-425F-8BDE-7EC05969B4FE}"/>
              </a:ext>
            </a:extLst>
          </p:cNvPr>
          <p:cNvPicPr>
            <a:picLocks noChangeAspect="1"/>
          </p:cNvPicPr>
          <p:nvPr/>
        </p:nvPicPr>
        <p:blipFill rotWithShape="1">
          <a:blip r:embed="rId2"/>
          <a:srcRect l="17353" r="10976" b="2"/>
          <a:stretch/>
        </p:blipFill>
        <p:spPr>
          <a:xfrm>
            <a:off x="7675658" y="2093976"/>
            <a:ext cx="3941064" cy="4096512"/>
          </a:xfrm>
          <a:prstGeom prst="rect">
            <a:avLst/>
          </a:prstGeom>
        </p:spPr>
      </p:pic>
    </p:spTree>
    <p:extLst>
      <p:ext uri="{BB962C8B-B14F-4D97-AF65-F5344CB8AC3E}">
        <p14:creationId xmlns:p14="http://schemas.microsoft.com/office/powerpoint/2010/main" val="178498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D58F49F-4BCD-4F7D-9545-58FC067306BA}"/>
              </a:ext>
            </a:extLst>
          </p:cNvPr>
          <p:cNvSpPr>
            <a:spLocks noGrp="1"/>
          </p:cNvSpPr>
          <p:nvPr>
            <p:ph type="title"/>
          </p:nvPr>
        </p:nvSpPr>
        <p:spPr>
          <a:xfrm>
            <a:off x="640080" y="325369"/>
            <a:ext cx="4368602" cy="1956841"/>
          </a:xfrm>
        </p:spPr>
        <p:txBody>
          <a:bodyPr anchor="b">
            <a:normAutofit/>
          </a:bodyPr>
          <a:lstStyle/>
          <a:p>
            <a:r>
              <a:rPr lang="cs-CZ" sz="5400"/>
              <a:t>Výzvy Norska po roce 2021</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97BC1A04-5F18-4A68-9E76-8ECAF32C9146}"/>
              </a:ext>
            </a:extLst>
          </p:cNvPr>
          <p:cNvSpPr>
            <a:spLocks noGrp="1"/>
          </p:cNvSpPr>
          <p:nvPr>
            <p:ph idx="1"/>
          </p:nvPr>
        </p:nvSpPr>
        <p:spPr>
          <a:xfrm>
            <a:off x="640080" y="2872899"/>
            <a:ext cx="4243589" cy="3320668"/>
          </a:xfrm>
        </p:spPr>
        <p:txBody>
          <a:bodyPr>
            <a:normAutofit/>
          </a:bodyPr>
          <a:lstStyle/>
          <a:p>
            <a:r>
              <a:rPr lang="cs-CZ" sz="2200" dirty="0"/>
              <a:t>Inkluze přistěhovalců</a:t>
            </a:r>
          </a:p>
          <a:p>
            <a:r>
              <a:rPr lang="cs-CZ" sz="2200" dirty="0"/>
              <a:t>Boj s klimatickou změnou</a:t>
            </a:r>
          </a:p>
          <a:p>
            <a:r>
              <a:rPr lang="cs-CZ" sz="2200" dirty="0"/>
              <a:t>Rozvoj infrastruktury – nové projekty spojující odlehlejší místa</a:t>
            </a:r>
          </a:p>
          <a:p>
            <a:r>
              <a:rPr lang="cs-CZ" sz="2200" dirty="0"/>
              <a:t>Ropa – přítel nebo nepřítel?</a:t>
            </a:r>
          </a:p>
          <a:p>
            <a:r>
              <a:rPr lang="cs-CZ" sz="2200" dirty="0"/>
              <a:t>Mezinárodní bezpečnost</a:t>
            </a:r>
          </a:p>
          <a:p>
            <a:endParaRPr lang="cs-CZ" sz="2200" dirty="0"/>
          </a:p>
        </p:txBody>
      </p:sp>
      <p:pic>
        <p:nvPicPr>
          <p:cNvPr id="7" name="Obrázek 6">
            <a:extLst>
              <a:ext uri="{FF2B5EF4-FFF2-40B4-BE49-F238E27FC236}">
                <a16:creationId xmlns:a16="http://schemas.microsoft.com/office/drawing/2014/main" id="{EF6870FF-49AD-4D3D-B59E-4F4B2D0A12EE}"/>
              </a:ext>
            </a:extLst>
          </p:cNvPr>
          <p:cNvPicPr>
            <a:picLocks noChangeAspect="1"/>
          </p:cNvPicPr>
          <p:nvPr/>
        </p:nvPicPr>
        <p:blipFill rotWithShape="1">
          <a:blip r:embed="rId2"/>
          <a:srcRect l="22490" r="1080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50107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84357C-351A-4005-9080-F1AE1EBB0B18}"/>
              </a:ext>
            </a:extLst>
          </p:cNvPr>
          <p:cNvSpPr>
            <a:spLocks noGrp="1"/>
          </p:cNvSpPr>
          <p:nvPr>
            <p:ph type="title"/>
          </p:nvPr>
        </p:nvSpPr>
        <p:spPr/>
        <p:txBody>
          <a:bodyPr/>
          <a:lstStyle/>
          <a:p>
            <a:r>
              <a:rPr lang="cs-CZ" dirty="0"/>
              <a:t>Opakování z minula</a:t>
            </a:r>
          </a:p>
        </p:txBody>
      </p:sp>
      <p:sp>
        <p:nvSpPr>
          <p:cNvPr id="3" name="Zástupný obsah 2">
            <a:extLst>
              <a:ext uri="{FF2B5EF4-FFF2-40B4-BE49-F238E27FC236}">
                <a16:creationId xmlns:a16="http://schemas.microsoft.com/office/drawing/2014/main" id="{368B17AF-5D8F-490B-8C78-DE49914CC26C}"/>
              </a:ext>
            </a:extLst>
          </p:cNvPr>
          <p:cNvSpPr>
            <a:spLocks noGrp="1"/>
          </p:cNvSpPr>
          <p:nvPr>
            <p:ph idx="1"/>
          </p:nvPr>
        </p:nvSpPr>
        <p:spPr/>
        <p:txBody>
          <a:bodyPr/>
          <a:lstStyle/>
          <a:p>
            <a:r>
              <a:rPr lang="cs-CZ" dirty="0"/>
              <a:t>Po úspěšném poválečném období přichází turbulence 70. let</a:t>
            </a:r>
          </a:p>
          <a:p>
            <a:r>
              <a:rPr lang="cs-CZ" dirty="0"/>
              <a:t>Začíná se ve velkém těžit ropa, v 90. letech je založen </a:t>
            </a:r>
            <a:r>
              <a:rPr lang="cs-CZ" dirty="0" err="1"/>
              <a:t>Oljefondet</a:t>
            </a:r>
            <a:endParaRPr lang="cs-CZ" dirty="0"/>
          </a:p>
          <a:p>
            <a:r>
              <a:rPr lang="cs-CZ" dirty="0"/>
              <a:t>Vztahy s Evropou – dvě neúspěšná referenda o vstupu do ES/EU</a:t>
            </a:r>
          </a:p>
          <a:p>
            <a:r>
              <a:rPr lang="cs-CZ" dirty="0" err="1"/>
              <a:t>Ap</a:t>
            </a:r>
            <a:r>
              <a:rPr lang="cs-CZ" dirty="0"/>
              <a:t> definitivně ztrácí svou úplnou mocenskou převahu, dochází k častějšímu střídání moc</a:t>
            </a:r>
          </a:p>
          <a:p>
            <a:r>
              <a:rPr lang="cs-CZ" dirty="0" err="1"/>
              <a:t>Gro</a:t>
            </a:r>
            <a:r>
              <a:rPr lang="cs-CZ" dirty="0"/>
              <a:t> </a:t>
            </a:r>
            <a:r>
              <a:rPr lang="cs-CZ" dirty="0" err="1"/>
              <a:t>Harlem</a:t>
            </a:r>
            <a:r>
              <a:rPr lang="cs-CZ" dirty="0"/>
              <a:t> </a:t>
            </a:r>
            <a:r>
              <a:rPr lang="cs-CZ" dirty="0" err="1"/>
              <a:t>Bundtland</a:t>
            </a:r>
            <a:endParaRPr lang="cs-CZ" dirty="0"/>
          </a:p>
        </p:txBody>
      </p:sp>
    </p:spTree>
    <p:extLst>
      <p:ext uri="{BB962C8B-B14F-4D97-AF65-F5344CB8AC3E}">
        <p14:creationId xmlns:p14="http://schemas.microsoft.com/office/powerpoint/2010/main" val="2214279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7BAFBDD-0C21-4055-AE9D-F4EACA3A9F81}"/>
              </a:ext>
            </a:extLst>
          </p:cNvPr>
          <p:cNvSpPr>
            <a:spLocks noGrp="1"/>
          </p:cNvSpPr>
          <p:nvPr>
            <p:ph type="title"/>
          </p:nvPr>
        </p:nvSpPr>
        <p:spPr>
          <a:xfrm>
            <a:off x="640080" y="325369"/>
            <a:ext cx="4368602" cy="1956841"/>
          </a:xfrm>
        </p:spPr>
        <p:txBody>
          <a:bodyPr anchor="b">
            <a:normAutofit/>
          </a:bodyPr>
          <a:lstStyle/>
          <a:p>
            <a:r>
              <a:rPr lang="cs-CZ" sz="4600"/>
              <a:t>Politika v Norsku po roce 2000</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50A3498F-6186-4C26-8013-6D72FCA2AD39}"/>
              </a:ext>
            </a:extLst>
          </p:cNvPr>
          <p:cNvSpPr>
            <a:spLocks noGrp="1"/>
          </p:cNvSpPr>
          <p:nvPr>
            <p:ph idx="1"/>
          </p:nvPr>
        </p:nvSpPr>
        <p:spPr>
          <a:xfrm>
            <a:off x="640080" y="2872899"/>
            <a:ext cx="4243589" cy="3320668"/>
          </a:xfrm>
        </p:spPr>
        <p:txBody>
          <a:bodyPr>
            <a:normAutofit lnSpcReduction="10000"/>
          </a:bodyPr>
          <a:lstStyle/>
          <a:p>
            <a:r>
              <a:rPr lang="cs-CZ" sz="1700" dirty="0"/>
              <a:t>Hlavní tváří této doby je </a:t>
            </a:r>
            <a:r>
              <a:rPr lang="cs-CZ" sz="1700" dirty="0" err="1"/>
              <a:t>Jens</a:t>
            </a:r>
            <a:r>
              <a:rPr lang="cs-CZ" sz="1700" dirty="0"/>
              <a:t> </a:t>
            </a:r>
            <a:r>
              <a:rPr lang="cs-CZ" sz="1700" dirty="0" err="1"/>
              <a:t>Stoltenberg</a:t>
            </a:r>
            <a:r>
              <a:rPr lang="cs-CZ" sz="1700" dirty="0"/>
              <a:t> - </a:t>
            </a:r>
            <a:r>
              <a:rPr lang="cs-CZ" sz="1700" dirty="0" err="1"/>
              <a:t>Arbeiderpartiet</a:t>
            </a:r>
            <a:endParaRPr lang="cs-CZ" sz="1700" dirty="0"/>
          </a:p>
          <a:p>
            <a:r>
              <a:rPr lang="cs-CZ" sz="1700" dirty="0"/>
              <a:t>V 90. letech ministr energetiky, financí, hospodářství…</a:t>
            </a:r>
          </a:p>
          <a:p>
            <a:r>
              <a:rPr lang="cs-CZ" sz="1700" dirty="0"/>
              <a:t>2000 – 2001 poprvé premiérem, pak od roku 2005 do 2013</a:t>
            </a:r>
          </a:p>
          <a:p>
            <a:r>
              <a:rPr lang="cs-CZ" sz="1700" dirty="0"/>
              <a:t>Za jeho vlády nejslabší zisk </a:t>
            </a:r>
            <a:r>
              <a:rPr lang="cs-CZ" sz="1700" dirty="0" err="1"/>
              <a:t>Ap</a:t>
            </a:r>
            <a:r>
              <a:rPr lang="cs-CZ" sz="1700" dirty="0"/>
              <a:t> za cca 100 let – 24% v roce 2001</a:t>
            </a:r>
          </a:p>
          <a:p>
            <a:r>
              <a:rPr lang="cs-CZ" sz="1700" dirty="0"/>
              <a:t>Snaha o modernizaci strany – úspěch ve volbách 2005 – </a:t>
            </a:r>
            <a:r>
              <a:rPr lang="cs-CZ" sz="1700" dirty="0" err="1"/>
              <a:t>Ap</a:t>
            </a:r>
            <a:r>
              <a:rPr lang="cs-CZ" sz="1700" dirty="0"/>
              <a:t> v čele vládní koalice</a:t>
            </a:r>
          </a:p>
          <a:p>
            <a:r>
              <a:rPr lang="cs-CZ" sz="1700" dirty="0"/>
              <a:t>Řešení zisků z ropy, přistěhovalců, mezinárodních konfliktů---</a:t>
            </a:r>
          </a:p>
          <a:p>
            <a:pPr marL="0" indent="0">
              <a:buNone/>
            </a:pPr>
            <a:endParaRPr lang="cs-CZ" sz="1700" dirty="0"/>
          </a:p>
        </p:txBody>
      </p:sp>
      <p:pic>
        <p:nvPicPr>
          <p:cNvPr id="5" name="Obrázek 4" descr="Obsah obrázku osoba, zeď, muž, interiér&#10;&#10;Popis byl vytvořen automaticky">
            <a:extLst>
              <a:ext uri="{FF2B5EF4-FFF2-40B4-BE49-F238E27FC236}">
                <a16:creationId xmlns:a16="http://schemas.microsoft.com/office/drawing/2014/main" id="{B0598426-9F99-449B-A551-ACC439452842}"/>
              </a:ext>
            </a:extLst>
          </p:cNvPr>
          <p:cNvPicPr>
            <a:picLocks noChangeAspect="1"/>
          </p:cNvPicPr>
          <p:nvPr/>
        </p:nvPicPr>
        <p:blipFill rotWithShape="1">
          <a:blip r:embed="rId2">
            <a:extLst>
              <a:ext uri="{28A0092B-C50C-407E-A947-70E740481C1C}">
                <a14:useLocalDpi xmlns:a14="http://schemas.microsoft.com/office/drawing/2010/main" val="0"/>
              </a:ext>
            </a:extLst>
          </a:blip>
          <a:srcRect t="517" r="2" b="2047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7541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4E38B50-DFB2-4BBB-8501-56FC98098F5B}"/>
              </a:ext>
            </a:extLst>
          </p:cNvPr>
          <p:cNvSpPr>
            <a:spLocks noGrp="1"/>
          </p:cNvSpPr>
          <p:nvPr>
            <p:ph type="title"/>
          </p:nvPr>
        </p:nvSpPr>
        <p:spPr>
          <a:xfrm>
            <a:off x="640080" y="329184"/>
            <a:ext cx="6894576" cy="1783080"/>
          </a:xfrm>
        </p:spPr>
        <p:txBody>
          <a:bodyPr anchor="b">
            <a:normAutofit/>
          </a:bodyPr>
          <a:lstStyle/>
          <a:p>
            <a:r>
              <a:rPr lang="cs-CZ" sz="6100"/>
              <a:t>Norsko a ropa v novém tisíciletí</a:t>
            </a:r>
          </a:p>
        </p:txBody>
      </p:sp>
      <p:sp>
        <p:nvSpPr>
          <p:cNvPr id="14"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9B35F1F6-EB83-458F-9497-ECD9DD94A6B2}"/>
              </a:ext>
            </a:extLst>
          </p:cNvPr>
          <p:cNvSpPr>
            <a:spLocks noGrp="1"/>
          </p:cNvSpPr>
          <p:nvPr>
            <p:ph idx="1"/>
          </p:nvPr>
        </p:nvSpPr>
        <p:spPr>
          <a:xfrm>
            <a:off x="640080" y="2706624"/>
            <a:ext cx="6894576" cy="3483864"/>
          </a:xfrm>
        </p:spPr>
        <p:txBody>
          <a:bodyPr>
            <a:normAutofit/>
          </a:bodyPr>
          <a:lstStyle/>
          <a:p>
            <a:r>
              <a:rPr lang="cs-CZ" sz="2200" dirty="0"/>
              <a:t>Rozšiřování ropných polí na sever, vznikání nových plošin</a:t>
            </a:r>
          </a:p>
          <a:p>
            <a:r>
              <a:rPr lang="cs-CZ" sz="2200" dirty="0"/>
              <a:t>Ropný průmysl silně zasažen následky ekonomické krize (přes 100 USD za barel v roce 2013, 40 USD v roce 2016)</a:t>
            </a:r>
          </a:p>
          <a:p>
            <a:r>
              <a:rPr lang="cs-CZ" sz="2200" dirty="0"/>
              <a:t>Vznik nových plošin – Johan </a:t>
            </a:r>
            <a:r>
              <a:rPr lang="cs-CZ" sz="2200" dirty="0" err="1"/>
              <a:t>Sverdrup</a:t>
            </a:r>
            <a:endParaRPr lang="cs-CZ" sz="2200" dirty="0"/>
          </a:p>
          <a:p>
            <a:r>
              <a:rPr lang="cs-CZ" sz="2200" dirty="0"/>
              <a:t>Důraz na bezpečnost, minimum nehod</a:t>
            </a:r>
          </a:p>
          <a:p>
            <a:r>
              <a:rPr lang="cs-CZ" sz="2200" dirty="0"/>
              <a:t>Práce na ropné plošině – základní plat přes 35 000 NOK</a:t>
            </a:r>
          </a:p>
          <a:p>
            <a:r>
              <a:rPr lang="cs-CZ" sz="2200" dirty="0"/>
              <a:t>Turnus 2 + 4 (3) týdny, 12 – 16 hodin denně</a:t>
            </a:r>
          </a:p>
        </p:txBody>
      </p:sp>
      <p:pic>
        <p:nvPicPr>
          <p:cNvPr id="7" name="Obrázek 6">
            <a:extLst>
              <a:ext uri="{FF2B5EF4-FFF2-40B4-BE49-F238E27FC236}">
                <a16:creationId xmlns:a16="http://schemas.microsoft.com/office/drawing/2014/main" id="{65494074-68E9-49FD-B25B-A98DA50A23BB}"/>
              </a:ext>
            </a:extLst>
          </p:cNvPr>
          <p:cNvPicPr>
            <a:picLocks noChangeAspect="1"/>
          </p:cNvPicPr>
          <p:nvPr/>
        </p:nvPicPr>
        <p:blipFill rotWithShape="1">
          <a:blip r:embed="rId2"/>
          <a:srcRect t="15493" r="1" b="5810"/>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5" name="Obrázek 4">
            <a:extLst>
              <a:ext uri="{FF2B5EF4-FFF2-40B4-BE49-F238E27FC236}">
                <a16:creationId xmlns:a16="http://schemas.microsoft.com/office/drawing/2014/main" id="{3CD71430-2276-4269-9907-DD08A3F8BD8F}"/>
              </a:ext>
            </a:extLst>
          </p:cNvPr>
          <p:cNvPicPr>
            <a:picLocks noChangeAspect="1"/>
          </p:cNvPicPr>
          <p:nvPr/>
        </p:nvPicPr>
        <p:blipFill rotWithShape="1">
          <a:blip r:embed="rId3">
            <a:extLst>
              <a:ext uri="{28A0092B-C50C-407E-A947-70E740481C1C}">
                <a14:useLocalDpi xmlns:a14="http://schemas.microsoft.com/office/drawing/2010/main" val="0"/>
              </a:ext>
            </a:extLst>
          </a:blip>
          <a:srcRect l="9167" r="24435"/>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418637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8C9F6B7E-F822-42E2-ACD5-1CCAFA3EAD89}"/>
              </a:ext>
            </a:extLst>
          </p:cNvPr>
          <p:cNvSpPr>
            <a:spLocks noGrp="1"/>
          </p:cNvSpPr>
          <p:nvPr>
            <p:ph type="title"/>
          </p:nvPr>
        </p:nvSpPr>
        <p:spPr>
          <a:xfrm>
            <a:off x="630936" y="457200"/>
            <a:ext cx="4343400" cy="1929384"/>
          </a:xfrm>
        </p:spPr>
        <p:txBody>
          <a:bodyPr anchor="ctr">
            <a:normAutofit/>
          </a:bodyPr>
          <a:lstStyle/>
          <a:p>
            <a:r>
              <a:rPr lang="cs-CZ" sz="4800"/>
              <a:t>Oljefondet</a:t>
            </a:r>
          </a:p>
        </p:txBody>
      </p:sp>
      <p:sp>
        <p:nvSpPr>
          <p:cNvPr id="28"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55EBCA4E-F95F-45D8-BB2A-9C5AEC2C9068}"/>
              </a:ext>
            </a:extLst>
          </p:cNvPr>
          <p:cNvSpPr>
            <a:spLocks noGrp="1"/>
          </p:cNvSpPr>
          <p:nvPr>
            <p:ph idx="1"/>
          </p:nvPr>
        </p:nvSpPr>
        <p:spPr>
          <a:xfrm>
            <a:off x="5276087" y="457200"/>
            <a:ext cx="6272784" cy="1929384"/>
          </a:xfrm>
        </p:spPr>
        <p:txBody>
          <a:bodyPr anchor="ctr">
            <a:normAutofit fontScale="85000" lnSpcReduction="20000"/>
          </a:bodyPr>
          <a:lstStyle/>
          <a:p>
            <a:r>
              <a:rPr lang="cs-CZ" sz="2200" dirty="0" err="1"/>
              <a:t>Oljefondet</a:t>
            </a:r>
            <a:r>
              <a:rPr lang="cs-CZ" sz="2200" dirty="0"/>
              <a:t> se dostává k ohromným ziskům, je povoleno používat jen omezené procento z příjmů ropy – 3 % z hodnoty fondu</a:t>
            </a:r>
          </a:p>
          <a:p>
            <a:r>
              <a:rPr lang="cs-CZ" sz="2200" dirty="0"/>
              <a:t>Aktuální hodnota fondu (23.3.2021) 11 116 750 000 000 NOK</a:t>
            </a:r>
          </a:p>
          <a:p>
            <a:r>
              <a:rPr lang="cs-CZ" sz="2200" dirty="0">
                <a:hlinkClick r:id="rId2"/>
              </a:rPr>
              <a:t>www.nbim.no</a:t>
            </a:r>
            <a:endParaRPr lang="cs-CZ" sz="2200" dirty="0"/>
          </a:p>
          <a:p>
            <a:r>
              <a:rPr lang="cs-CZ" sz="2200" dirty="0"/>
              <a:t>Fond investuje do akcií, dluhopisů a nemovitostí</a:t>
            </a:r>
          </a:p>
        </p:txBody>
      </p:sp>
      <p:pic>
        <p:nvPicPr>
          <p:cNvPr id="5" name="Obrázek 4">
            <a:extLst>
              <a:ext uri="{FF2B5EF4-FFF2-40B4-BE49-F238E27FC236}">
                <a16:creationId xmlns:a16="http://schemas.microsoft.com/office/drawing/2014/main" id="{ADFA2E17-2269-4A9F-A92B-0FBD4D584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32" y="2569464"/>
            <a:ext cx="4971535" cy="3678936"/>
          </a:xfrm>
          <a:prstGeom prst="rect">
            <a:avLst/>
          </a:prstGeom>
        </p:spPr>
      </p:pic>
      <p:pic>
        <p:nvPicPr>
          <p:cNvPr id="7" name="Obrázek 6">
            <a:extLst>
              <a:ext uri="{FF2B5EF4-FFF2-40B4-BE49-F238E27FC236}">
                <a16:creationId xmlns:a16="http://schemas.microsoft.com/office/drawing/2014/main" id="{7954C913-8CCB-4E9D-9ECC-6FFD0E4B0B7E}"/>
              </a:ext>
            </a:extLst>
          </p:cNvPr>
          <p:cNvPicPr>
            <a:picLocks noChangeAspect="1"/>
          </p:cNvPicPr>
          <p:nvPr/>
        </p:nvPicPr>
        <p:blipFill>
          <a:blip r:embed="rId4"/>
          <a:stretch>
            <a:fillRect/>
          </a:stretch>
        </p:blipFill>
        <p:spPr>
          <a:xfrm>
            <a:off x="5774632" y="3905794"/>
            <a:ext cx="6325854" cy="2199527"/>
          </a:xfrm>
          <a:prstGeom prst="rect">
            <a:avLst/>
          </a:prstGeom>
        </p:spPr>
      </p:pic>
    </p:spTree>
    <p:extLst>
      <p:ext uri="{BB962C8B-B14F-4D97-AF65-F5344CB8AC3E}">
        <p14:creationId xmlns:p14="http://schemas.microsoft.com/office/powerpoint/2010/main" val="19449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3345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7E98A392-9E3D-4E6B-9FCE-4E83B9A64C96}"/>
              </a:ext>
            </a:extLst>
          </p:cNvPr>
          <p:cNvSpPr>
            <a:spLocks noGrp="1"/>
          </p:cNvSpPr>
          <p:nvPr>
            <p:ph type="title"/>
          </p:nvPr>
        </p:nvSpPr>
        <p:spPr>
          <a:xfrm>
            <a:off x="640081" y="329184"/>
            <a:ext cx="6241568" cy="1783080"/>
          </a:xfrm>
        </p:spPr>
        <p:txBody>
          <a:bodyPr anchor="b">
            <a:normAutofit/>
          </a:bodyPr>
          <a:lstStyle/>
          <a:p>
            <a:r>
              <a:rPr lang="cs-CZ" sz="5400">
                <a:solidFill>
                  <a:srgbClr val="FFFFFF"/>
                </a:solidFill>
              </a:rPr>
              <a:t>Přistěhovalectví v Norsku</a:t>
            </a:r>
          </a:p>
        </p:txBody>
      </p:sp>
      <p:sp>
        <p:nvSpPr>
          <p:cNvPr id="19" name="sketch line">
            <a:extLst>
              <a:ext uri="{FF2B5EF4-FFF2-40B4-BE49-F238E27FC236}">
                <a16:creationId xmlns:a16="http://schemas.microsoft.com/office/drawing/2014/main" id="{62677C27-4325-4BE2-B2C9-B721DA9E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2362200"/>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3CDACAC-1C76-4389-B6BF-7133016A3C97}"/>
              </a:ext>
            </a:extLst>
          </p:cNvPr>
          <p:cNvSpPr>
            <a:spLocks noGrp="1"/>
          </p:cNvSpPr>
          <p:nvPr>
            <p:ph idx="1"/>
          </p:nvPr>
        </p:nvSpPr>
        <p:spPr>
          <a:xfrm>
            <a:off x="640081" y="2706624"/>
            <a:ext cx="6241568" cy="3483864"/>
          </a:xfrm>
        </p:spPr>
        <p:txBody>
          <a:bodyPr>
            <a:normAutofit/>
          </a:bodyPr>
          <a:lstStyle/>
          <a:p>
            <a:r>
              <a:rPr lang="cs-CZ" sz="2200" dirty="0">
                <a:solidFill>
                  <a:srgbClr val="FFFFFF"/>
                </a:solidFill>
              </a:rPr>
              <a:t>Milion přistěhovalců či dětí přistěhovalců v Norsku (cca 20 % obyvatelstva)</a:t>
            </a:r>
          </a:p>
          <a:p>
            <a:r>
              <a:rPr lang="cs-CZ" sz="2200" dirty="0">
                <a:solidFill>
                  <a:srgbClr val="FFFFFF"/>
                </a:solidFill>
              </a:rPr>
              <a:t>Poláci, Litevci, Somálci, Švédi, Pákistánci</a:t>
            </a:r>
          </a:p>
          <a:p>
            <a:r>
              <a:rPr lang="cs-CZ" sz="2200" dirty="0">
                <a:solidFill>
                  <a:srgbClr val="FFFFFF"/>
                </a:solidFill>
              </a:rPr>
              <a:t>V Oslo 38 % obyvatel</a:t>
            </a:r>
          </a:p>
          <a:p>
            <a:r>
              <a:rPr lang="cs-CZ" sz="2200" dirty="0">
                <a:solidFill>
                  <a:srgbClr val="FFFFFF"/>
                </a:solidFill>
              </a:rPr>
              <a:t>Snaha o co nejrychlejší integrování do společnosti – výrazné úspěchy u 1. generace narozené v Norsku</a:t>
            </a:r>
          </a:p>
          <a:p>
            <a:r>
              <a:rPr lang="cs-CZ" sz="2200" dirty="0">
                <a:solidFill>
                  <a:srgbClr val="FFFFFF"/>
                </a:solidFill>
              </a:rPr>
              <a:t>https://www.ssb.no/innvandring-og-innvandrere/faktaside/innvandring</a:t>
            </a:r>
          </a:p>
        </p:txBody>
      </p:sp>
      <p:pic>
        <p:nvPicPr>
          <p:cNvPr id="7" name="Obrázek 6">
            <a:extLst>
              <a:ext uri="{FF2B5EF4-FFF2-40B4-BE49-F238E27FC236}">
                <a16:creationId xmlns:a16="http://schemas.microsoft.com/office/drawing/2014/main" id="{47B1758C-8562-475D-B3D1-941313913954}"/>
              </a:ext>
            </a:extLst>
          </p:cNvPr>
          <p:cNvPicPr>
            <a:picLocks noChangeAspect="1"/>
          </p:cNvPicPr>
          <p:nvPr/>
        </p:nvPicPr>
        <p:blipFill>
          <a:blip r:embed="rId2"/>
          <a:stretch>
            <a:fillRect/>
          </a:stretch>
        </p:blipFill>
        <p:spPr>
          <a:xfrm>
            <a:off x="7834304" y="430244"/>
            <a:ext cx="4014216" cy="2659418"/>
          </a:xfrm>
          <a:prstGeom prst="rect">
            <a:avLst/>
          </a:prstGeom>
        </p:spPr>
      </p:pic>
      <p:pic>
        <p:nvPicPr>
          <p:cNvPr id="5" name="Obrázek 4">
            <a:extLst>
              <a:ext uri="{FF2B5EF4-FFF2-40B4-BE49-F238E27FC236}">
                <a16:creationId xmlns:a16="http://schemas.microsoft.com/office/drawing/2014/main" id="{C0A6C2FE-89C7-4D15-9C42-61652AAABA0F}"/>
              </a:ext>
            </a:extLst>
          </p:cNvPr>
          <p:cNvPicPr>
            <a:picLocks noChangeAspect="1"/>
          </p:cNvPicPr>
          <p:nvPr/>
        </p:nvPicPr>
        <p:blipFill>
          <a:blip r:embed="rId3"/>
          <a:stretch>
            <a:fillRect/>
          </a:stretch>
        </p:blipFill>
        <p:spPr>
          <a:xfrm>
            <a:off x="7834304" y="3745826"/>
            <a:ext cx="4014216" cy="2227889"/>
          </a:xfrm>
          <a:prstGeom prst="rect">
            <a:avLst/>
          </a:prstGeom>
        </p:spPr>
      </p:pic>
    </p:spTree>
    <p:extLst>
      <p:ext uri="{BB962C8B-B14F-4D97-AF65-F5344CB8AC3E}">
        <p14:creationId xmlns:p14="http://schemas.microsoft.com/office/powerpoint/2010/main" val="311801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D05A76-DB15-4F40-8B53-AF71158B4452}"/>
              </a:ext>
            </a:extLst>
          </p:cNvPr>
          <p:cNvSpPr>
            <a:spLocks noGrp="1"/>
          </p:cNvSpPr>
          <p:nvPr>
            <p:ph type="title"/>
          </p:nvPr>
        </p:nvSpPr>
        <p:spPr/>
        <p:txBody>
          <a:bodyPr/>
          <a:lstStyle/>
          <a:p>
            <a:r>
              <a:rPr lang="cs-CZ" dirty="0"/>
              <a:t>Pátek 22. Červenec 2011</a:t>
            </a:r>
          </a:p>
        </p:txBody>
      </p:sp>
      <p:sp>
        <p:nvSpPr>
          <p:cNvPr id="3" name="Zástupný obsah 2">
            <a:extLst>
              <a:ext uri="{FF2B5EF4-FFF2-40B4-BE49-F238E27FC236}">
                <a16:creationId xmlns:a16="http://schemas.microsoft.com/office/drawing/2014/main" id="{D68792E7-D638-4DDD-8628-2B4A29DEED30}"/>
              </a:ext>
            </a:extLst>
          </p:cNvPr>
          <p:cNvSpPr>
            <a:spLocks noGrp="1"/>
          </p:cNvSpPr>
          <p:nvPr>
            <p:ph idx="1"/>
          </p:nvPr>
        </p:nvSpPr>
        <p:spPr/>
        <p:txBody>
          <a:bodyPr/>
          <a:lstStyle/>
          <a:p>
            <a:endParaRPr lang="cs-CZ" dirty="0"/>
          </a:p>
        </p:txBody>
      </p:sp>
      <p:pic>
        <p:nvPicPr>
          <p:cNvPr id="4" name="Online médium 3" title="Here Breiviks terror bomb exploded in Oslo">
            <a:hlinkClick r:id="" action="ppaction://media"/>
            <a:extLst>
              <a:ext uri="{FF2B5EF4-FFF2-40B4-BE49-F238E27FC236}">
                <a16:creationId xmlns:a16="http://schemas.microsoft.com/office/drawing/2014/main" id="{70566428-9737-48F5-8228-A1B158AEB61E}"/>
              </a:ext>
            </a:extLst>
          </p:cNvPr>
          <p:cNvPicPr>
            <a:picLocks noRot="1" noChangeAspect="1"/>
          </p:cNvPicPr>
          <p:nvPr>
            <a:videoFile r:link="rId1"/>
          </p:nvPr>
        </p:nvPicPr>
        <p:blipFill>
          <a:blip r:embed="rId3"/>
          <a:stretch>
            <a:fillRect/>
          </a:stretch>
        </p:blipFill>
        <p:spPr>
          <a:xfrm>
            <a:off x="838200" y="1297571"/>
            <a:ext cx="9841468" cy="5560429"/>
          </a:xfrm>
          <a:prstGeom prst="rect">
            <a:avLst/>
          </a:prstGeom>
        </p:spPr>
      </p:pic>
    </p:spTree>
    <p:extLst>
      <p:ext uri="{BB962C8B-B14F-4D97-AF65-F5344CB8AC3E}">
        <p14:creationId xmlns:p14="http://schemas.microsoft.com/office/powerpoint/2010/main" val="200419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2C443A6-4C17-47C2-BE8B-1EFF53E31CB5}"/>
              </a:ext>
            </a:extLst>
          </p:cNvPr>
          <p:cNvSpPr>
            <a:spLocks noGrp="1"/>
          </p:cNvSpPr>
          <p:nvPr>
            <p:ph type="title"/>
          </p:nvPr>
        </p:nvSpPr>
        <p:spPr>
          <a:xfrm>
            <a:off x="635000" y="640823"/>
            <a:ext cx="3418659" cy="5583148"/>
          </a:xfrm>
        </p:spPr>
        <p:txBody>
          <a:bodyPr anchor="ctr">
            <a:normAutofit/>
          </a:bodyPr>
          <a:lstStyle/>
          <a:p>
            <a:r>
              <a:rPr lang="cs-CZ" sz="3000"/>
              <a:t>Pátek 22. července 2011 - Regjeringskvartalet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7AE272F2-7605-4134-BF69-050D2BA2710F}"/>
              </a:ext>
            </a:extLst>
          </p:cNvPr>
          <p:cNvGraphicFramePr>
            <a:graphicFrameLocks noGrp="1"/>
          </p:cNvGraphicFramePr>
          <p:nvPr>
            <p:ph idx="1"/>
            <p:extLst>
              <p:ext uri="{D42A27DB-BD31-4B8C-83A1-F6EECF244321}">
                <p14:modId xmlns:p14="http://schemas.microsoft.com/office/powerpoint/2010/main" val="37987329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89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1162393-E35C-42B9-9D13-9DB9B5DC7103}"/>
              </a:ext>
            </a:extLst>
          </p:cNvPr>
          <p:cNvSpPr>
            <a:spLocks noGrp="1"/>
          </p:cNvSpPr>
          <p:nvPr>
            <p:ph type="title"/>
          </p:nvPr>
        </p:nvSpPr>
        <p:spPr>
          <a:xfrm>
            <a:off x="630936" y="502920"/>
            <a:ext cx="3419856" cy="1463040"/>
          </a:xfrm>
        </p:spPr>
        <p:txBody>
          <a:bodyPr anchor="ctr">
            <a:normAutofit/>
          </a:bodyPr>
          <a:lstStyle/>
          <a:p>
            <a:r>
              <a:rPr lang="cs-CZ" sz="3000"/>
              <a:t>Pátek 22. července 2011 - Utøya</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2E991E8C-FF22-441F-8D82-1BF803FD5D55}"/>
              </a:ext>
            </a:extLst>
          </p:cNvPr>
          <p:cNvSpPr>
            <a:spLocks noGrp="1"/>
          </p:cNvSpPr>
          <p:nvPr>
            <p:ph idx="1"/>
          </p:nvPr>
        </p:nvSpPr>
        <p:spPr>
          <a:xfrm>
            <a:off x="4654295" y="502920"/>
            <a:ext cx="6894576" cy="1463040"/>
          </a:xfrm>
        </p:spPr>
        <p:txBody>
          <a:bodyPr anchor="ctr">
            <a:normAutofit fontScale="92500" lnSpcReduction="20000"/>
          </a:bodyPr>
          <a:lstStyle/>
          <a:p>
            <a:r>
              <a:rPr lang="cs-CZ" sz="2000" dirty="0" err="1"/>
              <a:t>Utøya</a:t>
            </a:r>
            <a:r>
              <a:rPr lang="cs-CZ" sz="2000" dirty="0"/>
              <a:t> je ostrůvek na jezeře </a:t>
            </a:r>
            <a:r>
              <a:rPr lang="cs-CZ" sz="2000" dirty="0" err="1"/>
              <a:t>Tyrifjorden</a:t>
            </a:r>
            <a:r>
              <a:rPr lang="cs-CZ" sz="2000" dirty="0"/>
              <a:t>, necelou hodinu jízdy od Oslo, dostupný malým trajektem</a:t>
            </a:r>
          </a:p>
          <a:p>
            <a:r>
              <a:rPr lang="cs-CZ" sz="2000" dirty="0"/>
              <a:t>Ostrov je vlastněn AUF – </a:t>
            </a:r>
            <a:r>
              <a:rPr lang="cs-CZ" sz="2000" dirty="0" err="1"/>
              <a:t>Arbeidernes</a:t>
            </a:r>
            <a:r>
              <a:rPr lang="cs-CZ" sz="2000" dirty="0"/>
              <a:t> </a:t>
            </a:r>
            <a:r>
              <a:rPr lang="cs-CZ" sz="2000" dirty="0" err="1"/>
              <a:t>ungdomsfylking</a:t>
            </a:r>
            <a:endParaRPr lang="cs-CZ" sz="2000" dirty="0"/>
          </a:p>
          <a:p>
            <a:r>
              <a:rPr lang="cs-CZ" sz="2000" dirty="0"/>
              <a:t>Každý rok je na ostrově pořádán letní tábor AUF a mnohé jiné akce</a:t>
            </a:r>
          </a:p>
        </p:txBody>
      </p:sp>
      <p:pic>
        <p:nvPicPr>
          <p:cNvPr id="5" name="Obrázek 4">
            <a:extLst>
              <a:ext uri="{FF2B5EF4-FFF2-40B4-BE49-F238E27FC236}">
                <a16:creationId xmlns:a16="http://schemas.microsoft.com/office/drawing/2014/main" id="{20309C6A-8475-4AA0-AAE6-7E647A19BDBA}"/>
              </a:ext>
            </a:extLst>
          </p:cNvPr>
          <p:cNvPicPr>
            <a:picLocks noChangeAspect="1"/>
          </p:cNvPicPr>
          <p:nvPr/>
        </p:nvPicPr>
        <p:blipFill>
          <a:blip r:embed="rId2"/>
          <a:stretch>
            <a:fillRect/>
          </a:stretch>
        </p:blipFill>
        <p:spPr>
          <a:xfrm>
            <a:off x="1109585" y="2290936"/>
            <a:ext cx="9960637" cy="3959352"/>
          </a:xfrm>
          <a:prstGeom prst="rect">
            <a:avLst/>
          </a:prstGeom>
        </p:spPr>
      </p:pic>
    </p:spTree>
    <p:extLst>
      <p:ext uri="{BB962C8B-B14F-4D97-AF65-F5344CB8AC3E}">
        <p14:creationId xmlns:p14="http://schemas.microsoft.com/office/powerpoint/2010/main" val="21213931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702</Words>
  <Application>Microsoft Office PowerPoint</Application>
  <PresentationFormat>Širokoúhlá obrazovka</PresentationFormat>
  <Paragraphs>60</Paragraphs>
  <Slides>13</Slides>
  <Notes>0</Notes>
  <HiddenSlides>0</HiddenSlides>
  <MMClips>1</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Calibri Light</vt:lpstr>
      <vt:lpstr>Motiv Office</vt:lpstr>
      <vt:lpstr>Norsko po roce 2000</vt:lpstr>
      <vt:lpstr>Opakování z minula</vt:lpstr>
      <vt:lpstr>Politika v Norsku po roce 2000</vt:lpstr>
      <vt:lpstr>Norsko a ropa v novém tisíciletí</vt:lpstr>
      <vt:lpstr>Oljefondet</vt:lpstr>
      <vt:lpstr>Přistěhovalectví v Norsku</vt:lpstr>
      <vt:lpstr>Pátek 22. Červenec 2011</vt:lpstr>
      <vt:lpstr>Pátek 22. července 2011 - Regjeringskvartalet</vt:lpstr>
      <vt:lpstr>Pátek 22. července 2011 - Utøya</vt:lpstr>
      <vt:lpstr>Pátek 22. července 2011 - Utøya</vt:lpstr>
      <vt:lpstr>Pátek 22. července 2011 - Vyšetřování</vt:lpstr>
      <vt:lpstr>Pátek 22. července 2011 - Reakce</vt:lpstr>
      <vt:lpstr>Výzvy Norska po roce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Norsko po roce 2000</dc:title>
  <dc:creator>Pavel Přibáň</dc:creator>
  <cp:lastModifiedBy>Pavel Přibáň</cp:lastModifiedBy>
  <cp:revision>16</cp:revision>
  <dcterms:created xsi:type="dcterms:W3CDTF">2021-03-23T09:39:06Z</dcterms:created>
  <dcterms:modified xsi:type="dcterms:W3CDTF">2021-03-23T12:44:29Z</dcterms:modified>
</cp:coreProperties>
</file>