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D0F04-F81E-40F6-A412-1F27CC90E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53120F-7A60-4F08-9E5D-332CDDE39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A1E18-33E6-4911-ACCE-12EB6B8E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9B68-B563-42EE-BE77-9516C33537A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2E397A-E640-4DE0-968E-728E962D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D2E86-14AF-4380-B265-F1BDA1E2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1E94-FA02-454C-B49C-B98BD6585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37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88613-5A3B-464F-8ED8-3DB0BBDD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C8588D-3A8D-4786-A8ED-06D63EB4F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5F2C4-D61C-42F8-B8AE-1EF36B6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9B68-B563-42EE-BE77-9516C33537A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8327ED-63D3-4698-9FC4-D786F3BB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5E0B98-9035-4838-9252-D6856D9C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1E94-FA02-454C-B49C-B98BD6585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47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3A0A9D-F880-45F1-A1C7-9988647DD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AE6529-B8CC-493C-86B9-A5C3C17C3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D7FBB7-1292-4525-8DCB-9180ECF0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9B68-B563-42EE-BE77-9516C33537A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D9CD51-79A1-4244-8F4D-0D03A02A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E78A0E-7FBB-4060-98C2-FEAFBC85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1E94-FA02-454C-B49C-B98BD6585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7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70960-33BB-4153-B3A2-72DDA56B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C9FCA-FEF5-410C-94C4-F96E1BFB4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E736DA-97DC-4244-8D34-CB242F01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9B68-B563-42EE-BE77-9516C33537A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29DBBA-3356-428F-B6F1-6ABE9DDC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1B041A-E66A-4D81-A4E4-E796630F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1E94-FA02-454C-B49C-B98BD6585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72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29847-C7EA-465F-A97E-01DC5D42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FB5F2A-D521-497E-9692-ED32127B4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BE9256-90D4-4021-8CCA-2714F49D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9B68-B563-42EE-BE77-9516C33537A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89B47A-0395-4366-B818-3375F3F0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79A844-E558-4A8F-A8AF-2EB6B1A3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1E94-FA02-454C-B49C-B98BD6585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6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6383A-46D2-4B50-9F40-B23E3133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2AB3A1-76FF-4053-808D-6AC04F62A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DD7289-20E1-4760-93AE-BD659F1E3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22BDAA-FA30-46DE-B9B0-5CA418E7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9B68-B563-42EE-BE77-9516C33537A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4CFE08-3E2F-42F9-BCE6-5A8742B4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EEBFDC-F16B-420F-AA9F-1D661F14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1E94-FA02-454C-B49C-B98BD6585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2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8006C-BBAA-4932-82BC-161D09D5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8C7120-E174-41E0-8E1A-E2B0972B8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A72C80-D500-4B12-9293-8CB913912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FB1EAC-DABA-42F6-A03D-D607E5D86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43E4849-E797-455F-8F64-699DD422D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B0F6B8-F6ED-40D8-94F6-43A3D9E1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9B68-B563-42EE-BE77-9516C33537A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549725-84CA-450A-A689-317A1967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41F69C8-DEDD-4BBA-90C2-C248CD50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1E94-FA02-454C-B49C-B98BD6585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39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D14F5-1DD4-4EF4-B0BE-448315BD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067F5B-14B9-454D-A4A1-A69DB2F6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9B68-B563-42EE-BE77-9516C33537A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066DF5-88C9-478B-B0B0-5D1320BB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9DE4B3-6215-4132-89B7-B0A31906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1E94-FA02-454C-B49C-B98BD6585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96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D766DF-562D-45AB-A9BE-746A50B8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9B68-B563-42EE-BE77-9516C33537A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7C1B2D-4D11-4BB7-84B6-721D1187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6E99BE-0E68-4B1F-B761-90C69449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1E94-FA02-454C-B49C-B98BD6585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66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3DA8B-C358-4134-8B2F-B4F4E619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C353A-3897-4FDE-A5FC-3A8B666DE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5AD946-0508-4E42-95E5-6BA665693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49F1C5-7D3C-4E5F-8C23-5815A29B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9B68-B563-42EE-BE77-9516C33537A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3F930D-0C80-4D44-95B1-56AAA8A4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E01B1B-3B32-49DC-8DB8-A9C973CD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1E94-FA02-454C-B49C-B98BD6585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65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11AB9-19E5-4C26-B60A-C44DF756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AEBE3D-E2E1-419E-8572-0BC4556E7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3A970A-CE5A-433C-B540-73667377D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D9916F-E34C-45E2-9BEC-5F4CC73B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9B68-B563-42EE-BE77-9516C33537A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2F578C-4222-4D16-AC30-E74361C0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FC70BB-D29C-4D59-8A66-49190AE2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1E94-FA02-454C-B49C-B98BD6585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9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0A9957-65A8-4F91-89DE-EDF16DE3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D44893-B963-45C8-96BA-F5980EE99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D46392-6BDE-4F4F-A5C2-E2E38A286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59B68-B563-42EE-BE77-9516C33537A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25A350-5063-4877-B02D-41BAB4535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177750-4678-4A08-B354-F9955D1CD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1E94-FA02-454C-B49C-B98BD6585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36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6AB835-3414-4677-98ED-661495E53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057" y="3121701"/>
            <a:ext cx="3658053" cy="1786515"/>
          </a:xfrm>
        </p:spPr>
        <p:txBody>
          <a:bodyPr anchor="t">
            <a:normAutofit/>
          </a:bodyPr>
          <a:lstStyle/>
          <a:p>
            <a:pPr algn="l"/>
            <a:r>
              <a:rPr lang="cs-CZ" sz="4100">
                <a:solidFill>
                  <a:srgbClr val="FFFFFF"/>
                </a:solidFill>
              </a:rPr>
              <a:t>Vzdělávací systém v Norsku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2CAEE2-B397-4383-B206-0720F7BD0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057" y="2032347"/>
            <a:ext cx="3658053" cy="955111"/>
          </a:xfrm>
        </p:spPr>
        <p:txBody>
          <a:bodyPr anchor="b">
            <a:normAutofit/>
          </a:bodyPr>
          <a:lstStyle/>
          <a:p>
            <a:pPr algn="l"/>
            <a:r>
              <a:rPr lang="cs-CZ" sz="1800">
                <a:solidFill>
                  <a:srgbClr val="FFFFFF"/>
                </a:solidFill>
              </a:rPr>
              <a:t>Od školky po doktorát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53A3EA-76BA-4BBA-B332-7DC086D29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758" y="743798"/>
            <a:ext cx="4253765" cy="536752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932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sah obrázku budova, dřevěné, dům, oblast&#10;&#10;Popis byl vytvořen automaticky">
            <a:extLst>
              <a:ext uri="{FF2B5EF4-FFF2-40B4-BE49-F238E27FC236}">
                <a16:creationId xmlns:a16="http://schemas.microsoft.com/office/drawing/2014/main" id="{6024FED5-10B8-4F39-A297-BC55078A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r="-1" b="-1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A27915-43CE-4D26-9E4F-C4E197F4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cs-CZ" sz="3600" dirty="0"/>
              <a:t>Mateřské školy - </a:t>
            </a:r>
            <a:r>
              <a:rPr lang="cs-CZ" sz="3600" dirty="0" err="1"/>
              <a:t>Barnehage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CABE8-E351-434A-8185-9267F178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cs-CZ" sz="1500"/>
              <a:t>Pro všechny děti, většina ve školce od jednoho roku (74% dětí do 3 let chodí do školky), přes 90% všech dětí do 6 let do školky chodí</a:t>
            </a:r>
          </a:p>
          <a:p>
            <a:r>
              <a:rPr lang="cs-CZ" sz="1500"/>
              <a:t>Zodpovědnost za školku má komuna</a:t>
            </a:r>
          </a:p>
          <a:p>
            <a:r>
              <a:rPr lang="cs-CZ" sz="1500"/>
              <a:t>Školka je placená – aktuální maximální cena je přes 3200 NOK měsíčně (platí pro soukromé i veřejné školky)</a:t>
            </a:r>
          </a:p>
          <a:p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1525693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vem er vi – Norlights Montessoriskole Drammen">
            <a:extLst>
              <a:ext uri="{FF2B5EF4-FFF2-40B4-BE49-F238E27FC236}">
                <a16:creationId xmlns:a16="http://schemas.microsoft.com/office/drawing/2014/main" id="{26AE02CD-8F91-4A8D-B62A-685427C64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r="14906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54C553-D885-4744-B808-4C4DA4135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Základní škola - </a:t>
            </a:r>
            <a:r>
              <a:rPr lang="cs-CZ" dirty="0" err="1">
                <a:solidFill>
                  <a:srgbClr val="000000"/>
                </a:solidFill>
              </a:rPr>
              <a:t>grunnskole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719F8-F932-4480-A4E8-7AA688962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1600">
                <a:solidFill>
                  <a:srgbClr val="000000"/>
                </a:solidFill>
              </a:rPr>
              <a:t>Desetiletá povinná docházka 6-16 let</a:t>
            </a:r>
          </a:p>
          <a:p>
            <a:r>
              <a:rPr lang="cs-CZ" sz="1600">
                <a:solidFill>
                  <a:srgbClr val="000000"/>
                </a:solidFill>
              </a:rPr>
              <a:t>Zdarma, dva stupně - 1-7 třída a 8-10 třída</a:t>
            </a:r>
          </a:p>
          <a:p>
            <a:r>
              <a:rPr lang="cs-CZ" sz="1600">
                <a:solidFill>
                  <a:srgbClr val="000000"/>
                </a:solidFill>
              </a:rPr>
              <a:t>Zdarma doprava do školy v případě větší vzdálenosti</a:t>
            </a:r>
          </a:p>
          <a:p>
            <a:r>
              <a:rPr lang="cs-CZ" sz="1600">
                <a:solidFill>
                  <a:srgbClr val="000000"/>
                </a:solidFill>
              </a:rPr>
              <a:t>Na prvním stupni bez známek, jen slovní hodnocení</a:t>
            </a:r>
          </a:p>
          <a:p>
            <a:r>
              <a:rPr lang="cs-CZ" sz="1600">
                <a:solidFill>
                  <a:srgbClr val="000000"/>
                </a:solidFill>
              </a:rPr>
              <a:t>Na základě známek z druhého stupně pak možnosti střední školy</a:t>
            </a:r>
          </a:p>
          <a:p>
            <a:r>
              <a:rPr lang="cs-CZ" sz="1600">
                <a:solidFill>
                  <a:srgbClr val="000000"/>
                </a:solidFill>
              </a:rPr>
              <a:t>Pro všechny děti, které v Norsku budou pobývat přes 3 měsíce</a:t>
            </a:r>
          </a:p>
          <a:p>
            <a:r>
              <a:rPr lang="cs-CZ" sz="1600">
                <a:solidFill>
                  <a:srgbClr val="000000"/>
                </a:solidFill>
              </a:rPr>
              <a:t>Speciální výuka jazyků – pro děti přistěhovalců větší důraz na norštinu, dvojjazyčná výuka, výuka rodného jazyka</a:t>
            </a:r>
          </a:p>
          <a:p>
            <a:endParaRPr lang="cs-CZ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6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øros videregående skole | Videregående opplæring - vilbli.no">
            <a:extLst>
              <a:ext uri="{FF2B5EF4-FFF2-40B4-BE49-F238E27FC236}">
                <a16:creationId xmlns:a16="http://schemas.microsoft.com/office/drawing/2014/main" id="{F0477773-0654-4BD0-A43A-F2E88B938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7" r="10056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8F7A49-EA42-4C09-98BE-1EF0861E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Střední školy – Videregående skole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483C9D-96EA-4A62-B9B3-334091316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1700">
                <a:solidFill>
                  <a:srgbClr val="000000"/>
                </a:solidFill>
              </a:rPr>
              <a:t>3 – 4 roky </a:t>
            </a:r>
          </a:p>
          <a:p>
            <a:r>
              <a:rPr lang="cs-CZ" sz="1700">
                <a:solidFill>
                  <a:srgbClr val="000000"/>
                </a:solidFill>
              </a:rPr>
              <a:t>U odborných škol je rok až dva ve firmě nebo podniku</a:t>
            </a:r>
          </a:p>
          <a:p>
            <a:r>
              <a:rPr lang="cs-CZ" sz="1700">
                <a:solidFill>
                  <a:srgbClr val="000000"/>
                </a:solidFill>
              </a:rPr>
              <a:t>Mnoho různých druhů škol</a:t>
            </a:r>
          </a:p>
          <a:p>
            <a:r>
              <a:rPr lang="cs-CZ" sz="1700">
                <a:solidFill>
                  <a:srgbClr val="000000"/>
                </a:solidFill>
              </a:rPr>
              <a:t>„Obecné“ – Studieforberedende – Idrettsfag; Musikk dans og drama; Studiespesialisering; Kunst, design og arkitektur; Medier og kommunikasjon</a:t>
            </a:r>
          </a:p>
          <a:p>
            <a:r>
              <a:rPr lang="cs-CZ" sz="1700">
                <a:solidFill>
                  <a:srgbClr val="000000"/>
                </a:solidFill>
              </a:rPr>
              <a:t>„Odborné“ – Yrkesfaglige – Bygg; Elektrofag; Fris</a:t>
            </a:r>
            <a:r>
              <a:rPr lang="nb-NO" sz="1700">
                <a:solidFill>
                  <a:srgbClr val="000000"/>
                </a:solidFill>
              </a:rPr>
              <a:t>ør</a:t>
            </a:r>
            <a:r>
              <a:rPr lang="cs-CZ" sz="1700">
                <a:solidFill>
                  <a:srgbClr val="000000"/>
                </a:solidFill>
              </a:rPr>
              <a:t> og blomstre; Helse; Håndverk; IT; Naturbruk; Restaurant; Salg og reise; Teknikk </a:t>
            </a:r>
          </a:p>
          <a:p>
            <a:r>
              <a:rPr lang="cs-CZ" sz="1700">
                <a:solidFill>
                  <a:srgbClr val="000000"/>
                </a:solidFill>
              </a:rPr>
              <a:t>První rok společný pro všechny střední školy</a:t>
            </a:r>
          </a:p>
        </p:txBody>
      </p:sp>
    </p:spTree>
    <p:extLst>
      <p:ext uri="{BB962C8B-B14F-4D97-AF65-F5344CB8AC3E}">
        <p14:creationId xmlns:p14="http://schemas.microsoft.com/office/powerpoint/2010/main" val="362180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sah obrázku sníh, exteriér, strom, budova&#10;&#10;Popis byl vytvořen automaticky">
            <a:extLst>
              <a:ext uri="{FF2B5EF4-FFF2-40B4-BE49-F238E27FC236}">
                <a16:creationId xmlns:a16="http://schemas.microsoft.com/office/drawing/2014/main" id="{38C9A744-63C1-4D1F-ACDA-561D5DD20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6" r="12887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FF29C3-70F3-4D69-B140-7BC293FE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000000"/>
                </a:solidFill>
              </a:rPr>
              <a:t>Folkehøgskoler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70B0EF-1E1E-4DE6-B5D1-AA699D34C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nb-NO" sz="2000" dirty="0">
                <a:solidFill>
                  <a:srgbClr val="000000"/>
                </a:solidFill>
              </a:rPr>
              <a:t>Kolem 80 </a:t>
            </a:r>
            <a:r>
              <a:rPr lang="cs-CZ" sz="2000" dirty="0">
                <a:solidFill>
                  <a:srgbClr val="000000"/>
                </a:solidFill>
              </a:rPr>
              <a:t>těchto škol v Norsku</a:t>
            </a:r>
          </a:p>
          <a:p>
            <a:r>
              <a:rPr lang="cs-CZ" sz="2000" dirty="0">
                <a:solidFill>
                  <a:srgbClr val="000000"/>
                </a:solidFill>
              </a:rPr>
              <a:t>Internátní jednoleté školy, po střední škole, bez známek, bez zkoušek</a:t>
            </a:r>
            <a:endParaRPr lang="nb-NO" sz="2000" dirty="0">
              <a:solidFill>
                <a:srgbClr val="000000"/>
              </a:solidFill>
            </a:endParaRPr>
          </a:p>
          <a:p>
            <a:r>
              <a:rPr lang="nb-NO" sz="2000" dirty="0">
                <a:solidFill>
                  <a:srgbClr val="000000"/>
                </a:solidFill>
              </a:rPr>
              <a:t>V</a:t>
            </a:r>
            <a:r>
              <a:rPr lang="cs-CZ" sz="2000" dirty="0" err="1">
                <a:solidFill>
                  <a:srgbClr val="000000"/>
                </a:solidFill>
              </a:rPr>
              <a:t>ětší</a:t>
            </a:r>
            <a:r>
              <a:rPr lang="cs-CZ" sz="2000" dirty="0">
                <a:solidFill>
                  <a:srgbClr val="000000"/>
                </a:solidFill>
              </a:rPr>
              <a:t> zaměření na praxi</a:t>
            </a:r>
          </a:p>
          <a:p>
            <a:r>
              <a:rPr lang="cs-CZ" sz="2000" dirty="0">
                <a:solidFill>
                  <a:srgbClr val="000000"/>
                </a:solidFill>
              </a:rPr>
              <a:t>Možnost vylepšit si své studijní výsledky pro širší volbu VŠ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1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DEE4D-26F1-4AB5-915B-A24ED73D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600" dirty="0"/>
              <a:t>Vysoké školy – H</a:t>
            </a:r>
            <a:r>
              <a:rPr lang="nb-NO" sz="3600"/>
              <a:t>øyskoler og Universiteter</a:t>
            </a:r>
            <a:endParaRPr lang="cs-CZ" sz="3600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6DCBEB91-349B-4FE0-9872-0098CF099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5" b="28530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EE39AF-28D7-4894-BC69-7DE809D9D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40195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nb-NO" sz="1800" dirty="0"/>
              <a:t>Ro</a:t>
            </a:r>
            <a:r>
              <a:rPr lang="cs-CZ" sz="1800" dirty="0" err="1"/>
              <a:t>zdíl</a:t>
            </a:r>
            <a:r>
              <a:rPr lang="cs-CZ" sz="1800" dirty="0"/>
              <a:t> mezi </a:t>
            </a:r>
            <a:r>
              <a:rPr lang="nb-NO" sz="1800" dirty="0"/>
              <a:t>høyskole a universitet</a:t>
            </a:r>
            <a:r>
              <a:rPr lang="cs-CZ" sz="1800" dirty="0"/>
              <a:t> – h</a:t>
            </a:r>
            <a:r>
              <a:rPr lang="nb-NO" sz="1800" dirty="0"/>
              <a:t>øyskole bez</a:t>
            </a:r>
            <a:r>
              <a:rPr lang="cs-CZ" sz="1800" dirty="0"/>
              <a:t> doktorátů, rozdíly se stírají</a:t>
            </a:r>
          </a:p>
          <a:p>
            <a:r>
              <a:rPr lang="cs-CZ" sz="1800" dirty="0"/>
              <a:t>Bc i Master programy, množství v angličtině</a:t>
            </a:r>
          </a:p>
          <a:p>
            <a:r>
              <a:rPr lang="cs-CZ" sz="1800" dirty="0"/>
              <a:t>Vysoké školy – </a:t>
            </a:r>
            <a:r>
              <a:rPr lang="nb-NO" sz="1800" dirty="0"/>
              <a:t>Høyskolen i Volda, Østfold, Kristiania, på Vestlandet, Høyskolen for dansekunst...</a:t>
            </a:r>
            <a:endParaRPr lang="cs-CZ" sz="1800" dirty="0"/>
          </a:p>
          <a:p>
            <a:r>
              <a:rPr lang="cs-CZ" sz="1800" dirty="0"/>
              <a:t>Univerzity – </a:t>
            </a:r>
            <a:r>
              <a:rPr lang="nb-NO" sz="1800" dirty="0"/>
              <a:t>Universitet i Bergen, Oslo, Stavanger, NTNU, Nord universitet, Universitet i Sørøst-Norge</a:t>
            </a:r>
            <a:endParaRPr lang="cs-CZ" sz="1800" dirty="0"/>
          </a:p>
          <a:p>
            <a:r>
              <a:rPr lang="cs-CZ" sz="1800" dirty="0" err="1"/>
              <a:t>Universitet</a:t>
            </a:r>
            <a:r>
              <a:rPr lang="cs-CZ" sz="1800" dirty="0"/>
              <a:t> i Norge – 90. na světě</a:t>
            </a:r>
          </a:p>
        </p:txBody>
      </p:sp>
    </p:spTree>
    <p:extLst>
      <p:ext uri="{BB962C8B-B14F-4D97-AF65-F5344CB8AC3E}">
        <p14:creationId xmlns:p14="http://schemas.microsoft.com/office/powerpoint/2010/main" val="9751815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339</Words>
  <Application>Microsoft Office PowerPoint</Application>
  <PresentationFormat>Širokoúhlá obrazovka</PresentationFormat>
  <Paragraphs>32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Vzdělávací systém v Norsku</vt:lpstr>
      <vt:lpstr>Mateřské školy - Barnehage</vt:lpstr>
      <vt:lpstr>Základní škola - grunnskole </vt:lpstr>
      <vt:lpstr>Střední školy – Videregående skole</vt:lpstr>
      <vt:lpstr>Folkehøgskoler</vt:lpstr>
      <vt:lpstr>Vysoké školy – Høyskoler og Universiteter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Vzdělávací systém v Norsku</dc:title>
  <dc:creator>Pavel Přibáň, Metrostav Norge</dc:creator>
  <cp:lastModifiedBy>Pavel Přibáň, Metrostav Norge</cp:lastModifiedBy>
  <cp:revision>11</cp:revision>
  <dcterms:created xsi:type="dcterms:W3CDTF">2021-04-28T18:01:10Z</dcterms:created>
  <dcterms:modified xsi:type="dcterms:W3CDTF">2021-04-28T19:44:58Z</dcterms:modified>
</cp:coreProperties>
</file>