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5" r:id="rId6"/>
    <p:sldId id="258" r:id="rId7"/>
    <p:sldId id="259" r:id="rId8"/>
    <p:sldId id="266" r:id="rId9"/>
    <p:sldId id="267" r:id="rId10"/>
    <p:sldId id="260" r:id="rId11"/>
    <p:sldId id="268" r:id="rId12"/>
    <p:sldId id="272" r:id="rId13"/>
    <p:sldId id="261" r:id="rId14"/>
    <p:sldId id="269" r:id="rId15"/>
    <p:sldId id="270" r:id="rId16"/>
    <p:sldId id="271"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2360D-E0E2-4689-AC00-7762E519F98D}" v="2" dt="2021-03-08T22:03:15.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6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éla Ficová" userId="61f65cee1f4b0196" providerId="LiveId" clId="{FE02360D-E0E2-4689-AC00-7762E519F98D}"/>
    <pc:docChg chg="custSel modSld">
      <pc:chgData name="Adéla Ficová" userId="61f65cee1f4b0196" providerId="LiveId" clId="{FE02360D-E0E2-4689-AC00-7762E519F98D}" dt="2021-03-08T22:03:15.652" v="15" actId="20577"/>
      <pc:docMkLst>
        <pc:docMk/>
      </pc:docMkLst>
      <pc:sldChg chg="modSp mod">
        <pc:chgData name="Adéla Ficová" userId="61f65cee1f4b0196" providerId="LiveId" clId="{FE02360D-E0E2-4689-AC00-7762E519F98D}" dt="2021-03-08T22:03:15.652" v="15" actId="20577"/>
        <pc:sldMkLst>
          <pc:docMk/>
          <pc:sldMk cId="1587099203" sldId="264"/>
        </pc:sldMkLst>
        <pc:spChg chg="mod">
          <ac:chgData name="Adéla Ficová" userId="61f65cee1f4b0196" providerId="LiveId" clId="{FE02360D-E0E2-4689-AC00-7762E519F98D}" dt="2021-03-08T22:03:15.652" v="15" actId="20577"/>
          <ac:spMkLst>
            <pc:docMk/>
            <pc:sldMk cId="1587099203" sldId="264"/>
            <ac:spMk id="3" creationId="{D0D9D69C-1224-4390-8356-9508469861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3/8/2021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3/8/2021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tnu.edu/learnnow/6/cecil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www.hf.ntnu.no/now/4/exercises/ex4_1_K_dennedettedisse.htm" TargetMode="External"/><Relationship Id="rId2" Type="http://schemas.openxmlformats.org/officeDocument/2006/relationships/hyperlink" Target="http://www.hf.ntnu.no/now/now2/0401.htm" TargetMode="External"/><Relationship Id="rId1" Type="http://schemas.openxmlformats.org/officeDocument/2006/relationships/slideLayout" Target="../slideLayouts/slideLayout2.xml"/><Relationship Id="rId6" Type="http://schemas.openxmlformats.org/officeDocument/2006/relationships/hyperlink" Target="https://www.ntnu.edu/learnnow/6/dina" TargetMode="External"/><Relationship Id="rId5" Type="http://schemas.openxmlformats.org/officeDocument/2006/relationships/hyperlink" Target="http://www.hf.ntnu.no/now/learnnow/ex/04A01.htm" TargetMode="External"/><Relationship Id="rId4" Type="http://schemas.openxmlformats.org/officeDocument/2006/relationships/hyperlink" Target="http://www.hf.ntnu.no/now/now2/0119.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EFB78-C039-4052-99D4-492B9AE9EF0E}"/>
              </a:ext>
            </a:extLst>
          </p:cNvPr>
          <p:cNvSpPr>
            <a:spLocks noGrp="1"/>
          </p:cNvSpPr>
          <p:nvPr>
            <p:ph type="ctrTitle"/>
          </p:nvPr>
        </p:nvSpPr>
        <p:spPr/>
        <p:txBody>
          <a:bodyPr/>
          <a:lstStyle/>
          <a:p>
            <a:r>
              <a:rPr lang="cs-CZ" dirty="0"/>
              <a:t>2.</a:t>
            </a:r>
          </a:p>
        </p:txBody>
      </p:sp>
      <p:sp>
        <p:nvSpPr>
          <p:cNvPr id="3" name="Podnadpis 2">
            <a:extLst>
              <a:ext uri="{FF2B5EF4-FFF2-40B4-BE49-F238E27FC236}">
                <a16:creationId xmlns:a16="http://schemas.microsoft.com/office/drawing/2014/main" id="{8756BFAD-220D-4BED-B065-4E063650BC92}"/>
              </a:ext>
            </a:extLst>
          </p:cNvPr>
          <p:cNvSpPr>
            <a:spLocks noGrp="1"/>
          </p:cNvSpPr>
          <p:nvPr>
            <p:ph type="subTitle" idx="1"/>
          </p:nvPr>
        </p:nvSpPr>
        <p:spPr/>
        <p:txBody>
          <a:bodyPr/>
          <a:lstStyle/>
          <a:p>
            <a:r>
              <a:rPr lang="cs-CZ" dirty="0"/>
              <a:t>10 </a:t>
            </a:r>
            <a:r>
              <a:rPr lang="cs-CZ" dirty="0" err="1"/>
              <a:t>mars</a:t>
            </a:r>
            <a:endParaRPr lang="cs-CZ" dirty="0"/>
          </a:p>
        </p:txBody>
      </p:sp>
    </p:spTree>
    <p:extLst>
      <p:ext uri="{BB962C8B-B14F-4D97-AF65-F5344CB8AC3E}">
        <p14:creationId xmlns:p14="http://schemas.microsoft.com/office/powerpoint/2010/main" val="167889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13EA8-3C89-4976-9EEF-EE38AC37D95F}"/>
              </a:ext>
            </a:extLst>
          </p:cNvPr>
          <p:cNvSpPr>
            <a:spLocks noGrp="1"/>
          </p:cNvSpPr>
          <p:nvPr>
            <p:ph type="title"/>
          </p:nvPr>
        </p:nvSpPr>
        <p:spPr/>
        <p:txBody>
          <a:bodyPr/>
          <a:lstStyle/>
          <a:p>
            <a:r>
              <a:rPr lang="cs-CZ" dirty="0"/>
              <a:t>imperativ</a:t>
            </a:r>
          </a:p>
        </p:txBody>
      </p:sp>
      <p:sp>
        <p:nvSpPr>
          <p:cNvPr id="3" name="Zástupný obsah 2">
            <a:extLst>
              <a:ext uri="{FF2B5EF4-FFF2-40B4-BE49-F238E27FC236}">
                <a16:creationId xmlns:a16="http://schemas.microsoft.com/office/drawing/2014/main" id="{06E0A711-B35C-42C6-AFC8-DD56EDD13D76}"/>
              </a:ext>
            </a:extLst>
          </p:cNvPr>
          <p:cNvSpPr>
            <a:spLocks noGrp="1"/>
          </p:cNvSpPr>
          <p:nvPr>
            <p:ph idx="1"/>
          </p:nvPr>
        </p:nvSpPr>
        <p:spPr/>
        <p:txBody>
          <a:bodyPr>
            <a:normAutofit fontScale="92500" lnSpcReduction="20000"/>
          </a:bodyPr>
          <a:lstStyle/>
          <a:p>
            <a:r>
              <a:rPr lang="nb-NO" b="0" i="0" dirty="0">
                <a:solidFill>
                  <a:srgbClr val="000000"/>
                </a:solidFill>
                <a:effectLst/>
              </a:rPr>
              <a:t>Cecilie: Hallo, Ben! Jeg skal sende en pakke. Hvor er det et postkontor?</a:t>
            </a:r>
            <a:br>
              <a:rPr lang="nb-NO" dirty="0"/>
            </a:br>
            <a:r>
              <a:rPr lang="nb-NO" b="0" i="0" dirty="0">
                <a:solidFill>
                  <a:srgbClr val="000000"/>
                </a:solidFill>
                <a:effectLst/>
              </a:rPr>
              <a:t>Ben: Jeg vet ikke,  (å ringe) på døra til Hans og Anne og  (å spørre) dem.</a:t>
            </a:r>
            <a:br>
              <a:rPr lang="nb-NO" dirty="0"/>
            </a:br>
            <a:r>
              <a:rPr lang="nb-NO" b="0" i="0" dirty="0">
                <a:solidFill>
                  <a:srgbClr val="000000"/>
                </a:solidFill>
                <a:effectLst/>
              </a:rPr>
              <a:t>Cecilie: OK,  (å ha) det bra!</a:t>
            </a:r>
            <a:br>
              <a:rPr lang="nb-NO" dirty="0"/>
            </a:br>
            <a:r>
              <a:rPr lang="nb-NO" b="0" i="0" dirty="0">
                <a:solidFill>
                  <a:srgbClr val="000000"/>
                </a:solidFill>
                <a:effectLst/>
              </a:rPr>
              <a:t>Ben:  (å ha) det!</a:t>
            </a:r>
            <a:br>
              <a:rPr lang="nb-NO" dirty="0"/>
            </a:br>
            <a:br>
              <a:rPr lang="nb-NO" dirty="0"/>
            </a:br>
            <a:r>
              <a:rPr lang="nb-NO" b="0" i="0" dirty="0">
                <a:solidFill>
                  <a:srgbClr val="000000"/>
                </a:solidFill>
                <a:effectLst/>
              </a:rPr>
              <a:t>Cecilie: Hei, Anne! Er det et postkontor i nærheten?</a:t>
            </a:r>
            <a:br>
              <a:rPr lang="nb-NO" dirty="0"/>
            </a:br>
            <a:r>
              <a:rPr lang="nb-NO" b="0" i="0" dirty="0">
                <a:solidFill>
                  <a:srgbClr val="000000"/>
                </a:solidFill>
                <a:effectLst/>
              </a:rPr>
              <a:t>Anne: Ja, det er et postkontor i Matbua.  (å gå) rett frem til lyskrysset ved bensinstasjonen, og  (å ta) til høyre.</a:t>
            </a:r>
            <a:br>
              <a:rPr lang="nb-NO" dirty="0"/>
            </a:br>
            <a:r>
              <a:rPr lang="nb-NO" b="0" i="0" dirty="0">
                <a:solidFill>
                  <a:srgbClr val="000000"/>
                </a:solidFill>
                <a:effectLst/>
              </a:rPr>
              <a:t>Cecilie: Å ja. Tusen takk for hjelpen!</a:t>
            </a:r>
            <a:br>
              <a:rPr lang="nb-NO" dirty="0"/>
            </a:br>
            <a:r>
              <a:rPr lang="nb-NO" b="0" i="0" dirty="0">
                <a:solidFill>
                  <a:srgbClr val="000000"/>
                </a:solidFill>
                <a:effectLst/>
              </a:rPr>
              <a:t>Anne: Men  (å vente) litt! Jeg skal kjøre i samme retning. Vil du kjøre med meg?</a:t>
            </a:r>
            <a:br>
              <a:rPr lang="nb-NO" dirty="0"/>
            </a:br>
            <a:r>
              <a:rPr lang="nb-NO" b="0" i="0" dirty="0">
                <a:solidFill>
                  <a:srgbClr val="000000"/>
                </a:solidFill>
                <a:effectLst/>
              </a:rPr>
              <a:t>Cecilie: Ja gjerne, så hyggelig av deg!</a:t>
            </a:r>
            <a:endParaRPr lang="cs-CZ" dirty="0"/>
          </a:p>
        </p:txBody>
      </p:sp>
    </p:spTree>
    <p:extLst>
      <p:ext uri="{BB962C8B-B14F-4D97-AF65-F5344CB8AC3E}">
        <p14:creationId xmlns:p14="http://schemas.microsoft.com/office/powerpoint/2010/main" val="35747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3AE98-5762-4228-9A1F-F70580939175}"/>
              </a:ext>
            </a:extLst>
          </p:cNvPr>
          <p:cNvSpPr>
            <a:spLocks noGrp="1"/>
          </p:cNvSpPr>
          <p:nvPr>
            <p:ph type="title"/>
          </p:nvPr>
        </p:nvSpPr>
        <p:spPr/>
        <p:txBody>
          <a:bodyPr/>
          <a:lstStyle/>
          <a:p>
            <a:r>
              <a:rPr lang="nb-NO" dirty="0"/>
              <a:t>imperativ</a:t>
            </a:r>
            <a:endParaRPr lang="cs-CZ" dirty="0"/>
          </a:p>
        </p:txBody>
      </p:sp>
      <p:sp>
        <p:nvSpPr>
          <p:cNvPr id="3" name="Zástupný obsah 2">
            <a:extLst>
              <a:ext uri="{FF2B5EF4-FFF2-40B4-BE49-F238E27FC236}">
                <a16:creationId xmlns:a16="http://schemas.microsoft.com/office/drawing/2014/main" id="{753E279A-BA42-49D4-8A10-F2058005B3D4}"/>
              </a:ext>
            </a:extLst>
          </p:cNvPr>
          <p:cNvSpPr>
            <a:spLocks noGrp="1"/>
          </p:cNvSpPr>
          <p:nvPr>
            <p:ph idx="1"/>
          </p:nvPr>
        </p:nvSpPr>
        <p:spPr/>
        <p:txBody>
          <a:bodyPr>
            <a:normAutofit fontScale="92500" lnSpcReduction="20000"/>
          </a:bodyPr>
          <a:lstStyle/>
          <a:p>
            <a:r>
              <a:rPr lang="nb-NO" b="0" i="0" dirty="0">
                <a:solidFill>
                  <a:srgbClr val="000000"/>
                </a:solidFill>
                <a:effectLst/>
                <a:latin typeface="Arial" panose="020B0604020202020204" pitchFamily="34" charset="0"/>
              </a:rPr>
              <a:t>Du må ta buss nummer 9!  ___buss nummer 9!</a:t>
            </a:r>
          </a:p>
          <a:p>
            <a:r>
              <a:rPr lang="nb-NO" b="0" i="0" dirty="0">
                <a:solidFill>
                  <a:srgbClr val="000000"/>
                </a:solidFill>
                <a:effectLst/>
                <a:latin typeface="Arial" panose="020B0604020202020204" pitchFamily="34" charset="0"/>
              </a:rPr>
              <a:t>Du må komme hjem! ___ hjem!</a:t>
            </a:r>
          </a:p>
          <a:p>
            <a:r>
              <a:rPr lang="nb-NO" b="0" i="0" dirty="0">
                <a:solidFill>
                  <a:srgbClr val="000000"/>
                </a:solidFill>
                <a:effectLst/>
                <a:latin typeface="Arial" panose="020B0604020202020204" pitchFamily="34" charset="0"/>
              </a:rPr>
              <a:t>Du må åpne døra. ____ døra!</a:t>
            </a:r>
          </a:p>
          <a:p>
            <a:r>
              <a:rPr lang="nb-NO" b="0" i="0" dirty="0">
                <a:solidFill>
                  <a:srgbClr val="000000"/>
                </a:solidFill>
                <a:effectLst/>
                <a:latin typeface="Arial" panose="020B0604020202020204" pitchFamily="34" charset="0"/>
              </a:rPr>
              <a:t>Du må huske grammatikkreglene!  ____grammatikkreglene!</a:t>
            </a:r>
          </a:p>
          <a:p>
            <a:r>
              <a:rPr lang="nb-NO" b="0" i="0" dirty="0">
                <a:solidFill>
                  <a:srgbClr val="000000"/>
                </a:solidFill>
                <a:effectLst/>
                <a:latin typeface="Arial" panose="020B0604020202020204" pitchFamily="34" charset="0"/>
              </a:rPr>
              <a:t>Du må velge én sjokolade!  ____én sjokolade!</a:t>
            </a:r>
          </a:p>
          <a:p>
            <a:r>
              <a:rPr lang="nb-NO" dirty="0">
                <a:solidFill>
                  <a:srgbClr val="000000"/>
                </a:solidFill>
                <a:latin typeface="Arial" panose="020B0604020202020204" pitchFamily="34" charset="0"/>
              </a:rPr>
              <a:t>Du må ikke gå ut. ______ ut!</a:t>
            </a:r>
            <a:endParaRPr lang="nb-NO" b="0" i="0" dirty="0">
              <a:solidFill>
                <a:srgbClr val="000000"/>
              </a:solidFill>
              <a:effectLst/>
              <a:latin typeface="Arial" panose="020B0604020202020204" pitchFamily="34" charset="0"/>
            </a:endParaRPr>
          </a:p>
          <a:p>
            <a:r>
              <a:rPr lang="nb-NO" b="0" i="0" dirty="0">
                <a:solidFill>
                  <a:srgbClr val="000000"/>
                </a:solidFill>
                <a:effectLst/>
                <a:latin typeface="Arial" panose="020B0604020202020204" pitchFamily="34" charset="0"/>
              </a:rPr>
              <a:t>Du må gjøre leksene dine!  ____ leksene dine!</a:t>
            </a:r>
          </a:p>
          <a:p>
            <a:r>
              <a:rPr lang="nb-NO" b="0" i="0" dirty="0">
                <a:solidFill>
                  <a:srgbClr val="000000"/>
                </a:solidFill>
                <a:effectLst/>
                <a:latin typeface="Arial" panose="020B0604020202020204" pitchFamily="34" charset="0"/>
              </a:rPr>
              <a:t>Du må hjelpe meg!  ____ meg!</a:t>
            </a:r>
          </a:p>
          <a:p>
            <a:endParaRPr lang="nb-NO"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1784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Regnbuefargede skjortekrager i skap">
            <a:extLst>
              <a:ext uri="{FF2B5EF4-FFF2-40B4-BE49-F238E27FC236}">
                <a16:creationId xmlns:a16="http://schemas.microsoft.com/office/drawing/2014/main" id="{7A81031D-8EEC-4A3C-B304-18341CEA5598}"/>
              </a:ext>
            </a:extLst>
          </p:cNvPr>
          <p:cNvPicPr>
            <a:picLocks noChangeAspect="1"/>
          </p:cNvPicPr>
          <p:nvPr/>
        </p:nvPicPr>
        <p:blipFill rotWithShape="1">
          <a:blip r:embed="rId3"/>
          <a:srcRect r="-1" b="15728"/>
          <a:stretch/>
        </p:blipFill>
        <p:spPr>
          <a:xfrm>
            <a:off x="20" y="10"/>
            <a:ext cx="12191675" cy="6857990"/>
          </a:xfrm>
          <a:prstGeom prst="rect">
            <a:avLst/>
          </a:prstGeom>
        </p:spPr>
      </p:pic>
      <p:sp>
        <p:nvSpPr>
          <p:cNvPr id="17" name="Rectangle 16">
            <a:extLst>
              <a:ext uri="{FF2B5EF4-FFF2-40B4-BE49-F238E27FC236}">
                <a16:creationId xmlns:a16="http://schemas.microsoft.com/office/drawing/2014/main" id="{58D85384-0496-4D83-A78C-96F0F992E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9695"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455EEB3-C8A4-4BC5-8AF4-4E5FC2AA2C94}"/>
              </a:ext>
            </a:extLst>
          </p:cNvPr>
          <p:cNvSpPr>
            <a:spLocks noGrp="1"/>
          </p:cNvSpPr>
          <p:nvPr>
            <p:ph type="title"/>
          </p:nvPr>
        </p:nvSpPr>
        <p:spPr>
          <a:xfrm>
            <a:off x="3453421" y="5239131"/>
            <a:ext cx="5279490" cy="960087"/>
          </a:xfrm>
        </p:spPr>
        <p:txBody>
          <a:bodyPr vert="horz" lIns="91440" tIns="45720" rIns="91440" bIns="45720" rtlCol="0" anchor="t">
            <a:normAutofit/>
          </a:bodyPr>
          <a:lstStyle/>
          <a:p>
            <a:pPr algn="ctr"/>
            <a:r>
              <a:rPr lang="en-US">
                <a:solidFill>
                  <a:srgbClr val="FFFFFE"/>
                </a:solidFill>
              </a:rPr>
              <a:t>klær</a:t>
            </a:r>
          </a:p>
        </p:txBody>
      </p:sp>
      <p:cxnSp>
        <p:nvCxnSpPr>
          <p:cNvPr id="19" name="Straight Connector 18">
            <a:extLst>
              <a:ext uri="{FF2B5EF4-FFF2-40B4-BE49-F238E27FC236}">
                <a16:creationId xmlns:a16="http://schemas.microsoft.com/office/drawing/2014/main" id="{464CAEF2-6B5B-434C-8B79-D7AE633C47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53420" y="5073596"/>
            <a:ext cx="5283196" cy="0"/>
          </a:xfrm>
          <a:prstGeom prst="line">
            <a:avLst/>
          </a:prstGeom>
          <a:ln w="31750">
            <a:solidFill>
              <a:srgbClr val="F6AD38"/>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631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C690F-8D03-459F-A37C-B247C21F5575}"/>
              </a:ext>
            </a:extLst>
          </p:cNvPr>
          <p:cNvSpPr>
            <a:spLocks noGrp="1"/>
          </p:cNvSpPr>
          <p:nvPr>
            <p:ph type="title"/>
          </p:nvPr>
        </p:nvSpPr>
        <p:spPr/>
        <p:txBody>
          <a:bodyPr/>
          <a:lstStyle/>
          <a:p>
            <a:r>
              <a:rPr lang="cs-CZ" dirty="0" err="1"/>
              <a:t>Kl</a:t>
            </a:r>
            <a:r>
              <a:rPr lang="nb-NO" dirty="0"/>
              <a:t>ær – </a:t>
            </a:r>
            <a:r>
              <a:rPr lang="nb-NO" dirty="0" err="1"/>
              <a:t>text</a:t>
            </a:r>
            <a:br>
              <a:rPr lang="nb-NO" dirty="0"/>
            </a:br>
            <a:r>
              <a:rPr lang="nb-NO" dirty="0">
                <a:hlinkClick r:id="rId2"/>
              </a:rPr>
              <a:t>https://www.ntnu.edu/learnnow/6/cecilie</a:t>
            </a:r>
            <a:r>
              <a:rPr lang="nb-NO" dirty="0"/>
              <a:t> </a:t>
            </a:r>
            <a:endParaRPr lang="cs-CZ" dirty="0"/>
          </a:p>
        </p:txBody>
      </p:sp>
      <p:sp>
        <p:nvSpPr>
          <p:cNvPr id="3" name="Zástupný obsah 2">
            <a:extLst>
              <a:ext uri="{FF2B5EF4-FFF2-40B4-BE49-F238E27FC236}">
                <a16:creationId xmlns:a16="http://schemas.microsoft.com/office/drawing/2014/main" id="{68D5C728-AA7A-4E50-82C9-D42BD229F0D0}"/>
              </a:ext>
            </a:extLst>
          </p:cNvPr>
          <p:cNvSpPr>
            <a:spLocks noGrp="1"/>
          </p:cNvSpPr>
          <p:nvPr>
            <p:ph idx="1"/>
          </p:nvPr>
        </p:nvSpPr>
        <p:spPr/>
        <p:txBody>
          <a:bodyPr/>
          <a:lstStyle/>
          <a:p>
            <a:r>
              <a:rPr lang="nb-NO" dirty="0"/>
              <a:t>Hva betyr salg? Og hva er rabatt? Tilbud? Gågata?</a:t>
            </a:r>
          </a:p>
          <a:p>
            <a:r>
              <a:rPr lang="nb-NO" dirty="0"/>
              <a:t>Kjøper Cecilia og Dina noe i skobutikken? Hva kjøper de?</a:t>
            </a:r>
          </a:p>
          <a:p>
            <a:r>
              <a:rPr lang="nb-NO" dirty="0"/>
              <a:t>Hvordan finner de klesbutikken?</a:t>
            </a:r>
          </a:p>
          <a:p>
            <a:r>
              <a:rPr lang="nb-NO" dirty="0"/>
              <a:t>Hva kjøper de der? Var det billig?</a:t>
            </a:r>
          </a:p>
          <a:p>
            <a:endParaRPr lang="nb-NO" dirty="0"/>
          </a:p>
        </p:txBody>
      </p:sp>
    </p:spTree>
    <p:extLst>
      <p:ext uri="{BB962C8B-B14F-4D97-AF65-F5344CB8AC3E}">
        <p14:creationId xmlns:p14="http://schemas.microsoft.com/office/powerpoint/2010/main" val="341564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A9D24-3719-4449-9892-8FA394828F96}"/>
              </a:ext>
            </a:extLst>
          </p:cNvPr>
          <p:cNvSpPr>
            <a:spLocks noGrp="1"/>
          </p:cNvSpPr>
          <p:nvPr>
            <p:ph type="title"/>
          </p:nvPr>
        </p:nvSpPr>
        <p:spPr/>
        <p:txBody>
          <a:bodyPr/>
          <a:lstStyle/>
          <a:p>
            <a:r>
              <a:rPr lang="nb-NO" dirty="0"/>
              <a:t>klær</a:t>
            </a:r>
            <a:endParaRPr lang="cs-CZ" dirty="0"/>
          </a:p>
        </p:txBody>
      </p:sp>
      <p:sp>
        <p:nvSpPr>
          <p:cNvPr id="4" name="Zástupný obsah 3">
            <a:extLst>
              <a:ext uri="{FF2B5EF4-FFF2-40B4-BE49-F238E27FC236}">
                <a16:creationId xmlns:a16="http://schemas.microsoft.com/office/drawing/2014/main" id="{AC7C79C6-1FDD-488E-B889-E65D0B1A7F2C}"/>
              </a:ext>
            </a:extLst>
          </p:cNvPr>
          <p:cNvSpPr>
            <a:spLocks noGrp="1"/>
          </p:cNvSpPr>
          <p:nvPr>
            <p:ph sz="half" idx="1"/>
          </p:nvPr>
        </p:nvSpPr>
        <p:spPr/>
        <p:txBody>
          <a:bodyPr/>
          <a:lstStyle/>
          <a:p>
            <a:r>
              <a:rPr lang="cs-CZ" dirty="0"/>
              <a:t>en </a:t>
            </a:r>
            <a:r>
              <a:rPr lang="cs-CZ" dirty="0" err="1"/>
              <a:t>bluse</a:t>
            </a:r>
            <a:endParaRPr lang="cs-CZ" dirty="0"/>
          </a:p>
          <a:p>
            <a:r>
              <a:rPr lang="cs-CZ" dirty="0" err="1"/>
              <a:t>ei</a:t>
            </a:r>
            <a:r>
              <a:rPr lang="cs-CZ" dirty="0"/>
              <a:t> </a:t>
            </a:r>
            <a:r>
              <a:rPr lang="cs-CZ" dirty="0" err="1"/>
              <a:t>bukse</a:t>
            </a:r>
            <a:endParaRPr lang="nb-NO" dirty="0"/>
          </a:p>
          <a:p>
            <a:r>
              <a:rPr lang="cs-CZ" dirty="0"/>
              <a:t>en </a:t>
            </a:r>
            <a:r>
              <a:rPr lang="cs-CZ" dirty="0" err="1"/>
              <a:t>dress</a:t>
            </a:r>
            <a:endParaRPr lang="nb-NO" dirty="0"/>
          </a:p>
          <a:p>
            <a:r>
              <a:rPr lang="cs-CZ" dirty="0"/>
              <a:t>en </a:t>
            </a:r>
            <a:r>
              <a:rPr lang="cs-CZ" dirty="0" err="1"/>
              <a:t>frakk</a:t>
            </a:r>
            <a:endParaRPr lang="cs-CZ" dirty="0"/>
          </a:p>
          <a:p>
            <a:r>
              <a:rPr lang="cs-CZ" dirty="0"/>
              <a:t>en </a:t>
            </a:r>
            <a:r>
              <a:rPr lang="cs-CZ" dirty="0" err="1"/>
              <a:t>genser</a:t>
            </a:r>
            <a:endParaRPr lang="nb-NO" dirty="0"/>
          </a:p>
          <a:p>
            <a:r>
              <a:rPr lang="cs-CZ" dirty="0" err="1"/>
              <a:t>ei</a:t>
            </a:r>
            <a:r>
              <a:rPr lang="cs-CZ" dirty="0"/>
              <a:t> </a:t>
            </a:r>
            <a:r>
              <a:rPr lang="cs-CZ" dirty="0" err="1"/>
              <a:t>jakke</a:t>
            </a:r>
            <a:endParaRPr lang="cs-CZ" dirty="0"/>
          </a:p>
        </p:txBody>
      </p:sp>
      <p:pic>
        <p:nvPicPr>
          <p:cNvPr id="3074" name="Picture 2" descr="Edina Bluse Marshmallow | VIC">
            <a:extLst>
              <a:ext uri="{FF2B5EF4-FFF2-40B4-BE49-F238E27FC236}">
                <a16:creationId xmlns:a16="http://schemas.microsoft.com/office/drawing/2014/main" id="{D79E14A5-12E4-4F8B-8169-575BDEBFED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69907" y="293475"/>
            <a:ext cx="2581275" cy="3441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kse Dame | Stort utvalg online |">
            <a:extLst>
              <a:ext uri="{FF2B5EF4-FFF2-40B4-BE49-F238E27FC236}">
                <a16:creationId xmlns:a16="http://schemas.microsoft.com/office/drawing/2014/main" id="{1F1A7F0B-EBD5-44CD-92B8-1FABCCCCB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889" y="293475"/>
            <a:ext cx="2207831" cy="32200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0 dressregler alle menn bør kunne | MATCH nettbutikk">
            <a:extLst>
              <a:ext uri="{FF2B5EF4-FFF2-40B4-BE49-F238E27FC236}">
                <a16:creationId xmlns:a16="http://schemas.microsoft.com/office/drawing/2014/main" id="{155068F8-5752-485A-8A5E-317A45D41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122" y="3200400"/>
            <a:ext cx="2658296" cy="38770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ye2 Frakk - Sort | Follestad">
            <a:extLst>
              <a:ext uri="{FF2B5EF4-FFF2-40B4-BE49-F238E27FC236}">
                <a16:creationId xmlns:a16="http://schemas.microsoft.com/office/drawing/2014/main" id="{96482032-009D-4483-B8E3-81118EED5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922" y="-141881"/>
            <a:ext cx="2584704" cy="38770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riusgenser - Sandnes Garn">
            <a:extLst>
              <a:ext uri="{FF2B5EF4-FFF2-40B4-BE49-F238E27FC236}">
                <a16:creationId xmlns:a16="http://schemas.microsoft.com/office/drawing/2014/main" id="{1FAD18B8-9320-47F5-BDE9-AB8199510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54" y="2993059"/>
            <a:ext cx="3027066" cy="429173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wentyfour Finse Repreve Jakke - Dypblå | GetInspired.no">
            <a:extLst>
              <a:ext uri="{FF2B5EF4-FFF2-40B4-BE49-F238E27FC236}">
                <a16:creationId xmlns:a16="http://schemas.microsoft.com/office/drawing/2014/main" id="{BF15F8E9-8CA0-43E2-9B21-44221879D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3425" y="3429000"/>
            <a:ext cx="2763222" cy="368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9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5A549-E1DC-4F54-8E3F-1A4748A76137}"/>
              </a:ext>
            </a:extLst>
          </p:cNvPr>
          <p:cNvSpPr>
            <a:spLocks noGrp="1"/>
          </p:cNvSpPr>
          <p:nvPr>
            <p:ph type="title"/>
          </p:nvPr>
        </p:nvSpPr>
        <p:spPr/>
        <p:txBody>
          <a:bodyPr/>
          <a:lstStyle/>
          <a:p>
            <a:r>
              <a:rPr lang="nb-NO" dirty="0"/>
              <a:t>klær</a:t>
            </a:r>
            <a:endParaRPr lang="cs-CZ" dirty="0"/>
          </a:p>
        </p:txBody>
      </p:sp>
      <p:sp>
        <p:nvSpPr>
          <p:cNvPr id="4" name="Zástupný obsah 3">
            <a:extLst>
              <a:ext uri="{FF2B5EF4-FFF2-40B4-BE49-F238E27FC236}">
                <a16:creationId xmlns:a16="http://schemas.microsoft.com/office/drawing/2014/main" id="{3986DF45-574D-469A-8B26-BE4CCA72156B}"/>
              </a:ext>
            </a:extLst>
          </p:cNvPr>
          <p:cNvSpPr>
            <a:spLocks noGrp="1"/>
          </p:cNvSpPr>
          <p:nvPr>
            <p:ph sz="half" idx="1"/>
          </p:nvPr>
        </p:nvSpPr>
        <p:spPr>
          <a:xfrm>
            <a:off x="228601" y="2010878"/>
            <a:ext cx="1737360" cy="3448595"/>
          </a:xfrm>
        </p:spPr>
        <p:txBody>
          <a:bodyPr>
            <a:normAutofit fontScale="92500" lnSpcReduction="20000"/>
          </a:bodyPr>
          <a:lstStyle/>
          <a:p>
            <a:r>
              <a:rPr lang="cs-CZ" dirty="0"/>
              <a:t>en </a:t>
            </a:r>
            <a:r>
              <a:rPr lang="cs-CZ" dirty="0" err="1"/>
              <a:t>kjole</a:t>
            </a:r>
            <a:endParaRPr lang="cs-CZ" dirty="0"/>
          </a:p>
          <a:p>
            <a:r>
              <a:rPr lang="cs-CZ" dirty="0" err="1"/>
              <a:t>ei</a:t>
            </a:r>
            <a:r>
              <a:rPr lang="cs-CZ" dirty="0"/>
              <a:t> </a:t>
            </a:r>
            <a:r>
              <a:rPr lang="cs-CZ" dirty="0" err="1"/>
              <a:t>kåpe</a:t>
            </a:r>
            <a:endParaRPr lang="nb-NO" dirty="0"/>
          </a:p>
          <a:p>
            <a:r>
              <a:rPr lang="cs-CZ" dirty="0" err="1"/>
              <a:t>ei</a:t>
            </a:r>
            <a:r>
              <a:rPr lang="cs-CZ" dirty="0"/>
              <a:t> </a:t>
            </a:r>
            <a:r>
              <a:rPr lang="cs-CZ" dirty="0" err="1"/>
              <a:t>skjorte</a:t>
            </a:r>
            <a:endParaRPr lang="nb-NO" dirty="0"/>
          </a:p>
          <a:p>
            <a:r>
              <a:rPr lang="cs-CZ" dirty="0"/>
              <a:t>en </a:t>
            </a:r>
            <a:r>
              <a:rPr lang="cs-CZ" dirty="0" err="1"/>
              <a:t>shorts</a:t>
            </a:r>
            <a:endParaRPr lang="nb-NO" dirty="0"/>
          </a:p>
          <a:p>
            <a:r>
              <a:rPr lang="cs-CZ" dirty="0"/>
              <a:t>et </a:t>
            </a:r>
            <a:r>
              <a:rPr lang="cs-CZ" dirty="0" err="1"/>
              <a:t>skjørt</a:t>
            </a:r>
            <a:endParaRPr lang="nb-NO" dirty="0"/>
          </a:p>
          <a:p>
            <a:r>
              <a:rPr lang="nb-NO" dirty="0"/>
              <a:t>T-skjorte</a:t>
            </a:r>
          </a:p>
          <a:p>
            <a:r>
              <a:rPr lang="cs-CZ" dirty="0" err="1"/>
              <a:t>hansker</a:t>
            </a:r>
            <a:endParaRPr lang="cs-CZ" dirty="0"/>
          </a:p>
          <a:p>
            <a:r>
              <a:rPr lang="cs-CZ" dirty="0" err="1"/>
              <a:t>votte</a:t>
            </a:r>
            <a:r>
              <a:rPr lang="nb-NO" dirty="0"/>
              <a:t>r</a:t>
            </a:r>
            <a:endParaRPr lang="cs-CZ" dirty="0"/>
          </a:p>
        </p:txBody>
      </p:sp>
      <p:pic>
        <p:nvPicPr>
          <p:cNvPr id="4100" name="Picture 4" descr="9 nye kåper i høst - Mote">
            <a:extLst>
              <a:ext uri="{FF2B5EF4-FFF2-40B4-BE49-F238E27FC236}">
                <a16:creationId xmlns:a16="http://schemas.microsoft.com/office/drawing/2014/main" id="{52B4E93D-ECBD-4A4B-8DA5-C5232D8FE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528" y="245570"/>
            <a:ext cx="2773821" cy="35306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kjorter til herre | VIC">
            <a:extLst>
              <a:ext uri="{FF2B5EF4-FFF2-40B4-BE49-F238E27FC236}">
                <a16:creationId xmlns:a16="http://schemas.microsoft.com/office/drawing/2014/main" id="{90DD527D-B497-45EE-80F7-A0E8B9323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688" y="101042"/>
            <a:ext cx="2727304" cy="36341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enns Chino Shorts sommer Bermuda korte bukser designer casual vintage  bukser | Fruugo NO">
            <a:extLst>
              <a:ext uri="{FF2B5EF4-FFF2-40B4-BE49-F238E27FC236}">
                <a16:creationId xmlns:a16="http://schemas.microsoft.com/office/drawing/2014/main" id="{710DDE04-10DA-43E8-B8D8-76B52CB0A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360" y="3206433"/>
            <a:ext cx="2437312" cy="365850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Voss votter - A Knit Story">
            <a:extLst>
              <a:ext uri="{FF2B5EF4-FFF2-40B4-BE49-F238E27FC236}">
                <a16:creationId xmlns:a16="http://schemas.microsoft.com/office/drawing/2014/main" id="{FC22466B-F0DC-4063-B5D8-441CE0295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6538" y="4056410"/>
            <a:ext cx="2552318" cy="27710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skjorter til herre | Shop online på Cubus.com">
            <a:extLst>
              <a:ext uri="{FF2B5EF4-FFF2-40B4-BE49-F238E27FC236}">
                <a16:creationId xmlns:a16="http://schemas.microsoft.com/office/drawing/2014/main" id="{84AEC492-6AAB-4477-B877-10ED01141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089" y="54685"/>
            <a:ext cx="2536156" cy="3380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kjørt til damer - stort utvalg hos bonprix.no">
            <a:extLst>
              <a:ext uri="{FF2B5EF4-FFF2-40B4-BE49-F238E27FC236}">
                <a16:creationId xmlns:a16="http://schemas.microsoft.com/office/drawing/2014/main" id="{F2CBFFDC-B1B7-4BB6-A7B8-95018776A6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285" y="2826073"/>
            <a:ext cx="3156640" cy="433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8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17D180-4A02-4F2E-8E0D-E61409F7E1EF}"/>
              </a:ext>
            </a:extLst>
          </p:cNvPr>
          <p:cNvSpPr>
            <a:spLocks noGrp="1"/>
          </p:cNvSpPr>
          <p:nvPr>
            <p:ph type="title"/>
          </p:nvPr>
        </p:nvSpPr>
        <p:spPr/>
        <p:txBody>
          <a:bodyPr/>
          <a:lstStyle/>
          <a:p>
            <a:r>
              <a:rPr lang="nb-NO" dirty="0"/>
              <a:t>klær</a:t>
            </a:r>
            <a:endParaRPr lang="cs-CZ" dirty="0"/>
          </a:p>
        </p:txBody>
      </p:sp>
      <p:sp>
        <p:nvSpPr>
          <p:cNvPr id="4" name="Zástupný obsah 3">
            <a:extLst>
              <a:ext uri="{FF2B5EF4-FFF2-40B4-BE49-F238E27FC236}">
                <a16:creationId xmlns:a16="http://schemas.microsoft.com/office/drawing/2014/main" id="{63EA184C-5BCE-47AB-9816-66A2D06D6093}"/>
              </a:ext>
            </a:extLst>
          </p:cNvPr>
          <p:cNvSpPr>
            <a:spLocks noGrp="1"/>
          </p:cNvSpPr>
          <p:nvPr>
            <p:ph sz="half" idx="1"/>
          </p:nvPr>
        </p:nvSpPr>
        <p:spPr>
          <a:xfrm>
            <a:off x="1447331" y="2010878"/>
            <a:ext cx="1542757" cy="3448595"/>
          </a:xfrm>
        </p:spPr>
        <p:txBody>
          <a:bodyPr>
            <a:normAutofit fontScale="92500" lnSpcReduction="20000"/>
          </a:bodyPr>
          <a:lstStyle/>
          <a:p>
            <a:r>
              <a:rPr lang="cs-CZ" dirty="0"/>
              <a:t>en </a:t>
            </a:r>
            <a:r>
              <a:rPr lang="cs-CZ" dirty="0" err="1"/>
              <a:t>hatt</a:t>
            </a:r>
            <a:endParaRPr lang="nb-NO" dirty="0"/>
          </a:p>
          <a:p>
            <a:r>
              <a:rPr lang="cs-CZ" dirty="0" err="1"/>
              <a:t>ei</a:t>
            </a:r>
            <a:r>
              <a:rPr lang="cs-CZ" dirty="0"/>
              <a:t> </a:t>
            </a:r>
            <a:r>
              <a:rPr lang="cs-CZ" dirty="0" err="1"/>
              <a:t>lue</a:t>
            </a:r>
            <a:endParaRPr lang="nb-NO" dirty="0"/>
          </a:p>
          <a:p>
            <a:r>
              <a:rPr lang="cs-CZ" dirty="0"/>
              <a:t>et </a:t>
            </a:r>
            <a:r>
              <a:rPr lang="cs-CZ" dirty="0" err="1"/>
              <a:t>slips</a:t>
            </a:r>
            <a:endParaRPr lang="nb-NO" dirty="0"/>
          </a:p>
          <a:p>
            <a:r>
              <a:rPr lang="cs-CZ" dirty="0"/>
              <a:t>et </a:t>
            </a:r>
            <a:r>
              <a:rPr lang="cs-CZ" dirty="0" err="1"/>
              <a:t>skjerf</a:t>
            </a:r>
            <a:endParaRPr lang="nb-NO" dirty="0"/>
          </a:p>
          <a:p>
            <a:r>
              <a:rPr lang="cs-CZ" dirty="0" err="1"/>
              <a:t>ei</a:t>
            </a:r>
            <a:r>
              <a:rPr lang="cs-CZ" dirty="0"/>
              <a:t> </a:t>
            </a:r>
            <a:r>
              <a:rPr lang="cs-CZ" dirty="0" err="1"/>
              <a:t>veske</a:t>
            </a:r>
            <a:endParaRPr lang="nb-NO" dirty="0"/>
          </a:p>
          <a:p>
            <a:r>
              <a:rPr lang="nb-NO" dirty="0"/>
              <a:t>sko</a:t>
            </a:r>
            <a:endParaRPr lang="cs-CZ" dirty="0"/>
          </a:p>
          <a:p>
            <a:r>
              <a:rPr lang="nb-NO" dirty="0"/>
              <a:t>sokker</a:t>
            </a:r>
            <a:endParaRPr lang="cs-CZ" dirty="0"/>
          </a:p>
          <a:p>
            <a:r>
              <a:rPr lang="nb-NO" dirty="0"/>
              <a:t>støvler</a:t>
            </a:r>
            <a:endParaRPr lang="cs-CZ" dirty="0"/>
          </a:p>
        </p:txBody>
      </p:sp>
      <p:pic>
        <p:nvPicPr>
          <p:cNvPr id="5122" name="Picture 2" descr="Lue | Strikkehula.no, garn og hefter fra Sandnes Garn, Rauma Garn,  KlompeLOMPE, Knit Me og PetiteKnit">
            <a:extLst>
              <a:ext uri="{FF2B5EF4-FFF2-40B4-BE49-F238E27FC236}">
                <a16:creationId xmlns:a16="http://schemas.microsoft.com/office/drawing/2014/main" id="{BC301F00-8295-40EE-B312-BCC07164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222" y="3262858"/>
            <a:ext cx="2221630" cy="29621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öpa Män slipsar slips för Män vestidos företag bröllop slips Manliga Klä  legame eller gravata England Ränder JACQ… | Ties mens, Mens neck ties, Men  necktie fashion">
            <a:extLst>
              <a:ext uri="{FF2B5EF4-FFF2-40B4-BE49-F238E27FC236}">
                <a16:creationId xmlns:a16="http://schemas.microsoft.com/office/drawing/2014/main" id="{34B405F5-5A14-47EE-BA9F-3AA63935C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620" y="0"/>
            <a:ext cx="3380232" cy="33802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trikkemekka.no - stort skjerf">
            <a:extLst>
              <a:ext uri="{FF2B5EF4-FFF2-40B4-BE49-F238E27FC236}">
                <a16:creationId xmlns:a16="http://schemas.microsoft.com/office/drawing/2014/main" id="{943EC21D-EE2C-4EAE-9417-B5F3D9C7A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519" y="2954694"/>
            <a:ext cx="2269551" cy="31791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YSL Sac de Jour M | FINN.no">
            <a:extLst>
              <a:ext uri="{FF2B5EF4-FFF2-40B4-BE49-F238E27FC236}">
                <a16:creationId xmlns:a16="http://schemas.microsoft.com/office/drawing/2014/main" id="{447FAC39-B58C-42CE-AB63-707E5CC37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034" y="3311174"/>
            <a:ext cx="2056453" cy="274193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koreol til 40 par sko - skoreol til mange par sko i metal og plastik -  Skoreoler og skostativer - Daily-Living.dk">
            <a:extLst>
              <a:ext uri="{FF2B5EF4-FFF2-40B4-BE49-F238E27FC236}">
                <a16:creationId xmlns:a16="http://schemas.microsoft.com/office/drawing/2014/main" id="{8F0436C3-32A9-42F9-A78E-B8F1DC36C2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323" y="403369"/>
            <a:ext cx="2621021" cy="333180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Kvikk Lunsj - sokker | Hillesvåg ullvarefabrikk">
            <a:extLst>
              <a:ext uri="{FF2B5EF4-FFF2-40B4-BE49-F238E27FC236}">
                <a16:creationId xmlns:a16="http://schemas.microsoft.com/office/drawing/2014/main" id="{CB696511-A67C-4754-8056-7E35845107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4519" y="997792"/>
            <a:ext cx="2025369" cy="202536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tøvel «Slicker» overtrekkstøvel – Nessemaskin AS">
            <a:extLst>
              <a:ext uri="{FF2B5EF4-FFF2-40B4-BE49-F238E27FC236}">
                <a16:creationId xmlns:a16="http://schemas.microsoft.com/office/drawing/2014/main" id="{C98193F7-B362-41B6-B871-8CEEE08AC5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155" y="4986536"/>
            <a:ext cx="1693156" cy="169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5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0DE55A-1ED3-4C5F-A7B2-3D530B29ED58}"/>
              </a:ext>
            </a:extLst>
          </p:cNvPr>
          <p:cNvSpPr>
            <a:spLocks noGrp="1"/>
          </p:cNvSpPr>
          <p:nvPr>
            <p:ph type="title"/>
          </p:nvPr>
        </p:nvSpPr>
        <p:spPr/>
        <p:txBody>
          <a:bodyPr/>
          <a:lstStyle/>
          <a:p>
            <a:r>
              <a:rPr lang="cs-CZ" dirty="0"/>
              <a:t>Online cvičení</a:t>
            </a:r>
          </a:p>
        </p:txBody>
      </p:sp>
      <p:sp>
        <p:nvSpPr>
          <p:cNvPr id="3" name="Zástupný obsah 2">
            <a:extLst>
              <a:ext uri="{FF2B5EF4-FFF2-40B4-BE49-F238E27FC236}">
                <a16:creationId xmlns:a16="http://schemas.microsoft.com/office/drawing/2014/main" id="{D0D9D69C-1224-4390-8356-950846986147}"/>
              </a:ext>
            </a:extLst>
          </p:cNvPr>
          <p:cNvSpPr>
            <a:spLocks noGrp="1"/>
          </p:cNvSpPr>
          <p:nvPr>
            <p:ph idx="1"/>
          </p:nvPr>
        </p:nvSpPr>
        <p:spPr/>
        <p:txBody>
          <a:bodyPr/>
          <a:lstStyle/>
          <a:p>
            <a:r>
              <a:rPr lang="cs-CZ" dirty="0">
                <a:hlinkClick r:id="rId2"/>
              </a:rPr>
              <a:t>http://www.hf.ntnu.no/now/now2/0401.htm</a:t>
            </a:r>
            <a:endParaRPr lang="cs-CZ" dirty="0"/>
          </a:p>
          <a:p>
            <a:r>
              <a:rPr lang="cs-CZ" dirty="0">
                <a:hlinkClick r:id="rId3"/>
              </a:rPr>
              <a:t>http://www.hf.ntnu.no/now/4/exercises/ex4_1_K_dennedettedisse.htm</a:t>
            </a:r>
            <a:endParaRPr lang="cs-CZ" dirty="0"/>
          </a:p>
          <a:p>
            <a:r>
              <a:rPr lang="cs-CZ" dirty="0">
                <a:hlinkClick r:id="rId4"/>
              </a:rPr>
              <a:t>http://www.hf.ntnu.no/now/now2/0119.htm</a:t>
            </a:r>
            <a:endParaRPr lang="cs-CZ" dirty="0"/>
          </a:p>
          <a:p>
            <a:r>
              <a:rPr lang="cs-CZ" dirty="0">
                <a:hlinkClick r:id="rId5"/>
              </a:rPr>
              <a:t>http://www.hf.ntnu.no/now/learnnow/ex/04A01.htm</a:t>
            </a:r>
            <a:endParaRPr lang="nb-NO" dirty="0"/>
          </a:p>
          <a:p>
            <a:endParaRPr lang="nb-NO" dirty="0"/>
          </a:p>
          <a:p>
            <a:r>
              <a:rPr lang="cs-CZ" dirty="0" err="1"/>
              <a:t>Dú</a:t>
            </a:r>
            <a:r>
              <a:rPr lang="cs-CZ"/>
              <a:t>: kafé </a:t>
            </a:r>
            <a:r>
              <a:rPr lang="cs-CZ">
                <a:hlinkClick r:id="rId6"/>
              </a:rPr>
              <a:t>https://www.ntnu.edu/learnnow/6/dina</a:t>
            </a:r>
            <a:endParaRPr lang="cs-CZ"/>
          </a:p>
          <a:p>
            <a:endParaRPr lang="nb-NO" dirty="0"/>
          </a:p>
          <a:p>
            <a:endParaRPr lang="cs-CZ" dirty="0"/>
          </a:p>
          <a:p>
            <a:endParaRPr lang="cs-CZ" dirty="0"/>
          </a:p>
          <a:p>
            <a:endParaRPr lang="cs-CZ" dirty="0"/>
          </a:p>
        </p:txBody>
      </p:sp>
    </p:spTree>
    <p:extLst>
      <p:ext uri="{BB962C8B-B14F-4D97-AF65-F5344CB8AC3E}">
        <p14:creationId xmlns:p14="http://schemas.microsoft.com/office/powerpoint/2010/main" val="158709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DEFB9A-11F6-443C-AD1D-6AB74EB45F0F}"/>
              </a:ext>
            </a:extLst>
          </p:cNvPr>
          <p:cNvSpPr>
            <a:spLocks noGrp="1"/>
          </p:cNvSpPr>
          <p:nvPr>
            <p:ph type="title"/>
          </p:nvPr>
        </p:nvSpPr>
        <p:spPr/>
        <p:txBody>
          <a:bodyPr/>
          <a:lstStyle/>
          <a:p>
            <a:r>
              <a:rPr lang="cs-CZ" dirty="0" err="1"/>
              <a:t>adjektiver</a:t>
            </a:r>
            <a:endParaRPr lang="cs-CZ" dirty="0"/>
          </a:p>
        </p:txBody>
      </p:sp>
      <p:sp>
        <p:nvSpPr>
          <p:cNvPr id="3" name="Zástupný obsah 2">
            <a:extLst>
              <a:ext uri="{FF2B5EF4-FFF2-40B4-BE49-F238E27FC236}">
                <a16:creationId xmlns:a16="http://schemas.microsoft.com/office/drawing/2014/main" id="{E57B87DF-DF2B-4660-81DE-7F34F7D4418E}"/>
              </a:ext>
            </a:extLst>
          </p:cNvPr>
          <p:cNvSpPr>
            <a:spLocks noGrp="1"/>
          </p:cNvSpPr>
          <p:nvPr>
            <p:ph idx="1"/>
          </p:nvPr>
        </p:nvSpPr>
        <p:spPr/>
        <p:txBody>
          <a:bodyPr/>
          <a:lstStyle/>
          <a:p>
            <a:pPr marL="0" indent="0">
              <a:buNone/>
            </a:pPr>
            <a:r>
              <a:rPr lang="nb-NO" b="1" dirty="0"/>
              <a:t>Skriv inn riktig ord i riktig form.</a:t>
            </a:r>
          </a:p>
          <a:p>
            <a:r>
              <a:rPr lang="nb-NO" dirty="0"/>
              <a:t>Kjøper du det nye eller det _________  skapet?</a:t>
            </a:r>
          </a:p>
          <a:p>
            <a:r>
              <a:rPr lang="nb-NO" dirty="0"/>
              <a:t>Velger du den vanskelige eller den __________  oppgaven?</a:t>
            </a:r>
          </a:p>
          <a:p>
            <a:r>
              <a:rPr lang="nb-NO" dirty="0"/>
              <a:t>Bestemte hun seg for den dyre eller den _________  leiligheten?</a:t>
            </a:r>
          </a:p>
          <a:p>
            <a:r>
              <a:rPr lang="nb-NO" dirty="0"/>
              <a:t>Tok han med seg de lette eller de _________  møblene?</a:t>
            </a:r>
          </a:p>
          <a:p>
            <a:r>
              <a:rPr lang="nb-NO" dirty="0"/>
              <a:t>Bor hun i det store eller det _________  huset?</a:t>
            </a:r>
          </a:p>
          <a:p>
            <a:r>
              <a:rPr lang="nb-NO" dirty="0"/>
              <a:t>Valgte de den lange eller den _________  distansen?</a:t>
            </a:r>
          </a:p>
          <a:p>
            <a:endParaRPr lang="nb-NO" dirty="0"/>
          </a:p>
        </p:txBody>
      </p:sp>
    </p:spTree>
    <p:extLst>
      <p:ext uri="{BB962C8B-B14F-4D97-AF65-F5344CB8AC3E}">
        <p14:creationId xmlns:p14="http://schemas.microsoft.com/office/powerpoint/2010/main" val="115163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35F1BA-65C0-46AC-BD5A-C808D3C22F62}"/>
              </a:ext>
            </a:extLst>
          </p:cNvPr>
          <p:cNvSpPr>
            <a:spLocks noGrp="1"/>
          </p:cNvSpPr>
          <p:nvPr>
            <p:ph type="title"/>
          </p:nvPr>
        </p:nvSpPr>
        <p:spPr/>
        <p:txBody>
          <a:bodyPr/>
          <a:lstStyle/>
          <a:p>
            <a:r>
              <a:rPr lang="nb-NO" dirty="0"/>
              <a:t>Stor </a:t>
            </a:r>
            <a:r>
              <a:rPr lang="nb-NO" dirty="0" err="1"/>
              <a:t>X</a:t>
            </a:r>
            <a:r>
              <a:rPr lang="nb-NO" dirty="0"/>
              <a:t> ny</a:t>
            </a:r>
            <a:endParaRPr lang="cs-CZ" dirty="0"/>
          </a:p>
        </p:txBody>
      </p:sp>
      <p:sp>
        <p:nvSpPr>
          <p:cNvPr id="3" name="Zástupný obsah 2">
            <a:extLst>
              <a:ext uri="{FF2B5EF4-FFF2-40B4-BE49-F238E27FC236}">
                <a16:creationId xmlns:a16="http://schemas.microsoft.com/office/drawing/2014/main" id="{9A782BA4-C615-4ADC-A4D2-FDB13AF61BA3}"/>
              </a:ext>
            </a:extLst>
          </p:cNvPr>
          <p:cNvSpPr>
            <a:spLocks noGrp="1"/>
          </p:cNvSpPr>
          <p:nvPr>
            <p:ph idx="1"/>
          </p:nvPr>
        </p:nvSpPr>
        <p:spPr>
          <a:xfrm>
            <a:off x="1451579" y="2015732"/>
            <a:ext cx="9603275" cy="4037749"/>
          </a:xfrm>
        </p:spPr>
        <p:txBody>
          <a:bodyPr>
            <a:normAutofit/>
          </a:bodyPr>
          <a:lstStyle/>
          <a:p>
            <a:pPr marL="0" indent="0">
              <a:buNone/>
            </a:pPr>
            <a:r>
              <a:rPr lang="nb-NO" dirty="0"/>
              <a:t>Skriv adjektivet i riktig form – stor</a:t>
            </a:r>
          </a:p>
          <a:p>
            <a:r>
              <a:rPr lang="nb-NO" dirty="0"/>
              <a:t>De bor i en _________  og lys leilighet. Sola skinner inn gjennom de __________  vinduene, og i den __________  stua ligger det flere __________ tepper. På det ene, __________  teppet står det et __________  piano som de spiller på av og til.</a:t>
            </a:r>
          </a:p>
          <a:p>
            <a:endParaRPr lang="nb-NO" dirty="0"/>
          </a:p>
          <a:p>
            <a:pPr marL="0" indent="0">
              <a:buNone/>
            </a:pPr>
            <a:r>
              <a:rPr lang="nb-NO" dirty="0"/>
              <a:t>Skriv adjektivet i riktig form – ny</a:t>
            </a:r>
          </a:p>
          <a:p>
            <a:r>
              <a:rPr lang="nb-NO" dirty="0"/>
              <a:t>Hun liker den _________  boligen sin, og i går kjøpte hun et __________  kjøleskap, en __________  komfyr og fire __________  stoler til det ___________ kjøkkenet. Nå vil hun begynne et nytt liv i __________  omgivelser.</a:t>
            </a:r>
          </a:p>
          <a:p>
            <a:endParaRPr lang="nb-NO" dirty="0"/>
          </a:p>
        </p:txBody>
      </p:sp>
    </p:spTree>
    <p:extLst>
      <p:ext uri="{BB962C8B-B14F-4D97-AF65-F5344CB8AC3E}">
        <p14:creationId xmlns:p14="http://schemas.microsoft.com/office/powerpoint/2010/main" val="293256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BDA713-8919-47FB-A915-F1D3918862D2}"/>
              </a:ext>
            </a:extLst>
          </p:cNvPr>
          <p:cNvSpPr>
            <a:spLocks noGrp="1"/>
          </p:cNvSpPr>
          <p:nvPr>
            <p:ph type="title"/>
          </p:nvPr>
        </p:nvSpPr>
        <p:spPr/>
        <p:txBody>
          <a:bodyPr/>
          <a:lstStyle/>
          <a:p>
            <a:r>
              <a:rPr lang="nb-NO" dirty="0"/>
              <a:t>liten</a:t>
            </a:r>
            <a:endParaRPr lang="cs-CZ" dirty="0"/>
          </a:p>
        </p:txBody>
      </p:sp>
      <p:sp>
        <p:nvSpPr>
          <p:cNvPr id="3" name="Zástupný obsah 2">
            <a:extLst>
              <a:ext uri="{FF2B5EF4-FFF2-40B4-BE49-F238E27FC236}">
                <a16:creationId xmlns:a16="http://schemas.microsoft.com/office/drawing/2014/main" id="{15C47E40-2B66-4C84-88A9-B9BBB4E8B055}"/>
              </a:ext>
            </a:extLst>
          </p:cNvPr>
          <p:cNvSpPr>
            <a:spLocks noGrp="1"/>
          </p:cNvSpPr>
          <p:nvPr>
            <p:ph idx="1"/>
          </p:nvPr>
        </p:nvSpPr>
        <p:spPr/>
        <p:txBody>
          <a:bodyPr/>
          <a:lstStyle/>
          <a:p>
            <a:pPr marL="0" indent="0">
              <a:buNone/>
            </a:pPr>
            <a:r>
              <a:rPr lang="nb-NO" dirty="0"/>
              <a:t>Jeg har bare et ________ spørsmål.</a:t>
            </a:r>
          </a:p>
          <a:p>
            <a:pPr marL="0" indent="0">
              <a:buNone/>
            </a:pPr>
            <a:r>
              <a:rPr lang="nb-NO" dirty="0"/>
              <a:t>De fleste byene her i landet er _________.</a:t>
            </a:r>
          </a:p>
          <a:p>
            <a:pPr marL="0" indent="0">
              <a:buNone/>
            </a:pPr>
            <a:r>
              <a:rPr lang="nb-NO" dirty="0"/>
              <a:t>Hun kommer fra en _________ by i Nord-Norge.</a:t>
            </a:r>
          </a:p>
          <a:p>
            <a:pPr marL="0" indent="0">
              <a:buNone/>
            </a:pPr>
            <a:r>
              <a:rPr lang="nb-NO" dirty="0"/>
              <a:t>Huset er _______ med ei _________ stue og to _________ soverom.</a:t>
            </a:r>
          </a:p>
          <a:p>
            <a:pPr marL="0" indent="0">
              <a:buNone/>
            </a:pPr>
            <a:r>
              <a:rPr lang="nb-NO" dirty="0"/>
              <a:t>Forskjellen i pris mellom de to leilighetene var ganske _________ .</a:t>
            </a:r>
          </a:p>
          <a:p>
            <a:pPr marL="0" indent="0">
              <a:buNone/>
            </a:pPr>
            <a:endParaRPr lang="nb-NO" dirty="0"/>
          </a:p>
        </p:txBody>
      </p:sp>
    </p:spTree>
    <p:extLst>
      <p:ext uri="{BB962C8B-B14F-4D97-AF65-F5344CB8AC3E}">
        <p14:creationId xmlns:p14="http://schemas.microsoft.com/office/powerpoint/2010/main" val="101310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F01ADCD-7898-4F8A-A88F-8B539C03457D}"/>
              </a:ext>
            </a:extLst>
          </p:cNvPr>
          <p:cNvSpPr>
            <a:spLocks noGrp="1"/>
          </p:cNvSpPr>
          <p:nvPr>
            <p:ph type="title"/>
          </p:nvPr>
        </p:nvSpPr>
        <p:spPr/>
        <p:txBody>
          <a:bodyPr/>
          <a:lstStyle/>
          <a:p>
            <a:r>
              <a:rPr lang="nb-NO" sz="3200" b="0" i="0" dirty="0">
                <a:solidFill>
                  <a:srgbClr val="000000"/>
                </a:solidFill>
                <a:effectLst/>
              </a:rPr>
              <a:t>På stipendiatens kontor …</a:t>
            </a:r>
            <a:endParaRPr lang="cs-CZ" dirty="0"/>
          </a:p>
        </p:txBody>
      </p:sp>
      <p:sp>
        <p:nvSpPr>
          <p:cNvPr id="5" name="Zástupný obsah 4">
            <a:extLst>
              <a:ext uri="{FF2B5EF4-FFF2-40B4-BE49-F238E27FC236}">
                <a16:creationId xmlns:a16="http://schemas.microsoft.com/office/drawing/2014/main" id="{4A6FC255-BAAB-44C6-852A-B0CBB81C05E8}"/>
              </a:ext>
            </a:extLst>
          </p:cNvPr>
          <p:cNvSpPr>
            <a:spLocks noGrp="1"/>
          </p:cNvSpPr>
          <p:nvPr>
            <p:ph idx="1"/>
          </p:nvPr>
        </p:nvSpPr>
        <p:spPr>
          <a:xfrm>
            <a:off x="1451579" y="1853754"/>
            <a:ext cx="10026046" cy="4566096"/>
          </a:xfrm>
        </p:spPr>
        <p:txBody>
          <a:bodyPr>
            <a:normAutofit/>
          </a:bodyPr>
          <a:lstStyle/>
          <a:p>
            <a:pPr marL="0" indent="0">
              <a:buNone/>
            </a:pPr>
            <a:r>
              <a:rPr lang="nb-NO" sz="1800" b="0" i="0" dirty="0">
                <a:solidFill>
                  <a:srgbClr val="000000"/>
                </a:solidFill>
                <a:effectLst/>
              </a:rPr>
              <a:t>Ved døra henger det noen  (fin) klær. Det er ei  (blå) jakke, et  (rød) skjerf og en  (hvit) paraply. Stipendiaten liker den  (hvit) paraplyen sin veldig godt. På  (kald) dager har stipendiaten på seg det  (rød),  (varm) skjerfet sitt mens hun jobber.</a:t>
            </a:r>
            <a:br>
              <a:rPr lang="nb-NO" sz="1800" dirty="0"/>
            </a:br>
            <a:r>
              <a:rPr lang="nb-NO" sz="1800" b="0" i="0" dirty="0">
                <a:solidFill>
                  <a:srgbClr val="000000"/>
                </a:solidFill>
                <a:effectLst/>
              </a:rPr>
              <a:t>På kontoret er det noen  (gammel) møbler. Stipendiaten har et  (enorm) skrivebord med mange  (løs) papirer og noen  (tykk) bøker. Selvfølgelig har hun også en  (svart) pc og et  (enkel) tastatur. I fire  (liten) kopper står det mange  (fargerik) penner, og stipendiaten har tatt notater i ei  (liten),  (grønn) skriveblokk.</a:t>
            </a:r>
            <a:br>
              <a:rPr lang="nb-NO" sz="1800" dirty="0"/>
            </a:br>
            <a:r>
              <a:rPr lang="nb-NO" sz="1800" b="0" i="0" dirty="0">
                <a:solidFill>
                  <a:srgbClr val="000000"/>
                </a:solidFill>
                <a:effectLst/>
              </a:rPr>
              <a:t>I den  (smal) vinduskarmen står det en  (vakker) blomst. Ved siden av den  (vakker) blomsten står ei  (blank) skål. Den er  (tom). I den  (tom) skåla pleier det å ligge noen nøkler, men de er ikke der i dag.</a:t>
            </a:r>
            <a:br>
              <a:rPr lang="nb-NO" sz="1800" dirty="0"/>
            </a:br>
            <a:r>
              <a:rPr lang="nb-NO" sz="1800" b="0" i="0" dirty="0">
                <a:solidFill>
                  <a:srgbClr val="000000"/>
                </a:solidFill>
                <a:effectLst/>
              </a:rPr>
              <a:t>Av  (annen) gjenstander på stipendiatens kontor kan vi nevne en  (umoderne) kontorstol og ei  (høy) bokhylle. I den  (høy) bokhylla har stipendiaten både bøker og flere  (vakker) bilder av familien og vennene sine.</a:t>
            </a:r>
            <a:br>
              <a:rPr lang="nb-NO" sz="1800" dirty="0"/>
            </a:br>
            <a:r>
              <a:rPr lang="nb-NO" sz="1800" b="0" i="0" dirty="0">
                <a:solidFill>
                  <a:srgbClr val="000000"/>
                </a:solidFill>
                <a:effectLst/>
              </a:rPr>
              <a:t>Selv om stipendiatens kontor er litt  (gammeldags), trives hun med de  (gammel) møblene og det  (enkel) tastaturet sitt.</a:t>
            </a:r>
            <a:endParaRPr lang="cs-CZ" sz="1800" dirty="0"/>
          </a:p>
        </p:txBody>
      </p:sp>
    </p:spTree>
    <p:extLst>
      <p:ext uri="{BB962C8B-B14F-4D97-AF65-F5344CB8AC3E}">
        <p14:creationId xmlns:p14="http://schemas.microsoft.com/office/powerpoint/2010/main" val="184513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EB9F6-B9E6-46B8-A461-F869575793BA}"/>
              </a:ext>
            </a:extLst>
          </p:cNvPr>
          <p:cNvSpPr>
            <a:spLocks noGrp="1"/>
          </p:cNvSpPr>
          <p:nvPr>
            <p:ph type="title"/>
          </p:nvPr>
        </p:nvSpPr>
        <p:spPr/>
        <p:txBody>
          <a:bodyPr/>
          <a:lstStyle/>
          <a:p>
            <a:r>
              <a:rPr lang="cs-CZ"/>
              <a:t>stedspreposisjoner</a:t>
            </a:r>
            <a:endParaRPr lang="cs-CZ" dirty="0"/>
          </a:p>
        </p:txBody>
      </p:sp>
      <p:sp>
        <p:nvSpPr>
          <p:cNvPr id="4" name="Zástupný obsah 3">
            <a:extLst>
              <a:ext uri="{FF2B5EF4-FFF2-40B4-BE49-F238E27FC236}">
                <a16:creationId xmlns:a16="http://schemas.microsoft.com/office/drawing/2014/main" id="{E97870EA-7AD1-4B55-A394-4F30FC338CF3}"/>
              </a:ext>
            </a:extLst>
          </p:cNvPr>
          <p:cNvSpPr>
            <a:spLocks noGrp="1"/>
          </p:cNvSpPr>
          <p:nvPr>
            <p:ph sz="half" idx="1"/>
          </p:nvPr>
        </p:nvSpPr>
        <p:spPr>
          <a:xfrm>
            <a:off x="1447331" y="2010878"/>
            <a:ext cx="3350700" cy="4122794"/>
          </a:xfrm>
        </p:spPr>
        <p:txBody>
          <a:bodyPr>
            <a:normAutofit fontScale="85000" lnSpcReduction="10000"/>
          </a:bodyPr>
          <a:lstStyle/>
          <a:p>
            <a:r>
              <a:rPr lang="nb-NO" dirty="0"/>
              <a:t>På, i</a:t>
            </a:r>
          </a:p>
          <a:p>
            <a:r>
              <a:rPr lang="nb-NO" dirty="0"/>
              <a:t>Under</a:t>
            </a:r>
          </a:p>
          <a:p>
            <a:r>
              <a:rPr lang="nb-NO" dirty="0"/>
              <a:t>Foran, bak</a:t>
            </a:r>
          </a:p>
          <a:p>
            <a:r>
              <a:rPr lang="nb-NO" dirty="0"/>
              <a:t>Til vestre/høyre for</a:t>
            </a:r>
          </a:p>
          <a:p>
            <a:r>
              <a:rPr lang="nb-NO" dirty="0"/>
              <a:t>Ved siden av</a:t>
            </a:r>
          </a:p>
          <a:p>
            <a:r>
              <a:rPr lang="nb-NO" dirty="0"/>
              <a:t>Over</a:t>
            </a:r>
          </a:p>
          <a:p>
            <a:r>
              <a:rPr lang="nb-NO" dirty="0"/>
              <a:t>Ved</a:t>
            </a:r>
          </a:p>
          <a:p>
            <a:r>
              <a:rPr lang="nb-NO" dirty="0"/>
              <a:t>Mellom</a:t>
            </a:r>
          </a:p>
          <a:p>
            <a:r>
              <a:rPr lang="nb-NO" dirty="0"/>
              <a:t>Midt på</a:t>
            </a:r>
          </a:p>
          <a:p>
            <a:r>
              <a:rPr lang="nb-NO" dirty="0"/>
              <a:t>Mot </a:t>
            </a:r>
          </a:p>
          <a:p>
            <a:endParaRPr lang="nb-NO" dirty="0"/>
          </a:p>
          <a:p>
            <a:endParaRPr lang="cs-CZ" dirty="0"/>
          </a:p>
        </p:txBody>
      </p:sp>
      <p:pic>
        <p:nvPicPr>
          <p:cNvPr id="1028" name="Picture 4">
            <a:extLst>
              <a:ext uri="{FF2B5EF4-FFF2-40B4-BE49-F238E27FC236}">
                <a16:creationId xmlns:a16="http://schemas.microsoft.com/office/drawing/2014/main" id="{9AD6A02A-6E3A-4FC7-9A26-BBBAA0A48A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86654" y="0"/>
            <a:ext cx="5726924" cy="689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07031E-3C18-45D0-B1A0-157F93721735}"/>
              </a:ext>
            </a:extLst>
          </p:cNvPr>
          <p:cNvSpPr>
            <a:spLocks noGrp="1"/>
          </p:cNvSpPr>
          <p:nvPr>
            <p:ph type="title"/>
          </p:nvPr>
        </p:nvSpPr>
        <p:spPr/>
        <p:txBody>
          <a:bodyPr/>
          <a:lstStyle/>
          <a:p>
            <a:r>
              <a:rPr lang="cs-CZ" dirty="0" err="1"/>
              <a:t>demonstrative</a:t>
            </a:r>
            <a:r>
              <a:rPr lang="cs-CZ" dirty="0"/>
              <a:t> pronomen</a:t>
            </a:r>
          </a:p>
        </p:txBody>
      </p:sp>
      <p:sp>
        <p:nvSpPr>
          <p:cNvPr id="4" name="Zástupný obsah 3">
            <a:extLst>
              <a:ext uri="{FF2B5EF4-FFF2-40B4-BE49-F238E27FC236}">
                <a16:creationId xmlns:a16="http://schemas.microsoft.com/office/drawing/2014/main" id="{CEE0621C-393D-4ED7-98EE-72C7930EAEDD}"/>
              </a:ext>
            </a:extLst>
          </p:cNvPr>
          <p:cNvSpPr>
            <a:spLocks noGrp="1"/>
          </p:cNvSpPr>
          <p:nvPr>
            <p:ph sz="half" idx="1"/>
          </p:nvPr>
        </p:nvSpPr>
        <p:spPr/>
        <p:txBody>
          <a:bodyPr/>
          <a:lstStyle/>
          <a:p>
            <a:r>
              <a:rPr lang="nb-NO" dirty="0"/>
              <a:t>P</a:t>
            </a:r>
            <a:r>
              <a:rPr lang="cs-CZ" dirty="0" err="1"/>
              <a:t>ředměty</a:t>
            </a:r>
            <a:r>
              <a:rPr lang="cs-CZ" dirty="0"/>
              <a:t> blízké</a:t>
            </a:r>
          </a:p>
          <a:p>
            <a:r>
              <a:rPr lang="cs-CZ" dirty="0"/>
              <a:t>Tvary:</a:t>
            </a:r>
          </a:p>
        </p:txBody>
      </p:sp>
      <p:sp>
        <p:nvSpPr>
          <p:cNvPr id="5" name="Zástupný obsah 4">
            <a:extLst>
              <a:ext uri="{FF2B5EF4-FFF2-40B4-BE49-F238E27FC236}">
                <a16:creationId xmlns:a16="http://schemas.microsoft.com/office/drawing/2014/main" id="{2FF47668-386A-486F-B257-F73250AC61D6}"/>
              </a:ext>
            </a:extLst>
          </p:cNvPr>
          <p:cNvSpPr>
            <a:spLocks noGrp="1"/>
          </p:cNvSpPr>
          <p:nvPr>
            <p:ph sz="half" idx="2"/>
          </p:nvPr>
        </p:nvSpPr>
        <p:spPr/>
        <p:txBody>
          <a:bodyPr/>
          <a:lstStyle/>
          <a:p>
            <a:r>
              <a:rPr lang="cs-CZ" dirty="0"/>
              <a:t>Předměty vzdálené:</a:t>
            </a:r>
          </a:p>
          <a:p>
            <a:r>
              <a:rPr lang="cs-CZ" dirty="0"/>
              <a:t>Tvary:</a:t>
            </a:r>
          </a:p>
        </p:txBody>
      </p:sp>
    </p:spTree>
    <p:extLst>
      <p:ext uri="{BB962C8B-B14F-4D97-AF65-F5344CB8AC3E}">
        <p14:creationId xmlns:p14="http://schemas.microsoft.com/office/powerpoint/2010/main" val="302191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E5333B-5FFB-468A-8054-736BA6A915E3}"/>
              </a:ext>
            </a:extLst>
          </p:cNvPr>
          <p:cNvSpPr>
            <a:spLocks noGrp="1"/>
          </p:cNvSpPr>
          <p:nvPr>
            <p:ph type="title"/>
          </p:nvPr>
        </p:nvSpPr>
        <p:spPr/>
        <p:txBody>
          <a:bodyPr/>
          <a:lstStyle/>
          <a:p>
            <a:r>
              <a:rPr lang="cs-CZ" dirty="0" err="1"/>
              <a:t>Denne</a:t>
            </a:r>
            <a:r>
              <a:rPr lang="cs-CZ" dirty="0"/>
              <a:t>, </a:t>
            </a:r>
            <a:r>
              <a:rPr lang="cs-CZ" dirty="0" err="1"/>
              <a:t>dette</a:t>
            </a:r>
            <a:r>
              <a:rPr lang="cs-CZ" dirty="0"/>
              <a:t>, </a:t>
            </a:r>
            <a:r>
              <a:rPr lang="cs-CZ" dirty="0" err="1"/>
              <a:t>disse</a:t>
            </a:r>
            <a:r>
              <a:rPr lang="cs-CZ" dirty="0"/>
              <a:t> X den, </a:t>
            </a:r>
            <a:r>
              <a:rPr lang="cs-CZ" dirty="0" err="1"/>
              <a:t>det</a:t>
            </a:r>
            <a:r>
              <a:rPr lang="cs-CZ" dirty="0"/>
              <a:t>, de</a:t>
            </a:r>
          </a:p>
        </p:txBody>
      </p:sp>
      <p:sp>
        <p:nvSpPr>
          <p:cNvPr id="3" name="Zástupný obsah 2">
            <a:extLst>
              <a:ext uri="{FF2B5EF4-FFF2-40B4-BE49-F238E27FC236}">
                <a16:creationId xmlns:a16="http://schemas.microsoft.com/office/drawing/2014/main" id="{9A892D2B-C3C1-47E4-A67B-8753FADF128C}"/>
              </a:ext>
            </a:extLst>
          </p:cNvPr>
          <p:cNvSpPr>
            <a:spLocks noGrp="1"/>
          </p:cNvSpPr>
          <p:nvPr>
            <p:ph sz="half" idx="1"/>
          </p:nvPr>
        </p:nvSpPr>
        <p:spPr>
          <a:xfrm>
            <a:off x="1447331" y="2010878"/>
            <a:ext cx="4645152" cy="4035768"/>
          </a:xfrm>
        </p:spPr>
        <p:txBody>
          <a:bodyPr>
            <a:normAutofit fontScale="85000" lnSpcReduction="20000"/>
          </a:bodyPr>
          <a:lstStyle/>
          <a:p>
            <a:r>
              <a:rPr lang="nb-NO" dirty="0"/>
              <a:t>__________ kjøkkenet	</a:t>
            </a:r>
            <a:endParaRPr lang="cs-CZ" dirty="0"/>
          </a:p>
          <a:p>
            <a:r>
              <a:rPr lang="nb-NO" dirty="0"/>
              <a:t>__________ frokosten	</a:t>
            </a:r>
          </a:p>
          <a:p>
            <a:r>
              <a:rPr lang="nb-NO" dirty="0"/>
              <a:t>__________ bordet	</a:t>
            </a:r>
          </a:p>
          <a:p>
            <a:r>
              <a:rPr lang="nb-NO" dirty="0"/>
              <a:t>__________ glassene	</a:t>
            </a:r>
          </a:p>
          <a:p>
            <a:r>
              <a:rPr lang="nb-NO" dirty="0"/>
              <a:t>__________ skapet	</a:t>
            </a:r>
          </a:p>
          <a:p>
            <a:r>
              <a:rPr lang="nb-NO" dirty="0"/>
              <a:t>__________ tallerkenen	</a:t>
            </a:r>
          </a:p>
          <a:p>
            <a:r>
              <a:rPr lang="nb-NO" dirty="0"/>
              <a:t>__________ koppene	</a:t>
            </a:r>
          </a:p>
          <a:p>
            <a:r>
              <a:rPr lang="nb-NO" dirty="0"/>
              <a:t>__________ jusen	</a:t>
            </a:r>
          </a:p>
          <a:p>
            <a:r>
              <a:rPr lang="nb-NO" dirty="0"/>
              <a:t>__________ tanna	</a:t>
            </a:r>
          </a:p>
          <a:p>
            <a:r>
              <a:rPr lang="nb-NO" dirty="0"/>
              <a:t>__________ egget	</a:t>
            </a:r>
            <a:endParaRPr lang="cs-CZ" dirty="0"/>
          </a:p>
        </p:txBody>
      </p:sp>
      <p:sp>
        <p:nvSpPr>
          <p:cNvPr id="15" name="Zástupný obsah 14">
            <a:extLst>
              <a:ext uri="{FF2B5EF4-FFF2-40B4-BE49-F238E27FC236}">
                <a16:creationId xmlns:a16="http://schemas.microsoft.com/office/drawing/2014/main" id="{E2178A08-5AF3-49BB-865A-D7600DA46470}"/>
              </a:ext>
            </a:extLst>
          </p:cNvPr>
          <p:cNvSpPr>
            <a:spLocks noGrp="1"/>
          </p:cNvSpPr>
          <p:nvPr>
            <p:ph sz="half" idx="2"/>
          </p:nvPr>
        </p:nvSpPr>
        <p:spPr>
          <a:xfrm>
            <a:off x="6413771" y="2017343"/>
            <a:ext cx="5031640" cy="4035768"/>
          </a:xfrm>
        </p:spPr>
        <p:txBody>
          <a:bodyPr>
            <a:noAutofit/>
          </a:bodyPr>
          <a:lstStyle/>
          <a:p>
            <a:r>
              <a:rPr lang="nb-NO" sz="1600" dirty="0"/>
              <a:t>Jeg vil gjerne prøve __________ genseren der borte.</a:t>
            </a:r>
          </a:p>
          <a:p>
            <a:r>
              <a:rPr lang="nb-NO" sz="1600" dirty="0"/>
              <a:t>Jeg vil gjerne prøve __________ jakka der borte.	</a:t>
            </a:r>
          </a:p>
          <a:p>
            <a:r>
              <a:rPr lang="nb-NO" sz="1600" dirty="0"/>
              <a:t>Jeg vil gjerne prøve __________ skjerfet der borte.	</a:t>
            </a:r>
          </a:p>
          <a:p>
            <a:r>
              <a:rPr lang="nb-NO" sz="1600" dirty="0"/>
              <a:t>Jeg vil gjerne kjøpe __________ bordet der borte.	</a:t>
            </a:r>
          </a:p>
          <a:p>
            <a:r>
              <a:rPr lang="nb-NO" sz="1600" dirty="0"/>
              <a:t>Jeg vil gjerne kjøpe __________ bokhyllene der bort</a:t>
            </a:r>
            <a:r>
              <a:rPr lang="cs-CZ" sz="1600" dirty="0"/>
              <a:t>e</a:t>
            </a:r>
            <a:endParaRPr lang="nb-NO" sz="1600" dirty="0"/>
          </a:p>
          <a:p>
            <a:r>
              <a:rPr lang="nb-NO" sz="1600" dirty="0"/>
              <a:t>Jeg vil gjerne kjøpe __________ stolen der borte.	</a:t>
            </a:r>
          </a:p>
          <a:p>
            <a:r>
              <a:rPr lang="nb-NO" sz="1600" dirty="0"/>
              <a:t>Jeg vil gjerne kjøpe __________ skapet der borte.	</a:t>
            </a:r>
          </a:p>
          <a:p>
            <a:r>
              <a:rPr lang="nb-NO" sz="1600" dirty="0"/>
              <a:t>Jeg vil gjerne kjøpe __________ koppene der borte.</a:t>
            </a:r>
            <a:r>
              <a:rPr lang="nb-NO" sz="1400" dirty="0"/>
              <a:t>	</a:t>
            </a:r>
          </a:p>
        </p:txBody>
      </p:sp>
      <p:pic>
        <p:nvPicPr>
          <p:cNvPr id="2049" name="DefaultOcx">
            <a:extLst>
              <a:ext uri="{FF2B5EF4-FFF2-40B4-BE49-F238E27FC236}">
                <a16:creationId xmlns:a16="http://schemas.microsoft.com/office/drawing/2014/main" id="{1F777FE7-4DA2-4199-848D-B2DCD6DFB912}"/>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HTMLSelect1">
            <a:extLst>
              <a:ext uri="{FF2B5EF4-FFF2-40B4-BE49-F238E27FC236}">
                <a16:creationId xmlns:a16="http://schemas.microsoft.com/office/drawing/2014/main" id="{239ED017-904F-4E81-A7EA-D52CC805FA70}"/>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Select2">
            <a:extLst>
              <a:ext uri="{FF2B5EF4-FFF2-40B4-BE49-F238E27FC236}">
                <a16:creationId xmlns:a16="http://schemas.microsoft.com/office/drawing/2014/main" id="{0F34E22F-92AD-4AE4-A81A-A1F0E040C910}"/>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HTMLSelect3">
            <a:extLst>
              <a:ext uri="{FF2B5EF4-FFF2-40B4-BE49-F238E27FC236}">
                <a16:creationId xmlns:a16="http://schemas.microsoft.com/office/drawing/2014/main" id="{BD4B9D19-A057-4E97-850F-6E241F081C9F}"/>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HTMLSelect4">
            <a:extLst>
              <a:ext uri="{FF2B5EF4-FFF2-40B4-BE49-F238E27FC236}">
                <a16:creationId xmlns:a16="http://schemas.microsoft.com/office/drawing/2014/main" id="{E6105744-4EFA-4571-BCC7-B92D1A75B4AF}"/>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HTMLSelect5">
            <a:extLst>
              <a:ext uri="{FF2B5EF4-FFF2-40B4-BE49-F238E27FC236}">
                <a16:creationId xmlns:a16="http://schemas.microsoft.com/office/drawing/2014/main" id="{A6D88C00-8073-457C-A1CD-0FCD2884676A}"/>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HTMLSelect6">
            <a:extLst>
              <a:ext uri="{FF2B5EF4-FFF2-40B4-BE49-F238E27FC236}">
                <a16:creationId xmlns:a16="http://schemas.microsoft.com/office/drawing/2014/main" id="{06A69FCA-4849-4745-BE82-B39D2FD3836C}"/>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HTMLSelect7">
            <a:extLst>
              <a:ext uri="{FF2B5EF4-FFF2-40B4-BE49-F238E27FC236}">
                <a16:creationId xmlns:a16="http://schemas.microsoft.com/office/drawing/2014/main" id="{63189B6C-598A-4C60-B01F-68975B1E7D60}"/>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HTMLSelect8">
            <a:extLst>
              <a:ext uri="{FF2B5EF4-FFF2-40B4-BE49-F238E27FC236}">
                <a16:creationId xmlns:a16="http://schemas.microsoft.com/office/drawing/2014/main" id="{35427AC4-E6C3-47CD-A656-1DDFBD7B5915}"/>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71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B61B9-E8F0-4BE7-972A-D97EB3CCB303}"/>
              </a:ext>
            </a:extLst>
          </p:cNvPr>
          <p:cNvSpPr>
            <a:spLocks noGrp="1"/>
          </p:cNvSpPr>
          <p:nvPr>
            <p:ph type="title"/>
          </p:nvPr>
        </p:nvSpPr>
        <p:spPr/>
        <p:txBody>
          <a:bodyPr/>
          <a:lstStyle/>
          <a:p>
            <a:r>
              <a:rPr lang="cs-CZ" dirty="0" err="1"/>
              <a:t>Denne</a:t>
            </a:r>
            <a:r>
              <a:rPr lang="cs-CZ" dirty="0"/>
              <a:t>, </a:t>
            </a:r>
            <a:r>
              <a:rPr lang="cs-CZ" dirty="0" err="1"/>
              <a:t>dette</a:t>
            </a:r>
            <a:r>
              <a:rPr lang="cs-CZ" dirty="0"/>
              <a:t>, </a:t>
            </a:r>
            <a:r>
              <a:rPr lang="cs-CZ" dirty="0" err="1"/>
              <a:t>disse</a:t>
            </a:r>
            <a:r>
              <a:rPr lang="cs-CZ" dirty="0"/>
              <a:t> X den, </a:t>
            </a:r>
            <a:r>
              <a:rPr lang="cs-CZ" dirty="0" err="1"/>
              <a:t>det</a:t>
            </a:r>
            <a:r>
              <a:rPr lang="cs-CZ" dirty="0"/>
              <a:t>, de</a:t>
            </a:r>
          </a:p>
        </p:txBody>
      </p:sp>
      <p:sp>
        <p:nvSpPr>
          <p:cNvPr id="3" name="Zástupný obsah 2">
            <a:extLst>
              <a:ext uri="{FF2B5EF4-FFF2-40B4-BE49-F238E27FC236}">
                <a16:creationId xmlns:a16="http://schemas.microsoft.com/office/drawing/2014/main" id="{1157CF87-5082-4077-A46C-5DE56C6F0DF3}"/>
              </a:ext>
            </a:extLst>
          </p:cNvPr>
          <p:cNvSpPr>
            <a:spLocks noGrp="1"/>
          </p:cNvSpPr>
          <p:nvPr>
            <p:ph idx="1"/>
          </p:nvPr>
        </p:nvSpPr>
        <p:spPr/>
        <p:txBody>
          <a:bodyPr/>
          <a:lstStyle/>
          <a:p>
            <a:r>
              <a:rPr lang="cs-CZ" dirty="0"/>
              <a:t>Tento vlak jede do Bergenu.</a:t>
            </a:r>
          </a:p>
          <a:p>
            <a:r>
              <a:rPr lang="cs-CZ" dirty="0"/>
              <a:t>Tamten starý vlak jede do </a:t>
            </a:r>
            <a:r>
              <a:rPr lang="cs-CZ" dirty="0" err="1"/>
              <a:t>Voss</a:t>
            </a:r>
            <a:r>
              <a:rPr lang="cs-CZ" dirty="0"/>
              <a:t>.</a:t>
            </a:r>
          </a:p>
          <a:p>
            <a:r>
              <a:rPr lang="cs-CZ" dirty="0"/>
              <a:t>Tyto boty jsem si koupila včera.</a:t>
            </a:r>
          </a:p>
          <a:p>
            <a:r>
              <a:rPr lang="cs-CZ" dirty="0"/>
              <a:t>Tamty boty se mi nelíbí.</a:t>
            </a:r>
          </a:p>
          <a:p>
            <a:r>
              <a:rPr lang="cs-CZ" dirty="0"/>
              <a:t>Chci si koupit tyto modré šaty.</a:t>
            </a:r>
          </a:p>
          <a:p>
            <a:r>
              <a:rPr lang="cs-CZ" dirty="0"/>
              <a:t>Proč si nekoupíš tamty šaty?</a:t>
            </a:r>
          </a:p>
          <a:p>
            <a:r>
              <a:rPr lang="cs-CZ" dirty="0"/>
              <a:t>Nelíbí se mi ani tato šála, ani tamta čepice.</a:t>
            </a:r>
          </a:p>
        </p:txBody>
      </p:sp>
    </p:spTree>
    <p:extLst>
      <p:ext uri="{BB962C8B-B14F-4D97-AF65-F5344CB8AC3E}">
        <p14:creationId xmlns:p14="http://schemas.microsoft.com/office/powerpoint/2010/main" val="471700828"/>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153</TotalTime>
  <Words>1127</Words>
  <Application>Microsoft Office PowerPoint</Application>
  <PresentationFormat>Širokoúhlá obrazovka</PresentationFormat>
  <Paragraphs>118</Paragraphs>
  <Slides>17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Gill Sans MT</vt:lpstr>
      <vt:lpstr>Galerie</vt:lpstr>
      <vt:lpstr>2.</vt:lpstr>
      <vt:lpstr>adjektiver</vt:lpstr>
      <vt:lpstr>Stor X ny</vt:lpstr>
      <vt:lpstr>liten</vt:lpstr>
      <vt:lpstr>På stipendiatens kontor …</vt:lpstr>
      <vt:lpstr>stedspreposisjoner</vt:lpstr>
      <vt:lpstr>demonstrative pronomen</vt:lpstr>
      <vt:lpstr>Denne, dette, disse X den, det, de</vt:lpstr>
      <vt:lpstr>Denne, dette, disse X den, det, de</vt:lpstr>
      <vt:lpstr>imperativ</vt:lpstr>
      <vt:lpstr>imperativ</vt:lpstr>
      <vt:lpstr>klær</vt:lpstr>
      <vt:lpstr>Klær – text https://www.ntnu.edu/learnnow/6/cecilie </vt:lpstr>
      <vt:lpstr>klær</vt:lpstr>
      <vt:lpstr>klær</vt:lpstr>
      <vt:lpstr>klær</vt:lpstr>
      <vt:lpstr>Online cvičení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Adéla Ficová</dc:creator>
  <cp:lastModifiedBy>Adéla Ficová</cp:lastModifiedBy>
  <cp:revision>12</cp:revision>
  <dcterms:created xsi:type="dcterms:W3CDTF">2021-03-08T19:18:22Z</dcterms:created>
  <dcterms:modified xsi:type="dcterms:W3CDTF">2021-03-08T22:03:18Z</dcterms:modified>
</cp:coreProperties>
</file>