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62" r:id="rId3"/>
    <p:sldId id="263" r:id="rId4"/>
    <p:sldId id="303" r:id="rId5"/>
    <p:sldId id="304" r:id="rId6"/>
    <p:sldId id="301" r:id="rId7"/>
    <p:sldId id="293" r:id="rId8"/>
    <p:sldId id="302" r:id="rId9"/>
    <p:sldId id="295" r:id="rId10"/>
    <p:sldId id="305" r:id="rId11"/>
    <p:sldId id="306" r:id="rId12"/>
    <p:sldId id="30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4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74A2A-A37F-4A77-A2BE-DBA52496114E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BA05F03-E681-487E-8D86-4A66F779B16F}">
      <dgm:prSet phldrT="[Text]" custT="1"/>
      <dgm:spPr/>
      <dgm:t>
        <a:bodyPr/>
        <a:lstStyle/>
        <a:p>
          <a:r>
            <a:rPr lang="cs-CZ" sz="2400" b="1" dirty="0">
              <a:highlight>
                <a:srgbClr val="000080"/>
              </a:highlight>
            </a:rPr>
            <a:t>Potřeby (objednávky) klienta</a:t>
          </a:r>
        </a:p>
        <a:p>
          <a:endParaRPr lang="cs-CZ" sz="2400" dirty="0"/>
        </a:p>
        <a:p>
          <a:r>
            <a:rPr lang="cs-CZ" sz="2400" dirty="0"/>
            <a:t>Vychází z dotazování na objednávky</a:t>
          </a:r>
        </a:p>
      </dgm:t>
    </dgm:pt>
    <dgm:pt modelId="{AA01C65E-FBCD-47C7-8025-570EDBC26FCD}" type="parTrans" cxnId="{9C8257B4-660F-4496-9625-F8B138CD6392}">
      <dgm:prSet/>
      <dgm:spPr/>
      <dgm:t>
        <a:bodyPr/>
        <a:lstStyle/>
        <a:p>
          <a:endParaRPr lang="cs-CZ"/>
        </a:p>
      </dgm:t>
    </dgm:pt>
    <dgm:pt modelId="{EDCF5BF7-1729-460C-B009-C89EC322FABB}" type="sibTrans" cxnId="{9C8257B4-660F-4496-9625-F8B138CD6392}">
      <dgm:prSet/>
      <dgm:spPr/>
      <dgm:t>
        <a:bodyPr/>
        <a:lstStyle/>
        <a:p>
          <a:endParaRPr lang="cs-CZ"/>
        </a:p>
      </dgm:t>
    </dgm:pt>
    <dgm:pt modelId="{353C8AF7-2F6F-4EB5-A4D1-C4C0909CACB9}">
      <dgm:prSet phldrT="[Text]" custT="1"/>
      <dgm:spPr/>
      <dgm:t>
        <a:bodyPr/>
        <a:lstStyle/>
        <a:p>
          <a:r>
            <a:rPr lang="cs-CZ" sz="2800" b="1" kern="1200" dirty="0">
              <a:highlight>
                <a:srgbClr val="000080"/>
              </a:highlight>
            </a:rPr>
            <a:t>Nabídky pracovníka</a:t>
          </a:r>
        </a:p>
        <a:p>
          <a:endParaRPr lang="cs-CZ" sz="2800" b="1" kern="1200" dirty="0">
            <a:highlight>
              <a:srgbClr val="000080"/>
            </a:highlight>
          </a:endParaRPr>
        </a:p>
        <a:p>
          <a:r>
            <a:rPr lang="cs-CZ" sz="2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Vychází ze sebereflexe a možností pracovníka</a:t>
          </a:r>
        </a:p>
      </dgm:t>
    </dgm:pt>
    <dgm:pt modelId="{3352EB16-4716-49CD-86EC-8C82635C0A55}" type="parTrans" cxnId="{6DA1048F-BF3A-439A-ACEA-A98B525E8823}">
      <dgm:prSet/>
      <dgm:spPr/>
      <dgm:t>
        <a:bodyPr/>
        <a:lstStyle/>
        <a:p>
          <a:endParaRPr lang="cs-CZ"/>
        </a:p>
      </dgm:t>
    </dgm:pt>
    <dgm:pt modelId="{C545C069-031B-4996-9E5A-1B49E2B03C2D}" type="sibTrans" cxnId="{6DA1048F-BF3A-439A-ACEA-A98B525E8823}">
      <dgm:prSet/>
      <dgm:spPr/>
      <dgm:t>
        <a:bodyPr/>
        <a:lstStyle/>
        <a:p>
          <a:endParaRPr lang="cs-CZ"/>
        </a:p>
      </dgm:t>
    </dgm:pt>
    <dgm:pt modelId="{A65F84B1-4932-4585-963D-D8698B3E7739}" type="pres">
      <dgm:prSet presAssocID="{D4074A2A-A37F-4A77-A2BE-DBA52496114E}" presName="diagram" presStyleCnt="0">
        <dgm:presLayoutVars>
          <dgm:dir/>
          <dgm:resizeHandles val="exact"/>
        </dgm:presLayoutVars>
      </dgm:prSet>
      <dgm:spPr/>
    </dgm:pt>
    <dgm:pt modelId="{1D795E57-BCE2-4D46-A7ED-CF2B4D08AFD1}" type="pres">
      <dgm:prSet presAssocID="{5BA05F03-E681-487E-8D86-4A66F779B16F}" presName="arrow" presStyleLbl="node1" presStyleIdx="0" presStyleCnt="2">
        <dgm:presLayoutVars>
          <dgm:bulletEnabled val="1"/>
        </dgm:presLayoutVars>
      </dgm:prSet>
      <dgm:spPr/>
    </dgm:pt>
    <dgm:pt modelId="{5D0CD250-233C-4F9E-B672-DBAFA2EB120B}" type="pres">
      <dgm:prSet presAssocID="{353C8AF7-2F6F-4EB5-A4D1-C4C0909CACB9}" presName="arrow" presStyleLbl="node1" presStyleIdx="1" presStyleCnt="2">
        <dgm:presLayoutVars>
          <dgm:bulletEnabled val="1"/>
        </dgm:presLayoutVars>
      </dgm:prSet>
      <dgm:spPr/>
    </dgm:pt>
  </dgm:ptLst>
  <dgm:cxnLst>
    <dgm:cxn modelId="{EAAD5516-BE4E-48E4-8162-DDFD659FD0C9}" type="presOf" srcId="{5BA05F03-E681-487E-8D86-4A66F779B16F}" destId="{1D795E57-BCE2-4D46-A7ED-CF2B4D08AFD1}" srcOrd="0" destOrd="0" presId="urn:microsoft.com/office/officeart/2005/8/layout/arrow5"/>
    <dgm:cxn modelId="{6DA1048F-BF3A-439A-ACEA-A98B525E8823}" srcId="{D4074A2A-A37F-4A77-A2BE-DBA52496114E}" destId="{353C8AF7-2F6F-4EB5-A4D1-C4C0909CACB9}" srcOrd="1" destOrd="0" parTransId="{3352EB16-4716-49CD-86EC-8C82635C0A55}" sibTransId="{C545C069-031B-4996-9E5A-1B49E2B03C2D}"/>
    <dgm:cxn modelId="{9C8257B4-660F-4496-9625-F8B138CD6392}" srcId="{D4074A2A-A37F-4A77-A2BE-DBA52496114E}" destId="{5BA05F03-E681-487E-8D86-4A66F779B16F}" srcOrd="0" destOrd="0" parTransId="{AA01C65E-FBCD-47C7-8025-570EDBC26FCD}" sibTransId="{EDCF5BF7-1729-460C-B009-C89EC322FABB}"/>
    <dgm:cxn modelId="{DFBA3EB8-97C9-4ADF-8261-32ADA3FC5B02}" type="presOf" srcId="{D4074A2A-A37F-4A77-A2BE-DBA52496114E}" destId="{A65F84B1-4932-4585-963D-D8698B3E7739}" srcOrd="0" destOrd="0" presId="urn:microsoft.com/office/officeart/2005/8/layout/arrow5"/>
    <dgm:cxn modelId="{9B144EDB-3411-45FA-8157-F4A490371380}" type="presOf" srcId="{353C8AF7-2F6F-4EB5-A4D1-C4C0909CACB9}" destId="{5D0CD250-233C-4F9E-B672-DBAFA2EB120B}" srcOrd="0" destOrd="0" presId="urn:microsoft.com/office/officeart/2005/8/layout/arrow5"/>
    <dgm:cxn modelId="{7EA288F0-72F9-40B6-94C4-372E15AC1BF2}" type="presParOf" srcId="{A65F84B1-4932-4585-963D-D8698B3E7739}" destId="{1D795E57-BCE2-4D46-A7ED-CF2B4D08AFD1}" srcOrd="0" destOrd="0" presId="urn:microsoft.com/office/officeart/2005/8/layout/arrow5"/>
    <dgm:cxn modelId="{EC54FE92-B36B-491A-934D-7038A65484E3}" type="presParOf" srcId="{A65F84B1-4932-4585-963D-D8698B3E7739}" destId="{5D0CD250-233C-4F9E-B672-DBAFA2EB120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795E57-BCE2-4D46-A7ED-CF2B4D08AFD1}">
      <dsp:nvSpPr>
        <dsp:cNvPr id="0" name=""/>
        <dsp:cNvSpPr/>
      </dsp:nvSpPr>
      <dsp:spPr>
        <a:xfrm rot="16200000">
          <a:off x="2338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highlight>
                <a:srgbClr val="000080"/>
              </a:highlight>
            </a:rPr>
            <a:t>Potřeby (objednávky) klienta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Vychází z dotazování na objednávky</a:t>
          </a:r>
        </a:p>
      </dsp:txBody>
      <dsp:txXfrm rot="5400000">
        <a:off x="2338" y="1088423"/>
        <a:ext cx="3587909" cy="2174491"/>
      </dsp:txXfrm>
    </dsp:sp>
    <dsp:sp modelId="{5D0CD250-233C-4F9E-B672-DBAFA2EB120B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>
              <a:highlight>
                <a:srgbClr val="000080"/>
              </a:highlight>
            </a:rPr>
            <a:t>Nabídky pracovníka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800" b="1" kern="1200" dirty="0">
            <a:highlight>
              <a:srgbClr val="000080"/>
            </a:highlight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Vychází ze sebereflexe a možností pracovníka</a:t>
          </a:r>
        </a:p>
      </dsp:txBody>
      <dsp:txXfrm rot="-5400000">
        <a:off x="6925352" y="1088423"/>
        <a:ext cx="3587909" cy="2174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D0DC8-5A4E-43EB-A3A3-D38AFB851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658684-A1A6-41B7-B6B8-87F514166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6E47FB-3107-4BA2-98AC-CB12A08D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2E8C99-71F2-4A56-A60F-B205125A0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D049E3-EEA0-48FD-AB57-0946E056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91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B12D9-D4AF-47B9-A6B1-C1F7594BF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8B1036-9CA6-4C60-95A5-BF4289DEA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8A4C7D-47D1-4650-8F8A-B6FA9800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FF3B20-BC5E-415F-B70C-94CB9C9B5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825E9F-452A-4354-86B1-7B995DA79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49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69469D-4FB1-40BF-909A-097BD12A4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AF47FD-8637-46AA-845F-F070AE607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C072E7-AF5E-4113-A2AD-8FF5B9DB7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B55223-0E4C-49E7-91BF-13A4B834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111A6A-9D12-4E7F-BC8B-4007FA923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46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55E77-66AA-4A55-B085-8117969F2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C193FF-1646-492D-8701-ACA85ADB7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2EE032-0E12-4C27-B015-EA1118F6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FBCFA-7B0F-4225-AEBB-6F9429BCF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FF58D8-995B-4884-930F-034B154C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19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91D0F-6A14-41E8-ABD0-DFC4B8777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DCEFBB-5152-4350-8BD1-0F0B3F9DD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903A45-5B6B-43A6-B697-322ADAE8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DDC56B-043B-4993-B792-6C24E0969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809A0B-57B8-4F36-8855-BEA4E8B8A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50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FAFE4-4594-46AD-A2A2-36AE07B9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EB7D08-D42C-467C-8DD8-69211CDBF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AD4945-FD76-46F6-8458-EBCCD7B1C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EAD7AE-D52B-44F4-A9E7-F2264FBB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6DD06C-DEE6-4F50-AB24-ECDE0A266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D3DC39-3009-4F8A-A732-3B81169C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6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0EA6-6E82-4E70-A0C0-0447CC54D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5F1279-4DFC-442F-8720-F67114920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1B3328-A04F-46A3-AD24-09CF218B2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72FEE3-B69A-463A-B967-E997DB5C2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C0DE6C-698B-4DB6-BBB4-60CEFFE11A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D089FC7-86FC-4A35-9D3B-562DEDE52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E73786-4027-4333-B048-7D5E980E7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57C61A-FBAD-4FC6-A622-8BD6D52A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7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CA45C-71C3-4319-B33D-F320FEBA9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B6133CA-CEE1-4779-BE91-2DA40973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186B39-4119-420A-850E-92918A1DA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6C17E5-A10E-4EAE-B085-85119766C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48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78115D0-4BDE-47EC-9566-73B70459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7E6200-C9FC-443F-AB67-F92A8204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3E4C404-A677-46D8-A4FB-7E3087025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60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E3655-D3AA-41A5-A52B-CA97F1F5D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B1754-4174-4F4F-8C6C-CAF49E69D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5EAB69-7F8C-48C0-AB80-704B63599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6C9697-1E89-48B4-8978-9EEF032C0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439DE0-137D-4731-91FC-1BFB3E13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E82E45-BDF5-42B0-9AC1-1CF09F8D8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3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C96BB-BF99-4052-BDBA-751FAABF5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B3F5B0E-E8AB-4847-A6E6-7C6A3B40E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FFC1A0-C874-4329-AF92-E2397F114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7EAB07-21E0-40A4-8254-24C7503A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8DAE77-0F47-4114-B9FE-D8CE6D37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312CE1-35C7-428B-8E6D-50704DA9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06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85629F1-755B-495B-A4F8-D16033AEC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03B580-4114-49CF-B70E-953CFD7D4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14F945-3FF7-436C-B9E7-AE1FA3848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46CC-D6B4-4A14-A129-E840CEE37188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ECF13B-BEE6-46F1-9148-DE7213A4A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EF659D-1B5F-464C-BDBF-7D28E7A85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8E4CB-733F-460A-B928-44F1FF6A9C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95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91BB161A-5202-4DD5-83C0-255994FB62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Práce s klientem – poradenský proces</a:t>
            </a:r>
          </a:p>
        </p:txBody>
      </p:sp>
      <p:sp>
        <p:nvSpPr>
          <p:cNvPr id="17411" name="Zástupný obsah 2">
            <a:extLst>
              <a:ext uri="{FF2B5EF4-FFF2-40B4-BE49-F238E27FC236}">
                <a16:creationId xmlns:a16="http://schemas.microsoft.com/office/drawing/2014/main" id="{32CB85B1-A299-45D4-9752-527BC4468F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Jaké jsou postupy poradenského procesu?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E9E36-34D9-401B-82E7-19AA72D2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na zakázce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7B286-2542-463D-BCF1-E70C4047D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 naslouchání</a:t>
            </a:r>
          </a:p>
          <a:p>
            <a:r>
              <a:rPr lang="cs-CZ" dirty="0"/>
              <a:t>Rozhovor v otázkách (aktivita na straně klienta)</a:t>
            </a:r>
          </a:p>
          <a:p>
            <a:r>
              <a:rPr lang="cs-CZ" dirty="0"/>
              <a:t>Techniky dotazování</a:t>
            </a:r>
          </a:p>
          <a:p>
            <a:r>
              <a:rPr lang="cs-CZ" dirty="0"/>
              <a:t>Techniky práce</a:t>
            </a:r>
          </a:p>
          <a:p>
            <a:r>
              <a:rPr lang="cs-CZ" dirty="0"/>
              <a:t>Kontrola užitečnosti, resp. správného směru pro klienta (je jednou z technik)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96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49F69-7847-4212-8220-D3EC2A871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Ukončování a zhodnocení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419DF-0728-4A93-AF10-4F9D8B366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se podařilo naplnit?</a:t>
            </a:r>
          </a:p>
          <a:p>
            <a:r>
              <a:rPr lang="cs-CZ" dirty="0"/>
              <a:t>Co ne?</a:t>
            </a:r>
          </a:p>
          <a:p>
            <a:r>
              <a:rPr lang="cs-CZ" dirty="0"/>
              <a:t>Jaké budou další kroky?</a:t>
            </a:r>
          </a:p>
          <a:p>
            <a:r>
              <a:rPr lang="cs-CZ" dirty="0"/>
              <a:t>Úkoly pro klienta</a:t>
            </a:r>
          </a:p>
          <a:p>
            <a:r>
              <a:rPr lang="cs-CZ" dirty="0"/>
              <a:t>Uvidíme se ještě?</a:t>
            </a:r>
          </a:p>
        </p:txBody>
      </p:sp>
    </p:spTree>
    <p:extLst>
      <p:ext uri="{BB962C8B-B14F-4D97-AF65-F5344CB8AC3E}">
        <p14:creationId xmlns:p14="http://schemas.microsoft.com/office/powerpoint/2010/main" val="3867326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A7B45-4F38-4CD9-AF01-C0EC11C4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Autoevaluace pracovníka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D1D204-6127-4DE3-A67B-9A176A51B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Sebereflexe – poučení ze sezení (Co jsem si na tomto sezení uvědomil/a? V čem bylo pro mě nové?)</a:t>
            </a:r>
          </a:p>
          <a:p>
            <a:r>
              <a:rPr lang="cs-CZ" dirty="0"/>
              <a:t>Povídání s kolegy</a:t>
            </a:r>
          </a:p>
          <a:p>
            <a:r>
              <a:rPr lang="cs-CZ" dirty="0"/>
              <a:t>Supervize</a:t>
            </a:r>
          </a:p>
        </p:txBody>
      </p:sp>
    </p:spTree>
    <p:extLst>
      <p:ext uri="{BB962C8B-B14F-4D97-AF65-F5344CB8AC3E}">
        <p14:creationId xmlns:p14="http://schemas.microsoft.com/office/powerpoint/2010/main" val="228736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697CDF7-114E-4711-AE9F-203C52A15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>
                <a:solidFill>
                  <a:srgbClr val="990033"/>
                </a:solidFill>
              </a:rPr>
              <a:t>Poradenský proces - Postupy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AD22D06-77CE-41F8-A20E-D23C70381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u="sng" dirty="0"/>
              <a:t>Lékařství</a:t>
            </a:r>
            <a:r>
              <a:rPr lang="cs-CZ" altLang="cs-CZ" sz="2400" dirty="0"/>
              <a:t>: </a:t>
            </a:r>
            <a:r>
              <a:rPr lang="cs-CZ" altLang="cs-CZ" sz="2400" dirty="0">
                <a:solidFill>
                  <a:srgbClr val="008000"/>
                </a:solidFill>
              </a:rPr>
              <a:t>1.vyšetření  2.dg   3.zákrok  4.kontrola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u="sng" dirty="0"/>
              <a:t>Psychologie</a:t>
            </a:r>
            <a:r>
              <a:rPr lang="cs-CZ" altLang="cs-CZ" sz="2400" dirty="0"/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1.seznámení+vztah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2.dg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3.cíle+alternativy řešení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4.klientovo </a:t>
            </a:r>
            <a:r>
              <a:rPr lang="cs-CZ" altLang="cs-CZ" sz="2400" dirty="0" err="1">
                <a:solidFill>
                  <a:schemeClr val="accent2"/>
                </a:solidFill>
              </a:rPr>
              <a:t>rozhodnutí+</a:t>
            </a:r>
            <a:r>
              <a:rPr lang="cs-CZ" altLang="cs-CZ" sz="2400" b="1" dirty="0" err="1">
                <a:solidFill>
                  <a:schemeClr val="accent2"/>
                </a:solidFill>
              </a:rPr>
              <a:t>zhodnocení</a:t>
            </a:r>
            <a:r>
              <a:rPr lang="cs-CZ" altLang="cs-CZ" sz="2400" b="1" dirty="0">
                <a:solidFill>
                  <a:schemeClr val="accent2"/>
                </a:solidFill>
              </a:rPr>
              <a:t> výsledku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u="sng" dirty="0"/>
              <a:t>Psychologie – systemický přístup</a:t>
            </a:r>
            <a:r>
              <a:rPr lang="cs-CZ" altLang="cs-CZ" sz="2400" dirty="0"/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rgbClr val="CC0099"/>
                </a:solidFill>
              </a:rPr>
              <a:t>1. příprava pracovníka  2.otevření  3.dojednávání  4.průběh 5. ukončení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D905193-1290-4DFE-919F-C9A2B99C0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692150"/>
            <a:ext cx="8229600" cy="725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u="sng" dirty="0">
                <a:solidFill>
                  <a:srgbClr val="00B050"/>
                </a:solidFill>
              </a:rPr>
              <a:t>Příprava pracovníka</a:t>
            </a:r>
            <a:br>
              <a:rPr lang="cs-CZ" altLang="cs-CZ" sz="2400" dirty="0">
                <a:solidFill>
                  <a:srgbClr val="990033"/>
                </a:solidFill>
              </a:rPr>
            </a:br>
            <a:endParaRPr lang="cs-CZ" altLang="cs-CZ" sz="2400" dirty="0">
              <a:solidFill>
                <a:srgbClr val="990033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DA9EBED-D733-4888-98D4-9B4F5CE5A4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3440" y="1557339"/>
            <a:ext cx="9357360" cy="4568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rgbClr val="008000"/>
                </a:solidFill>
              </a:rPr>
              <a:t>Kdo jsem? (Co umím a chci)</a:t>
            </a:r>
            <a:endParaRPr lang="cs-CZ" altLang="cs-CZ" sz="2400" dirty="0">
              <a:solidFill>
                <a:srgbClr val="008000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rgbClr val="008000"/>
                </a:solidFill>
              </a:rPr>
              <a:t>Kde pracuji? (K čemu jsem oprávněn)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rgbClr val="008000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rgbClr val="008000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rgbClr val="008000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rgbClr val="008000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rgbClr val="008000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400" dirty="0">
                <a:solidFill>
                  <a:srgbClr val="008000"/>
                </a:solidFill>
              </a:rPr>
              <a:t>Příprava podmínek (Čas, prostor, </a:t>
            </a:r>
            <a:r>
              <a:rPr lang="cs-CZ" altLang="cs-CZ" sz="2400" b="1" dirty="0">
                <a:solidFill>
                  <a:srgbClr val="008000"/>
                </a:solidFill>
              </a:rPr>
              <a:t>tužka a papír!!!!...), </a:t>
            </a:r>
            <a:r>
              <a:rPr lang="cs-CZ" altLang="cs-CZ" sz="2400" dirty="0">
                <a:solidFill>
                  <a:srgbClr val="008000"/>
                </a:solidFill>
              </a:rPr>
              <a:t>bezpečí pro všechny </a:t>
            </a:r>
            <a:r>
              <a:rPr lang="cs-CZ" altLang="cs-CZ" sz="2400" b="1" dirty="0">
                <a:solidFill>
                  <a:srgbClr val="008000"/>
                </a:solidFill>
              </a:rPr>
              <a:t>(Jak nastavujete prostor - sezení?)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400" dirty="0">
                <a:solidFill>
                  <a:srgbClr val="008000"/>
                </a:solidFill>
                <a:cs typeface="Arial"/>
              </a:rPr>
              <a:t>Vyjednat si podmínky a klid na práci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altLang="cs-CZ" sz="2400" b="1" dirty="0">
              <a:solidFill>
                <a:srgbClr val="008000"/>
              </a:solidFill>
              <a:cs typeface="Arial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solidFill>
                <a:schemeClr val="accent2"/>
              </a:solidFill>
            </a:endParaRPr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E9F31059-B8FE-4E09-9A20-AD597DE75DDC}"/>
              </a:ext>
            </a:extLst>
          </p:cNvPr>
          <p:cNvSpPr/>
          <p:nvPr/>
        </p:nvSpPr>
        <p:spPr>
          <a:xfrm>
            <a:off x="2804986" y="3067278"/>
            <a:ext cx="1433741" cy="1496592"/>
          </a:xfrm>
          <a:prstGeom prst="ellipse">
            <a:avLst/>
          </a:prstGeom>
          <a:solidFill>
            <a:schemeClr val="accent4">
              <a:lumMod val="20000"/>
              <a:lumOff val="8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Potřeby klienta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D4AF773D-5332-4C48-A27B-15D998C3FDE8}"/>
              </a:ext>
            </a:extLst>
          </p:cNvPr>
          <p:cNvSpPr/>
          <p:nvPr/>
        </p:nvSpPr>
        <p:spPr>
          <a:xfrm>
            <a:off x="3343821" y="2205458"/>
            <a:ext cx="1433741" cy="1496592"/>
          </a:xfrm>
          <a:prstGeom prst="ellipse">
            <a:avLst/>
          </a:prstGeom>
          <a:solidFill>
            <a:schemeClr val="accent4">
              <a:lumMod val="20000"/>
              <a:lumOff val="80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>
                <a:solidFill>
                  <a:schemeClr val="tx1"/>
                </a:solidFill>
              </a:rPr>
              <a:t>Kompetence pracovníka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59B2DA2-5316-4738-8BF0-72FE9009B0C7}"/>
              </a:ext>
            </a:extLst>
          </p:cNvPr>
          <p:cNvSpPr/>
          <p:nvPr/>
        </p:nvSpPr>
        <p:spPr>
          <a:xfrm>
            <a:off x="3825829" y="3067278"/>
            <a:ext cx="1433741" cy="1496592"/>
          </a:xfrm>
          <a:prstGeom prst="ellipse">
            <a:avLst/>
          </a:prstGeom>
          <a:solidFill>
            <a:schemeClr val="accent4">
              <a:lumMod val="20000"/>
              <a:lumOff val="8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200" dirty="0">
              <a:solidFill>
                <a:schemeClr val="tx1"/>
              </a:solidFill>
            </a:endParaRPr>
          </a:p>
          <a:p>
            <a:pPr algn="ctr"/>
            <a:endParaRPr lang="cs-CZ" sz="1200" dirty="0">
              <a:solidFill>
                <a:schemeClr val="tx1"/>
              </a:solidFill>
            </a:endParaRPr>
          </a:p>
          <a:p>
            <a:pPr algn="ctr"/>
            <a:r>
              <a:rPr lang="cs-CZ" sz="1200" dirty="0">
                <a:solidFill>
                  <a:schemeClr val="tx1"/>
                </a:solidFill>
              </a:rPr>
              <a:t>  Instituce, pro kterou pracuji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26D8091C-52A3-4F04-BB9C-A8A7AC47ED87}"/>
              </a:ext>
            </a:extLst>
          </p:cNvPr>
          <p:cNvCxnSpPr/>
          <p:nvPr/>
        </p:nvCxnSpPr>
        <p:spPr>
          <a:xfrm flipH="1">
            <a:off x="4060691" y="2953754"/>
            <a:ext cx="2191253" cy="608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>
            <a:extLst>
              <a:ext uri="{FF2B5EF4-FFF2-40B4-BE49-F238E27FC236}">
                <a16:creationId xmlns:a16="http://schemas.microsoft.com/office/drawing/2014/main" id="{5E307E4E-BBC6-49AD-99E5-1EF29552ABA4}"/>
              </a:ext>
            </a:extLst>
          </p:cNvPr>
          <p:cNvSpPr/>
          <p:nvPr/>
        </p:nvSpPr>
        <p:spPr>
          <a:xfrm>
            <a:off x="6251944" y="2425522"/>
            <a:ext cx="2158409" cy="77617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Pole společné práce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B42D9-D294-4FA5-A347-3D328641A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u="sng" dirty="0">
                <a:solidFill>
                  <a:schemeClr val="accent2"/>
                </a:solidFill>
              </a:rPr>
              <a:t>Otevření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80AE4-4DDB-4467-9225-3F10F189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Kontakt a motivace (úvodní slova: </a:t>
            </a:r>
            <a:r>
              <a:rPr lang="cs-CZ" altLang="cs-CZ" sz="2800" b="1" dirty="0">
                <a:solidFill>
                  <a:schemeClr val="accent2"/>
                </a:solidFill>
              </a:rPr>
              <a:t>Jaká?</a:t>
            </a:r>
            <a:r>
              <a:rPr lang="cs-CZ" altLang="cs-CZ" sz="2800" dirty="0">
                <a:solidFill>
                  <a:schemeClr val="accent2"/>
                </a:solidFill>
              </a:rPr>
              <a:t> ...)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dirty="0">
                <a:solidFill>
                  <a:schemeClr val="accent2"/>
                </a:solidFill>
                <a:cs typeface="Arial"/>
              </a:rPr>
              <a:t>„</a:t>
            </a:r>
            <a:r>
              <a:rPr lang="cs-CZ" altLang="cs-CZ" i="1" dirty="0">
                <a:solidFill>
                  <a:schemeClr val="accent2"/>
                </a:solidFill>
                <a:cs typeface="Arial"/>
              </a:rPr>
              <a:t>Jaká byla cesta…?“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i="1" dirty="0">
                <a:solidFill>
                  <a:schemeClr val="accent2"/>
                </a:solidFill>
                <a:cs typeface="Arial"/>
              </a:rPr>
              <a:t>„Jak jste se dostal zrovna do mé péče…?“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Je důležité vědět, kdo klienta doporučil, jak se o vás dověděl (naznačí to, co očekává)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altLang="cs-CZ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Čas (dohoda – bezpečí pro oba)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altLang="cs-CZ" sz="2800" b="1" dirty="0">
                <a:solidFill>
                  <a:schemeClr val="accent2"/>
                </a:solidFill>
              </a:rPr>
              <a:t>Jak si řídíte čas?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altLang="cs-CZ" sz="2800" b="1" dirty="0">
              <a:solidFill>
                <a:schemeClr val="accent2"/>
              </a:solidFill>
              <a:cs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00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DAC5C-7C9F-4797-99D8-5F014A9F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Dojednávání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6622448-9964-46FA-B34A-24028FF3E1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0917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ál 4">
            <a:extLst>
              <a:ext uri="{FF2B5EF4-FFF2-40B4-BE49-F238E27FC236}">
                <a16:creationId xmlns:a16="http://schemas.microsoft.com/office/drawing/2014/main" id="{655A9C22-B49B-4A9B-A326-F0D6934B6816}"/>
              </a:ext>
            </a:extLst>
          </p:cNvPr>
          <p:cNvSpPr/>
          <p:nvPr/>
        </p:nvSpPr>
        <p:spPr>
          <a:xfrm>
            <a:off x="4635795" y="2700670"/>
            <a:ext cx="2806996" cy="24561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highlight>
                  <a:srgbClr val="000080"/>
                </a:highlight>
              </a:rPr>
              <a:t>Zakázka</a:t>
            </a:r>
          </a:p>
          <a:p>
            <a:pPr algn="ctr"/>
            <a:r>
              <a:rPr lang="cs-CZ" dirty="0"/>
              <a:t>(smlouva, kontrakt)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Výsledek dojednávání</a:t>
            </a:r>
          </a:p>
          <a:p>
            <a:pPr algn="ctr"/>
            <a:r>
              <a:rPr lang="cs-CZ" dirty="0"/>
              <a:t> (může se měnit)</a:t>
            </a:r>
          </a:p>
        </p:txBody>
      </p:sp>
    </p:spTree>
    <p:extLst>
      <p:ext uri="{BB962C8B-B14F-4D97-AF65-F5344CB8AC3E}">
        <p14:creationId xmlns:p14="http://schemas.microsoft.com/office/powerpoint/2010/main" val="347946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EBE53-6BA3-44BE-AB61-BBBACC85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Objednávky klienta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6ACA94-BE7B-4489-B6CF-0D2D86907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Jak se na ně ptáme?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51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FB4D616-BCD9-4594-8BE8-77A695E57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>
                <a:solidFill>
                  <a:schemeClr val="accent2"/>
                </a:solidFill>
              </a:rPr>
              <a:t>Objednávky klienta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90CE858-0FE4-4FAA-B80B-9C13CC95D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5"/>
            <a:ext cx="8229600" cy="47132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>
                <a:solidFill>
                  <a:srgbClr val="666633"/>
                </a:solidFill>
              </a:rPr>
              <a:t>Techniky dotazování: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Jak vás napadlo přijít zrovna ke mně?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Co pro vás mohu udělat?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 čem vám mohu být užitečný?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Jak by měla vypadat naše spolupráce?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Co byste si chtěl dnes odnést?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Co takového by se tu mělo (dnes) dít, abyste odešel spokojený?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 čím byste chtěl odejít, abyste si řekl, že byla návštěva úspěšná?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Jak dlouhá by naše spolupráce měla být?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Jakou máte představu o celkové délce naší spolupráce?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Čím dnes začneme?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Řekl jste mi spoustu trápení, co je pro vás nejdůležitější?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..........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+ </a:t>
            </a:r>
            <a:r>
              <a:rPr lang="cs-CZ" altLang="cs-CZ" sz="2000" dirty="0">
                <a:solidFill>
                  <a:srgbClr val="CC0099"/>
                </a:solidFill>
              </a:rPr>
              <a:t>ujišťování se, že dobře rozumím a parafrázování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89F81-1B3C-4ACA-93DD-357BAB9E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BBC2A3-3F2F-46B6-8C18-C47D47DFA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Které objednávky jsou rizikové?</a:t>
            </a:r>
          </a:p>
          <a:p>
            <a:r>
              <a:rPr lang="cs-CZ" dirty="0">
                <a:cs typeface="Arial"/>
              </a:rPr>
              <a:t>Mohou se měnit?</a:t>
            </a:r>
          </a:p>
          <a:p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7293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312F35E-52DF-496F-8AE5-D0F88FC40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>
                <a:solidFill>
                  <a:schemeClr val="accent2"/>
                </a:solidFill>
              </a:rPr>
              <a:t>Objednávky klienta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0B738B8-7A28-4675-89D1-B0931F99B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/>
              <a:t>Pozor na </a:t>
            </a:r>
            <a:r>
              <a:rPr lang="cs-CZ" altLang="cs-CZ" sz="2000" u="sng">
                <a:solidFill>
                  <a:srgbClr val="CC0099"/>
                </a:solidFill>
              </a:rPr>
              <a:t>skryté objednávky</a:t>
            </a:r>
            <a:endParaRPr lang="cs-CZ" altLang="cs-CZ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Problémem není dítě, ale vztah s manželem....  potřeba sebepotrzení (pochvalte mě...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/>
              <a:t>Objednávky </a:t>
            </a:r>
            <a:r>
              <a:rPr lang="cs-CZ" altLang="cs-CZ" sz="2000" u="sng">
                <a:solidFill>
                  <a:srgbClr val="CC0099"/>
                </a:solidFill>
              </a:rPr>
              <a:t>determinované odpovědí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(řekněte mě, že ho mám pustit k vodě...)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/>
              <a:t>Potřeba </a:t>
            </a:r>
            <a:r>
              <a:rPr lang="cs-CZ" altLang="cs-CZ" sz="2000" u="sng">
                <a:solidFill>
                  <a:srgbClr val="CC0099"/>
                </a:solidFill>
              </a:rPr>
              <a:t>vyjasňování </a:t>
            </a:r>
            <a:r>
              <a:rPr lang="cs-CZ" altLang="cs-CZ" sz="2000"/>
              <a:t>(čím déle vyjednávám, tím snižuji riziko omylu, neužitečné práce na něčem jiném)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>
                <a:solidFill>
                  <a:srgbClr val="CC0099"/>
                </a:solidFill>
              </a:rPr>
              <a:t>Téma není cílem!!!!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rgbClr val="666633"/>
                </a:solidFill>
              </a:rPr>
              <a:t>Mám problém s nadváhou  = téma.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rgbClr val="666633"/>
                </a:solidFill>
              </a:rPr>
              <a:t>Jaké mohou být objednávky?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Mám zlobivé dítě a škola si stěžuje = téma.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Jaké mohou být objednávky?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528</Words>
  <Application>Microsoft Office PowerPoint</Application>
  <PresentationFormat>Širokoúhlá obrazovka</PresentationFormat>
  <Paragraphs>100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Práce s klientem – poradenský proces</vt:lpstr>
      <vt:lpstr>Poradenský proces - Postupy</vt:lpstr>
      <vt:lpstr>Příprava pracovníka </vt:lpstr>
      <vt:lpstr>Otevření</vt:lpstr>
      <vt:lpstr>Dojednávání</vt:lpstr>
      <vt:lpstr>Objednávky klienta</vt:lpstr>
      <vt:lpstr>Objednávky klienta</vt:lpstr>
      <vt:lpstr>Prezentace aplikace PowerPoint</vt:lpstr>
      <vt:lpstr>Objednávky klienta</vt:lpstr>
      <vt:lpstr>Práce na zakázce</vt:lpstr>
      <vt:lpstr>Ukončování a zhodnocení</vt:lpstr>
      <vt:lpstr>Autoevaluace pracovníka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Bohumíra Lazarová</dc:creator>
  <cp:lastModifiedBy>Bohumíra Lazarová</cp:lastModifiedBy>
  <cp:revision>7</cp:revision>
  <dcterms:created xsi:type="dcterms:W3CDTF">2021-03-04T17:47:40Z</dcterms:created>
  <dcterms:modified xsi:type="dcterms:W3CDTF">2021-03-04T18:28:10Z</dcterms:modified>
</cp:coreProperties>
</file>