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0"/>
  </p:handoutMasterIdLst>
  <p:sldIdLst>
    <p:sldId id="300" r:id="rId5"/>
    <p:sldId id="256" r:id="rId6"/>
    <p:sldId id="277" r:id="rId7"/>
    <p:sldId id="296" r:id="rId8"/>
    <p:sldId id="278" r:id="rId9"/>
    <p:sldId id="281" r:id="rId10"/>
    <p:sldId id="259" r:id="rId11"/>
    <p:sldId id="260" r:id="rId12"/>
    <p:sldId id="283" r:id="rId13"/>
    <p:sldId id="285" r:id="rId14"/>
    <p:sldId id="287" r:id="rId15"/>
    <p:sldId id="297" r:id="rId16"/>
    <p:sldId id="289" r:id="rId17"/>
    <p:sldId id="298" r:id="rId18"/>
    <p:sldId id="290" r:id="rId19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0099"/>
    <a:srgbClr val="666633"/>
    <a:srgbClr val="0080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AE2A1D-A8D0-4C08-82D0-B680A443BD7B}" v="198" dt="2021-03-03T09:00:58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94660"/>
  </p:normalViewPr>
  <p:slideViewPr>
    <p:cSldViewPr>
      <p:cViewPr varScale="1">
        <p:scale>
          <a:sx n="59" d="100"/>
          <a:sy n="59" d="100"/>
        </p:scale>
        <p:origin x="16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humíra Lazarová" userId="S::2201@muni.cz::abe92788-566e-4d86-9ab5-0080d894addf" providerId="AD" clId="Web-{1CAE2A1D-A8D0-4C08-82D0-B680A443BD7B}"/>
    <pc:docChg chg="addSld modSld sldOrd">
      <pc:chgData name="Bohumíra Lazarová" userId="S::2201@muni.cz::abe92788-566e-4d86-9ab5-0080d894addf" providerId="AD" clId="Web-{1CAE2A1D-A8D0-4C08-82D0-B680A443BD7B}" dt="2021-03-03T09:00:58.615" v="190" actId="20577"/>
      <pc:docMkLst>
        <pc:docMk/>
      </pc:docMkLst>
      <pc:sldChg chg="modSp">
        <pc:chgData name="Bohumíra Lazarová" userId="S::2201@muni.cz::abe92788-566e-4d86-9ab5-0080d894addf" providerId="AD" clId="Web-{1CAE2A1D-A8D0-4C08-82D0-B680A443BD7B}" dt="2021-03-03T08:50:02.702" v="1" actId="20577"/>
        <pc:sldMkLst>
          <pc:docMk/>
          <pc:sldMk cId="0" sldId="256"/>
        </pc:sldMkLst>
        <pc:spChg chg="mod">
          <ac:chgData name="Bohumíra Lazarová" userId="S::2201@muni.cz::abe92788-566e-4d86-9ab5-0080d894addf" providerId="AD" clId="Web-{1CAE2A1D-A8D0-4C08-82D0-B680A443BD7B}" dt="2021-03-03T08:50:02.702" v="1" actId="20577"/>
          <ac:spMkLst>
            <pc:docMk/>
            <pc:sldMk cId="0" sldId="256"/>
            <ac:spMk id="3074" creationId="{BFE9990A-E6F0-445A-9D0D-C3B4D44B6763}"/>
          </ac:spMkLst>
        </pc:spChg>
      </pc:sldChg>
      <pc:sldChg chg="modSp">
        <pc:chgData name="Bohumíra Lazarová" userId="S::2201@muni.cz::abe92788-566e-4d86-9ab5-0080d894addf" providerId="AD" clId="Web-{1CAE2A1D-A8D0-4C08-82D0-B680A443BD7B}" dt="2021-03-03T08:59:43.615" v="163" actId="20577"/>
        <pc:sldMkLst>
          <pc:docMk/>
          <pc:sldMk cId="0" sldId="263"/>
        </pc:sldMkLst>
        <pc:spChg chg="mod">
          <ac:chgData name="Bohumíra Lazarová" userId="S::2201@muni.cz::abe92788-566e-4d86-9ab5-0080d894addf" providerId="AD" clId="Web-{1CAE2A1D-A8D0-4C08-82D0-B680A443BD7B}" dt="2021-03-03T08:59:43.615" v="163" actId="20577"/>
          <ac:spMkLst>
            <pc:docMk/>
            <pc:sldMk cId="0" sldId="263"/>
            <ac:spMk id="19459" creationId="{5DA9EBED-D733-4888-98D4-9B4F5CE5A4DD}"/>
          </ac:spMkLst>
        </pc:spChg>
      </pc:sldChg>
      <pc:sldChg chg="modSp">
        <pc:chgData name="Bohumíra Lazarová" userId="S::2201@muni.cz::abe92788-566e-4d86-9ab5-0080d894addf" providerId="AD" clId="Web-{1CAE2A1D-A8D0-4C08-82D0-B680A443BD7B}" dt="2021-03-03T08:56:38.300" v="91" actId="20577"/>
        <pc:sldMkLst>
          <pc:docMk/>
          <pc:sldMk cId="0" sldId="296"/>
        </pc:sldMkLst>
        <pc:spChg chg="mod">
          <ac:chgData name="Bohumíra Lazarová" userId="S::2201@muni.cz::abe92788-566e-4d86-9ab5-0080d894addf" providerId="AD" clId="Web-{1CAE2A1D-A8D0-4C08-82D0-B680A443BD7B}" dt="2021-03-03T08:56:38.300" v="91" actId="20577"/>
          <ac:spMkLst>
            <pc:docMk/>
            <pc:sldMk cId="0" sldId="296"/>
            <ac:spMk id="5123" creationId="{8AA5E6F1-4759-4D26-B426-0C560CE2FF7D}"/>
          </ac:spMkLst>
        </pc:spChg>
      </pc:sldChg>
      <pc:sldChg chg="addSp delSp modSp new mod ord modClrScheme chgLayout">
        <pc:chgData name="Bohumíra Lazarová" userId="S::2201@muni.cz::abe92788-566e-4d86-9ab5-0080d894addf" providerId="AD" clId="Web-{1CAE2A1D-A8D0-4C08-82D0-B680A443BD7B}" dt="2021-03-03T08:54:06.158" v="46" actId="20577"/>
        <pc:sldMkLst>
          <pc:docMk/>
          <pc:sldMk cId="4197488932" sldId="300"/>
        </pc:sldMkLst>
        <pc:spChg chg="del">
          <ac:chgData name="Bohumíra Lazarová" userId="S::2201@muni.cz::abe92788-566e-4d86-9ab5-0080d894addf" providerId="AD" clId="Web-{1CAE2A1D-A8D0-4C08-82D0-B680A443BD7B}" dt="2021-03-03T08:53:32.376" v="39"/>
          <ac:spMkLst>
            <pc:docMk/>
            <pc:sldMk cId="4197488932" sldId="300"/>
            <ac:spMk id="2" creationId="{8AB3AB12-72AD-49EB-8D2E-20BEA37F3134}"/>
          </ac:spMkLst>
        </pc:spChg>
        <pc:spChg chg="mod">
          <ac:chgData name="Bohumíra Lazarová" userId="S::2201@muni.cz::abe92788-566e-4d86-9ab5-0080d894addf" providerId="AD" clId="Web-{1CAE2A1D-A8D0-4C08-82D0-B680A443BD7B}" dt="2021-03-03T08:54:06.158" v="46" actId="20577"/>
          <ac:spMkLst>
            <pc:docMk/>
            <pc:sldMk cId="4197488932" sldId="300"/>
            <ac:spMk id="3" creationId="{3E4D6C59-A7E5-42D1-B0C1-9BA4AA30CB94}"/>
          </ac:spMkLst>
        </pc:spChg>
        <pc:spChg chg="add del mod">
          <ac:chgData name="Bohumíra Lazarová" userId="S::2201@muni.cz::abe92788-566e-4d86-9ab5-0080d894addf" providerId="AD" clId="Web-{1CAE2A1D-A8D0-4C08-82D0-B680A443BD7B}" dt="2021-03-03T08:53:38.001" v="40"/>
          <ac:spMkLst>
            <pc:docMk/>
            <pc:sldMk cId="4197488932" sldId="300"/>
            <ac:spMk id="9" creationId="{60FEA8D1-1051-49CC-9B38-99705A5F1014}"/>
          </ac:spMkLst>
        </pc:spChg>
        <pc:picChg chg="add mod">
          <ac:chgData name="Bohumíra Lazarová" userId="S::2201@muni.cz::abe92788-566e-4d86-9ab5-0080d894addf" providerId="AD" clId="Web-{1CAE2A1D-A8D0-4C08-82D0-B680A443BD7B}" dt="2021-03-03T08:53:32.376" v="39"/>
          <ac:picMkLst>
            <pc:docMk/>
            <pc:sldMk cId="4197488932" sldId="300"/>
            <ac:picMk id="4" creationId="{66861FA0-BFFE-4973-A844-133517D6BFA0}"/>
          </ac:picMkLst>
        </pc:picChg>
      </pc:sldChg>
      <pc:sldChg chg="modSp new">
        <pc:chgData name="Bohumíra Lazarová" userId="S::2201@muni.cz::abe92788-566e-4d86-9ab5-0080d894addf" providerId="AD" clId="Web-{1CAE2A1D-A8D0-4C08-82D0-B680A443BD7B}" dt="2021-03-03T08:58:00.207" v="110" actId="20577"/>
        <pc:sldMkLst>
          <pc:docMk/>
          <pc:sldMk cId="602511494" sldId="301"/>
        </pc:sldMkLst>
        <pc:spChg chg="mod">
          <ac:chgData name="Bohumíra Lazarová" userId="S::2201@muni.cz::abe92788-566e-4d86-9ab5-0080d894addf" providerId="AD" clId="Web-{1CAE2A1D-A8D0-4C08-82D0-B680A443BD7B}" dt="2021-03-03T08:57:51.787" v="99" actId="20577"/>
          <ac:spMkLst>
            <pc:docMk/>
            <pc:sldMk cId="602511494" sldId="301"/>
            <ac:spMk id="2" creationId="{D42EBE53-6BA3-44BE-AB61-BBBACC852F21}"/>
          </ac:spMkLst>
        </pc:spChg>
        <pc:spChg chg="mod">
          <ac:chgData name="Bohumíra Lazarová" userId="S::2201@muni.cz::abe92788-566e-4d86-9ab5-0080d894addf" providerId="AD" clId="Web-{1CAE2A1D-A8D0-4C08-82D0-B680A443BD7B}" dt="2021-03-03T08:58:00.207" v="110" actId="20577"/>
          <ac:spMkLst>
            <pc:docMk/>
            <pc:sldMk cId="602511494" sldId="301"/>
            <ac:spMk id="3" creationId="{426ACA94-BE7B-4489-B6CF-0D2D86907E71}"/>
          </ac:spMkLst>
        </pc:spChg>
      </pc:sldChg>
      <pc:sldChg chg="modSp new">
        <pc:chgData name="Bohumíra Lazarová" userId="S::2201@muni.cz::abe92788-566e-4d86-9ab5-0080d894addf" providerId="AD" clId="Web-{1CAE2A1D-A8D0-4C08-82D0-B680A443BD7B}" dt="2021-03-03T09:00:58.615" v="190" actId="20577"/>
        <pc:sldMkLst>
          <pc:docMk/>
          <pc:sldMk cId="3807293282" sldId="302"/>
        </pc:sldMkLst>
        <pc:spChg chg="mod">
          <ac:chgData name="Bohumíra Lazarová" userId="S::2201@muni.cz::abe92788-566e-4d86-9ab5-0080d894addf" providerId="AD" clId="Web-{1CAE2A1D-A8D0-4C08-82D0-B680A443BD7B}" dt="2021-03-03T09:00:58.615" v="190" actId="20577"/>
          <ac:spMkLst>
            <pc:docMk/>
            <pc:sldMk cId="3807293282" sldId="302"/>
            <ac:spMk id="3" creationId="{8ABBC2A3-3F2F-46B6-8C18-C47D47DFA64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531A262-A09F-4D90-A53D-2382D8B605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648491E-9453-4AD5-BB71-EA5C76BCBB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20631B5-A333-49E8-AF8B-95EFC46E81EE}" type="datetimeFigureOut">
              <a:rPr lang="cs-CZ"/>
              <a:pPr>
                <a:defRPr/>
              </a:pPr>
              <a:t>04.03.2021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32DDB1-F1F8-4C8C-A078-5E7EC06702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3E4C01-326F-4C68-8D80-DF6710715A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1AA1F3-C23B-43D8-B6D7-1A35DA198B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84185-4F53-49AE-A60D-6D8182ED44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0E31C8-AD54-4B8F-9306-3025293C3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6A4A35-692B-4341-BF8D-035CBE8E1A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24540-38EB-40F4-98D9-B95F8077F0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069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C5F87A-6F4C-4013-9959-B5AF77F84D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9DAD33-8661-4611-B0F7-A1E7128CD6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E749BB-D291-47CE-8A68-93B17E232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04B14-67F6-463C-A5E8-9D7FB93728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762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538B38-40E6-4720-84AC-80911E7DC4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11CE0B-F99B-4ADB-97FB-5B7179AE27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9D4928-0FCC-4C5E-8989-9A6F8EE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87A52-79C2-45CF-8579-1AFF28005B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40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ACE9E7-E9AC-4627-B4B7-DE8839492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102002-2AAB-4C96-A94F-40897A780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C616BB-AA56-427D-8A21-F6ACFF4434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E49CD-B7B8-4B39-BC56-EFEDDF420B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477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EBA9E5-3F27-4AED-9284-44295C598A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ADE65A-11DC-4EEA-AD85-B182DB472B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516888-9392-4B5A-807E-23BEBBAFD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60172-C4D2-40DD-89FF-4EA1B734B3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13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685182-90C3-464A-9F06-51CC4221BE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8B9410-523E-4718-9A1A-9E1A3A32FF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287FC7-EEEF-4858-8E71-0381F5F325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53C55-19E9-4F11-8EBE-E1A32638F2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554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D7E7F4E-E7E2-401C-948D-D81B83235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D4D019-D859-42D5-B52B-4502277E8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BF6E9DE-BB20-4E60-BCE7-2723B38E4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54BE4-E891-49CC-923F-BA07D414E1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92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42BBD8E-8EF7-4A24-8A84-4E3BF97528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D1ED2E-48A4-4EF5-ABF8-E25CA29A37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EBEA6D-D585-46A1-A06C-4F3BB57E1C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A16B8-0615-4597-B913-BDD8E1C7FB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5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427ADD0-1419-4B28-92CE-614C8A6CD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DCAA11-5FAB-4BE0-83F6-B5986C00AE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7EE0C3-7EE2-4277-9777-25A95A7487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D5EAD-114D-46BA-A5DF-BC5132BF5D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443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CD9D3C-CCE7-4371-9FF3-285C41F1B4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849B39-C235-4880-ACE5-CC9E231404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5EA1A9-055F-4815-91C2-C41695F9F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60F60-1F83-4995-B30A-341D0482FC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492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57C100-229A-402E-B179-FAD9DA4CCA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0EA56B-2B1B-4721-8A52-BB072B00A4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03AF7B-CC4F-414A-91E5-9DB26FEBDE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94DA9-0AC8-43D5-AE2B-DF10B0937E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033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432828-452C-4486-9F72-85E8594D1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0D5501-6DA1-4C5A-801D-F530D443A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475A834-7C28-46F9-B93C-C07FD19C5B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2236E60-6355-4BDA-AABD-079B5C2E844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34FF2B-86E8-4BC3-B8DA-9A379716E6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D3140C3-FBB0-43B4-8243-F27DCB3130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D6C59-A7E5-42D1-B0C1-9BA4AA30C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z="3600" dirty="0">
                <a:solidFill>
                  <a:srgbClr val="990033"/>
                </a:solidFill>
              </a:rPr>
              <a:t>Práce s klientem</a:t>
            </a:r>
            <a:endParaRPr lang="cs-CZ" sz="3600">
              <a:solidFill>
                <a:srgbClr val="990033"/>
              </a:solidFill>
              <a:cs typeface="Arial"/>
            </a:endParaRPr>
          </a:p>
          <a:p>
            <a:pPr marL="0" indent="0">
              <a:buNone/>
            </a:pPr>
            <a:r>
              <a:rPr lang="cs-CZ" dirty="0"/>
              <a:t>lazarova@phil.muni.cz</a:t>
            </a:r>
            <a:endParaRPr lang="cs-CZ" dirty="0">
              <a:cs typeface="Arial"/>
            </a:endParaRPr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66861FA0-BFFE-4973-A844-133517D6B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997896"/>
            <a:ext cx="4038600" cy="37305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7488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8DAAEC2-C7A9-447B-AA33-D15BADFE3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666633"/>
                </a:solidFill>
              </a:rPr>
              <a:t>Profesionální postupy v poradenství, psychologické směry a školy</a:t>
            </a:r>
            <a:br>
              <a:rPr lang="cs-CZ" altLang="cs-CZ" sz="2400">
                <a:solidFill>
                  <a:srgbClr val="666633"/>
                </a:solidFill>
              </a:rPr>
            </a:br>
            <a:endParaRPr lang="cs-CZ" altLang="cs-CZ" sz="2400">
              <a:solidFill>
                <a:srgbClr val="666633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96D6A09-18B6-4EB4-A162-96D5E7FAA2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2800" u="sng"/>
              <a:t>Prolínání psychologických směrů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800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rgbClr val="990033"/>
                </a:solidFill>
              </a:rPr>
              <a:t>Psychodynamické směry</a:t>
            </a:r>
            <a:r>
              <a:rPr lang="cs-CZ" altLang="cs-CZ" sz="2800"/>
              <a:t> (psychoanalýza,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adleráni, jungiáni, transakční analýza...)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rgbClr val="990033"/>
                </a:solidFill>
              </a:rPr>
              <a:t>Behaviorální přístupy</a:t>
            </a:r>
            <a:r>
              <a:rPr lang="cs-CZ" altLang="cs-CZ" sz="2800"/>
              <a:t> – nácviky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rgbClr val="990033"/>
                </a:solidFill>
              </a:rPr>
              <a:t>Humanistické přístupy</a:t>
            </a:r>
            <a:r>
              <a:rPr lang="cs-CZ" altLang="cs-CZ" sz="2800"/>
              <a:t> (rogeriáni)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rgbClr val="990033"/>
                </a:solidFill>
              </a:rPr>
              <a:t>Kognitivisté</a:t>
            </a:r>
            <a:r>
              <a:rPr lang="cs-CZ" altLang="cs-CZ" sz="2800"/>
              <a:t> (gestalt, konstruktivisté, systemici...)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8082BA7-1A02-4BC2-B327-3D4F4FC1E5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666633"/>
                </a:solidFill>
              </a:rPr>
              <a:t>Profesionální postupy v poradenství, psychologické směry a školy</a:t>
            </a:r>
            <a:br>
              <a:rPr lang="cs-CZ" altLang="cs-CZ" sz="2400">
                <a:solidFill>
                  <a:srgbClr val="666633"/>
                </a:solidFill>
              </a:rPr>
            </a:br>
            <a:endParaRPr lang="cs-CZ" altLang="cs-CZ" sz="2400">
              <a:solidFill>
                <a:srgbClr val="666633"/>
              </a:solidFill>
            </a:endParaRPr>
          </a:p>
        </p:txBody>
      </p:sp>
      <p:sp>
        <p:nvSpPr>
          <p:cNvPr id="12291" name="Line 5">
            <a:extLst>
              <a:ext uri="{FF2B5EF4-FFF2-40B4-BE49-F238E27FC236}">
                <a16:creationId xmlns:a16="http://schemas.microsoft.com/office/drawing/2014/main" id="{3EA6DD4C-B5DA-4218-9A98-5A2C0168F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1844675"/>
            <a:ext cx="0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2" name="Line 6">
            <a:extLst>
              <a:ext uri="{FF2B5EF4-FFF2-40B4-BE49-F238E27FC236}">
                <a16:creationId xmlns:a16="http://schemas.microsoft.com/office/drawing/2014/main" id="{FC26080D-C0A0-4666-897E-FDB3C842F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3789363"/>
            <a:ext cx="367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Text Box 7">
            <a:extLst>
              <a:ext uri="{FF2B5EF4-FFF2-40B4-BE49-F238E27FC236}">
                <a16:creationId xmlns:a16="http://schemas.microsoft.com/office/drawing/2014/main" id="{44139CDE-70A3-4EC0-8914-6C7A853F0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141287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4" name="Text Box 8">
            <a:extLst>
              <a:ext uri="{FF2B5EF4-FFF2-40B4-BE49-F238E27FC236}">
                <a16:creationId xmlns:a16="http://schemas.microsoft.com/office/drawing/2014/main" id="{AC655283-8041-431A-B090-29A83C8FC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1412875"/>
            <a:ext cx="2160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      </a:t>
            </a:r>
            <a:r>
              <a:rPr lang="cs-CZ" altLang="cs-CZ" sz="1800" b="1"/>
              <a:t> vědomí</a:t>
            </a:r>
          </a:p>
        </p:txBody>
      </p:sp>
      <p:sp>
        <p:nvSpPr>
          <p:cNvPr id="12295" name="Text Box 9">
            <a:extLst>
              <a:ext uri="{FF2B5EF4-FFF2-40B4-BE49-F238E27FC236}">
                <a16:creationId xmlns:a16="http://schemas.microsoft.com/office/drawing/2014/main" id="{B47B6442-0AD6-4D06-B0A2-565F6D0A4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5876925"/>
            <a:ext cx="187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     </a:t>
            </a:r>
            <a:r>
              <a:rPr lang="cs-CZ" altLang="cs-CZ" sz="1800" b="1"/>
              <a:t>nevědomí</a:t>
            </a:r>
          </a:p>
        </p:txBody>
      </p:sp>
      <p:sp>
        <p:nvSpPr>
          <p:cNvPr id="12296" name="Text Box 10">
            <a:extLst>
              <a:ext uri="{FF2B5EF4-FFF2-40B4-BE49-F238E27FC236}">
                <a16:creationId xmlns:a16="http://schemas.microsoft.com/office/drawing/2014/main" id="{2FB8EE9E-B038-405D-879C-CE8E33367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6449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/>
              <a:t>uvnitř</a:t>
            </a:r>
          </a:p>
        </p:txBody>
      </p:sp>
      <p:sp>
        <p:nvSpPr>
          <p:cNvPr id="12297" name="Text Box 11">
            <a:extLst>
              <a:ext uri="{FF2B5EF4-FFF2-40B4-BE49-F238E27FC236}">
                <a16:creationId xmlns:a16="http://schemas.microsoft.com/office/drawing/2014/main" id="{D898D211-9D41-4AB0-A8C7-EF804C6F5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36449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/>
              <a:t>vně</a:t>
            </a:r>
          </a:p>
        </p:txBody>
      </p:sp>
      <p:sp>
        <p:nvSpPr>
          <p:cNvPr id="12298" name="Text Box 12">
            <a:extLst>
              <a:ext uri="{FF2B5EF4-FFF2-40B4-BE49-F238E27FC236}">
                <a16:creationId xmlns:a16="http://schemas.microsoft.com/office/drawing/2014/main" id="{CA55AB33-0A31-466A-A11E-19731B334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292417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rgbClr val="990033"/>
                </a:solidFill>
              </a:rPr>
              <a:t>Humanistická </a:t>
            </a:r>
            <a:r>
              <a:rPr lang="el-GR" altLang="cs-CZ" sz="1800">
                <a:solidFill>
                  <a:srgbClr val="990033"/>
                </a:solidFill>
              </a:rPr>
              <a:t>ψ</a:t>
            </a:r>
          </a:p>
        </p:txBody>
      </p:sp>
      <p:sp>
        <p:nvSpPr>
          <p:cNvPr id="12299" name="Text Box 13">
            <a:extLst>
              <a:ext uri="{FF2B5EF4-FFF2-40B4-BE49-F238E27FC236}">
                <a16:creationId xmlns:a16="http://schemas.microsoft.com/office/drawing/2014/main" id="{3FED70EF-031D-4734-A3C9-9DD593971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924175"/>
            <a:ext cx="2592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rgbClr val="990033"/>
                </a:solidFill>
              </a:rPr>
              <a:t>Kognitivní </a:t>
            </a:r>
            <a:r>
              <a:rPr lang="el-GR" altLang="cs-CZ" sz="1800">
                <a:solidFill>
                  <a:srgbClr val="990033"/>
                </a:solidFill>
              </a:rPr>
              <a:t>ψ</a:t>
            </a:r>
            <a:endParaRPr lang="cs-CZ" altLang="cs-CZ" sz="1800">
              <a:solidFill>
                <a:srgbClr val="990033"/>
              </a:solidFill>
            </a:endParaRPr>
          </a:p>
        </p:txBody>
      </p:sp>
      <p:sp>
        <p:nvSpPr>
          <p:cNvPr id="12300" name="Text Box 14">
            <a:extLst>
              <a:ext uri="{FF2B5EF4-FFF2-40B4-BE49-F238E27FC236}">
                <a16:creationId xmlns:a16="http://schemas.microsoft.com/office/drawing/2014/main" id="{D50D9AE3-995E-4F05-863C-A1E2F8FB9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149725"/>
            <a:ext cx="2376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rgbClr val="990033"/>
                </a:solidFill>
              </a:rPr>
              <a:t>Psychodynamická </a:t>
            </a:r>
            <a:r>
              <a:rPr lang="el-GR" altLang="cs-CZ" sz="1800">
                <a:solidFill>
                  <a:srgbClr val="990033"/>
                </a:solidFill>
              </a:rPr>
              <a:t>ψ</a:t>
            </a:r>
            <a:endParaRPr lang="cs-CZ" altLang="cs-CZ" sz="1800">
              <a:solidFill>
                <a:srgbClr val="990033"/>
              </a:solidFill>
            </a:endParaRPr>
          </a:p>
        </p:txBody>
      </p:sp>
      <p:sp>
        <p:nvSpPr>
          <p:cNvPr id="12301" name="Text Box 15">
            <a:extLst>
              <a:ext uri="{FF2B5EF4-FFF2-40B4-BE49-F238E27FC236}">
                <a16:creationId xmlns:a16="http://schemas.microsoft.com/office/drawing/2014/main" id="{AE304A45-6C64-4EF5-A3E1-8CFAE5387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49725"/>
            <a:ext cx="230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rgbClr val="990033"/>
                </a:solidFill>
              </a:rPr>
              <a:t>Behaviorální </a:t>
            </a:r>
            <a:r>
              <a:rPr lang="el-GR" altLang="cs-CZ" sz="1800">
                <a:solidFill>
                  <a:srgbClr val="990033"/>
                </a:solidFill>
              </a:rPr>
              <a:t>ψ</a:t>
            </a:r>
            <a:endParaRPr lang="cs-CZ" altLang="cs-CZ" sz="1800">
              <a:solidFill>
                <a:srgbClr val="990033"/>
              </a:solidFill>
            </a:endParaRPr>
          </a:p>
        </p:txBody>
      </p:sp>
      <p:sp>
        <p:nvSpPr>
          <p:cNvPr id="12302" name="Text Box 16">
            <a:extLst>
              <a:ext uri="{FF2B5EF4-FFF2-40B4-BE49-F238E27FC236}">
                <a16:creationId xmlns:a16="http://schemas.microsoft.com/office/drawing/2014/main" id="{C26F13D0-837A-48E3-B1D9-FAD272444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62877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SEBEUVĚDOMĚNÍ</a:t>
            </a:r>
          </a:p>
        </p:txBody>
      </p:sp>
      <p:sp>
        <p:nvSpPr>
          <p:cNvPr id="12303" name="Text Box 17">
            <a:extLst>
              <a:ext uri="{FF2B5EF4-FFF2-40B4-BE49-F238E27FC236}">
                <a16:creationId xmlns:a16="http://schemas.microsoft.com/office/drawing/2014/main" id="{988E3A4A-4B49-43E3-85C7-327EABB03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1700213"/>
            <a:ext cx="273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POZNÁVÁNÍ</a:t>
            </a:r>
          </a:p>
        </p:txBody>
      </p:sp>
      <p:sp>
        <p:nvSpPr>
          <p:cNvPr id="12304" name="Text Box 18">
            <a:extLst>
              <a:ext uri="{FF2B5EF4-FFF2-40B4-BE49-F238E27FC236}">
                <a16:creationId xmlns:a16="http://schemas.microsoft.com/office/drawing/2014/main" id="{FCED9A41-3764-4BB5-8BD3-5BD8E2FB1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941888"/>
            <a:ext cx="2232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MOTIVACE</a:t>
            </a:r>
          </a:p>
        </p:txBody>
      </p:sp>
      <p:sp>
        <p:nvSpPr>
          <p:cNvPr id="12305" name="Text Box 19">
            <a:extLst>
              <a:ext uri="{FF2B5EF4-FFF2-40B4-BE49-F238E27FC236}">
                <a16:creationId xmlns:a16="http://schemas.microsoft.com/office/drawing/2014/main" id="{B18F32ED-40D3-43BD-8C4E-8E522D2B1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4868863"/>
            <a:ext cx="2665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UČENÍ</a:t>
            </a:r>
          </a:p>
        </p:txBody>
      </p:sp>
      <p:sp>
        <p:nvSpPr>
          <p:cNvPr id="12306" name="Oval 20">
            <a:extLst>
              <a:ext uri="{FF2B5EF4-FFF2-40B4-BE49-F238E27FC236}">
                <a16:creationId xmlns:a16="http://schemas.microsoft.com/office/drawing/2014/main" id="{B2582F13-C4A5-4525-B2E2-843E62F8C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724400"/>
            <a:ext cx="1223962" cy="792163"/>
          </a:xfrm>
          <a:prstGeom prst="ellipse">
            <a:avLst/>
          </a:prstGeom>
          <a:solidFill>
            <a:schemeClr val="accent1">
              <a:alpha val="2196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7" name="Oval 21">
            <a:extLst>
              <a:ext uri="{FF2B5EF4-FFF2-40B4-BE49-F238E27FC236}">
                <a16:creationId xmlns:a16="http://schemas.microsoft.com/office/drawing/2014/main" id="{245CEEE2-D72E-4FB4-9401-9D7F513A0B9A}"/>
              </a:ext>
            </a:extLst>
          </p:cNvPr>
          <p:cNvSpPr>
            <a:spLocks noChangeArrowheads="1"/>
          </p:cNvSpPr>
          <p:nvPr/>
        </p:nvSpPr>
        <p:spPr bwMode="auto">
          <a:xfrm rot="660000">
            <a:off x="5148263" y="1412875"/>
            <a:ext cx="2232025" cy="792163"/>
          </a:xfrm>
          <a:prstGeom prst="ellipse">
            <a:avLst/>
          </a:prstGeom>
          <a:solidFill>
            <a:srgbClr val="FFFF00">
              <a:alpha val="2705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8" name="Oval 22">
            <a:extLst>
              <a:ext uri="{FF2B5EF4-FFF2-40B4-BE49-F238E27FC236}">
                <a16:creationId xmlns:a16="http://schemas.microsoft.com/office/drawing/2014/main" id="{FD9CF148-2337-4A88-AFDB-D9E6718F054B}"/>
              </a:ext>
            </a:extLst>
          </p:cNvPr>
          <p:cNvSpPr>
            <a:spLocks noChangeArrowheads="1"/>
          </p:cNvSpPr>
          <p:nvPr/>
        </p:nvSpPr>
        <p:spPr bwMode="auto">
          <a:xfrm rot="-1140000">
            <a:off x="395288" y="1412875"/>
            <a:ext cx="3024187" cy="936625"/>
          </a:xfrm>
          <a:prstGeom prst="ellipse">
            <a:avLst/>
          </a:prstGeom>
          <a:solidFill>
            <a:srgbClr val="00FF00">
              <a:alpha val="2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9" name="Oval 23">
            <a:extLst>
              <a:ext uri="{FF2B5EF4-FFF2-40B4-BE49-F238E27FC236}">
                <a16:creationId xmlns:a16="http://schemas.microsoft.com/office/drawing/2014/main" id="{4DF5F511-8166-4FFA-B1D6-39C2C1293DE6}"/>
              </a:ext>
            </a:extLst>
          </p:cNvPr>
          <p:cNvSpPr>
            <a:spLocks noChangeArrowheads="1"/>
          </p:cNvSpPr>
          <p:nvPr/>
        </p:nvSpPr>
        <p:spPr bwMode="auto">
          <a:xfrm rot="-360000">
            <a:off x="539750" y="4868863"/>
            <a:ext cx="2592388" cy="576262"/>
          </a:xfrm>
          <a:prstGeom prst="ellipse">
            <a:avLst/>
          </a:prstGeom>
          <a:solidFill>
            <a:srgbClr val="FF00FF">
              <a:alpha val="14902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14861349-CBB3-4E96-BF95-7242E8E58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315" name="Zástupný obsah 2">
            <a:extLst>
              <a:ext uri="{FF2B5EF4-FFF2-40B4-BE49-F238E27FC236}">
                <a16:creationId xmlns:a16="http://schemas.microsoft.com/office/drawing/2014/main" id="{50912810-F480-448E-90F3-9DA5B2F97E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/>
              <a:t>Jaké jsou principy humanistických přístupů?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6B0285D-078E-403F-BF2D-6D4CA536D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666633"/>
                </a:solidFill>
              </a:rPr>
              <a:t>Profesionální postupy v poradenství, psychologické směry a školy</a:t>
            </a:r>
            <a:br>
              <a:rPr lang="cs-CZ" altLang="cs-CZ" sz="2400">
                <a:solidFill>
                  <a:srgbClr val="666633"/>
                </a:solidFill>
              </a:rPr>
            </a:br>
            <a:endParaRPr lang="cs-CZ" altLang="cs-CZ" sz="2400">
              <a:solidFill>
                <a:srgbClr val="666633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34C93F-0ADB-4345-81FD-4AC48A62F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u="sng">
                <a:solidFill>
                  <a:srgbClr val="CC0099"/>
                </a:solidFill>
              </a:rPr>
              <a:t>Humanistická psychologie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u="sng">
              <a:solidFill>
                <a:srgbClr val="CC009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/>
              <a:t>Člověk je aktivní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/>
              <a:t>Má potenciál růstu, využití zdrojů klienta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/>
              <a:t>Podporuje se schopnost klienta uvědomit si své možnosti (ne příčiny problémů), není důležité PROČ, ale JAK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/>
              <a:t>Práce se sebepojetím, s emocemi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/>
              <a:t>Symetrie vztahu pracovník – klient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/>
              <a:t>Základ léčení je ve vztahu (empatie, kongruence, akceptace)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/>
              <a:t>Bezvýhradné přijetí klienta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BA567557-F807-415E-A427-A7B8689E9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5363" name="Zástupný obsah 2">
            <a:extLst>
              <a:ext uri="{FF2B5EF4-FFF2-40B4-BE49-F238E27FC236}">
                <a16:creationId xmlns:a16="http://schemas.microsoft.com/office/drawing/2014/main" id="{0E43CFAA-290A-40AC-98F5-0BCD94F327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Jaké jsou přístupy kognitivních (systemických) přístupů?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1BF3888-12BC-4855-A4B6-D83883FEA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666633"/>
                </a:solidFill>
              </a:rPr>
              <a:t>Profesionální postupy v poradenství, psychologické směry a školy</a:t>
            </a:r>
            <a:br>
              <a:rPr lang="cs-CZ" altLang="cs-CZ" sz="2400">
                <a:solidFill>
                  <a:srgbClr val="666633"/>
                </a:solidFill>
              </a:rPr>
            </a:br>
            <a:endParaRPr lang="cs-CZ" altLang="cs-CZ" sz="2400">
              <a:solidFill>
                <a:srgbClr val="666633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E777747-EF56-4EDB-9FB2-AF445DFFE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/>
              <a:t>Kognitivní směry – konstruktivisté a systemici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>
                <a:solidFill>
                  <a:srgbClr val="990033"/>
                </a:solidFill>
              </a:rPr>
              <a:t>Východiska: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990033"/>
                </a:solidFill>
              </a:rPr>
              <a:t>Nemožnost poznání objektivní reality (konstruktivismus)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990033"/>
                </a:solidFill>
              </a:rPr>
              <a:t>Důraz na práci s jazykem. Problém je „klubko řečí“, příběhem klienta – kontrast s realitou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990033"/>
                </a:solidFill>
              </a:rPr>
              <a:t>Dekonstrukce samozřejmých předpokladů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990033"/>
                </a:solidFill>
              </a:rPr>
              <a:t>Zaměření na vnímání změny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990033"/>
                </a:solidFill>
              </a:rPr>
              <a:t>Nepracuje se s diagnózou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990033"/>
                </a:solidFill>
              </a:rPr>
              <a:t>Nabízejí se alternativy pohledů (reflektující tým, ko-terapeut, rodina...)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>
                <a:solidFill>
                  <a:srgbClr val="666633"/>
                </a:solidFill>
              </a:rPr>
              <a:t>Zásady: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666633"/>
                </a:solidFill>
              </a:rPr>
              <a:t>Pracuje se systémem (odmítání kauzality)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666633"/>
                </a:solidFill>
              </a:rPr>
              <a:t>Klient je schopen posoudit, co je pro něj dobré, K určuje cíle i konec terapie, K je schopen řešit své problémy. „Klientovo téma“.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666633"/>
                </a:solidFill>
              </a:rPr>
              <a:t>Klient pracuje nejvíce, nese odpovědnost za změny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>
                <a:solidFill>
                  <a:srgbClr val="666633"/>
                </a:solidFill>
              </a:rPr>
              <a:t>Klient hledá v terapii to, co nenašel jinde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BFE9990A-E6F0-445A-9D0D-C3B4D44B67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990033"/>
                </a:solidFill>
              </a:rPr>
              <a:t>Práce s klientem - Obsah</a:t>
            </a: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940211D1-50BD-40C8-8278-F2EB283F4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/>
              <a:t>Profesionální způsoby práce (pomoc, kontrola)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Základní druhy odborné pomoci 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Pracovník a jeho příprava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Profesionální postupy v poradenství, psychologické směry a školy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Vztah s klientem, otázka direktivity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Objednávky a kontrakt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Některé techniky dotazování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Nácvik (kontakt, objednávky, dotazování...)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A4B42A5-B364-4996-957B-BED7EEB42A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CC0099"/>
                </a:solidFill>
              </a:rPr>
              <a:t>Metody a literatura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55CE66C-E5ED-43BE-93BE-EAF5F7F7A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/>
              <a:t>Přednášky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/>
              <a:t>Diskuse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/>
              <a:t>Nácvik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/>
              <a:t>-------------------------------------------------------------------------------------------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err="1"/>
              <a:t>Drapela</a:t>
            </a:r>
            <a:r>
              <a:rPr lang="cs-CZ" sz="2000" dirty="0"/>
              <a:t>, V. J. Přehled teorií osobnosti. Praha: Portál, 1997, 2003.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err="1">
                <a:solidFill>
                  <a:srgbClr val="CC0099"/>
                </a:solidFill>
              </a:rPr>
              <a:t>Drapela</a:t>
            </a:r>
            <a:r>
              <a:rPr lang="cs-CZ" sz="2000" dirty="0">
                <a:solidFill>
                  <a:srgbClr val="CC0099"/>
                </a:solidFill>
              </a:rPr>
              <a:t>, J., Hrabal, V.: Vybrané poradenské směry. Praha: Karolinum, 1995.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/>
              <a:t>Kopřiva, K. Lidský vztah jako součást profese. Praha: Portál, 1997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>
                <a:solidFill>
                  <a:srgbClr val="CC0099"/>
                </a:solidFill>
              </a:rPr>
              <a:t>Kratochvíl, S. Základy psychoterapie. Praha:  Portál, 2002/2006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err="1"/>
              <a:t>Prochaska</a:t>
            </a:r>
            <a:r>
              <a:rPr lang="cs-CZ" sz="2000" dirty="0"/>
              <a:t>, J., </a:t>
            </a:r>
            <a:r>
              <a:rPr lang="cs-CZ" sz="2000" dirty="0" err="1"/>
              <a:t>Norcross</a:t>
            </a:r>
            <a:r>
              <a:rPr lang="cs-CZ" sz="2000" dirty="0"/>
              <a:t>, J. Psychoterapeutické systémy. Průřez teoriemi. Praha: </a:t>
            </a:r>
            <a:r>
              <a:rPr lang="cs-CZ" sz="2000" dirty="0" err="1"/>
              <a:t>Grada</a:t>
            </a:r>
            <a:r>
              <a:rPr lang="cs-CZ" sz="2000" dirty="0"/>
              <a:t>, 1999.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err="1">
                <a:solidFill>
                  <a:srgbClr val="CC0099"/>
                </a:solidFill>
              </a:rPr>
              <a:t>Úlehla</a:t>
            </a:r>
            <a:r>
              <a:rPr lang="cs-CZ" sz="2000" dirty="0">
                <a:solidFill>
                  <a:srgbClr val="CC0099"/>
                </a:solidFill>
              </a:rPr>
              <a:t>, I. Umění pomáhat. </a:t>
            </a:r>
            <a:r>
              <a:rPr lang="cs-CZ" sz="2000" dirty="0" err="1">
                <a:solidFill>
                  <a:srgbClr val="CC0099"/>
                </a:solidFill>
              </a:rPr>
              <a:t>Praha</a:t>
            </a:r>
            <a:r>
              <a:rPr lang="cs-CZ" sz="2000" dirty="0">
                <a:solidFill>
                  <a:srgbClr val="CC0099"/>
                </a:solidFill>
              </a:rPr>
              <a:t>/Písek: Renesance/Sociologické nakladatelství, 1996 – 2005.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Vodáčková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D. a kol. Krizová intervence. Praha: Portál, 2007.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C9E5C2E-D22E-499C-AF33-3EA199B89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/>
              <a:t>Otázky</a:t>
            </a:r>
          </a:p>
        </p:txBody>
      </p:sp>
      <p:sp>
        <p:nvSpPr>
          <p:cNvPr id="5123" name="Zástupný obsah 2">
            <a:extLst>
              <a:ext uri="{FF2B5EF4-FFF2-40B4-BE49-F238E27FC236}">
                <a16:creationId xmlns:a16="http://schemas.microsoft.com/office/drawing/2014/main" id="{8AA5E6F1-4759-4D26-B426-0C560CE2FF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cs-CZ" altLang="cs-CZ" sz="2000" dirty="0"/>
              <a:t>Jaký je rozdíl:  Pomoc   x  Sociální  kontrola?</a:t>
            </a:r>
            <a:endParaRPr lang="cs-CZ" altLang="cs-CZ" sz="2000" dirty="0">
              <a:cs typeface="Arial"/>
            </a:endParaRPr>
          </a:p>
          <a:p>
            <a:pPr>
              <a:buFont typeface="Arial"/>
              <a:buChar char="•"/>
            </a:pPr>
            <a:r>
              <a:rPr lang="cs-CZ" altLang="cs-CZ" sz="2000" dirty="0"/>
              <a:t>Co je lepší?</a:t>
            </a:r>
            <a:endParaRPr lang="cs-CZ" altLang="cs-CZ" sz="2000" dirty="0">
              <a:cs typeface="Arial"/>
            </a:endParaRPr>
          </a:p>
          <a:p>
            <a:pPr>
              <a:buFont typeface="Arial"/>
              <a:buChar char="•"/>
            </a:pPr>
            <a:r>
              <a:rPr lang="cs-CZ" altLang="cs-CZ" sz="2000" dirty="0">
                <a:cs typeface="Arial"/>
              </a:rPr>
              <a:t>Kdo je tedy klient?</a:t>
            </a:r>
          </a:p>
          <a:p>
            <a:pPr>
              <a:buFont typeface="Arial"/>
              <a:buChar char="•"/>
            </a:pPr>
            <a:r>
              <a:rPr lang="cs-CZ" altLang="cs-CZ" sz="2000" dirty="0"/>
              <a:t>Který způsob práce je typický pro profese: učitel, sociální pedagog, sociální pracovník, policista, psycholog…?</a:t>
            </a:r>
            <a:endParaRPr lang="cs-CZ" altLang="cs-CZ" sz="2000" dirty="0">
              <a:cs typeface="Arial"/>
            </a:endParaRPr>
          </a:p>
          <a:p>
            <a:pPr>
              <a:buFont typeface="Arial"/>
              <a:buChar char="•"/>
            </a:pPr>
            <a:r>
              <a:rPr lang="cs-CZ" altLang="cs-CZ" sz="2000" dirty="0"/>
              <a:t>Jaké interakce/komunikace patří do pomoci?</a:t>
            </a:r>
            <a:endParaRPr lang="cs-CZ" altLang="cs-CZ" sz="2000" dirty="0">
              <a:cs typeface="Arial"/>
            </a:endParaRPr>
          </a:p>
          <a:p>
            <a:pPr>
              <a:buFont typeface="Arial"/>
              <a:buChar char="•"/>
            </a:pPr>
            <a:r>
              <a:rPr lang="cs-CZ" altLang="cs-CZ" sz="2000" dirty="0"/>
              <a:t>Jaké interakce/komunikace patří do sociální kontroly?</a:t>
            </a:r>
            <a:endParaRPr lang="cs-CZ" altLang="cs-CZ" sz="2000" dirty="0">
              <a:cs typeface="Arial"/>
            </a:endParaRPr>
          </a:p>
          <a:p>
            <a:pPr marL="0" indent="0">
              <a:buNone/>
            </a:pPr>
            <a:endParaRPr lang="cs-CZ" altLang="cs-CZ" sz="2000" dirty="0">
              <a:cs typeface="Arial"/>
            </a:endParaRPr>
          </a:p>
          <a:p>
            <a:pPr marL="0" indent="0">
              <a:buFontTx/>
              <a:buNone/>
            </a:pPr>
            <a:r>
              <a:rPr lang="cs-CZ" altLang="cs-CZ" sz="2000" dirty="0"/>
              <a:t>Pravidlo 1: </a:t>
            </a:r>
            <a:r>
              <a:rPr lang="cs-CZ" altLang="cs-CZ" sz="2000" dirty="0">
                <a:solidFill>
                  <a:srgbClr val="FF0000"/>
                </a:solidFill>
              </a:rPr>
              <a:t>Pracovník musí jasně rozlišovat, co dělá.</a:t>
            </a:r>
            <a:endParaRPr lang="cs-CZ" altLang="cs-CZ" sz="2000">
              <a:solidFill>
                <a:srgbClr val="FF0000"/>
              </a:solidFill>
              <a:cs typeface="Arial"/>
            </a:endParaRPr>
          </a:p>
          <a:p>
            <a:pPr marL="0" indent="0">
              <a:buFontTx/>
              <a:buNone/>
            </a:pPr>
            <a:endParaRPr lang="cs-CZ" altLang="cs-CZ" sz="2000" dirty="0"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DA9645D-73A2-4061-B766-0A515E5C63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>
                <a:solidFill>
                  <a:srgbClr val="666633"/>
                </a:solidFill>
              </a:rPr>
              <a:t>Profesionální způsoby práce (pomoc, kontrola)</a:t>
            </a:r>
            <a:br>
              <a:rPr lang="cs-CZ" altLang="cs-CZ" sz="2400">
                <a:solidFill>
                  <a:srgbClr val="666633"/>
                </a:solidFill>
              </a:rPr>
            </a:br>
            <a:endParaRPr lang="cs-CZ" altLang="cs-CZ" sz="2400">
              <a:solidFill>
                <a:srgbClr val="666633"/>
              </a:solidFill>
            </a:endParaRPr>
          </a:p>
        </p:txBody>
      </p:sp>
      <p:sp>
        <p:nvSpPr>
          <p:cNvPr id="6147" name="Line 5">
            <a:extLst>
              <a:ext uri="{FF2B5EF4-FFF2-40B4-BE49-F238E27FC236}">
                <a16:creationId xmlns:a16="http://schemas.microsoft.com/office/drawing/2014/main" id="{5F0D6AFA-62BF-4DB5-B69D-AC6E351BCF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2349500"/>
            <a:ext cx="2160587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8" name="Line 6">
            <a:extLst>
              <a:ext uri="{FF2B5EF4-FFF2-40B4-BE49-F238E27FC236}">
                <a16:creationId xmlns:a16="http://schemas.microsoft.com/office/drawing/2014/main" id="{E18D1E8F-1980-4671-A9AE-4E138FF084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56100" y="2205038"/>
            <a:ext cx="1800225" cy="302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Text Box 7">
            <a:extLst>
              <a:ext uri="{FF2B5EF4-FFF2-40B4-BE49-F238E27FC236}">
                <a16:creationId xmlns:a16="http://schemas.microsoft.com/office/drawing/2014/main" id="{EC0C159C-A833-4F37-8EC9-850A999EC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1193800"/>
            <a:ext cx="36004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CC0099"/>
                </a:solidFill>
              </a:rPr>
              <a:t>Pomoc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/>
              <a:t>Klient spolurozhoduje</a:t>
            </a:r>
          </a:p>
        </p:txBody>
      </p:sp>
      <p:sp>
        <p:nvSpPr>
          <p:cNvPr id="6150" name="Text Box 8">
            <a:extLst>
              <a:ext uri="{FF2B5EF4-FFF2-40B4-BE49-F238E27FC236}">
                <a16:creationId xmlns:a16="http://schemas.microsoft.com/office/drawing/2014/main" id="{8084E335-6345-4DB5-9E6E-B07484A87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1268413"/>
            <a:ext cx="2303463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CC0099"/>
                </a:solidFill>
              </a:rPr>
              <a:t>Sociální kontrola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/>
              <a:t>Pracovník rozhoduje</a:t>
            </a:r>
          </a:p>
        </p:txBody>
      </p:sp>
      <p:sp>
        <p:nvSpPr>
          <p:cNvPr id="6151" name="Text Box 9">
            <a:extLst>
              <a:ext uri="{FF2B5EF4-FFF2-40B4-BE49-F238E27FC236}">
                <a16:creationId xmlns:a16="http://schemas.microsoft.com/office/drawing/2014/main" id="{053D4C96-2B5D-4DF8-93A6-6C6960643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636838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terapie</a:t>
            </a:r>
          </a:p>
        </p:txBody>
      </p:sp>
      <p:sp>
        <p:nvSpPr>
          <p:cNvPr id="6152" name="Text Box 10">
            <a:extLst>
              <a:ext uri="{FF2B5EF4-FFF2-40B4-BE49-F238E27FC236}">
                <a16:creationId xmlns:a16="http://schemas.microsoft.com/office/drawing/2014/main" id="{92B8EAA6-BE82-4430-BFE7-25302B243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429000"/>
            <a:ext cx="187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poradenství</a:t>
            </a:r>
          </a:p>
        </p:txBody>
      </p:sp>
      <p:sp>
        <p:nvSpPr>
          <p:cNvPr id="6153" name="Text Box 11">
            <a:extLst>
              <a:ext uri="{FF2B5EF4-FFF2-40B4-BE49-F238E27FC236}">
                <a16:creationId xmlns:a16="http://schemas.microsoft.com/office/drawing/2014/main" id="{DBA13A8F-255E-4115-BB3F-72A932E72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4076700"/>
            <a:ext cx="18716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vzdělávání</a:t>
            </a:r>
          </a:p>
        </p:txBody>
      </p:sp>
      <p:sp>
        <p:nvSpPr>
          <p:cNvPr id="6154" name="Text Box 12">
            <a:extLst>
              <a:ext uri="{FF2B5EF4-FFF2-40B4-BE49-F238E27FC236}">
                <a16:creationId xmlns:a16="http://schemas.microsoft.com/office/drawing/2014/main" id="{C4855612-7241-4B17-98A6-74109B80B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486886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doprovázení</a:t>
            </a:r>
          </a:p>
        </p:txBody>
      </p:sp>
      <p:sp>
        <p:nvSpPr>
          <p:cNvPr id="6155" name="Text Box 13">
            <a:extLst>
              <a:ext uri="{FF2B5EF4-FFF2-40B4-BE49-F238E27FC236}">
                <a16:creationId xmlns:a16="http://schemas.microsoft.com/office/drawing/2014/main" id="{29B19E85-20A1-42DD-B006-2D92B40A0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5661025"/>
            <a:ext cx="2089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CC0099"/>
                </a:solidFill>
              </a:rPr>
              <a:t>PRACOVNÍKOVA VOLBA</a:t>
            </a:r>
          </a:p>
        </p:txBody>
      </p:sp>
      <p:sp>
        <p:nvSpPr>
          <p:cNvPr id="6156" name="Text Box 14">
            <a:extLst>
              <a:ext uri="{FF2B5EF4-FFF2-40B4-BE49-F238E27FC236}">
                <a16:creationId xmlns:a16="http://schemas.microsoft.com/office/drawing/2014/main" id="{81696F6A-E651-408E-8B31-47C68D3A0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49237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vyjasňování</a:t>
            </a:r>
          </a:p>
        </p:txBody>
      </p:sp>
      <p:sp>
        <p:nvSpPr>
          <p:cNvPr id="6157" name="Text Box 15">
            <a:extLst>
              <a:ext uri="{FF2B5EF4-FFF2-40B4-BE49-F238E27FC236}">
                <a16:creationId xmlns:a16="http://schemas.microsoft.com/office/drawing/2014/main" id="{455362E9-6B67-45DD-A3E4-927A9851B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3284538"/>
            <a:ext cx="2160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přesvědčování</a:t>
            </a:r>
          </a:p>
        </p:txBody>
      </p:sp>
      <p:sp>
        <p:nvSpPr>
          <p:cNvPr id="6158" name="Text Box 16">
            <a:extLst>
              <a:ext uri="{FF2B5EF4-FFF2-40B4-BE49-F238E27FC236}">
                <a16:creationId xmlns:a16="http://schemas.microsoft.com/office/drawing/2014/main" id="{8326529E-AB94-4FFA-AE8C-EC83E8B28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4005263"/>
            <a:ext cx="2160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dozor</a:t>
            </a:r>
          </a:p>
        </p:txBody>
      </p:sp>
      <p:sp>
        <p:nvSpPr>
          <p:cNvPr id="6159" name="Text Box 17">
            <a:extLst>
              <a:ext uri="{FF2B5EF4-FFF2-40B4-BE49-F238E27FC236}">
                <a16:creationId xmlns:a16="http://schemas.microsoft.com/office/drawing/2014/main" id="{6E49BEB9-8C8D-4910-B8A3-17B8643A5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4868863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opatrování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4250C50-322D-4F60-AC5F-DA6C32788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>
                <a:solidFill>
                  <a:srgbClr val="666633"/>
                </a:solidFill>
              </a:rPr>
              <a:t>Profesionální způsoby práce (pomoc, kontrola, opora)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ACE7E12-7138-4360-B6DB-C7277FDE6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rgbClr val="CC0099"/>
                </a:solidFill>
              </a:rPr>
              <a:t>Pomoc i kontrola jsou profesionální způsoby práce!!!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>
              <a:solidFill>
                <a:srgbClr val="CC0099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rgbClr val="CC0099"/>
                </a:solidFill>
              </a:rPr>
              <a:t>Kontrola</a:t>
            </a:r>
            <a:r>
              <a:rPr lang="cs-CZ" altLang="cs-CZ" sz="2400"/>
              <a:t> je pracovníkův počin, který vykonává, aniž by si předem ověřil, zda o to klient stojí. Výsledkem je </a:t>
            </a:r>
            <a:r>
              <a:rPr lang="cs-CZ" altLang="cs-CZ" sz="2400">
                <a:solidFill>
                  <a:schemeClr val="accent2"/>
                </a:solidFill>
              </a:rPr>
              <a:t>expertní řešení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přebírání klientova problému</a:t>
            </a:r>
            <a:r>
              <a:rPr lang="cs-CZ" altLang="cs-CZ" sz="2400"/>
              <a:t> na sebe.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rgbClr val="CC0099"/>
                </a:solidFill>
              </a:rPr>
              <a:t>Pomoc</a:t>
            </a:r>
            <a:r>
              <a:rPr lang="cs-CZ" altLang="cs-CZ" sz="2400"/>
              <a:t> je taková </a:t>
            </a:r>
            <a:r>
              <a:rPr lang="cs-CZ" altLang="cs-CZ" sz="2400">
                <a:solidFill>
                  <a:schemeClr val="accent2"/>
                </a:solidFill>
              </a:rPr>
              <a:t>spolupráce</a:t>
            </a:r>
            <a:r>
              <a:rPr lang="cs-CZ" altLang="cs-CZ" sz="2400"/>
              <a:t> klienta s pracovníkem, která je výsledkem </a:t>
            </a:r>
            <a:r>
              <a:rPr lang="cs-CZ" altLang="cs-CZ" sz="2400">
                <a:solidFill>
                  <a:schemeClr val="accent2"/>
                </a:solidFill>
              </a:rPr>
              <a:t>dojednávání</a:t>
            </a:r>
            <a:r>
              <a:rPr lang="cs-CZ" altLang="cs-CZ" sz="2400"/>
              <a:t> o objednávkách, nabídkách  a cílech. Výsledkem je </a:t>
            </a:r>
            <a:r>
              <a:rPr lang="cs-CZ" altLang="cs-CZ" sz="2400">
                <a:solidFill>
                  <a:schemeClr val="accent2"/>
                </a:solidFill>
              </a:rPr>
              <a:t>klientovo řešení</a:t>
            </a:r>
            <a:r>
              <a:rPr lang="cs-CZ" altLang="cs-CZ" sz="2400"/>
              <a:t>, klient je plnomocný a zodpovědný spolupracovník.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CCCC3A9-612D-4F87-8CD5-723AE0F8D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990033"/>
                </a:solidFill>
              </a:rPr>
              <a:t>Druhy odborné pomoci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8E0081C-E40E-4EED-9B59-CF26A24FC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0E865A11-6DD2-4006-A75B-883D1A023A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2205038"/>
            <a:ext cx="0" cy="3455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9BB46229-DBF7-4D34-8A85-AA4CC575C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860800"/>
            <a:ext cx="4681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2CF76C05-60BF-407F-8D0B-2597E9A79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716338"/>
            <a:ext cx="1152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D17338BC-7433-45D6-91DE-7F38532B8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716338"/>
            <a:ext cx="1439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rgbClr val="008000"/>
                </a:solidFill>
              </a:rPr>
              <a:t>sbíhání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BDE05307-51C6-4443-80CE-893F961F0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3716338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rgbClr val="008000"/>
                </a:solidFill>
              </a:rPr>
              <a:t>rozdíly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DC722883-E776-4790-8EB9-3C2EFA9EA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5805488"/>
            <a:ext cx="25923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         </a:t>
            </a:r>
            <a:r>
              <a:rPr lang="cs-CZ" altLang="cs-CZ" sz="1800">
                <a:solidFill>
                  <a:srgbClr val="008000"/>
                </a:solidFill>
              </a:rPr>
              <a:t>zúžení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479CE373-50B2-48A2-A1EE-2D2433432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005263"/>
            <a:ext cx="23034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/>
              <a:t>Poskytování pomoci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E4D6B42E-26FE-4606-BACF-E27B85F56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1844675"/>
            <a:ext cx="165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rgbClr val="008000"/>
                </a:solidFill>
              </a:rPr>
              <a:t>rozšíření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5661DFED-E2C9-4280-B86A-3B32E8418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205038"/>
            <a:ext cx="3968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/>
              <a:t>Hledání pomoci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C59B8DCF-28CA-4A5C-A7EC-830B83F63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068638"/>
            <a:ext cx="1728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990033"/>
                </a:solidFill>
              </a:rPr>
              <a:t>poradenství</a:t>
            </a: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74009ED1-EE53-45E8-9D5E-56E225B52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4508500"/>
            <a:ext cx="1511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990033"/>
                </a:solidFill>
              </a:rPr>
              <a:t>terapie</a:t>
            </a: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id="{DC32142C-087E-499E-A7E9-2FA2E8E9D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365625"/>
            <a:ext cx="172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990033"/>
                </a:solidFill>
              </a:rPr>
              <a:t>doprovázení</a:t>
            </a:r>
          </a:p>
        </p:txBody>
      </p:sp>
      <p:sp>
        <p:nvSpPr>
          <p:cNvPr id="8208" name="Text Box 16">
            <a:extLst>
              <a:ext uri="{FF2B5EF4-FFF2-40B4-BE49-F238E27FC236}">
                <a16:creationId xmlns:a16="http://schemas.microsoft.com/office/drawing/2014/main" id="{CE56D677-9348-4F75-BA84-2961D1E60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924175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990033"/>
                </a:solidFill>
              </a:rPr>
              <a:t>vzdělávání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816B300-24A5-4FED-85A7-64EBE3C45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solidFill>
                  <a:srgbClr val="990033"/>
                </a:solidFill>
              </a:rPr>
              <a:t>Sociální opora </a:t>
            </a:r>
            <a:br>
              <a:rPr lang="cs-CZ" altLang="cs-CZ" sz="4000">
                <a:solidFill>
                  <a:srgbClr val="990033"/>
                </a:solidFill>
              </a:rPr>
            </a:br>
            <a:r>
              <a:rPr lang="cs-CZ" altLang="cs-CZ" sz="1600">
                <a:solidFill>
                  <a:srgbClr val="990033"/>
                </a:solidFill>
              </a:rPr>
              <a:t>(nereflektuje rozdělení pomoci a kontroly – anticipovaná potřeba)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E1E7AEC-4F34-4231-AB57-654257D166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Opatření nebo intervence v zátěžové situaci (Křivohlavý, Mareš)</a:t>
            </a:r>
          </a:p>
          <a:p>
            <a:pPr eaLnBrk="1" hangingPunct="1"/>
            <a:r>
              <a:rPr lang="cs-CZ" altLang="cs-CZ" sz="2800">
                <a:solidFill>
                  <a:schemeClr val="hlink"/>
                </a:solidFill>
              </a:rPr>
              <a:t>Předpokládá se potřeba pomoci</a:t>
            </a:r>
          </a:p>
          <a:p>
            <a:pPr eaLnBrk="1" hangingPunct="1"/>
            <a:r>
              <a:rPr lang="cs-CZ" altLang="cs-CZ" sz="2800"/>
              <a:t>Otázka vyhledávání – nevyhledávání pomoci</a:t>
            </a:r>
          </a:p>
          <a:p>
            <a:pPr eaLnBrk="1" hangingPunct="1"/>
            <a:r>
              <a:rPr lang="cs-CZ" altLang="cs-CZ" sz="2800">
                <a:solidFill>
                  <a:schemeClr val="hlink"/>
                </a:solidFill>
              </a:rPr>
              <a:t>Druhy SO: emocionální, kognitivní, materiální...</a:t>
            </a:r>
          </a:p>
          <a:p>
            <a:pPr eaLnBrk="1" hangingPunct="1"/>
            <a:r>
              <a:rPr lang="cs-CZ" altLang="cs-CZ" sz="2800"/>
              <a:t>Laik, zaškolení - komunikační schopnosti, základy práce s klientem (pro učitele, sociální pracovníky...)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7A182CF-59DF-4E79-A37D-027C3C2DA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CC0099"/>
                </a:solidFill>
              </a:rPr>
              <a:t>Pracovník a jeho příprava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C3C4833-EA39-4C40-B75B-DE1D8E3410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Jde-li o psychologické poradenství/terapii – opírá se o </a:t>
            </a:r>
            <a:r>
              <a:rPr lang="cs-CZ" altLang="cs-CZ" sz="2000">
                <a:solidFill>
                  <a:srgbClr val="CC0099"/>
                </a:solidFill>
              </a:rPr>
              <a:t>teorie osobnosti</a:t>
            </a:r>
            <a:r>
              <a:rPr lang="cs-CZ" altLang="cs-CZ" sz="2000"/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/>
              <a:t>Sebereflexe pracovníka: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 u="sng"/>
          </a:p>
          <a:p>
            <a:pPr algn="ctr"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CC0099"/>
                </a:solidFill>
              </a:rPr>
              <a:t>Mám schopnosti a pravomoci pomoci klientovi v jeho problému?</a:t>
            </a:r>
          </a:p>
          <a:p>
            <a:pPr algn="ctr" eaLnBrk="1" hangingPunct="1">
              <a:lnSpc>
                <a:spcPct val="80000"/>
              </a:lnSpc>
            </a:pPr>
            <a:endParaRPr lang="cs-CZ" altLang="cs-CZ" sz="2000">
              <a:solidFill>
                <a:srgbClr val="CC0099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cs-CZ" altLang="cs-CZ" sz="2000"/>
              <a:t>Mohu (a chci) věnovat požadovaný čas, schopnosti a úsilí vyjádřenému cíli?</a:t>
            </a:r>
          </a:p>
          <a:p>
            <a:pPr algn="ctr" eaLnBrk="1" hangingPunct="1">
              <a:lnSpc>
                <a:spcPct val="80000"/>
              </a:lnSpc>
            </a:pPr>
            <a:endParaRPr lang="cs-CZ" altLang="cs-CZ" sz="2000"/>
          </a:p>
          <a:p>
            <a:pPr algn="ctr"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CC0099"/>
                </a:solidFill>
              </a:rPr>
              <a:t>Odpovídají mé pracovní podmínky takové práci?</a:t>
            </a:r>
          </a:p>
          <a:p>
            <a:pPr algn="ctr" eaLnBrk="1" hangingPunct="1">
              <a:lnSpc>
                <a:spcPct val="80000"/>
              </a:lnSpc>
            </a:pPr>
            <a:endParaRPr lang="cs-CZ" altLang="cs-CZ" sz="2000">
              <a:solidFill>
                <a:srgbClr val="CC0099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cs-CZ" altLang="cs-CZ" sz="2000"/>
              <a:t>Jednám v souladu s posláním instituce, které jsem smluvně zavázán?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B10397135613E488E8D93EF39A4AA79" ma:contentTypeVersion="2" ma:contentTypeDescription="Vytvoří nový dokument" ma:contentTypeScope="" ma:versionID="f2dc7f90cf0c7c9d914222a4fff77052">
  <xsd:schema xmlns:xsd="http://www.w3.org/2001/XMLSchema" xmlns:xs="http://www.w3.org/2001/XMLSchema" xmlns:p="http://schemas.microsoft.com/office/2006/metadata/properties" xmlns:ns2="4af83156-3c66-4beb-82bb-d7dc8a560020" targetNamespace="http://schemas.microsoft.com/office/2006/metadata/properties" ma:root="true" ma:fieldsID="846a7538c03bc60df0fdd4f41fe18eb2" ns2:_="">
    <xsd:import namespace="4af83156-3c66-4beb-82bb-d7dc8a5600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83156-3c66-4beb-82bb-d7dc8a5600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E51122-48B2-4B6B-ABD9-15F5655EB95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B86BE8A-2E31-4D45-8B53-05AEE81EEE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ABAE20-AB3F-4BA1-9F28-CFF5BBD8AE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f83156-3c66-4beb-82bb-d7dc8a5600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772</Words>
  <Application>Microsoft Office PowerPoint</Application>
  <PresentationFormat>Předvádění na obrazovce (4:3)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Arial</vt:lpstr>
      <vt:lpstr>Výchozí návrh</vt:lpstr>
      <vt:lpstr>Prezentace aplikace PowerPoint</vt:lpstr>
      <vt:lpstr>Práce s klientem - Obsah</vt:lpstr>
      <vt:lpstr>Metody a literatura</vt:lpstr>
      <vt:lpstr>Otázky</vt:lpstr>
      <vt:lpstr>Profesionální způsoby práce (pomoc, kontrola) </vt:lpstr>
      <vt:lpstr>Profesionální způsoby práce (pomoc, kontrola, opora)</vt:lpstr>
      <vt:lpstr>Druhy odborné pomoci</vt:lpstr>
      <vt:lpstr>Sociální opora  (nereflektuje rozdělení pomoci a kontroly – anticipovaná potřeba)</vt:lpstr>
      <vt:lpstr>Pracovník a jeho příprava</vt:lpstr>
      <vt:lpstr>Profesionální postupy v poradenství, psychologické směry a školy </vt:lpstr>
      <vt:lpstr>Profesionální postupy v poradenství, psychologické směry a školy </vt:lpstr>
      <vt:lpstr>Prezentace aplikace PowerPoint</vt:lpstr>
      <vt:lpstr>Profesionální postupy v poradenství, psychologické směry a školy </vt:lpstr>
      <vt:lpstr>Prezentace aplikace PowerPoint</vt:lpstr>
      <vt:lpstr>Profesionální postupy v poradenství, psychologické směry a školy </vt:lpstr>
    </vt:vector>
  </TitlesOfParts>
  <Company>FSpS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Poradenský proces obsah</dc:title>
  <dc:creator>juva</dc:creator>
  <cp:lastModifiedBy>Bohumíra Lazarová</cp:lastModifiedBy>
  <cp:revision>63</cp:revision>
  <dcterms:created xsi:type="dcterms:W3CDTF">2006-04-20T07:09:22Z</dcterms:created>
  <dcterms:modified xsi:type="dcterms:W3CDTF">2021-03-04T17:39:08Z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0x0101003B10397135613E488E8D93EF39A4AA79</vt:lpwstr>
  </property>
</Properties>
</file>