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34"/>
  </p:notesMasterIdLst>
  <p:handoutMasterIdLst>
    <p:handoutMasterId r:id="rId35"/>
  </p:handoutMasterIdLst>
  <p:sldIdLst>
    <p:sldId id="263" r:id="rId5"/>
    <p:sldId id="266" r:id="rId6"/>
    <p:sldId id="267" r:id="rId7"/>
    <p:sldId id="268" r:id="rId8"/>
    <p:sldId id="269" r:id="rId9"/>
    <p:sldId id="291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6" r:id="rId18"/>
    <p:sldId id="278" r:id="rId19"/>
    <p:sldId id="279" r:id="rId20"/>
    <p:sldId id="280" r:id="rId21"/>
    <p:sldId id="281" r:id="rId22"/>
    <p:sldId id="287" r:id="rId23"/>
    <p:sldId id="282" r:id="rId24"/>
    <p:sldId id="283" r:id="rId25"/>
    <p:sldId id="284" r:id="rId26"/>
    <p:sldId id="288" r:id="rId27"/>
    <p:sldId id="285" r:id="rId28"/>
    <p:sldId id="286" r:id="rId29"/>
    <p:sldId id="289" r:id="rId30"/>
    <p:sldId id="290" r:id="rId31"/>
    <p:sldId id="262" r:id="rId32"/>
    <p:sldId id="261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4BC8FF"/>
    <a:srgbClr val="4BC8E1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59" autoAdjust="0"/>
  </p:normalViewPr>
  <p:slideViewPr>
    <p:cSldViewPr snapToGrid="0">
      <p:cViewPr varScale="1">
        <p:scale>
          <a:sx n="88" d="100"/>
          <a:sy n="88" d="100"/>
        </p:scale>
        <p:origin x="90" y="4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 Petrželka" userId="015d4815-e6f4-40d4-a0de-b0545683e49d" providerId="ADAL" clId="{71D03D21-B35F-4B3F-B1DC-464236252305}"/>
    <pc:docChg chg="undo redo custSel modSld">
      <pc:chgData name="Josef Petrželka" userId="015d4815-e6f4-40d4-a0de-b0545683e49d" providerId="ADAL" clId="{71D03D21-B35F-4B3F-B1DC-464236252305}" dt="2021-03-09T10:53:43.525" v="261" actId="20577"/>
      <pc:docMkLst>
        <pc:docMk/>
      </pc:docMkLst>
      <pc:sldChg chg="modSp mod">
        <pc:chgData name="Josef Petrželka" userId="015d4815-e6f4-40d4-a0de-b0545683e49d" providerId="ADAL" clId="{71D03D21-B35F-4B3F-B1DC-464236252305}" dt="2021-03-05T13:49:25.341" v="40" actId="207"/>
        <pc:sldMkLst>
          <pc:docMk/>
          <pc:sldMk cId="1343996824" sldId="268"/>
        </pc:sldMkLst>
        <pc:spChg chg="mod">
          <ac:chgData name="Josef Petrželka" userId="015d4815-e6f4-40d4-a0de-b0545683e49d" providerId="ADAL" clId="{71D03D21-B35F-4B3F-B1DC-464236252305}" dt="2021-03-05T13:49:25.341" v="40" actId="207"/>
          <ac:spMkLst>
            <pc:docMk/>
            <pc:sldMk cId="1343996824" sldId="268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71D03D21-B35F-4B3F-B1DC-464236252305}" dt="2021-03-05T13:49:11.432" v="39" actId="207"/>
        <pc:sldMkLst>
          <pc:docMk/>
          <pc:sldMk cId="4154509130" sldId="274"/>
        </pc:sldMkLst>
        <pc:spChg chg="mod">
          <ac:chgData name="Josef Petrželka" userId="015d4815-e6f4-40d4-a0de-b0545683e49d" providerId="ADAL" clId="{71D03D21-B35F-4B3F-B1DC-464236252305}" dt="2021-03-05T13:49:11.432" v="39" actId="207"/>
          <ac:spMkLst>
            <pc:docMk/>
            <pc:sldMk cId="4154509130" sldId="274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71D03D21-B35F-4B3F-B1DC-464236252305}" dt="2021-03-05T13:48:55.061" v="36" actId="207"/>
        <pc:sldMkLst>
          <pc:docMk/>
          <pc:sldMk cId="2244199161" sldId="275"/>
        </pc:sldMkLst>
        <pc:spChg chg="mod">
          <ac:chgData name="Josef Petrželka" userId="015d4815-e6f4-40d4-a0de-b0545683e49d" providerId="ADAL" clId="{71D03D21-B35F-4B3F-B1DC-464236252305}" dt="2021-03-05T13:48:55.061" v="36" actId="207"/>
          <ac:spMkLst>
            <pc:docMk/>
            <pc:sldMk cId="2244199161" sldId="275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71D03D21-B35F-4B3F-B1DC-464236252305}" dt="2021-03-05T13:48:18.158" v="29" actId="207"/>
        <pc:sldMkLst>
          <pc:docMk/>
          <pc:sldMk cId="331900171" sldId="276"/>
        </pc:sldMkLst>
        <pc:spChg chg="mod">
          <ac:chgData name="Josef Petrželka" userId="015d4815-e6f4-40d4-a0de-b0545683e49d" providerId="ADAL" clId="{71D03D21-B35F-4B3F-B1DC-464236252305}" dt="2021-03-05T13:48:18.158" v="29" actId="207"/>
          <ac:spMkLst>
            <pc:docMk/>
            <pc:sldMk cId="331900171" sldId="276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71D03D21-B35F-4B3F-B1DC-464236252305}" dt="2021-03-05T13:48:49.146" v="35" actId="207"/>
        <pc:sldMkLst>
          <pc:docMk/>
          <pc:sldMk cId="1546906754" sldId="277"/>
        </pc:sldMkLst>
        <pc:spChg chg="mod">
          <ac:chgData name="Josef Petrželka" userId="015d4815-e6f4-40d4-a0de-b0545683e49d" providerId="ADAL" clId="{71D03D21-B35F-4B3F-B1DC-464236252305}" dt="2021-03-05T13:48:49.146" v="35" actId="207"/>
          <ac:spMkLst>
            <pc:docMk/>
            <pc:sldMk cId="1546906754" sldId="277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71D03D21-B35F-4B3F-B1DC-464236252305}" dt="2021-03-05T13:47:48.532" v="23" actId="207"/>
        <pc:sldMkLst>
          <pc:docMk/>
          <pc:sldMk cId="2752558834" sldId="278"/>
        </pc:sldMkLst>
        <pc:spChg chg="mod">
          <ac:chgData name="Josef Petrželka" userId="015d4815-e6f4-40d4-a0de-b0545683e49d" providerId="ADAL" clId="{71D03D21-B35F-4B3F-B1DC-464236252305}" dt="2021-03-05T13:47:48.532" v="23" actId="207"/>
          <ac:spMkLst>
            <pc:docMk/>
            <pc:sldMk cId="2752558834" sldId="278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71D03D21-B35F-4B3F-B1DC-464236252305}" dt="2021-03-08T07:39:21.870" v="78" actId="20577"/>
        <pc:sldMkLst>
          <pc:docMk/>
          <pc:sldMk cId="1995905928" sldId="280"/>
        </pc:sldMkLst>
        <pc:spChg chg="mod">
          <ac:chgData name="Josef Petrželka" userId="015d4815-e6f4-40d4-a0de-b0545683e49d" providerId="ADAL" clId="{71D03D21-B35F-4B3F-B1DC-464236252305}" dt="2021-03-08T07:39:21.870" v="78" actId="20577"/>
          <ac:spMkLst>
            <pc:docMk/>
            <pc:sldMk cId="1995905928" sldId="280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71D03D21-B35F-4B3F-B1DC-464236252305}" dt="2021-03-08T07:41:49.511" v="157" actId="20577"/>
        <pc:sldMkLst>
          <pc:docMk/>
          <pc:sldMk cId="1524233063" sldId="281"/>
        </pc:sldMkLst>
        <pc:spChg chg="mod">
          <ac:chgData name="Josef Petrželka" userId="015d4815-e6f4-40d4-a0de-b0545683e49d" providerId="ADAL" clId="{71D03D21-B35F-4B3F-B1DC-464236252305}" dt="2021-03-08T07:41:49.511" v="157" actId="20577"/>
          <ac:spMkLst>
            <pc:docMk/>
            <pc:sldMk cId="1524233063" sldId="281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71D03D21-B35F-4B3F-B1DC-464236252305}" dt="2021-03-08T07:43:35.198" v="163" actId="207"/>
        <pc:sldMkLst>
          <pc:docMk/>
          <pc:sldMk cId="1444225903" sldId="284"/>
        </pc:sldMkLst>
        <pc:spChg chg="mod">
          <ac:chgData name="Josef Petrželka" userId="015d4815-e6f4-40d4-a0de-b0545683e49d" providerId="ADAL" clId="{71D03D21-B35F-4B3F-B1DC-464236252305}" dt="2021-03-08T07:43:35.198" v="163" actId="207"/>
          <ac:spMkLst>
            <pc:docMk/>
            <pc:sldMk cId="1444225903" sldId="284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71D03D21-B35F-4B3F-B1DC-464236252305}" dt="2021-03-05T13:46:20.553" v="8" actId="207"/>
        <pc:sldMkLst>
          <pc:docMk/>
          <pc:sldMk cId="3615212947" sldId="285"/>
        </pc:sldMkLst>
        <pc:spChg chg="mod">
          <ac:chgData name="Josef Petrželka" userId="015d4815-e6f4-40d4-a0de-b0545683e49d" providerId="ADAL" clId="{71D03D21-B35F-4B3F-B1DC-464236252305}" dt="2021-03-05T13:46:20.553" v="8" actId="207"/>
          <ac:spMkLst>
            <pc:docMk/>
            <pc:sldMk cId="3615212947" sldId="285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71D03D21-B35F-4B3F-B1DC-464236252305}" dt="2021-03-05T14:37:01.506" v="62"/>
        <pc:sldMkLst>
          <pc:docMk/>
          <pc:sldMk cId="455101224" sldId="286"/>
        </pc:sldMkLst>
        <pc:spChg chg="mod">
          <ac:chgData name="Josef Petrželka" userId="015d4815-e6f4-40d4-a0de-b0545683e49d" providerId="ADAL" clId="{71D03D21-B35F-4B3F-B1DC-464236252305}" dt="2021-03-05T14:37:01.506" v="62"/>
          <ac:spMkLst>
            <pc:docMk/>
            <pc:sldMk cId="455101224" sldId="286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71D03D21-B35F-4B3F-B1DC-464236252305}" dt="2021-03-09T10:53:43.525" v="261" actId="20577"/>
        <pc:sldMkLst>
          <pc:docMk/>
          <pc:sldMk cId="3845102156" sldId="287"/>
        </pc:sldMkLst>
        <pc:spChg chg="mod">
          <ac:chgData name="Josef Petrželka" userId="015d4815-e6f4-40d4-a0de-b0545683e49d" providerId="ADAL" clId="{71D03D21-B35F-4B3F-B1DC-464236252305}" dt="2021-03-09T10:53:43.525" v="261" actId="20577"/>
          <ac:spMkLst>
            <pc:docMk/>
            <pc:sldMk cId="3845102156" sldId="287"/>
            <ac:spMk id="4" creationId="{749E18ED-5D03-45A8-A550-24D07DA4ED1C}"/>
          </ac:spMkLst>
        </pc:spChg>
      </pc:sldChg>
      <pc:sldChg chg="addSp delSp modSp mod">
        <pc:chgData name="Josef Petrželka" userId="015d4815-e6f4-40d4-a0de-b0545683e49d" providerId="ADAL" clId="{71D03D21-B35F-4B3F-B1DC-464236252305}" dt="2021-03-08T07:44:41.077" v="172" actId="20577"/>
        <pc:sldMkLst>
          <pc:docMk/>
          <pc:sldMk cId="2610629968" sldId="288"/>
        </pc:sldMkLst>
        <pc:spChg chg="mod">
          <ac:chgData name="Josef Petrželka" userId="015d4815-e6f4-40d4-a0de-b0545683e49d" providerId="ADAL" clId="{71D03D21-B35F-4B3F-B1DC-464236252305}" dt="2021-03-08T07:44:41.077" v="172" actId="20577"/>
          <ac:spMkLst>
            <pc:docMk/>
            <pc:sldMk cId="2610629968" sldId="288"/>
            <ac:spMk id="4" creationId="{749E18ED-5D03-45A8-A550-24D07DA4ED1C}"/>
          </ac:spMkLst>
        </pc:spChg>
        <pc:spChg chg="add del mod">
          <ac:chgData name="Josef Petrželka" userId="015d4815-e6f4-40d4-a0de-b0545683e49d" providerId="ADAL" clId="{71D03D21-B35F-4B3F-B1DC-464236252305}" dt="2021-03-08T07:44:35.267" v="166" actId="478"/>
          <ac:spMkLst>
            <pc:docMk/>
            <pc:sldMk cId="2610629968" sldId="288"/>
            <ac:spMk id="7" creationId="{55FFA389-DC69-4ADF-BF4F-9A7620D5DCA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91484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313088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6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z="1600" dirty="0" err="1"/>
              <a:t>Josef</a:t>
            </a:r>
            <a:r>
              <a:rPr lang="sk-SK" sz="1600" dirty="0"/>
              <a:t> </a:t>
            </a:r>
            <a:r>
              <a:rPr lang="sk-SK" sz="1600" dirty="0" err="1"/>
              <a:t>Petrželka</a:t>
            </a:r>
            <a:r>
              <a:rPr lang="sk-SK" sz="1600" dirty="0"/>
              <a:t>, Katedra </a:t>
            </a:r>
            <a:r>
              <a:rPr lang="sk-SK" sz="1600" dirty="0" err="1"/>
              <a:t>filosofie</a:t>
            </a:r>
            <a:r>
              <a:rPr lang="sk-SK" sz="1600" dirty="0"/>
              <a:t> FF MU</a:t>
            </a:r>
          </a:p>
          <a:p>
            <a:r>
              <a:rPr lang="sk-SK" sz="1600" dirty="0" err="1"/>
              <a:t>Podzimní</a:t>
            </a:r>
            <a:r>
              <a:rPr lang="sk-SK" sz="1600" dirty="0"/>
              <a:t> </a:t>
            </a:r>
            <a:r>
              <a:rPr lang="sk-SK" sz="1600" dirty="0" err="1"/>
              <a:t>semestr</a:t>
            </a:r>
            <a:r>
              <a:rPr lang="sk-SK" sz="1600" dirty="0"/>
              <a:t> 2020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ABA0E6-05BE-41EC-93FD-62AAACAB00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FFC279-1CB8-4191-A10B-8141E7504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F96F27-2470-42FC-A56C-58D021DCE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– inverzní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5877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02" y="492377"/>
            <a:ext cx="1558771" cy="1065600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4175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6416" y="2014200"/>
            <a:ext cx="4139168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380F76E-5F29-4E62-930B-73479756539D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5841D3-89DA-4C40-AD15-F86EE525A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9174675-4DB4-4836-B5D2-B2D59CF163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322128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FDD9997-9815-4335-9CBB-6AE5A2D42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9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C1A1E2-650D-4C3E-91C7-1AD13F0367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8BE266-C78F-4FCA-AC1E-EE77042E1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841CAA-C8FD-4F1F-84DF-44BC6A75E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FC2259-5D1E-4713-BA69-D483ED1E4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934D5B-9EBA-47E4-B9CE-C00B0D73D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F8A22B-0CDD-42A6-8D58-30427B999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894824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8D57DCEB-AAB3-4C50-8FCC-0D9E632BBE21}"/>
              </a:ext>
            </a:extLst>
          </p:cNvPr>
          <p:cNvGrpSpPr/>
          <p:nvPr userDrawn="1"/>
        </p:nvGrpSpPr>
        <p:grpSpPr>
          <a:xfrm>
            <a:off x="7823199" y="-4"/>
            <a:ext cx="4370513" cy="378003"/>
            <a:chOff x="8653704" y="-5"/>
            <a:chExt cx="3548120" cy="266687"/>
          </a:xfrm>
        </p:grpSpPr>
        <p:sp>
          <p:nvSpPr>
            <p:cNvPr id="7" name="Obdélník: s jedním zakulaceným rohem 6">
              <a:extLst>
                <a:ext uri="{FF2B5EF4-FFF2-40B4-BE49-F238E27FC236}">
                  <a16:creationId xmlns:a16="http://schemas.microsoft.com/office/drawing/2014/main" id="{2DDA92A7-84FB-4925-BD0F-44B23E58CCC2}"/>
                </a:ext>
              </a:extLst>
            </p:cNvPr>
            <p:cNvSpPr/>
            <p:nvPr/>
          </p:nvSpPr>
          <p:spPr bwMode="auto">
            <a:xfrm flipH="1" flipV="1">
              <a:off x="8653704" y="-5"/>
              <a:ext cx="3548120" cy="266687"/>
            </a:xfrm>
            <a:prstGeom prst="round1Rect">
              <a:avLst>
                <a:gd name="adj" fmla="val 5000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614F08BD-A683-422B-BBD0-8F0BB4DB1401}"/>
                </a:ext>
              </a:extLst>
            </p:cNvPr>
            <p:cNvSpPr txBox="1"/>
            <p:nvPr/>
          </p:nvSpPr>
          <p:spPr>
            <a:xfrm>
              <a:off x="8690160" y="10660"/>
              <a:ext cx="3501668" cy="21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Filozofie pro posluchače nefilozofických oborů</a:t>
              </a:r>
            </a:p>
          </p:txBody>
        </p:sp>
      </p:grpSp>
      <p:sp>
        <p:nvSpPr>
          <p:cNvPr id="9" name="Obdélník: s jedním zakulaceným rohem 8">
            <a:extLst>
              <a:ext uri="{FF2B5EF4-FFF2-40B4-BE49-F238E27FC236}">
                <a16:creationId xmlns:a16="http://schemas.microsoft.com/office/drawing/2014/main" id="{F6E1766B-B15B-454C-B6D9-6994000F91A0}"/>
              </a:ext>
            </a:extLst>
          </p:cNvPr>
          <p:cNvSpPr/>
          <p:nvPr userDrawn="1"/>
        </p:nvSpPr>
        <p:spPr bwMode="auto">
          <a:xfrm flipH="1" flipV="1">
            <a:off x="8757920" y="375954"/>
            <a:ext cx="3434080" cy="289874"/>
          </a:xfrm>
          <a:prstGeom prst="round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700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KA5R9iD2kc?start=7&amp;feature=oembed" TargetMode="External"/><Relationship Id="rId4" Type="http://schemas.openxmlformats.org/officeDocument/2006/relationships/hyperlink" Target="https://www.youtube.com/watch?v=RKA5R9iD2kc&amp;t=7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socha, budova, muž&#10;&#10;Popis byl vytvořen automaticky">
            <a:extLst>
              <a:ext uri="{FF2B5EF4-FFF2-40B4-BE49-F238E27FC236}">
                <a16:creationId xmlns:a16="http://schemas.microsoft.com/office/drawing/2014/main" id="{70B15832-71EB-4735-8CA9-9FE8A2552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05" y="2542903"/>
            <a:ext cx="8240696" cy="4315097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DF7E5609-4816-414F-8C39-34D2019D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Co je filosofie? A k čemu?</a:t>
            </a:r>
            <a:br>
              <a:rPr lang="cs-CZ" dirty="0"/>
            </a:br>
            <a:endParaRPr lang="sk-SK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35D4B4B-3993-4E43-971B-B585C7CA0B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Josef Petrželka, Katedra </a:t>
            </a:r>
            <a:r>
              <a:rPr lang="sk-SK" dirty="0" err="1"/>
              <a:t>filosofie</a:t>
            </a:r>
            <a:r>
              <a:rPr lang="sk-SK" dirty="0"/>
              <a:t> FF MU</a:t>
            </a:r>
          </a:p>
          <a:p>
            <a:r>
              <a:rPr lang="sk-SK" dirty="0"/>
              <a:t>Jarní </a:t>
            </a:r>
            <a:r>
              <a:rPr lang="sk-SK" dirty="0" err="1"/>
              <a:t>semestr</a:t>
            </a:r>
            <a:r>
              <a:rPr lang="sk-SK" dirty="0"/>
              <a:t> 2021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4326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A. Různé koncepce a „definice“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b. Současnost (téměř)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W. </a:t>
            </a:r>
            <a:r>
              <a:rPr lang="cs-CZ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Lawhead</a:t>
            </a: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cs-CZ" i="1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The</a:t>
            </a:r>
            <a:r>
              <a:rPr lang="cs-CZ" i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Philosophical</a:t>
            </a:r>
            <a:r>
              <a:rPr lang="cs-CZ" i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Journey</a:t>
            </a: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, 2000):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</a:t>
            </a: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Filosofie je </a:t>
            </a:r>
            <a:b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1. hledání </a:t>
            </a:r>
            <a:r>
              <a:rPr lang="cs-CZ" sz="18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soběporozumění</a:t>
            </a: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b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2. láska k moudrosti a snaha o její dosažení,</a:t>
            </a:r>
            <a:b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3. kladení otázek o významu našich nejzákladnějších pojmů,</a:t>
            </a:r>
            <a:b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4. hledání základních přesvědčení, která budou racionálně odůvodněna.“</a:t>
            </a:r>
          </a:p>
          <a:p>
            <a:pPr lvl="2"/>
            <a:endParaRPr lang="cs-CZ" sz="2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M. Otisk (</a:t>
            </a:r>
            <a:r>
              <a:rPr lang="cs-CZ" i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Filosofie a její vybrané problémy</a:t>
            </a: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, 2007):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„Jest tedy patrno, že ani dnes dostupné texty, které uvádějí do filosofie, nejsou sto podat bezvadnou definici filosofie. Nelze předpokládat, že rozmnožování výčtu těchto definic, či dokonce pokus o vlastní výměr, by vedl k lepšímu výsledku: Filosofie je minimálně velice obtížně definovatelná, je docela dobře možné, že již z povahy samotné filosofie plyne, že je nedefinovatelná...“</a:t>
            </a:r>
          </a:p>
          <a:p>
            <a:pPr lvl="1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287236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A. Různé koncepce a „definice“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c. Shrnutí – typické motivy v definicích a koncepcích filosofie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38350" lvl="1" indent="-514350">
              <a:buFont typeface="+mj-lt"/>
              <a:buAutoNum type="romanLcPeriod"/>
            </a:pPr>
            <a:r>
              <a:rPr lang="cs-CZ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specifická poznávací činnost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„kritická rozumová věda“, „zvláštní myšlenkové úsilí“</a:t>
            </a:r>
          </a:p>
          <a:p>
            <a:pPr lvl="2">
              <a:buClr>
                <a:srgbClr val="0000DC"/>
              </a:buClr>
            </a:pP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38350" lvl="1" indent="-514350">
              <a:buFont typeface="+mj-lt"/>
              <a:buAutoNum type="romanLcPeriod"/>
            </a:pPr>
            <a:r>
              <a:rPr lang="cs-CZ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speciální předmět typově odlišný od předmětu jiných věd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„zkoumat jednotlivá jsoucna nikoli jako ostatní vědy v jejich dílčích projevech, ale z hlediska toho, že, jak a proč vůbec jsou“, „jednotný názor světa“, „co jest ustavičně v týchž vztazích neproměnné“</a:t>
            </a:r>
          </a:p>
          <a:p>
            <a:pPr lvl="2">
              <a:buClr>
                <a:srgbClr val="0000DC"/>
              </a:buClr>
            </a:pP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38350" lvl="1" indent="-514350">
              <a:buFont typeface="+mj-lt"/>
              <a:buAutoNum type="romanLcPeriod"/>
            </a:pPr>
            <a:r>
              <a:rPr lang="cs-CZ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specifický účel a výsledek (v rámci osobního života člověka)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  <a:t>„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lidé filosofovali, aby unikli nevědomosti“, „</a:t>
            </a:r>
            <a:r>
              <a:rPr lang="cs-CZ" sz="1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sebepochopení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soběporozumění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)“, „jak na svět zírati, jak smýšleti a jednati“, „smysl života, počínání a usilování“ </a:t>
            </a:r>
          </a:p>
          <a:p>
            <a:pPr marL="324000" lvl="1" indent="0">
              <a:buNone/>
            </a:pP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415450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B. Srovnání: filosofie a …</a:t>
            </a:r>
            <a:br>
              <a:rPr lang="cs-CZ" sz="3600" b="0" dirty="0"/>
            </a:b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Smysl určení věci srovnáváním: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Učinit si představu o tom, co je méně známé, mohu i tak, když vyjdu od něčeho známějšího a ukážu, čím se od něj to méně známé shoduje liší.</a:t>
            </a:r>
            <a:b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Na druhou stranu zde musí být nějaká podobnost – nic by nám nepomohlo srovnání s něčím zcela odlišným, to bychom skončili u „ale to je něco úplně jiného“, aniž bychom se dozvěděli „co jiného“ to naše méně známé je.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Chceme-li např. lépe poznat určitý druh jablka mezi jinými druhy, nebude mít smysl jej srovnávat s hruškami.</a:t>
            </a:r>
            <a:br>
              <a:rPr lang="cs-CZ" sz="10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Filosofii lze smysluplně srovnat s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náboženstvím, vědou a uměním (beletrií)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, jež jsou jistě obecně známější, ale už ne např. se sportem či s módou (i když ty asi také všichni známe).</a:t>
            </a:r>
            <a:b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Srovnání ovšem poukáže jen na shody se srovnávaným a odlišnosti od něj a nemusí postihnout (vnitřní) podstatu zkoumané věci (kterou očekáváme v definici).</a:t>
            </a: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224419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B. Srovnání: filosofie a …</a:t>
            </a:r>
            <a:br>
              <a:rPr lang="cs-CZ" sz="3600" b="0" dirty="0"/>
            </a:b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a. Filosofie a </a:t>
            </a:r>
            <a:r>
              <a:rPr lang="cs-CZ" sz="24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náboženství</a:t>
            </a: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  <a:t>srovnání cíle, předmětu, formy, metod, proměn v dějinách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Cíl: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	poznání skutečnosti (a místa člověka v ní)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	určení úkolu člověka (v rámci skutečnosti)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Předmět: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v zásadě stejný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 – celek skutečnosti včetně člověka, člověk (a obklopující 			skutečnost)		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Forma: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	odborné texty (knihy, články)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rituály, náboženská praxe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Metody: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dedukce, pojmová analýza, hermeneutika, argumentace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b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výklad „posvátných textů“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Proměny: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proměna kladených otázek a témat vůbec, proměna odpovědí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lpění na tradici a „posvátných textů“, silná dogmatičnost</a:t>
            </a: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154690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B. Srovnání: filosofie a …</a:t>
            </a:r>
            <a:br>
              <a:rPr lang="cs-CZ" sz="3600" b="0" dirty="0"/>
            </a:b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b. Filosofie a </a:t>
            </a:r>
            <a:r>
              <a:rPr lang="cs-CZ" sz="24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věda</a:t>
            </a: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  <a:t>srovnání cíle, předmětu, formy, metod, proměn v dějinách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Cíl: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stejný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 – poznání skutečnosti (a místa člověka v ní)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Předmět: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v zásadě stejný</a:t>
            </a: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– celek skutečnosti včetně člověka; ovšem na straně vědy striktně 		rozčleněný do mnoha dílčích věd		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Forma: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stejná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 – odborné texty (knihy, články)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Metody: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dedukce, pojmová analýza, hermeneutika, argumentace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b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velmi specifické metody pozorování i zpracování empirických dat; modelování, 			experiment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Proměny: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proměna kladených otázek a témat vůbec, proměna odpovědí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jednoznačný postup poznání co do tematické šíře i hloubky odůvodnění poznatků</a:t>
            </a: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331900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B. Srovnání: filosofie a …</a:t>
            </a:r>
            <a:br>
              <a:rPr lang="cs-CZ" sz="3600" b="0" dirty="0"/>
            </a:b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c. Filosofie a </a:t>
            </a:r>
            <a:r>
              <a:rPr lang="cs-CZ" sz="24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umění </a:t>
            </a: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(beletrie)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  <a:t>srovnání cíle, předmětu, formy, metod, proměn v dějinách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Cíl: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	(objektivní a obecné) poznání skutečnosti (a místa člověka v ní)</a:t>
            </a: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	(subjektivní) zobrazení lidského světa a emocionální působení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Předmět: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podobný</a:t>
            </a: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– celek skutečnosti včetně člověka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především individuální lidský svět, 		ale (někdy více, někdy méně) v rámci celku skutečnosti		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Forma: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velmi podobná</a:t>
            </a: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– odborné texty (knihy, články)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	knihy a jiné texty (avšak bez odborných náležitostí)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Metody: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dedukce, pojmová analýza, hermeneutika, argumentace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b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tvůrčí (někdy i iracionální) aktivita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Proměny: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	proměna kladených otázek a témat vůbec, proměna odpovědí </a:t>
            </a:r>
            <a:r>
              <a:rPr lang="cs-CZ" sz="1800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>
                <a:solidFill>
                  <a:srgbClr val="0000DC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		</a:t>
            </a: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střídání uměleckých směrů a žánrů</a:t>
            </a: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2752558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C. </a:t>
            </a:r>
            <a:r>
              <a:rPr lang="cs-CZ" sz="3600" b="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Přehled témat a disciplín filosofie</a:t>
            </a:r>
            <a:br>
              <a:rPr lang="cs-CZ" sz="3600" b="0" dirty="0"/>
            </a:b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Smysl určení věci přehledem: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Zkoumanou věc můžeme blíže poznat také tak, že ukážeme, co všechno k ní patří, z čeho všeho se skládá, co všechno obsahuje.</a:t>
            </a:r>
            <a:b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Tak určitě získáme celkový přehled, ale ne nutně i pochopení toho, co je v dané věci důležité a ústřední (to je opět nevýhoda vůči definici).</a:t>
            </a:r>
            <a:b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Následující představení disciplín a problémů filosofie je seřazeno podle postupu výuky – od (doufáme!) atraktivnějších témat k abstraktnějším.</a:t>
            </a:r>
            <a:b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ea typeface="MS Mincho" panose="02020609040205080304" pitchFamily="49" charset="-128"/>
                <a:cs typeface="Times New Roman" panose="02020603050405020304" pitchFamily="18" charset="0"/>
              </a:rPr>
              <a:t>Z hlediska vlastní filosofické tradice a vlastního filosofického významu by však na prvních třech místech byly ontologie, epistemologie, etika.</a:t>
            </a: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92837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C. </a:t>
            </a:r>
            <a:r>
              <a:rPr lang="cs-CZ" sz="3600" b="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Přehled témat a disciplín filosofie</a:t>
            </a:r>
            <a:br>
              <a:rPr lang="cs-CZ" sz="3600" b="0" dirty="0"/>
            </a:b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529200" indent="-457200">
              <a:lnSpc>
                <a:spcPct val="100000"/>
              </a:lnSpc>
              <a:buFont typeface="+mj-lt"/>
              <a:buAutoNum type="alphaLcPeriod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Etika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problémy morálního jednání, hodnot, např. „jak správně žít“, „v čem spočívá dobro“ atd.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lphaLcPeriod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Sociální a politická filosofie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problém společenské spravedlnosti a problém spravedlivého uspořádání společnosti, svoboda, rovnost, moc, autorita, lidská a občanská práva, kolektivismus, individualismus, totalitarismus, stát, ideologie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86350" indent="-514350">
              <a:buFont typeface="+mj-lt"/>
              <a:buAutoNum type="alphaLcPeriod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Filosofická antropologie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obecné otázky po podstatě člověka (např. vztahu „duše“ a těla), jeho místě ve světě, po limitech a možnostech jeho zdokonalení atd.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lphaLcPeriod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Epistemologie (gnoseologie)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otázky po metodách získávání, po kvalitách a způsobech komunikace poznatků, např. „co je vědění“, „co je pravda“ atd.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1995905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C. </a:t>
            </a:r>
            <a:r>
              <a:rPr lang="cs-CZ" sz="3600" b="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Přehled témat a disciplín filosofie</a:t>
            </a:r>
            <a:br>
              <a:rPr lang="cs-CZ" sz="3600" b="0" dirty="0"/>
            </a:b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529200" indent="-457200">
              <a:lnSpc>
                <a:spcPct val="100000"/>
              </a:lnSpc>
              <a:buFont typeface="+mj-lt"/>
              <a:buAutoNum type="alphaLcPeriod" startAt="5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Filosofie vědy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jak rozlišit vědecké tvrzení od nevědeckého, jak se dosahuje pokroku ve vědě atd.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lphaLcPeriod" startAt="5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Filosofie mysli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jaký je vztah mezi myslí a tělem, jak může nějaký fyzický proces způsobit určitý psychický stav, a také naopak, jak může něco psychického účinně působit na fyzickou stránku člověka atd.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lphaLcPeriod" startAt="5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Filosofie jazyka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otázky po vztahu jazyka a věcí, významech jazykových výrazů atd.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lphaLcPeriod" startAt="5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Ontologie (metafyzika)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zabývá se otázkami jako „co existuje“, „jak to existuje“, „jaké jsou vlastnosti jsoucen“, „co je principem veškeré skutečnosti“ atd.</a:t>
            </a:r>
            <a:endParaRPr lang="cs-CZ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1524233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C. </a:t>
            </a:r>
            <a:r>
              <a:rPr lang="cs-CZ" sz="3600" b="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Přehled témat a disciplín filosofie</a:t>
            </a:r>
            <a:br>
              <a:rPr lang="cs-CZ" sz="3600" b="0" dirty="0"/>
            </a:b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529200" indent="-457200">
              <a:lnSpc>
                <a:spcPct val="100000"/>
              </a:lnSpc>
              <a:buFont typeface="+mj-lt"/>
              <a:buAutoNum type="alphaLcPeriod" startAt="9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Filosofie umění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co je </a:t>
            </a:r>
            <a:r>
              <a:rPr lang="pt-BR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umění, umění a emoce, umění a morální hodnot</a:t>
            </a: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y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lphaLcPeriod" startAt="9"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Filosofie dějin, filosofie práva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speciálnější disciplíny, zabývají se mj. obecnými a metodologickými otázkami daných oblastí (např. mají dějiny nějaký cíl?, jaký je původ právních norem?)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těmito disciplínami se náš kurz blíže nezabývá</a:t>
            </a:r>
            <a:b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384510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953" y="720000"/>
            <a:ext cx="6610610" cy="451576"/>
          </a:xfrm>
        </p:spPr>
        <p:txBody>
          <a:bodyPr/>
          <a:lstStyle/>
          <a:p>
            <a:pPr algn="ctr"/>
            <a:r>
              <a:rPr lang="cs-CZ" dirty="0"/>
              <a:t>Obsah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pl-PL" dirty="0"/>
              <a:t>Co je filosofie?</a:t>
            </a:r>
          </a:p>
          <a:p>
            <a:pPr marL="838350" lvl="1" indent="-514350">
              <a:buFont typeface="+mj-lt"/>
              <a:buAutoNum type="alphaUcPeriod"/>
            </a:pPr>
            <a:r>
              <a:rPr lang="pl-PL" dirty="0"/>
              <a:t>Různé koncepce a „definice” filosofie</a:t>
            </a:r>
          </a:p>
          <a:p>
            <a:pPr marL="838350" lvl="1" indent="-514350">
              <a:buFont typeface="+mj-lt"/>
              <a:buAutoNum type="alphaUcPeriod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Srovnání: filosofie a … věda, náboženství, umění</a:t>
            </a:r>
          </a:p>
          <a:p>
            <a:pPr marL="838350" lvl="1" indent="-514350">
              <a:buFont typeface="+mj-lt"/>
              <a:buAutoNum type="alphaUcPeriod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Přehled témat či problémů filosofie a jejích disciplín</a:t>
            </a:r>
            <a:endParaRPr lang="pl-PL" dirty="0"/>
          </a:p>
          <a:p>
            <a:pPr marL="586350" indent="-514350">
              <a:buFont typeface="+mj-lt"/>
              <a:buAutoNum type="arabicPeriod"/>
            </a:pPr>
            <a:endParaRPr lang="pl-PL" dirty="0"/>
          </a:p>
          <a:p>
            <a:pPr marL="586350" indent="-514350">
              <a:buFont typeface="+mj-lt"/>
              <a:buAutoNum type="arabicPeriod"/>
            </a:pPr>
            <a:r>
              <a:rPr lang="pl-PL" dirty="0"/>
              <a:t>K čemu je filosofie?</a:t>
            </a:r>
          </a:p>
          <a:p>
            <a:pPr marL="838350" lvl="1" indent="-514350">
              <a:buFont typeface="+mj-lt"/>
              <a:buAutoNum type="alphaUcPeriod"/>
            </a:pPr>
            <a:r>
              <a:rPr lang="pl-PL" dirty="0"/>
              <a:t>Co znamená to „k čemu”?</a:t>
            </a:r>
          </a:p>
          <a:p>
            <a:pPr marL="838350" lvl="1" indent="-514350">
              <a:buFont typeface="+mj-lt"/>
              <a:buAutoNum type="alphaUcPeriod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Kompetence filosofie (a jejich historické proměny)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44B268-803F-481F-B2C2-0A4128C2F38E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2937383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953" y="720000"/>
            <a:ext cx="6610610" cy="451576"/>
          </a:xfrm>
        </p:spPr>
        <p:txBody>
          <a:bodyPr/>
          <a:lstStyle/>
          <a:p>
            <a:pPr algn="ctr"/>
            <a:r>
              <a:rPr lang="cs-CZ" sz="3600" dirty="0"/>
              <a:t>I. 2. K čemu je filosofie?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72000" lvl="0" indent="0">
              <a:buNone/>
            </a:pPr>
            <a:r>
              <a:rPr lang="cs-CZ" sz="2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Když už víme (aspoň tak trochu), co filosofie je, můžeme se zeptat, k čemu je. A k čemu může být užitečná i vám.</a:t>
            </a:r>
            <a:br>
              <a:rPr lang="cs-CZ" sz="2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24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29200" lvl="0" indent="-457200">
              <a:buFont typeface="+mj-lt"/>
              <a:buAutoNum type="alphaUcPeriod"/>
            </a:pPr>
            <a:r>
              <a:rPr lang="cs-CZ" sz="2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Co znamená to „k čemu“?</a:t>
            </a:r>
            <a:br>
              <a:rPr lang="cs-CZ" sz="2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24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29200" lvl="0" indent="-457200">
              <a:buFont typeface="+mj-lt"/>
              <a:buAutoNum type="alphaUcPeriod"/>
            </a:pPr>
            <a:r>
              <a:rPr lang="cs-CZ" sz="2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Kompetence filosofie (a jejich historické proměny)</a:t>
            </a:r>
          </a:p>
          <a:p>
            <a:pPr lvl="1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1333485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2. A. </a:t>
            </a:r>
            <a:r>
              <a:rPr lang="cs-CZ" sz="3600" b="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Co znamená „k čemu“?</a:t>
            </a: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spc="-1" dirty="0">
                <a:uFill>
                  <a:solidFill>
                    <a:srgbClr val="FFFFFF"/>
                  </a:solidFill>
                </a:uFill>
              </a:rPr>
              <a:t>„K čemu to je?“ „To není k ničemu.“</a:t>
            </a:r>
            <a:br>
              <a:rPr lang="cs-CZ" sz="2400" spc="-1" dirty="0">
                <a:uFill>
                  <a:solidFill>
                    <a:srgbClr val="FFFFFF"/>
                  </a:solidFill>
                </a:uFill>
              </a:rPr>
            </a:br>
            <a:endParaRPr lang="cs-CZ" sz="2400" spc="-1" dirty="0">
              <a:uFill>
                <a:solidFill>
                  <a:srgbClr val="FFFFFF"/>
                </a:solidFill>
              </a:u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To jsou v každodenním životě velmi častá vyjádření. Přitom se jaksi automaticky předpokládá, že je jasné, co se myslí tím „k čemu“.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Tedy by mělo být jasné a samozřejmé, v jakém vztahu či kontextu se o dané věci vyjadřujeme.</a:t>
            </a:r>
            <a:br>
              <a:rPr lang="cs-CZ" sz="2000" spc="-1" dirty="0">
                <a:uFill>
                  <a:solidFill>
                    <a:srgbClr val="FFFFFF"/>
                  </a:solidFill>
                </a:uFill>
              </a:rPr>
            </a:br>
            <a:endParaRPr lang="cs-CZ" sz="2000" spc="-1" dirty="0">
              <a:uFill>
                <a:solidFill>
                  <a:srgbClr val="FFFFFF"/>
                </a:solidFill>
              </a:u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To ale tak úplně samozřejmé nebude. Posuďte sami podle následujících výpovědí o filosofii, v nichž je to „k čemu“ vždy výslovně určeno.</a:t>
            </a:r>
            <a:br>
              <a:rPr lang="cs-CZ" sz="1600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3678127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2. A. </a:t>
            </a:r>
            <a:r>
              <a:rPr lang="cs-CZ" sz="3600" b="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Co znamená „k čemu“?</a:t>
            </a: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„K čemu je mi (užitečné) studium filosofie?“</a:t>
            </a:r>
            <a:br>
              <a:rPr lang="cs-CZ" sz="2000" spc="-1" dirty="0">
                <a:uFill>
                  <a:solidFill>
                    <a:srgbClr val="FFFFFF"/>
                  </a:solidFill>
                </a:uFill>
              </a:rPr>
            </a:br>
            <a:endParaRPr lang="cs-CZ" sz="2000" spc="-1" dirty="0">
              <a:uFill>
                <a:solidFill>
                  <a:srgbClr val="FFFFFF"/>
                </a:solidFill>
              </a:u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Studium filosofie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je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 velmi užitečné (přímo nezbytné)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ke splnění všech podmínek bakalářského studia na MU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Studium filosofie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není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 příliš užitečné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 nalezení lukrativnějšího zaměstnání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Studium filosofie určitě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není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 nezbytné a asi ani příliš užitečné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 přežití jednotlivce 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a jeho rodu.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Studium filosofie nebylo a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není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 nezbytné ani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 přežití druhu 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Homo sapiens.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Studium filosofie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je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 velmi užitečné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ke kultivaci myšlení 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(a následně snad i jednání), jež spočívá mj. ve vnímání skutečností v širším kontextu a v rozlišování (a respektování) různých perspektiv.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Studium filosofie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je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 rozhodně užitečné až nezbytné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 získání ucelenějšího a věcně a argumentačně podloženého pohledu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 na život a skutečnost.</a:t>
            </a:r>
            <a:br>
              <a:rPr lang="cs-CZ" sz="1600" spc="-1" dirty="0">
                <a:uFill>
                  <a:solidFill>
                    <a:srgbClr val="FFFFFF"/>
                  </a:solidFill>
                </a:uFill>
              </a:rPr>
            </a:br>
            <a:endParaRPr lang="cs-CZ" sz="1600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Otázka na vás: Která z těch „k čemu“ jsou pro vás důležitá, příp. které z nich je pro vás vůbec nejdůležitější?</a:t>
            </a:r>
            <a:endParaRPr lang="cs-CZ" sz="2400" spc="-1" dirty="0">
              <a:uFill>
                <a:solidFill>
                  <a:srgbClr val="FFFFFF"/>
                </a:solidFill>
              </a:uFill>
            </a:endParaRP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1444225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kreslení, muž&#10;&#10;Popis byl vytvořen automaticky">
            <a:extLst>
              <a:ext uri="{FF2B5EF4-FFF2-40B4-BE49-F238E27FC236}">
                <a16:creationId xmlns:a16="http://schemas.microsoft.com/office/drawing/2014/main" id="{B38DAAA2-DBED-40BC-BC7A-071BAE703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002"/>
            <a:ext cx="5859581" cy="516599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400" y="720000"/>
            <a:ext cx="8593200" cy="450000"/>
          </a:xfrm>
        </p:spPr>
        <p:txBody>
          <a:bodyPr/>
          <a:lstStyle/>
          <a:p>
            <a:pPr algn="ctr"/>
            <a:r>
              <a:rPr lang="cs-CZ" sz="3600" b="0" dirty="0"/>
              <a:t>I. 2. A. </a:t>
            </a:r>
            <a:r>
              <a:rPr lang="cs-CZ" sz="3600" b="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Co znamená „k čemu“?</a:t>
            </a:r>
            <a:endParaRPr lang="cs-CZ" sz="3600" b="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92002"/>
            <a:ext cx="5272883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Sókratés pečuje o duši ševce</a:t>
            </a:r>
            <a:br>
              <a:rPr lang="cs-CZ" sz="2000" spc="-1" dirty="0">
                <a:uFill>
                  <a:solidFill>
                    <a:srgbClr val="FFFFFF"/>
                  </a:solidFill>
                </a:uFill>
              </a:rPr>
            </a:b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(© Michal </a:t>
            </a:r>
            <a:r>
              <a:rPr lang="cs-CZ" sz="2000" spc="-1" dirty="0" err="1">
                <a:uFill>
                  <a:solidFill>
                    <a:srgbClr val="FFFFFF"/>
                  </a:solidFill>
                </a:uFill>
              </a:rPr>
              <a:t>Peichl</a:t>
            </a:r>
            <a:r>
              <a:rPr lang="cs-CZ" sz="2000" spc="-1">
                <a:uFill>
                  <a:solidFill>
                    <a:srgbClr val="FFFFFF"/>
                  </a:solidFill>
                </a:uFill>
              </a:rPr>
              <a:t>, 2016)</a:t>
            </a:r>
            <a:br>
              <a:rPr lang="cs-CZ" sz="2000" spc="-1" dirty="0">
                <a:uFill>
                  <a:solidFill>
                    <a:srgbClr val="FFFFFF"/>
                  </a:solidFill>
                </a:uFill>
              </a:rPr>
            </a:br>
            <a:endParaRPr lang="cs-CZ" sz="2000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Švec pracuje, vyrábí boty.</a:t>
            </a:r>
            <a:br>
              <a:rPr lang="cs-CZ" sz="2000" spc="-1" dirty="0">
                <a:uFill>
                  <a:solidFill>
                    <a:srgbClr val="FFFFFF"/>
                  </a:solidFill>
                </a:uFill>
              </a:rPr>
            </a:br>
            <a:endParaRPr lang="cs-CZ" sz="2000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Sókratés se s ním chce bavit o filosofických otázkách (etických otázkách, např. jaká je spravedlivá cena a co je vůbec spravedlnost).</a:t>
            </a:r>
            <a:br>
              <a:rPr lang="cs-CZ" sz="2000" spc="-1" dirty="0">
                <a:uFill>
                  <a:solidFill>
                    <a:srgbClr val="FFFFFF"/>
                  </a:solidFill>
                </a:uFill>
              </a:rPr>
            </a:br>
            <a:endParaRPr lang="cs-CZ" sz="2000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 čemu </a:t>
            </a: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to nebohému ševci bude?!</a:t>
            </a: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2610629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972002"/>
          </a:xfrm>
        </p:spPr>
        <p:txBody>
          <a:bodyPr/>
          <a:lstStyle/>
          <a:p>
            <a:pPr algn="ctr"/>
            <a:r>
              <a:rPr lang="cs-CZ" sz="3600" b="0" dirty="0"/>
              <a:t>I. 2. B. Kompetence filosofie</a:t>
            </a:r>
            <a:br>
              <a:rPr lang="cs-CZ" sz="3600" b="0" dirty="0"/>
            </a:br>
            <a:r>
              <a:rPr lang="cs-CZ" sz="3600" b="0" dirty="0"/>
              <a:t>(a jejich historické proměny)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Antika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filosofie jako </a:t>
            </a:r>
            <a:r>
              <a:rPr lang="cs-CZ" sz="18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celek a souhrn veškerého poznání 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+ jako </a:t>
            </a:r>
            <a:r>
              <a:rPr lang="cs-CZ" sz="18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způsob života</a:t>
            </a:r>
            <a:br>
              <a:rPr lang="cs-CZ" sz="1400" spc="-1" dirty="0">
                <a:uFill>
                  <a:solidFill>
                    <a:srgbClr val="FFFFFF"/>
                  </a:solidFill>
                </a:uFill>
              </a:rPr>
            </a:br>
            <a:endParaRPr lang="cs-CZ" sz="800" spc="-1" dirty="0">
              <a:uFill>
                <a:solidFill>
                  <a:srgbClr val="FFFFFF"/>
                </a:solidFill>
              </a:u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Novověk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rozvoj techniky 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 speciální vědecké pozorovací a měřící přístroje (dalekohled, mikroskop, urychlovače částic) 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 postup vědeckého poznání 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 oddělení vědeckých poznatků od filosofie jako celku vědění 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cs-CZ" sz="18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postupné zúžení a proměna předmětu filosofického zkoumání</a:t>
            </a:r>
            <a:br>
              <a:rPr lang="cs-CZ" sz="1800" spc="-1" dirty="0">
                <a:uFill>
                  <a:solidFill>
                    <a:srgbClr val="FFFFFF"/>
                  </a:solidFill>
                </a:uFill>
              </a:rPr>
            </a:br>
            <a:endParaRPr lang="cs-CZ" sz="1200" spc="-1" dirty="0">
              <a:uFill>
                <a:solidFill>
                  <a:srgbClr val="FFFFFF"/>
                </a:solidFill>
              </a:u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20. století a současnost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filosofie se soustředí na: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zkoumání jazyka </a:t>
            </a:r>
            <a:r>
              <a:rPr lang="cs-CZ" spc="-1" dirty="0">
                <a:uFill>
                  <a:solidFill>
                    <a:srgbClr val="FFFFFF"/>
                  </a:solidFill>
                </a:uFill>
              </a:rPr>
              <a:t>(analytická filosofie)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zkoumání vědomí a podstaty mentálních stavů </a:t>
            </a:r>
            <a:r>
              <a:rPr lang="cs-CZ" spc="-1" dirty="0">
                <a:uFill>
                  <a:solidFill>
                    <a:srgbClr val="FFFFFF"/>
                  </a:solidFill>
                </a:uFill>
              </a:rPr>
              <a:t>(fenomenologie, filosofie mysli)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etické a společensko-politické problémy </a:t>
            </a:r>
            <a:r>
              <a:rPr lang="cs-CZ" spc="-1" dirty="0">
                <a:uFill>
                  <a:solidFill>
                    <a:srgbClr val="FFFFFF"/>
                  </a:solidFill>
                </a:uFill>
              </a:rPr>
              <a:t>(existencialismus, aplikovaná etika, sociální filosofie)</a:t>
            </a: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3615212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ADEE5E53-ABE6-43D8-B71A-93C05CF49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0"/>
          <a:stretch/>
        </p:blipFill>
        <p:spPr>
          <a:xfrm>
            <a:off x="10529376" y="4235824"/>
            <a:ext cx="1656000" cy="1596176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972002"/>
          </a:xfrm>
        </p:spPr>
        <p:txBody>
          <a:bodyPr/>
          <a:lstStyle/>
          <a:p>
            <a:pPr algn="ctr"/>
            <a:r>
              <a:rPr lang="cs-CZ" sz="3600" b="0" dirty="0"/>
              <a:t>I. 2. B. Kompetence filosofie</a:t>
            </a:r>
            <a:br>
              <a:rPr lang="cs-CZ" sz="3600" b="0" dirty="0"/>
            </a:br>
            <a:r>
              <a:rPr lang="cs-CZ" sz="3600" b="0" dirty="0"/>
              <a:t>(a jejich historické proměny)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A k čemu může filosofie sloužit </a:t>
            </a:r>
            <a:r>
              <a:rPr lang="cs-CZ" sz="2000" spc="-1" dirty="0" err="1">
                <a:uFill>
                  <a:solidFill>
                    <a:srgbClr val="FFFFFF"/>
                  </a:solidFill>
                </a:uFill>
              </a:rPr>
              <a:t>nefilosofům</a:t>
            </a: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?</a:t>
            </a:r>
            <a:br>
              <a:rPr lang="cs-CZ" sz="2000" spc="-1" dirty="0">
                <a:uFill>
                  <a:solidFill>
                    <a:srgbClr val="FFFFFF"/>
                  </a:solidFill>
                </a:uFill>
              </a:rPr>
            </a:br>
            <a:endParaRPr lang="cs-CZ" sz="2000" spc="-1" dirty="0">
              <a:uFill>
                <a:solidFill>
                  <a:srgbClr val="FFFFFF"/>
                </a:solidFill>
              </a:u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pojmová práce (definice, rozlišování a porovnávání různých významů slov apod.)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metodologie (zvláště metodologie práce s promluvou/textem, rozlišování různých perspektiv apod.)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argumentace (co lze a co nelze logicky odvodit z daných východisek, jakých argumentačních chyb či faulů je třeba se vyvarovat apod.)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pc="-1" dirty="0">
                <a:uFill>
                  <a:solidFill>
                    <a:srgbClr val="FFFFFF"/>
                  </a:solidFill>
                </a:uFill>
              </a:rPr>
              <a:t>Tyto tři body přispívají ke zmíněné </a:t>
            </a:r>
            <a:r>
              <a:rPr lang="cs-CZ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kultivaci myšlení</a:t>
            </a:r>
            <a:r>
              <a:rPr lang="cs-CZ" spc="-1" dirty="0">
                <a:uFill>
                  <a:solidFill>
                    <a:srgbClr val="FFFFFF"/>
                  </a:solidFill>
                </a:uFill>
              </a:rPr>
              <a:t>, a v důsledku k vytvoření onoho </a:t>
            </a:r>
            <a:r>
              <a:rPr lang="cs-CZ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ucelenějšího a věcně a argumentačně podloženého pohledu</a:t>
            </a:r>
            <a:r>
              <a:rPr lang="cs-CZ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cs-CZ" spc="-1" dirty="0">
                <a:uFill>
                  <a:solidFill>
                    <a:srgbClr val="FFFFFF"/>
                  </a:solidFill>
                </a:uFill>
              </a:rPr>
              <a:t>na život a skutečnost.</a:t>
            </a:r>
            <a:br>
              <a:rPr lang="cs-CZ" sz="1400" spc="-1" dirty="0">
                <a:uFill>
                  <a:solidFill>
                    <a:srgbClr val="FFFFFF"/>
                  </a:solidFill>
                </a:uFill>
              </a:rPr>
            </a:br>
            <a:endParaRPr lang="cs-CZ" sz="1400" spc="-1" dirty="0">
              <a:uFill>
                <a:solidFill>
                  <a:srgbClr val="FFFFFF"/>
                </a:solidFill>
              </a:u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orientace v morální problematice (eutanazie, autonomní auta…) a problematice hodnot</a:t>
            </a:r>
            <a:br>
              <a:rPr lang="cs-CZ" sz="1800" spc="-1" dirty="0">
                <a:uFill>
                  <a:solidFill>
                    <a:srgbClr val="FFFFFF"/>
                  </a:solidFill>
                </a:uFill>
              </a:rPr>
            </a:br>
            <a:endParaRPr lang="cs-CZ" sz="1800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Filosofie ovšem musí přiznat, že její nabídka je zajímavá jen pro toho, kdo má</a:t>
            </a:r>
            <a:br>
              <a:rPr lang="cs-CZ" sz="2000" spc="-1" dirty="0">
                <a:uFill>
                  <a:solidFill>
                    <a:srgbClr val="FFFFFF"/>
                  </a:solidFill>
                </a:uFill>
              </a:rPr>
            </a:br>
            <a:r>
              <a:rPr lang="cs-CZ" sz="20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zvídavého ducha, klade si otázky a touží porozumět </a:t>
            </a: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věcem nad rámec všedního života!</a:t>
            </a:r>
            <a:endParaRPr 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455101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ADEE5E53-ABE6-43D8-B71A-93C05CF49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0"/>
          <a:stretch/>
        </p:blipFill>
        <p:spPr>
          <a:xfrm>
            <a:off x="0" y="0"/>
            <a:ext cx="1656000" cy="1596176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972002"/>
          </a:xfrm>
        </p:spPr>
        <p:txBody>
          <a:bodyPr/>
          <a:lstStyle/>
          <a:p>
            <a:pPr algn="ctr"/>
            <a:r>
              <a:rPr lang="cs-CZ" sz="3600" b="0" dirty="0"/>
              <a:t>Shrnující otázky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Jakými způsoby je možno odpovídat na otázku „co je filosofie“ (a vůbec na otázku „co je X“)?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Jaké typické motivy se opakovaně objevují v definicích filosofie?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Srovnání s čím může být užitečné pro zodpovězení otázky „co je filosofie?“ a proč právě s těmito oblastmi kultury?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Co má filosofie společného s náboženstvím, vědou a uměním a čím se od nich liší?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Na co se vlastně ptáme, když se ptáme, k čemu je filosofie?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A k čemu tedy filosofie může být v dnešní době?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A k čemu je filosofie vám osobně?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1718360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972002"/>
          </a:xfrm>
        </p:spPr>
        <p:txBody>
          <a:bodyPr/>
          <a:lstStyle/>
          <a:p>
            <a:pPr algn="ctr"/>
            <a:r>
              <a:rPr lang="cs-CZ" sz="3600" b="0" dirty="0"/>
              <a:t>Doplňující a rozšiřující literatura</a:t>
            </a:r>
            <a:br>
              <a:rPr lang="cs-CZ" sz="3600" b="0" dirty="0"/>
            </a:br>
            <a:r>
              <a:rPr lang="cs-CZ" sz="3600" b="0" dirty="0"/>
              <a:t>(pro nové fanynky a fanoušky filosofie)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 err="1"/>
              <a:t>Jaspers</a:t>
            </a:r>
            <a:r>
              <a:rPr lang="cs-CZ" sz="2000" dirty="0"/>
              <a:t>, Karl. </a:t>
            </a:r>
            <a:r>
              <a:rPr lang="cs-CZ" sz="2000" i="1" dirty="0"/>
              <a:t>Úvod do filosofie.</a:t>
            </a:r>
            <a:r>
              <a:rPr lang="cs-CZ" sz="2000" dirty="0"/>
              <a:t> Praha : Karlova univerzita, 1991.</a:t>
            </a:r>
            <a:br>
              <a:rPr lang="cs-CZ" sz="2000" dirty="0"/>
            </a:br>
            <a:endParaRPr lang="cs-CZ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Otisk, Marek. </a:t>
            </a:r>
            <a:r>
              <a:rPr lang="cs-CZ" sz="2000" i="1" dirty="0"/>
              <a:t>Filosofie a její vybrané problémy. Úvod do filosofie.</a:t>
            </a:r>
            <a:r>
              <a:rPr lang="cs-CZ" sz="2000" dirty="0"/>
              <a:t> Ostrava: Ostravská univerzita </a:t>
            </a:r>
            <a:r>
              <a:rPr lang="cs-CZ" sz="2000"/>
              <a:t>2007.</a:t>
            </a:r>
            <a:br>
              <a:rPr lang="cs-CZ" sz="2000"/>
            </a:br>
            <a:endParaRPr lang="cs-CZ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 err="1"/>
              <a:t>Popkin</a:t>
            </a:r>
            <a:r>
              <a:rPr lang="cs-CZ" sz="2000" dirty="0"/>
              <a:t>, Richard. </a:t>
            </a:r>
            <a:r>
              <a:rPr lang="cs-CZ" sz="2000" i="1" dirty="0"/>
              <a:t>Filozofie pro každého</a:t>
            </a:r>
            <a:r>
              <a:rPr lang="cs-CZ" sz="2000" dirty="0"/>
              <a:t>. Praha: Ivo Železný, 2000.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EF6770D-37B9-4EEF-80ED-1EDD0AD89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4746" cy="1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56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5E7B837-A815-42FE-9502-74092FE62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4248EAE-9147-4D67-99C1-1893844EC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154907"/>
            <a:ext cx="10268851" cy="1157786"/>
          </a:xfrm>
        </p:spPr>
        <p:txBody>
          <a:bodyPr/>
          <a:lstStyle/>
          <a:p>
            <a:r>
              <a:rPr lang="cs-CZ" sz="4000" dirty="0"/>
              <a:t>Na viděnou příště v MS </a:t>
            </a:r>
            <a:r>
              <a:rPr lang="cs-CZ" sz="4000" dirty="0" err="1"/>
              <a:t>Teams</a:t>
            </a:r>
            <a:r>
              <a:rPr lang="cs-CZ" sz="4000" dirty="0"/>
              <a:t> nad etickými otázkami!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773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04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953" y="720000"/>
            <a:ext cx="6610610" cy="451576"/>
          </a:xfrm>
        </p:spPr>
        <p:txBody>
          <a:bodyPr/>
          <a:lstStyle/>
          <a:p>
            <a:pPr algn="ctr"/>
            <a:r>
              <a:rPr lang="cs-CZ" sz="3600" dirty="0"/>
              <a:t>I. 1. Co je filosofie?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72000" lvl="0" indent="0">
              <a:buNone/>
            </a:pPr>
            <a:r>
              <a:rPr lang="cs-CZ" sz="2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Co je filosofie?</a:t>
            </a:r>
          </a:p>
          <a:p>
            <a:pPr marL="72000" lvl="0" indent="0">
              <a:buNone/>
            </a:pP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lvl="0" indent="0">
              <a:buNone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Jednoduchá otázka, nesnadná odpověď – tři různé způsoby odpovídání:</a:t>
            </a:r>
          </a:p>
          <a:p>
            <a:pPr marL="72000" lvl="0" indent="0">
              <a:buNone/>
            </a:pP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29200" lvl="0" indent="-457200">
              <a:buFont typeface="+mj-lt"/>
              <a:buAutoNum type="alphaUcPeriod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Různé koncepce a „definice“ filosofie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Pokus přesně, jednoznačně a stručně postihnout podstatu filosofie.</a:t>
            </a:r>
          </a:p>
          <a:p>
            <a:pPr marL="529200" lvl="0" indent="-457200">
              <a:buFont typeface="+mj-lt"/>
              <a:buAutoNum type="alphaUcPeriod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Srovnání: filosofie a … věda, náboženství, umění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Poukaz na shody/podobnosti a rozdíly ve vztahu k něčemu, co je nám možná lépe známo.</a:t>
            </a:r>
          </a:p>
          <a:p>
            <a:pPr marL="529200" lvl="0" indent="-457200">
              <a:buFont typeface="+mj-lt"/>
              <a:buAutoNum type="alphaUcPeriod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Přehled témat či problémů filosofie a jejích disciplín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Představení obsahu toho, co si chceme vyjasnit, výčet otázek…</a:t>
            </a:r>
          </a:p>
          <a:p>
            <a:pPr lvl="1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312745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A. Různé koncepce a „definice“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FF00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Neexistuje</a:t>
            </a: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jediná a všeobecně uznávaná definice filosofie!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Proč ne?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Smyslem a cílem jakékoli definice je přesně postihnout podstatu definované věci a právě jen této věci tak, aby pod definici nespadala žádná jiná věc.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To předpokládá, že mezi těmi jednotlivými „věcmi“ jsou jednoznačné hranice.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Ovšem skutečnost je možná komplikovanější a složitější…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… a to nejen v případě filosofie – velké, možná neřešitelné problémy vyvstávají i při pokusech jednoznačně definovat např. estetiku či náboženství, ale i takové přírodní a na člověku nezávislé jevy, jako je život nebo planeta!</a:t>
            </a:r>
            <a:br>
              <a:rPr lang="cs-CZ" sz="12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12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Na následujících šesti snímcích si – jen jako ukázku – představíme několik koncepcí či definic filosofie, a to jednak z doby antiky, jednak z doby moderní a (téměř) současné.</a:t>
            </a:r>
            <a:b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Jedná se jen o ilustraci, není nutno si definice pamatovat.</a:t>
            </a:r>
            <a:b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Důležité a užitečné bude až jejich závěrečné shrnutí a určitá analýza (viz „c. Shrnutí – typické motivy v definicích a koncepcích filosofie“).</a:t>
            </a:r>
          </a:p>
          <a:p>
            <a:pPr lvl="1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134399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text, perokresba&#10;&#10;Popis byl vytvořen automaticky">
            <a:extLst>
              <a:ext uri="{FF2B5EF4-FFF2-40B4-BE49-F238E27FC236}">
                <a16:creationId xmlns:a16="http://schemas.microsoft.com/office/drawing/2014/main" id="{38A0B9B0-DA40-4C1F-8633-E544B5D7B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283" y="1218766"/>
            <a:ext cx="3515717" cy="3843091"/>
          </a:xfrm>
          <a:prstGeom prst="rect">
            <a:avLst/>
          </a:prstGeom>
        </p:spPr>
      </p:pic>
      <p:pic>
        <p:nvPicPr>
          <p:cNvPr id="6" name="Obrázek 5" descr="Obsah obrázku perokresba&#10;&#10;Popis byl vytvořen automaticky">
            <a:extLst>
              <a:ext uri="{FF2B5EF4-FFF2-40B4-BE49-F238E27FC236}">
                <a16:creationId xmlns:a16="http://schemas.microsoft.com/office/drawing/2014/main" id="{5EC6FCDF-8175-4CAE-8351-495034DE1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4542"/>
            <a:ext cx="2975681" cy="2623457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A. Různé koncepce a „definice“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8181954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a. Antika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  <a:t>Sókratés:</a:t>
            </a:r>
            <a:b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„Ten z vás, lidé, je nejmoudřejší, kdo jako Sókratés poznal, že jeho moudrost nestojí opravdu za nic.“</a:t>
            </a:r>
          </a:p>
          <a:p>
            <a:pPr lvl="2">
              <a:buClr>
                <a:srgbClr val="0000DC"/>
              </a:buClr>
            </a:pPr>
            <a:endParaRPr lang="cs-CZ" sz="18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„... že toto je dokonce největší dobro pro člověka, každý den vésti hovory o ctnosti a o ostatních věcech, o kterých vy mě slyšíte rozmlouvat a sebe samého i jiné zkoušet, a že život bez zkoušení není člověku hoden žití...“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089DFAB-373D-4D86-AA7C-C2B1C003787A}"/>
              </a:ext>
            </a:extLst>
          </p:cNvPr>
          <p:cNvSpPr txBox="1"/>
          <p:nvPr/>
        </p:nvSpPr>
        <p:spPr>
          <a:xfrm>
            <a:off x="71839" y="6581000"/>
            <a:ext cx="283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+mn-lt"/>
              </a:rPr>
              <a:t>© Michal </a:t>
            </a:r>
            <a:r>
              <a:rPr lang="cs-CZ" sz="1200" dirty="0" err="1">
                <a:latin typeface="+mn-lt"/>
              </a:rPr>
              <a:t>Peichl</a:t>
            </a:r>
            <a:r>
              <a:rPr lang="cs-CZ" sz="1200" dirty="0">
                <a:latin typeface="+mn-lt"/>
              </a:rPr>
              <a:t>, 2016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849AE22-7AFD-4105-8C99-DDF4D9026B5B}"/>
              </a:ext>
            </a:extLst>
          </p:cNvPr>
          <p:cNvSpPr txBox="1"/>
          <p:nvPr/>
        </p:nvSpPr>
        <p:spPr>
          <a:xfrm>
            <a:off x="9018140" y="4848962"/>
            <a:ext cx="283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+mn-lt"/>
              </a:rPr>
              <a:t>© Michal </a:t>
            </a:r>
            <a:r>
              <a:rPr lang="cs-CZ" sz="1200" dirty="0" err="1">
                <a:latin typeface="+mn-lt"/>
              </a:rPr>
              <a:t>Peichl</a:t>
            </a:r>
            <a:r>
              <a:rPr lang="cs-CZ" sz="1200" dirty="0">
                <a:latin typeface="+mn-lt"/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33149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A. Různé koncepce a „definice“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a. Antika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  <a:t>Platón:</a:t>
            </a:r>
            <a:b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„... filosofové jsou lidé schopní chápati to, co jest ustavičně v týchž vztazích neproměnné, a </a:t>
            </a:r>
            <a:r>
              <a:rPr lang="cs-CZ" sz="18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nefilosofové</a:t>
            </a: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ti, kteří toho nejsou schopni, nýbrž bez určitého směru se pohybují v oblasti množství a proměnlivosti...“</a:t>
            </a:r>
            <a:b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„Nestanou-li se, děl jsem, v obcích filosofové králi nebo neoddají-li se nynější takzvaní králové a panovníci upřímně a náležitě filosofii a nespadne-li toto obojí v jedno, politická moc a filosofie, a těm četným duchům, kteří se nyní různě ubírají za jedním nebo druhým cílem, násilím v tom nebude zabráněno, není pro obce (…) konce běd a myslím, že ani ne pro lidské pokolení...“</a:t>
            </a:r>
          </a:p>
          <a:p>
            <a:pPr lvl="1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176631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A. Různé koncepce a „definice“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8048863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a. Antika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  <a:t>Aristotelés:</a:t>
            </a:r>
            <a:b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cs-CZ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>
              <a:buClr>
                <a:srgbClr val="0000DC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„Neboť jako dnes, tak v dřívějších dobách lidé začali filozofovat, protože se něčemu divili. Z počátku se divili záhadným zjevům, jež jim bezprostředně ukazovala zkušenost, a teprve potom ponenáhlu postupujíce naznačenou cestou dospěli i k záhadám významnějším… Ten pak, kdo pochybuje a diví se, má vědomí nevědomosti (…). Jestliže tedy lidé filozofovali, aby unikli nevědomosti, je </a:t>
            </a:r>
            <a:r>
              <a:rPr lang="cs-CZ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zjevno</a:t>
            </a: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, že usilovali o vědění proto, aby nabyli vědění, nikoli pro nějaký vnější užitek. (…) A tak vidíme, že tuto vědu [tj. filosofii] nevyhledáváme pro žádný jiný vnější užitek, nýbrž jako říkáme, že svobodný je člověk, jenž je pro sebe a nikoli pro druhého, tak i ona jenom je vědou svobodnou; jenom ona totiž je vědou pro sebe.“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  <p:pic>
        <p:nvPicPr>
          <p:cNvPr id="5" name="Online médium 4" title="Antická filozofie 01 - Thalés a počátek filozofie aneb Na počátku byl údiv">
            <a:hlinkClick r:id="" action="ppaction://media"/>
            <a:extLst>
              <a:ext uri="{FF2B5EF4-FFF2-40B4-BE49-F238E27FC236}">
                <a16:creationId xmlns:a16="http://schemas.microsoft.com/office/drawing/2014/main" id="{24FAD47C-A63B-48CB-B880-4E845D6494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68862" y="1714500"/>
            <a:ext cx="3423138" cy="192551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39076D1-A774-44CB-B9FC-F67047346E79}"/>
              </a:ext>
            </a:extLst>
          </p:cNvPr>
          <p:cNvSpPr txBox="1"/>
          <p:nvPr/>
        </p:nvSpPr>
        <p:spPr>
          <a:xfrm>
            <a:off x="8768863" y="3640015"/>
            <a:ext cx="3423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>
                <a:latin typeface="+mn-lt"/>
              </a:rPr>
              <a:t>Scénka ilustrující Aristotelovu (a Platónovu) představu o tom, jak filosofie vznikla a co to vlastně je. Viz </a:t>
            </a:r>
            <a:r>
              <a:rPr lang="cs-CZ" sz="1000" dirty="0">
                <a:latin typeface="+mn-lt"/>
                <a:hlinkClick r:id="rId4"/>
              </a:rPr>
              <a:t>https://www.youtube.com/watch?v=RKA5R9iD2kc&amp;t=7s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3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A. Různé koncepce a „definice“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b. Současnost (téměř)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6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S. Kierkegaard (19. st.):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„Filosofie nám dává </a:t>
            </a:r>
            <a:r>
              <a:rPr lang="cs-CZ" sz="18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sebepochopení</a:t>
            </a: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soběporozumění</a:t>
            </a: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).“</a:t>
            </a:r>
          </a:p>
          <a:p>
            <a:pPr lvl="2">
              <a:buClr>
                <a:srgbClr val="0000DC"/>
              </a:buClr>
            </a:pPr>
            <a:endParaRPr lang="cs-CZ" sz="2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i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Ottův slovník naučný</a:t>
            </a: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(19./20. st.):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„Filosofie jest věda, která na základě </a:t>
            </a:r>
            <a:r>
              <a:rPr lang="cs-CZ" sz="18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výsledkův</a:t>
            </a: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ostatních věd hledí sestrojiti jednotný názor světa. Cíl její vždy byl a bude, aby lidské poznatky spojila v přehledný celek, aby ze všeho vědění takto nasbíraného vyvodila poslední výslednici, z níž by vysvítalo, jak člověk v přívale dojmů životních se orientovati, jak na svět zírati, jak smýšleti a jednati má.“</a:t>
            </a:r>
          </a:p>
          <a:p>
            <a:pPr lvl="2">
              <a:buClr>
                <a:srgbClr val="0000DC"/>
              </a:buClr>
            </a:pPr>
            <a:endParaRPr lang="cs-CZ" sz="2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K. </a:t>
            </a:r>
            <a:r>
              <a:rPr lang="cs-CZ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Jaspers</a:t>
            </a: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(pol. 20. st.):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„Filosofovat znamená být na cestě. Otázky jsou ve filosofii podstatnější než odpovědi a každá odpověď se stává novou otázkou. … Co to filosofie je, to nelze vědět jinak než vlastní zkušeností.“</a:t>
            </a:r>
          </a:p>
          <a:p>
            <a:pPr lvl="1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117518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451576"/>
          </a:xfrm>
        </p:spPr>
        <p:txBody>
          <a:bodyPr/>
          <a:lstStyle/>
          <a:p>
            <a:pPr algn="ctr"/>
            <a:r>
              <a:rPr lang="cs-CZ" sz="3600" b="0" dirty="0"/>
              <a:t>I. 1. A. Různé koncepce a „definice“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b. Současnost (téměř)</a:t>
            </a:r>
            <a:endParaRPr lang="cs-CZ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16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A. </a:t>
            </a:r>
            <a:r>
              <a:rPr lang="cs-CZ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Anzenbacher</a:t>
            </a: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(1981):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„Filozofie je kritická rozumová věda o podmínkách možnosti empirické skutečnosti jako celku.“</a:t>
            </a:r>
          </a:p>
          <a:p>
            <a:pPr lvl="2"/>
            <a:endParaRPr lang="cs-CZ" sz="2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i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Filosofický slovník</a:t>
            </a: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(Olomouc: FIN 1995):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„Filosofie ... znamená především touhu po opravdovém vědění, jež by obsáhlo celou skutečnost a vyjevilo člověku smysl jeho života, počínání a usilování.“</a:t>
            </a:r>
          </a:p>
          <a:p>
            <a:pPr lvl="2"/>
            <a:endParaRPr lang="cs-CZ" sz="2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I. Blecha (</a:t>
            </a:r>
            <a:r>
              <a:rPr lang="cs-CZ" i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Filosofie</a:t>
            </a:r>
            <a:r>
              <a:rPr lang="cs-CZ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, 2002, s. 16):</a:t>
            </a:r>
          </a:p>
          <a:p>
            <a:pPr lvl="2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„Filosofie je zvláštní myšlenkové úsilí, které si klade za cíl zkoumat jednotlivá jsoucna nikoli jako ostatní vědy v jejich dílčích projevech, ale z hlediska toho, že, jak a proč vůbec jsou, tedy z hlediska jejich bytí. Proto je první a základní filosofickou disciplínou tzv. ontologie – nauka o bytí.“</a:t>
            </a:r>
          </a:p>
          <a:p>
            <a:pPr lvl="1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1. Co je filosofie? A k čemu je?</a:t>
            </a:r>
          </a:p>
        </p:txBody>
      </p:sp>
    </p:spTree>
    <p:extLst>
      <p:ext uri="{BB962C8B-B14F-4D97-AF65-F5344CB8AC3E}">
        <p14:creationId xmlns:p14="http://schemas.microsoft.com/office/powerpoint/2010/main" val="316252529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4397A367-7152-4083-82A1-F6B78A4C190F}" vid="{923409CC-8BE3-4428-A336-08A8819629F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61A9B322CDE141A4AF7279FCE31E9B" ma:contentTypeVersion="2" ma:contentTypeDescription="Vytvoří nový dokument" ma:contentTypeScope="" ma:versionID="d8416e925e84a9bcc6fcf51ccce03f57">
  <xsd:schema xmlns:xsd="http://www.w3.org/2001/XMLSchema" xmlns:xs="http://www.w3.org/2001/XMLSchema" xmlns:p="http://schemas.microsoft.com/office/2006/metadata/properties" xmlns:ns3="2e21dd4c-4d33-4868-b894-d516e6405de5" targetNamespace="http://schemas.microsoft.com/office/2006/metadata/properties" ma:root="true" ma:fieldsID="65cbce6cab2015c8d19723dd8e7b4b5f" ns3:_="">
    <xsd:import namespace="2e21dd4c-4d33-4868-b894-d516e6405d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1dd4c-4d33-4868-b894-d516e6405d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CB345-8397-4C21-B489-E57E44B787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98033A-4DF3-4836-8E7D-81B8C84FBD09}">
  <ds:schemaRefs>
    <ds:schemaRef ds:uri="http://purl.org/dc/terms/"/>
    <ds:schemaRef ds:uri="http://schemas.microsoft.com/office/2006/documentManagement/types"/>
    <ds:schemaRef ds:uri="2e21dd4c-4d33-4868-b894-d516e6405de5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AE4F07F-967D-473B-B2C9-B7FB668F2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21dd4c-4d33-4868-b894-d516e6405d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muni-arts-prezentace-16x9-cs</Template>
  <TotalTime>3502</TotalTime>
  <Words>3546</Words>
  <Application>Microsoft Office PowerPoint</Application>
  <PresentationFormat>Širokoúhlá obrazovka</PresentationFormat>
  <Paragraphs>274</Paragraphs>
  <Slides>29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Tahoma</vt:lpstr>
      <vt:lpstr>Wingdings</vt:lpstr>
      <vt:lpstr>Prezentace_MU_CZ</vt:lpstr>
      <vt:lpstr>1. Co je filosofie? A k čemu? </vt:lpstr>
      <vt:lpstr>Obsah</vt:lpstr>
      <vt:lpstr>I. 1. Co je filosofie?</vt:lpstr>
      <vt:lpstr>I. 1. A. Různé koncepce a „definice“</vt:lpstr>
      <vt:lpstr>I. 1. A. Různé koncepce a „definice“</vt:lpstr>
      <vt:lpstr>I. 1. A. Různé koncepce a „definice“</vt:lpstr>
      <vt:lpstr>I. 1. A. Různé koncepce a „definice“</vt:lpstr>
      <vt:lpstr>I. 1. A. Různé koncepce a „definice“</vt:lpstr>
      <vt:lpstr>I. 1. A. Různé koncepce a „definice“</vt:lpstr>
      <vt:lpstr>I. 1. A. Různé koncepce a „definice“</vt:lpstr>
      <vt:lpstr>I. 1. A. Různé koncepce a „definice“</vt:lpstr>
      <vt:lpstr>I. 1. B. Srovnání: filosofie a … </vt:lpstr>
      <vt:lpstr>I. 1. B. Srovnání: filosofie a … </vt:lpstr>
      <vt:lpstr>I. 1. B. Srovnání: filosofie a … </vt:lpstr>
      <vt:lpstr>I. 1. B. Srovnání: filosofie a … </vt:lpstr>
      <vt:lpstr>I. 1. C. Přehled témat a disciplín filosofie </vt:lpstr>
      <vt:lpstr>I. 1. C. Přehled témat a disciplín filosofie </vt:lpstr>
      <vt:lpstr>I. 1. C. Přehled témat a disciplín filosofie </vt:lpstr>
      <vt:lpstr>I. 1. C. Přehled témat a disciplín filosofie </vt:lpstr>
      <vt:lpstr>I. 2. K čemu je filosofie?</vt:lpstr>
      <vt:lpstr>I. 2. A. Co znamená „k čemu“?</vt:lpstr>
      <vt:lpstr>I. 2. A. Co znamená „k čemu“?</vt:lpstr>
      <vt:lpstr>I. 2. A. Co znamená „k čemu“?</vt:lpstr>
      <vt:lpstr>I. 2. B. Kompetence filosofie (a jejich historické proměny)</vt:lpstr>
      <vt:lpstr>I. 2. B. Kompetence filosofie (a jejich historické proměny)</vt:lpstr>
      <vt:lpstr>Shrnující otázky</vt:lpstr>
      <vt:lpstr>Doplňující a rozšiřující literatura (pro nové fanynky a fanoušky filosofie)</vt:lpstr>
      <vt:lpstr>Na viděnou příště v MS Teams nad etickými otázkami!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Co je filosofie? A k čemu?</dc:title>
  <dc:creator>Jakub Peloušek</dc:creator>
  <cp:lastModifiedBy>Josef Petrželka</cp:lastModifiedBy>
  <cp:revision>55</cp:revision>
  <cp:lastPrinted>1601-01-01T00:00:00Z</cp:lastPrinted>
  <dcterms:created xsi:type="dcterms:W3CDTF">2020-10-06T10:12:17Z</dcterms:created>
  <dcterms:modified xsi:type="dcterms:W3CDTF">2021-03-09T10:53:50Z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0x0101004161A9B322CDE141A4AF7279FCE31E9B</vt:lpwstr>
  </property>
</Properties>
</file>