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453" r:id="rId3"/>
    <p:sldId id="378" r:id="rId4"/>
    <p:sldId id="379" r:id="rId5"/>
    <p:sldId id="380" r:id="rId6"/>
    <p:sldId id="377" r:id="rId7"/>
    <p:sldId id="381" r:id="rId8"/>
    <p:sldId id="382" r:id="rId9"/>
    <p:sldId id="383" r:id="rId10"/>
    <p:sldId id="384" r:id="rId11"/>
    <p:sldId id="389" r:id="rId12"/>
    <p:sldId id="385" r:id="rId13"/>
    <p:sldId id="386" r:id="rId14"/>
    <p:sldId id="38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766F54"/>
    <a:srgbClr val="845848"/>
    <a:srgbClr val="FFFFFF"/>
    <a:srgbClr val="70433C"/>
    <a:srgbClr val="A55235"/>
    <a:srgbClr val="847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66E01-9754-439B-9284-27B538BBDD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F2EF-2DED-4BA6-BE6E-F7474D4F63C5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I. Bacon</a:t>
          </a:r>
          <a:endParaRPr lang="en-US" dirty="0">
            <a:solidFill>
              <a:srgbClr val="A53010"/>
            </a:solidFill>
          </a:endParaRPr>
        </a:p>
      </dgm:t>
    </dgm:pt>
    <dgm:pt modelId="{B9B8064F-96E9-42EE-9DB0-FD73674FBCF3}" type="par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D2EFA323-3F9C-4D03-B2F0-E01174B66980}" type="sib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17E4F57F-9C60-47C1-9227-A61867EC323F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III. Spinoza</a:t>
          </a:r>
          <a:endParaRPr lang="en-US" dirty="0">
            <a:solidFill>
              <a:srgbClr val="A53010"/>
            </a:solidFill>
          </a:endParaRPr>
        </a:p>
      </dgm:t>
    </dgm:pt>
    <dgm:pt modelId="{BDEC676E-107D-435A-A9A0-6DA416568C87}" type="par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C6F44EA-0354-48D4-B49B-2786EB439938}" type="sib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53B6FA3-47C2-4F43-90A7-ECAB12E7647C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IV. Leibniz</a:t>
          </a:r>
          <a:endParaRPr lang="en-US" dirty="0">
            <a:solidFill>
              <a:srgbClr val="A53010"/>
            </a:solidFill>
          </a:endParaRPr>
        </a:p>
      </dgm:t>
    </dgm:pt>
    <dgm:pt modelId="{F7BFC3DE-BFC1-4D2C-8007-F36401FA8A61}" type="par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1DA431B-4F6B-4681-A4AA-3D896DC27D0C}" type="sib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5BDDEA5E-E44A-4192-892F-610B969C60D1}">
      <dgm:prSet/>
      <dgm:spPr/>
      <dgm:t>
        <a:bodyPr/>
        <a:lstStyle/>
        <a:p>
          <a:r>
            <a:rPr lang="cs-CZ" b="1" dirty="0">
              <a:solidFill>
                <a:schemeClr val="tx2"/>
              </a:solidFill>
            </a:rPr>
            <a:t>V. Hobbes</a:t>
          </a:r>
          <a:endParaRPr lang="en-US" b="1" dirty="0">
            <a:solidFill>
              <a:schemeClr val="tx2"/>
            </a:solidFill>
          </a:endParaRPr>
        </a:p>
      </dgm:t>
    </dgm:pt>
    <dgm:pt modelId="{33296735-BB51-4496-A05A-9B6904A1D593}" type="par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BD5FB9-15BC-4D80-8137-EA758DA1B396}" type="sib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D466D9F-C002-4C77-89A4-E16F1E20B595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VI. Locke</a:t>
          </a:r>
          <a:endParaRPr lang="en-US" dirty="0">
            <a:solidFill>
              <a:srgbClr val="A53010"/>
            </a:solidFill>
          </a:endParaRPr>
        </a:p>
      </dgm:t>
    </dgm:pt>
    <dgm:pt modelId="{A9171382-9895-43FC-AC56-31EF0E4F6BD4}" type="par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07EC06F5-4006-4DA7-B512-3A938CA7B354}" type="sib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D7BB579-AEF0-4522-85CD-D774E2244860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VII. Berkeley</a:t>
          </a:r>
          <a:endParaRPr lang="en-US" dirty="0">
            <a:solidFill>
              <a:srgbClr val="A53010"/>
            </a:solidFill>
          </a:endParaRPr>
        </a:p>
      </dgm:t>
    </dgm:pt>
    <dgm:pt modelId="{FBF971E1-9D89-494F-A5C0-53BBAA9558D9}" type="par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EA6C879-178F-48BD-A480-EB786BF9E0CE}" type="sib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B3A8C5A-27E5-42B6-AD07-782590CCBA5D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VIII. </a:t>
          </a:r>
          <a:r>
            <a:rPr lang="cs-CZ" dirty="0" err="1">
              <a:solidFill>
                <a:srgbClr val="A53010"/>
              </a:solidFill>
            </a:rPr>
            <a:t>Hume</a:t>
          </a:r>
          <a:endParaRPr lang="en-US" dirty="0">
            <a:solidFill>
              <a:srgbClr val="A53010"/>
            </a:solidFill>
          </a:endParaRPr>
        </a:p>
      </dgm:t>
    </dgm:pt>
    <dgm:pt modelId="{7A78E245-D9C1-4DAE-97FE-CD333F880894}" type="par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1562B3C-A312-4AE6-A986-5CE150D9F6CC}" type="sib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4CE699-DD44-46C9-B6E8-EC17726CD0D7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II. Descartes</a:t>
          </a:r>
          <a:endParaRPr lang="en-US" dirty="0">
            <a:solidFill>
              <a:srgbClr val="A53010"/>
            </a:solidFill>
          </a:endParaRPr>
        </a:p>
      </dgm:t>
    </dgm:pt>
    <dgm:pt modelId="{62F62C83-12B9-4A72-A19D-6190AFC154D2}" type="par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D550B979-F964-4A15-BE70-3C835D912C63}" type="sib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F67472F4-BCAE-44CA-9B82-934595138164}" type="pres">
      <dgm:prSet presAssocID="{74A66E01-9754-439B-9284-27B538BBDD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58D3508-DDB8-4FAB-95AD-15B361FA22D5}" type="pres">
      <dgm:prSet presAssocID="{6D56F2EF-2DED-4BA6-BE6E-F7474D4F63C5}" presName="thickLine" presStyleLbl="alignNode1" presStyleIdx="0" presStyleCnt="8"/>
      <dgm:spPr/>
    </dgm:pt>
    <dgm:pt modelId="{5CDF97A2-EBD1-4909-9EE1-A6DBAF5D612E}" type="pres">
      <dgm:prSet presAssocID="{6D56F2EF-2DED-4BA6-BE6E-F7474D4F63C5}" presName="horz1" presStyleCnt="0"/>
      <dgm:spPr/>
    </dgm:pt>
    <dgm:pt modelId="{34328E02-1035-4F35-B554-C73EDE1CBFBE}" type="pres">
      <dgm:prSet presAssocID="{6D56F2EF-2DED-4BA6-BE6E-F7474D4F63C5}" presName="tx1" presStyleLbl="revTx" presStyleIdx="0" presStyleCnt="8"/>
      <dgm:spPr/>
      <dgm:t>
        <a:bodyPr/>
        <a:lstStyle/>
        <a:p>
          <a:endParaRPr lang="cs-CZ"/>
        </a:p>
      </dgm:t>
    </dgm:pt>
    <dgm:pt modelId="{ECFFB555-C5D2-4F22-84A9-840853B51800}" type="pres">
      <dgm:prSet presAssocID="{6D56F2EF-2DED-4BA6-BE6E-F7474D4F63C5}" presName="vert1" presStyleCnt="0"/>
      <dgm:spPr/>
    </dgm:pt>
    <dgm:pt modelId="{27CFA96F-DA83-4048-BB45-E604E6CB9D8D}" type="pres">
      <dgm:prSet presAssocID="{684CE699-DD44-46C9-B6E8-EC17726CD0D7}" presName="thickLine" presStyleLbl="alignNode1" presStyleIdx="1" presStyleCnt="8"/>
      <dgm:spPr/>
    </dgm:pt>
    <dgm:pt modelId="{8351C64A-8D58-4845-BD72-B267205BB461}" type="pres">
      <dgm:prSet presAssocID="{684CE699-DD44-46C9-B6E8-EC17726CD0D7}" presName="horz1" presStyleCnt="0"/>
      <dgm:spPr/>
    </dgm:pt>
    <dgm:pt modelId="{FE681786-A2CD-4BA4-ACE9-E770334FBE75}" type="pres">
      <dgm:prSet presAssocID="{684CE699-DD44-46C9-B6E8-EC17726CD0D7}" presName="tx1" presStyleLbl="revTx" presStyleIdx="1" presStyleCnt="8"/>
      <dgm:spPr/>
      <dgm:t>
        <a:bodyPr/>
        <a:lstStyle/>
        <a:p>
          <a:endParaRPr lang="cs-CZ"/>
        </a:p>
      </dgm:t>
    </dgm:pt>
    <dgm:pt modelId="{E270C71C-387C-4A27-B774-370B96A83ABA}" type="pres">
      <dgm:prSet presAssocID="{684CE699-DD44-46C9-B6E8-EC17726CD0D7}" presName="vert1" presStyleCnt="0"/>
      <dgm:spPr/>
    </dgm:pt>
    <dgm:pt modelId="{94A29245-0EDA-4C39-857B-8ABD7EED675D}" type="pres">
      <dgm:prSet presAssocID="{17E4F57F-9C60-47C1-9227-A61867EC323F}" presName="thickLine" presStyleLbl="alignNode1" presStyleIdx="2" presStyleCnt="8"/>
      <dgm:spPr/>
    </dgm:pt>
    <dgm:pt modelId="{53CA8DA5-05EE-483C-8543-E360E6C03E36}" type="pres">
      <dgm:prSet presAssocID="{17E4F57F-9C60-47C1-9227-A61867EC323F}" presName="horz1" presStyleCnt="0"/>
      <dgm:spPr/>
    </dgm:pt>
    <dgm:pt modelId="{BBCF976E-51C5-4941-A4DB-B441F39C6767}" type="pres">
      <dgm:prSet presAssocID="{17E4F57F-9C60-47C1-9227-A61867EC323F}" presName="tx1" presStyleLbl="revTx" presStyleIdx="2" presStyleCnt="8"/>
      <dgm:spPr/>
      <dgm:t>
        <a:bodyPr/>
        <a:lstStyle/>
        <a:p>
          <a:endParaRPr lang="cs-CZ"/>
        </a:p>
      </dgm:t>
    </dgm:pt>
    <dgm:pt modelId="{D5F496FB-A391-4178-99CE-2EF43872DABF}" type="pres">
      <dgm:prSet presAssocID="{17E4F57F-9C60-47C1-9227-A61867EC323F}" presName="vert1" presStyleCnt="0"/>
      <dgm:spPr/>
    </dgm:pt>
    <dgm:pt modelId="{37191717-E65F-4FB2-9D7F-2DC420287A75}" type="pres">
      <dgm:prSet presAssocID="{E53B6FA3-47C2-4F43-90A7-ECAB12E7647C}" presName="thickLine" presStyleLbl="alignNode1" presStyleIdx="3" presStyleCnt="8"/>
      <dgm:spPr/>
    </dgm:pt>
    <dgm:pt modelId="{F9FF76A1-902D-43AF-9CA7-EC566249B802}" type="pres">
      <dgm:prSet presAssocID="{E53B6FA3-47C2-4F43-90A7-ECAB12E7647C}" presName="horz1" presStyleCnt="0"/>
      <dgm:spPr/>
    </dgm:pt>
    <dgm:pt modelId="{52616139-CC9B-46AA-ADD7-C21004A630D5}" type="pres">
      <dgm:prSet presAssocID="{E53B6FA3-47C2-4F43-90A7-ECAB12E7647C}" presName="tx1" presStyleLbl="revTx" presStyleIdx="3" presStyleCnt="8"/>
      <dgm:spPr/>
      <dgm:t>
        <a:bodyPr/>
        <a:lstStyle/>
        <a:p>
          <a:endParaRPr lang="cs-CZ"/>
        </a:p>
      </dgm:t>
    </dgm:pt>
    <dgm:pt modelId="{587B1647-B4F5-4A77-99AE-79870A5B97E8}" type="pres">
      <dgm:prSet presAssocID="{E53B6FA3-47C2-4F43-90A7-ECAB12E7647C}" presName="vert1" presStyleCnt="0"/>
      <dgm:spPr/>
    </dgm:pt>
    <dgm:pt modelId="{B6E2EFE6-4D50-4EC4-A22D-F65035FB678B}" type="pres">
      <dgm:prSet presAssocID="{5BDDEA5E-E44A-4192-892F-610B969C60D1}" presName="thickLine" presStyleLbl="alignNode1" presStyleIdx="4" presStyleCnt="8"/>
      <dgm:spPr/>
    </dgm:pt>
    <dgm:pt modelId="{E06507E2-08BE-473D-9F5D-0DE74A0287A8}" type="pres">
      <dgm:prSet presAssocID="{5BDDEA5E-E44A-4192-892F-610B969C60D1}" presName="horz1" presStyleCnt="0"/>
      <dgm:spPr/>
    </dgm:pt>
    <dgm:pt modelId="{2413C4AB-DDBC-4CC5-8647-63BC71B679DA}" type="pres">
      <dgm:prSet presAssocID="{5BDDEA5E-E44A-4192-892F-610B969C60D1}" presName="tx1" presStyleLbl="revTx" presStyleIdx="4" presStyleCnt="8"/>
      <dgm:spPr/>
      <dgm:t>
        <a:bodyPr/>
        <a:lstStyle/>
        <a:p>
          <a:endParaRPr lang="cs-CZ"/>
        </a:p>
      </dgm:t>
    </dgm:pt>
    <dgm:pt modelId="{CE3B5ECD-E14E-4CB0-9B43-B4B804E20001}" type="pres">
      <dgm:prSet presAssocID="{5BDDEA5E-E44A-4192-892F-610B969C60D1}" presName="vert1" presStyleCnt="0"/>
      <dgm:spPr/>
    </dgm:pt>
    <dgm:pt modelId="{E21A8270-42A0-4499-BCD6-B9B5C54F1B7F}" type="pres">
      <dgm:prSet presAssocID="{9D466D9F-C002-4C77-89A4-E16F1E20B595}" presName="thickLine" presStyleLbl="alignNode1" presStyleIdx="5" presStyleCnt="8"/>
      <dgm:spPr/>
    </dgm:pt>
    <dgm:pt modelId="{32B12B0C-74DB-4FAA-9E81-3AC95151027B}" type="pres">
      <dgm:prSet presAssocID="{9D466D9F-C002-4C77-89A4-E16F1E20B595}" presName="horz1" presStyleCnt="0"/>
      <dgm:spPr/>
    </dgm:pt>
    <dgm:pt modelId="{AFBE1CC9-1FBC-48FB-8182-B2B8F138D02E}" type="pres">
      <dgm:prSet presAssocID="{9D466D9F-C002-4C77-89A4-E16F1E20B595}" presName="tx1" presStyleLbl="revTx" presStyleIdx="5" presStyleCnt="8"/>
      <dgm:spPr/>
      <dgm:t>
        <a:bodyPr/>
        <a:lstStyle/>
        <a:p>
          <a:endParaRPr lang="cs-CZ"/>
        </a:p>
      </dgm:t>
    </dgm:pt>
    <dgm:pt modelId="{74CF3D1F-CEF5-41E0-80B6-A5FFCF3C309D}" type="pres">
      <dgm:prSet presAssocID="{9D466D9F-C002-4C77-89A4-E16F1E20B595}" presName="vert1" presStyleCnt="0"/>
      <dgm:spPr/>
    </dgm:pt>
    <dgm:pt modelId="{E09E2875-1802-40A8-92D6-5F64F30EBEDD}" type="pres">
      <dgm:prSet presAssocID="{AD7BB579-AEF0-4522-85CD-D774E2244860}" presName="thickLine" presStyleLbl="alignNode1" presStyleIdx="6" presStyleCnt="8"/>
      <dgm:spPr/>
    </dgm:pt>
    <dgm:pt modelId="{64D78441-B8A5-4C15-83A5-0A3FB0599EE5}" type="pres">
      <dgm:prSet presAssocID="{AD7BB579-AEF0-4522-85CD-D774E2244860}" presName="horz1" presStyleCnt="0"/>
      <dgm:spPr/>
    </dgm:pt>
    <dgm:pt modelId="{A83238B1-D33F-4188-A9B4-D97B9C762788}" type="pres">
      <dgm:prSet presAssocID="{AD7BB579-AEF0-4522-85CD-D774E2244860}" presName="tx1" presStyleLbl="revTx" presStyleIdx="6" presStyleCnt="8"/>
      <dgm:spPr/>
      <dgm:t>
        <a:bodyPr/>
        <a:lstStyle/>
        <a:p>
          <a:endParaRPr lang="cs-CZ"/>
        </a:p>
      </dgm:t>
    </dgm:pt>
    <dgm:pt modelId="{9A099ABF-6733-47A5-9E63-6F34753B4E0E}" type="pres">
      <dgm:prSet presAssocID="{AD7BB579-AEF0-4522-85CD-D774E2244860}" presName="vert1" presStyleCnt="0"/>
      <dgm:spPr/>
    </dgm:pt>
    <dgm:pt modelId="{F912A563-11EB-44D5-ABDE-74C1E18C3BB3}" type="pres">
      <dgm:prSet presAssocID="{6B3A8C5A-27E5-42B6-AD07-782590CCBA5D}" presName="thickLine" presStyleLbl="alignNode1" presStyleIdx="7" presStyleCnt="8"/>
      <dgm:spPr/>
    </dgm:pt>
    <dgm:pt modelId="{1B1E1451-FD48-41B4-A9B5-302788BCB185}" type="pres">
      <dgm:prSet presAssocID="{6B3A8C5A-27E5-42B6-AD07-782590CCBA5D}" presName="horz1" presStyleCnt="0"/>
      <dgm:spPr/>
    </dgm:pt>
    <dgm:pt modelId="{B0A4DFF0-3F67-4A7D-8876-E9332C98BE28}" type="pres">
      <dgm:prSet presAssocID="{6B3A8C5A-27E5-42B6-AD07-782590CCBA5D}" presName="tx1" presStyleLbl="revTx" presStyleIdx="7" presStyleCnt="8"/>
      <dgm:spPr/>
      <dgm:t>
        <a:bodyPr/>
        <a:lstStyle/>
        <a:p>
          <a:endParaRPr lang="cs-CZ"/>
        </a:p>
      </dgm:t>
    </dgm:pt>
    <dgm:pt modelId="{9F000C8E-8D2C-4009-A2E0-29415350A60A}" type="pres">
      <dgm:prSet presAssocID="{6B3A8C5A-27E5-42B6-AD07-782590CCBA5D}" presName="vert1" presStyleCnt="0"/>
      <dgm:spPr/>
    </dgm:pt>
  </dgm:ptLst>
  <dgm:cxnLst>
    <dgm:cxn modelId="{1FE92213-9EBB-4F68-A9AE-0F948D2CD0DC}" type="presOf" srcId="{74A66E01-9754-439B-9284-27B538BBDD5D}" destId="{F67472F4-BCAE-44CA-9B82-934595138164}" srcOrd="0" destOrd="0" presId="urn:microsoft.com/office/officeart/2008/layout/LinedList"/>
    <dgm:cxn modelId="{B1B6A4F6-29CE-4C9C-BC06-B6B1B22A2D1D}" type="presOf" srcId="{17E4F57F-9C60-47C1-9227-A61867EC323F}" destId="{BBCF976E-51C5-4941-A4DB-B441F39C6767}" srcOrd="0" destOrd="0" presId="urn:microsoft.com/office/officeart/2008/layout/LinedList"/>
    <dgm:cxn modelId="{097625EE-779C-4B22-A48C-F9E893AF2DB3}" srcId="{74A66E01-9754-439B-9284-27B538BBDD5D}" destId="{5BDDEA5E-E44A-4192-892F-610B969C60D1}" srcOrd="4" destOrd="0" parTransId="{33296735-BB51-4496-A05A-9B6904A1D593}" sibTransId="{68BD5FB9-15BC-4D80-8137-EA758DA1B396}"/>
    <dgm:cxn modelId="{83F68174-6625-4D12-A968-6639E45688F3}" srcId="{74A66E01-9754-439B-9284-27B538BBDD5D}" destId="{AD7BB579-AEF0-4522-85CD-D774E2244860}" srcOrd="6" destOrd="0" parTransId="{FBF971E1-9D89-494F-A5C0-53BBAA9558D9}" sibTransId="{AEA6C879-178F-48BD-A480-EB786BF9E0CE}"/>
    <dgm:cxn modelId="{E1A361C3-C8E0-4C6B-8AFC-D4A257527E5E}" srcId="{74A66E01-9754-439B-9284-27B538BBDD5D}" destId="{6D56F2EF-2DED-4BA6-BE6E-F7474D4F63C5}" srcOrd="0" destOrd="0" parTransId="{B9B8064F-96E9-42EE-9DB0-FD73674FBCF3}" sibTransId="{D2EFA323-3F9C-4D03-B2F0-E01174B66980}"/>
    <dgm:cxn modelId="{1A081927-CDAC-442C-B7CF-57B147237DFE}" srcId="{74A66E01-9754-439B-9284-27B538BBDD5D}" destId="{17E4F57F-9C60-47C1-9227-A61867EC323F}" srcOrd="2" destOrd="0" parTransId="{BDEC676E-107D-435A-A9A0-6DA416568C87}" sibTransId="{9C6F44EA-0354-48D4-B49B-2786EB439938}"/>
    <dgm:cxn modelId="{639DAA3E-A124-48DB-83BD-301C3A584A7E}" srcId="{74A66E01-9754-439B-9284-27B538BBDD5D}" destId="{6B3A8C5A-27E5-42B6-AD07-782590CCBA5D}" srcOrd="7" destOrd="0" parTransId="{7A78E245-D9C1-4DAE-97FE-CD333F880894}" sibTransId="{61562B3C-A312-4AE6-A986-5CE150D9F6CC}"/>
    <dgm:cxn modelId="{904BA2FA-F642-4BA4-8553-4415C7229DCE}" type="presOf" srcId="{5BDDEA5E-E44A-4192-892F-610B969C60D1}" destId="{2413C4AB-DDBC-4CC5-8647-63BC71B679DA}" srcOrd="0" destOrd="0" presId="urn:microsoft.com/office/officeart/2008/layout/LinedList"/>
    <dgm:cxn modelId="{72ACFAC2-0355-402E-94ED-DAE3E23A4663}" type="presOf" srcId="{6B3A8C5A-27E5-42B6-AD07-782590CCBA5D}" destId="{B0A4DFF0-3F67-4A7D-8876-E9332C98BE28}" srcOrd="0" destOrd="0" presId="urn:microsoft.com/office/officeart/2008/layout/LinedList"/>
    <dgm:cxn modelId="{97DA6AC8-A025-4F87-A8B6-1651E3D9AB86}" type="presOf" srcId="{AD7BB579-AEF0-4522-85CD-D774E2244860}" destId="{A83238B1-D33F-4188-A9B4-D97B9C762788}" srcOrd="0" destOrd="0" presId="urn:microsoft.com/office/officeart/2008/layout/LinedList"/>
    <dgm:cxn modelId="{5F433812-A134-45C4-9DB1-5E1207B9E452}" srcId="{74A66E01-9754-439B-9284-27B538BBDD5D}" destId="{E53B6FA3-47C2-4F43-90A7-ECAB12E7647C}" srcOrd="3" destOrd="0" parTransId="{F7BFC3DE-BFC1-4D2C-8007-F36401FA8A61}" sibTransId="{E1DA431B-4F6B-4681-A4AA-3D896DC27D0C}"/>
    <dgm:cxn modelId="{9CF1AEBB-F195-4FC1-866E-472508646F83}" type="presOf" srcId="{9D466D9F-C002-4C77-89A4-E16F1E20B595}" destId="{AFBE1CC9-1FBC-48FB-8182-B2B8F138D02E}" srcOrd="0" destOrd="0" presId="urn:microsoft.com/office/officeart/2008/layout/LinedList"/>
    <dgm:cxn modelId="{0FA9A74E-6418-43C1-9AC6-122F2EC30AEF}" type="presOf" srcId="{684CE699-DD44-46C9-B6E8-EC17726CD0D7}" destId="{FE681786-A2CD-4BA4-ACE9-E770334FBE75}" srcOrd="0" destOrd="0" presId="urn:microsoft.com/office/officeart/2008/layout/LinedList"/>
    <dgm:cxn modelId="{BBF9771B-8DF9-4232-99B3-D67AF03F9E90}" srcId="{74A66E01-9754-439B-9284-27B538BBDD5D}" destId="{9D466D9F-C002-4C77-89A4-E16F1E20B595}" srcOrd="5" destOrd="0" parTransId="{A9171382-9895-43FC-AC56-31EF0E4F6BD4}" sibTransId="{07EC06F5-4006-4DA7-B512-3A938CA7B354}"/>
    <dgm:cxn modelId="{FA8CFCD4-1177-454B-98B4-09DBC143BD44}" type="presOf" srcId="{E53B6FA3-47C2-4F43-90A7-ECAB12E7647C}" destId="{52616139-CC9B-46AA-ADD7-C21004A630D5}" srcOrd="0" destOrd="0" presId="urn:microsoft.com/office/officeart/2008/layout/LinedList"/>
    <dgm:cxn modelId="{8E25C2C7-A4BC-4372-ACD6-4FBB739321ED}" type="presOf" srcId="{6D56F2EF-2DED-4BA6-BE6E-F7474D4F63C5}" destId="{34328E02-1035-4F35-B554-C73EDE1CBFBE}" srcOrd="0" destOrd="0" presId="urn:microsoft.com/office/officeart/2008/layout/LinedList"/>
    <dgm:cxn modelId="{CA062132-A0D2-4880-A738-8F98780F1588}" srcId="{74A66E01-9754-439B-9284-27B538BBDD5D}" destId="{684CE699-DD44-46C9-B6E8-EC17726CD0D7}" srcOrd="1" destOrd="0" parTransId="{62F62C83-12B9-4A72-A19D-6190AFC154D2}" sibTransId="{D550B979-F964-4A15-BE70-3C835D912C63}"/>
    <dgm:cxn modelId="{BC4AC81C-BF57-494E-A202-381920B4E459}" type="presParOf" srcId="{F67472F4-BCAE-44CA-9B82-934595138164}" destId="{F58D3508-DDB8-4FAB-95AD-15B361FA22D5}" srcOrd="0" destOrd="0" presId="urn:microsoft.com/office/officeart/2008/layout/LinedList"/>
    <dgm:cxn modelId="{2D04186F-1B7C-4E6B-8A78-EFAC233CCE0E}" type="presParOf" srcId="{F67472F4-BCAE-44CA-9B82-934595138164}" destId="{5CDF97A2-EBD1-4909-9EE1-A6DBAF5D612E}" srcOrd="1" destOrd="0" presId="urn:microsoft.com/office/officeart/2008/layout/LinedList"/>
    <dgm:cxn modelId="{B5FE6A4F-01D3-4674-BFA8-198EE629C803}" type="presParOf" srcId="{5CDF97A2-EBD1-4909-9EE1-A6DBAF5D612E}" destId="{34328E02-1035-4F35-B554-C73EDE1CBFBE}" srcOrd="0" destOrd="0" presId="urn:microsoft.com/office/officeart/2008/layout/LinedList"/>
    <dgm:cxn modelId="{9212F6E7-F2E3-42BC-9D76-593991308823}" type="presParOf" srcId="{5CDF97A2-EBD1-4909-9EE1-A6DBAF5D612E}" destId="{ECFFB555-C5D2-4F22-84A9-840853B51800}" srcOrd="1" destOrd="0" presId="urn:microsoft.com/office/officeart/2008/layout/LinedList"/>
    <dgm:cxn modelId="{1BE86451-5FDC-4832-9727-EA101F97BFA4}" type="presParOf" srcId="{F67472F4-BCAE-44CA-9B82-934595138164}" destId="{27CFA96F-DA83-4048-BB45-E604E6CB9D8D}" srcOrd="2" destOrd="0" presId="urn:microsoft.com/office/officeart/2008/layout/LinedList"/>
    <dgm:cxn modelId="{DC8AD378-5E81-4E95-AF88-EA4E52CC1ABF}" type="presParOf" srcId="{F67472F4-BCAE-44CA-9B82-934595138164}" destId="{8351C64A-8D58-4845-BD72-B267205BB461}" srcOrd="3" destOrd="0" presId="urn:microsoft.com/office/officeart/2008/layout/LinedList"/>
    <dgm:cxn modelId="{50B525F1-55E8-4263-AD82-D9E08DE13593}" type="presParOf" srcId="{8351C64A-8D58-4845-BD72-B267205BB461}" destId="{FE681786-A2CD-4BA4-ACE9-E770334FBE75}" srcOrd="0" destOrd="0" presId="urn:microsoft.com/office/officeart/2008/layout/LinedList"/>
    <dgm:cxn modelId="{B991D7B8-BD95-4EFC-B0F0-F628A78B0C2A}" type="presParOf" srcId="{8351C64A-8D58-4845-BD72-B267205BB461}" destId="{E270C71C-387C-4A27-B774-370B96A83ABA}" srcOrd="1" destOrd="0" presId="urn:microsoft.com/office/officeart/2008/layout/LinedList"/>
    <dgm:cxn modelId="{44107742-7B06-4F6B-AE3D-1A40D0B90287}" type="presParOf" srcId="{F67472F4-BCAE-44CA-9B82-934595138164}" destId="{94A29245-0EDA-4C39-857B-8ABD7EED675D}" srcOrd="4" destOrd="0" presId="urn:microsoft.com/office/officeart/2008/layout/LinedList"/>
    <dgm:cxn modelId="{52427387-F3BF-46A0-987F-B8AE735D0D9C}" type="presParOf" srcId="{F67472F4-BCAE-44CA-9B82-934595138164}" destId="{53CA8DA5-05EE-483C-8543-E360E6C03E36}" srcOrd="5" destOrd="0" presId="urn:microsoft.com/office/officeart/2008/layout/LinedList"/>
    <dgm:cxn modelId="{2A00F09B-B07D-4FA5-A46A-D259C18C1E52}" type="presParOf" srcId="{53CA8DA5-05EE-483C-8543-E360E6C03E36}" destId="{BBCF976E-51C5-4941-A4DB-B441F39C6767}" srcOrd="0" destOrd="0" presId="urn:microsoft.com/office/officeart/2008/layout/LinedList"/>
    <dgm:cxn modelId="{09C09FC1-F16A-4C86-BF3F-833D58E7D188}" type="presParOf" srcId="{53CA8DA5-05EE-483C-8543-E360E6C03E36}" destId="{D5F496FB-A391-4178-99CE-2EF43872DABF}" srcOrd="1" destOrd="0" presId="urn:microsoft.com/office/officeart/2008/layout/LinedList"/>
    <dgm:cxn modelId="{7938E064-94A7-4640-B54D-FBD9044B3B4F}" type="presParOf" srcId="{F67472F4-BCAE-44CA-9B82-934595138164}" destId="{37191717-E65F-4FB2-9D7F-2DC420287A75}" srcOrd="6" destOrd="0" presId="urn:microsoft.com/office/officeart/2008/layout/LinedList"/>
    <dgm:cxn modelId="{9EC4AEB5-6489-4062-AB3F-A2EE4DA3B196}" type="presParOf" srcId="{F67472F4-BCAE-44CA-9B82-934595138164}" destId="{F9FF76A1-902D-43AF-9CA7-EC566249B802}" srcOrd="7" destOrd="0" presId="urn:microsoft.com/office/officeart/2008/layout/LinedList"/>
    <dgm:cxn modelId="{6BE4CEB3-9EDB-48B8-B539-85A8087B0F2C}" type="presParOf" srcId="{F9FF76A1-902D-43AF-9CA7-EC566249B802}" destId="{52616139-CC9B-46AA-ADD7-C21004A630D5}" srcOrd="0" destOrd="0" presId="urn:microsoft.com/office/officeart/2008/layout/LinedList"/>
    <dgm:cxn modelId="{87782BF5-3F9B-4CDB-B272-99A22E133AF5}" type="presParOf" srcId="{F9FF76A1-902D-43AF-9CA7-EC566249B802}" destId="{587B1647-B4F5-4A77-99AE-79870A5B97E8}" srcOrd="1" destOrd="0" presId="urn:microsoft.com/office/officeart/2008/layout/LinedList"/>
    <dgm:cxn modelId="{D9AA43A9-D473-453F-AFA1-D86200D556D5}" type="presParOf" srcId="{F67472F4-BCAE-44CA-9B82-934595138164}" destId="{B6E2EFE6-4D50-4EC4-A22D-F65035FB678B}" srcOrd="8" destOrd="0" presId="urn:microsoft.com/office/officeart/2008/layout/LinedList"/>
    <dgm:cxn modelId="{160FB193-AC38-4EF6-8292-C2B081543258}" type="presParOf" srcId="{F67472F4-BCAE-44CA-9B82-934595138164}" destId="{E06507E2-08BE-473D-9F5D-0DE74A0287A8}" srcOrd="9" destOrd="0" presId="urn:microsoft.com/office/officeart/2008/layout/LinedList"/>
    <dgm:cxn modelId="{7EBED037-9C20-4B47-BA1F-3D7F373AB51A}" type="presParOf" srcId="{E06507E2-08BE-473D-9F5D-0DE74A0287A8}" destId="{2413C4AB-DDBC-4CC5-8647-63BC71B679DA}" srcOrd="0" destOrd="0" presId="urn:microsoft.com/office/officeart/2008/layout/LinedList"/>
    <dgm:cxn modelId="{C97ABE22-A063-4E8B-9761-4891FB88F3F3}" type="presParOf" srcId="{E06507E2-08BE-473D-9F5D-0DE74A0287A8}" destId="{CE3B5ECD-E14E-4CB0-9B43-B4B804E20001}" srcOrd="1" destOrd="0" presId="urn:microsoft.com/office/officeart/2008/layout/LinedList"/>
    <dgm:cxn modelId="{85078944-6731-4399-AE65-16236607F98E}" type="presParOf" srcId="{F67472F4-BCAE-44CA-9B82-934595138164}" destId="{E21A8270-42A0-4499-BCD6-B9B5C54F1B7F}" srcOrd="10" destOrd="0" presId="urn:microsoft.com/office/officeart/2008/layout/LinedList"/>
    <dgm:cxn modelId="{66380DD1-B0FF-45E9-A962-981E4F9F17B7}" type="presParOf" srcId="{F67472F4-BCAE-44CA-9B82-934595138164}" destId="{32B12B0C-74DB-4FAA-9E81-3AC95151027B}" srcOrd="11" destOrd="0" presId="urn:microsoft.com/office/officeart/2008/layout/LinedList"/>
    <dgm:cxn modelId="{72D385E2-558D-43B7-8169-B72B63BA81CC}" type="presParOf" srcId="{32B12B0C-74DB-4FAA-9E81-3AC95151027B}" destId="{AFBE1CC9-1FBC-48FB-8182-B2B8F138D02E}" srcOrd="0" destOrd="0" presId="urn:microsoft.com/office/officeart/2008/layout/LinedList"/>
    <dgm:cxn modelId="{87FB862F-643D-4512-90F9-A20FD18DE1E2}" type="presParOf" srcId="{32B12B0C-74DB-4FAA-9E81-3AC95151027B}" destId="{74CF3D1F-CEF5-41E0-80B6-A5FFCF3C309D}" srcOrd="1" destOrd="0" presId="urn:microsoft.com/office/officeart/2008/layout/LinedList"/>
    <dgm:cxn modelId="{209384DB-0945-4C1A-B93A-C4FB5B22388D}" type="presParOf" srcId="{F67472F4-BCAE-44CA-9B82-934595138164}" destId="{E09E2875-1802-40A8-92D6-5F64F30EBEDD}" srcOrd="12" destOrd="0" presId="urn:microsoft.com/office/officeart/2008/layout/LinedList"/>
    <dgm:cxn modelId="{88A021AA-398D-48E7-832B-419FDFD27650}" type="presParOf" srcId="{F67472F4-BCAE-44CA-9B82-934595138164}" destId="{64D78441-B8A5-4C15-83A5-0A3FB0599EE5}" srcOrd="13" destOrd="0" presId="urn:microsoft.com/office/officeart/2008/layout/LinedList"/>
    <dgm:cxn modelId="{7DFF43AA-AF8E-45D0-9814-4373664C3E7A}" type="presParOf" srcId="{64D78441-B8A5-4C15-83A5-0A3FB0599EE5}" destId="{A83238B1-D33F-4188-A9B4-D97B9C762788}" srcOrd="0" destOrd="0" presId="urn:microsoft.com/office/officeart/2008/layout/LinedList"/>
    <dgm:cxn modelId="{5BCC5272-9BD2-4A17-87FF-F20613A34DF6}" type="presParOf" srcId="{64D78441-B8A5-4C15-83A5-0A3FB0599EE5}" destId="{9A099ABF-6733-47A5-9E63-6F34753B4E0E}" srcOrd="1" destOrd="0" presId="urn:microsoft.com/office/officeart/2008/layout/LinedList"/>
    <dgm:cxn modelId="{6882AE86-82DD-442F-866C-275745308012}" type="presParOf" srcId="{F67472F4-BCAE-44CA-9B82-934595138164}" destId="{F912A563-11EB-44D5-ABDE-74C1E18C3BB3}" srcOrd="14" destOrd="0" presId="urn:microsoft.com/office/officeart/2008/layout/LinedList"/>
    <dgm:cxn modelId="{8EB570C9-DD08-4036-A715-ACF5261A7A49}" type="presParOf" srcId="{F67472F4-BCAE-44CA-9B82-934595138164}" destId="{1B1E1451-FD48-41B4-A9B5-302788BCB185}" srcOrd="15" destOrd="0" presId="urn:microsoft.com/office/officeart/2008/layout/LinedList"/>
    <dgm:cxn modelId="{E575CFFA-4BBC-4C63-9164-FC1C883E88F6}" type="presParOf" srcId="{1B1E1451-FD48-41B4-A9B5-302788BCB185}" destId="{B0A4DFF0-3F67-4A7D-8876-E9332C98BE28}" srcOrd="0" destOrd="0" presId="urn:microsoft.com/office/officeart/2008/layout/LinedList"/>
    <dgm:cxn modelId="{C89BCA92-ED9A-42ED-8A5F-C85F2BB8E9DA}" type="presParOf" srcId="{1B1E1451-FD48-41B4-A9B5-302788BCB185}" destId="{9F000C8E-8D2C-4009-A2E0-29415350A6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3508-DDB8-4FAB-95AD-15B361FA22D5}">
      <dsp:nvSpPr>
        <dsp:cNvPr id="0" name=""/>
        <dsp:cNvSpPr/>
      </dsp:nvSpPr>
      <dsp:spPr>
        <a:xfrm>
          <a:off x="0" y="0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8E02-1035-4F35-B554-C73EDE1CBFBE}">
      <dsp:nvSpPr>
        <dsp:cNvPr id="0" name=""/>
        <dsp:cNvSpPr/>
      </dsp:nvSpPr>
      <dsp:spPr>
        <a:xfrm>
          <a:off x="0" y="0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I. Bacon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0"/>
        <a:ext cx="10529887" cy="472281"/>
      </dsp:txXfrm>
    </dsp:sp>
    <dsp:sp modelId="{27CFA96F-DA83-4048-BB45-E604E6CB9D8D}">
      <dsp:nvSpPr>
        <dsp:cNvPr id="0" name=""/>
        <dsp:cNvSpPr/>
      </dsp:nvSpPr>
      <dsp:spPr>
        <a:xfrm>
          <a:off x="0" y="472281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1786-A2CD-4BA4-ACE9-E770334FBE75}">
      <dsp:nvSpPr>
        <dsp:cNvPr id="0" name=""/>
        <dsp:cNvSpPr/>
      </dsp:nvSpPr>
      <dsp:spPr>
        <a:xfrm>
          <a:off x="0" y="472281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II. Descartes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472281"/>
        <a:ext cx="10529887" cy="472281"/>
      </dsp:txXfrm>
    </dsp:sp>
    <dsp:sp modelId="{94A29245-0EDA-4C39-857B-8ABD7EED675D}">
      <dsp:nvSpPr>
        <dsp:cNvPr id="0" name=""/>
        <dsp:cNvSpPr/>
      </dsp:nvSpPr>
      <dsp:spPr>
        <a:xfrm>
          <a:off x="0" y="944562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976E-51C5-4941-A4DB-B441F39C6767}">
      <dsp:nvSpPr>
        <dsp:cNvPr id="0" name=""/>
        <dsp:cNvSpPr/>
      </dsp:nvSpPr>
      <dsp:spPr>
        <a:xfrm>
          <a:off x="0" y="944562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III. Spinoza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944562"/>
        <a:ext cx="10529887" cy="472281"/>
      </dsp:txXfrm>
    </dsp:sp>
    <dsp:sp modelId="{37191717-E65F-4FB2-9D7F-2DC420287A75}">
      <dsp:nvSpPr>
        <dsp:cNvPr id="0" name=""/>
        <dsp:cNvSpPr/>
      </dsp:nvSpPr>
      <dsp:spPr>
        <a:xfrm>
          <a:off x="0" y="1416843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6139-CC9B-46AA-ADD7-C21004A630D5}">
      <dsp:nvSpPr>
        <dsp:cNvPr id="0" name=""/>
        <dsp:cNvSpPr/>
      </dsp:nvSpPr>
      <dsp:spPr>
        <a:xfrm>
          <a:off x="0" y="1416843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IV. Leibniz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416843"/>
        <a:ext cx="10529887" cy="472281"/>
      </dsp:txXfrm>
    </dsp:sp>
    <dsp:sp modelId="{B6E2EFE6-4D50-4EC4-A22D-F65035FB678B}">
      <dsp:nvSpPr>
        <dsp:cNvPr id="0" name=""/>
        <dsp:cNvSpPr/>
      </dsp:nvSpPr>
      <dsp:spPr>
        <a:xfrm>
          <a:off x="0" y="1889125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4AB-DDBC-4CC5-8647-63BC71B679DA}">
      <dsp:nvSpPr>
        <dsp:cNvPr id="0" name=""/>
        <dsp:cNvSpPr/>
      </dsp:nvSpPr>
      <dsp:spPr>
        <a:xfrm>
          <a:off x="0" y="1889125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>
              <a:solidFill>
                <a:schemeClr val="tx2"/>
              </a:solidFill>
            </a:rPr>
            <a:t>V. Hobbes</a:t>
          </a:r>
          <a:endParaRPr lang="en-US" sz="2100" b="1" kern="1200" dirty="0">
            <a:solidFill>
              <a:schemeClr val="tx2"/>
            </a:solidFill>
          </a:endParaRPr>
        </a:p>
      </dsp:txBody>
      <dsp:txXfrm>
        <a:off x="0" y="1889125"/>
        <a:ext cx="10529887" cy="472281"/>
      </dsp:txXfrm>
    </dsp:sp>
    <dsp:sp modelId="{E21A8270-42A0-4499-BCD6-B9B5C54F1B7F}">
      <dsp:nvSpPr>
        <dsp:cNvPr id="0" name=""/>
        <dsp:cNvSpPr/>
      </dsp:nvSpPr>
      <dsp:spPr>
        <a:xfrm>
          <a:off x="0" y="2361406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1CC9-1FBC-48FB-8182-B2B8F138D02E}">
      <dsp:nvSpPr>
        <dsp:cNvPr id="0" name=""/>
        <dsp:cNvSpPr/>
      </dsp:nvSpPr>
      <dsp:spPr>
        <a:xfrm>
          <a:off x="0" y="2361406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VI. Locke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2361406"/>
        <a:ext cx="10529887" cy="472281"/>
      </dsp:txXfrm>
    </dsp:sp>
    <dsp:sp modelId="{E09E2875-1802-40A8-92D6-5F64F30EBEDD}">
      <dsp:nvSpPr>
        <dsp:cNvPr id="0" name=""/>
        <dsp:cNvSpPr/>
      </dsp:nvSpPr>
      <dsp:spPr>
        <a:xfrm>
          <a:off x="0" y="2833687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238B1-D33F-4188-A9B4-D97B9C762788}">
      <dsp:nvSpPr>
        <dsp:cNvPr id="0" name=""/>
        <dsp:cNvSpPr/>
      </dsp:nvSpPr>
      <dsp:spPr>
        <a:xfrm>
          <a:off x="0" y="2833687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VII. Berkeley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2833687"/>
        <a:ext cx="10529887" cy="472281"/>
      </dsp:txXfrm>
    </dsp:sp>
    <dsp:sp modelId="{F912A563-11EB-44D5-ABDE-74C1E18C3BB3}">
      <dsp:nvSpPr>
        <dsp:cNvPr id="0" name=""/>
        <dsp:cNvSpPr/>
      </dsp:nvSpPr>
      <dsp:spPr>
        <a:xfrm>
          <a:off x="0" y="3305968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4DFF0-3F67-4A7D-8876-E9332C98BE28}">
      <dsp:nvSpPr>
        <dsp:cNvPr id="0" name=""/>
        <dsp:cNvSpPr/>
      </dsp:nvSpPr>
      <dsp:spPr>
        <a:xfrm>
          <a:off x="0" y="3305968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VIII. </a:t>
          </a:r>
          <a:r>
            <a:rPr lang="cs-CZ" sz="2100" kern="1200" dirty="0" err="1">
              <a:solidFill>
                <a:srgbClr val="A53010"/>
              </a:solidFill>
            </a:rPr>
            <a:t>Hume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3305968"/>
        <a:ext cx="10529887" cy="472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15592-38E2-4892-B447-50C32F4F76AB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B4E4-6D0B-4E75-9405-AE5DA23921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3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09" y="2514600"/>
            <a:ext cx="9667103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509" y="4777379"/>
            <a:ext cx="966710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79AF831-1A7E-4F1A-B873-A316CC2AE30E}"/>
              </a:ext>
            </a:extLst>
          </p:cNvPr>
          <p:cNvSpPr/>
          <p:nvPr userDrawn="1"/>
        </p:nvSpPr>
        <p:spPr>
          <a:xfrm>
            <a:off x="0" y="6125511"/>
            <a:ext cx="12192000" cy="7785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0C0EFC37-8C44-4DA6-831D-4C9E78D2F109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D2680742-7D77-4702-A821-C1FDBD9365BF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57D18A03-3A13-4DFF-9BB6-5E392782C140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7">
            <a:extLst>
              <a:ext uri="{FF2B5EF4-FFF2-40B4-BE49-F238E27FC236}">
                <a16:creationId xmlns:a16="http://schemas.microsoft.com/office/drawing/2014/main" id="{404E1B18-983F-424D-AD1D-DE7F89B2385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2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Šipka: pětiúhelník 5">
            <a:extLst>
              <a:ext uri="{FF2B5EF4-FFF2-40B4-BE49-F238E27FC236}">
                <a16:creationId xmlns:a16="http://schemas.microsoft.com/office/drawing/2014/main" id="{12D083C0-7B94-45FB-8113-876E7DCEADA9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4D73B429-F3F1-4FB5-8ECC-A814961AC885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C6F69CF-F7DE-41C2-8443-47A12FC44F7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7">
            <a:extLst>
              <a:ext uri="{FF2B5EF4-FFF2-40B4-BE49-F238E27FC236}">
                <a16:creationId xmlns:a16="http://schemas.microsoft.com/office/drawing/2014/main" id="{F79BB166-F5B9-481D-8E15-0487C8229401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6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785DE7E4-775F-45FD-80AD-E043CE6157BD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CBFD88B0-8ABE-444D-8D21-68272D4D8A5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EA640224-BA24-4A51-9C50-369FD9FDE4E8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27C24D5-9F0A-427F-A117-1A1585BBC1D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F6B4DA13-A5E3-473C-9D36-4CCB4F244570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DB4E3E3C-0424-49F1-AFEA-82E101F94E06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D50DC9D0-69B1-4CF1-82F1-85DAAE16EA8E}"/>
              </a:ext>
            </a:extLst>
          </p:cNvPr>
          <p:cNvSpPr txBox="1">
            <a:spLocks/>
          </p:cNvSpPr>
          <p:nvPr userDrawn="1"/>
        </p:nvSpPr>
        <p:spPr>
          <a:xfrm>
            <a:off x="687387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098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6C7A325E-5729-4E69-A359-2034B07CA471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D7B44290-F79D-41B6-AA95-9DA75628B6B7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5FB282AB-0428-4D98-B66E-F8127DC74798}"/>
              </a:ext>
            </a:extLst>
          </p:cNvPr>
          <p:cNvSpPr txBox="1">
            <a:spLocks/>
          </p:cNvSpPr>
          <p:nvPr userDrawn="1"/>
        </p:nvSpPr>
        <p:spPr>
          <a:xfrm>
            <a:off x="614625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5486E9F-B2F6-4854-8406-047FFB2FCF75}"/>
              </a:ext>
            </a:extLst>
          </p:cNvPr>
          <p:cNvSpPr txBox="1">
            <a:spLocks/>
          </p:cNvSpPr>
          <p:nvPr userDrawn="1"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9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1F56A891-FBBA-47F1-B76E-E2686D49BE6F}"/>
              </a:ext>
            </a:extLst>
          </p:cNvPr>
          <p:cNvSpPr/>
          <p:nvPr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578901E-A085-4C1B-8784-E62B0D5DA83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09B1D4B8-9C02-41EA-A588-F17634491112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D7F9070B-FC7F-4E35-8A9F-F7C8A879C66E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DE9A7684-C26A-45C7-BA27-287330645DF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symbol pro číslo snímku 7">
            <a:extLst>
              <a:ext uri="{FF2B5EF4-FFF2-40B4-BE49-F238E27FC236}">
                <a16:creationId xmlns:a16="http://schemas.microsoft.com/office/drawing/2014/main" id="{AA746BCC-03D5-402C-AA6D-F19C6E5DD996}"/>
              </a:ext>
            </a:extLst>
          </p:cNvPr>
          <p:cNvSpPr txBox="1">
            <a:spLocks/>
          </p:cNvSpPr>
          <p:nvPr userDrawn="1"/>
        </p:nvSpPr>
        <p:spPr>
          <a:xfrm>
            <a:off x="612509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010B4-BA21-4FC5-8731-99E4D3EBD145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299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A385B890-A37F-4B93-BEE5-8B3A8B34BCED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98D4B3D0-8C3B-4089-A14C-7B6DCB8057C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966C03B0-E72C-4D23-BEB4-095DBEB3CC8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3CF1876F-3606-44ED-A785-5B5EF53A97E1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102E114F-5DEA-489D-A60E-36188D95E4FC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7">
            <a:extLst>
              <a:ext uri="{FF2B5EF4-FFF2-40B4-BE49-F238E27FC236}">
                <a16:creationId xmlns:a16="http://schemas.microsoft.com/office/drawing/2014/main" id="{2979BB0F-9BA6-49E3-8C5D-FFFF78C013F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9033226A-E27D-49A3-9035-4D720AA93E81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CADFE171-7A7F-4A10-8CD7-3D53830AAECD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112A7DE-65A1-4640-8306-983464DCA2AE}"/>
              </a:ext>
            </a:extLst>
          </p:cNvPr>
          <p:cNvSpPr txBox="1">
            <a:spLocks/>
          </p:cNvSpPr>
          <p:nvPr userDrawn="1"/>
        </p:nvSpPr>
        <p:spPr>
          <a:xfrm>
            <a:off x="513805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číslo snímku 7">
            <a:extLst>
              <a:ext uri="{FF2B5EF4-FFF2-40B4-BE49-F238E27FC236}">
                <a16:creationId xmlns:a16="http://schemas.microsoft.com/office/drawing/2014/main" id="{23BA37AE-6F17-42D1-9775-D9D6DEEB306A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35C7692A-1277-44A4-9802-99877B0B4142}"/>
              </a:ext>
            </a:extLst>
          </p:cNvPr>
          <p:cNvSpPr/>
          <p:nvPr userDrawn="1"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60631AB3-2122-4D62-A4DE-D469AA9B2489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44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CA10F6EC-910B-4F5A-ACD8-CFB01C698177}"/>
              </a:ext>
            </a:extLst>
          </p:cNvPr>
          <p:cNvSpPr/>
          <p:nvPr userDrawn="1"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C39BE5C5-0056-408C-B22B-443E6702CCB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44B6A21E-6825-4CA4-A9F1-B069CD7812E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F940D3C-2724-46A5-9284-5C99F1E422D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F781559E-99E1-4889-ABD7-76DF461E7B20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4B15B284-4689-45AF-86C2-C6B64E30E8C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5F6C254A-05AA-49CE-B3EC-FA42D55E41DB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7">
            <a:extLst>
              <a:ext uri="{FF2B5EF4-FFF2-40B4-BE49-F238E27FC236}">
                <a16:creationId xmlns:a16="http://schemas.microsoft.com/office/drawing/2014/main" id="{3CA3BDA9-7D7E-4CF5-AD0C-FE23489087D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l="-2000" t="-6000" r="-7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337" y="449319"/>
            <a:ext cx="98412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236" y="1846217"/>
            <a:ext cx="9845376" cy="417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69" r:id="rId5"/>
    <p:sldLayoutId id="2147483652" r:id="rId6"/>
    <p:sldLayoutId id="2147483670" r:id="rId7"/>
    <p:sldLayoutId id="2147483653" r:id="rId8"/>
    <p:sldLayoutId id="2147483671" r:id="rId9"/>
    <p:sldLayoutId id="2147483654" r:id="rId10"/>
    <p:sldLayoutId id="2147483668" r:id="rId11"/>
    <p:sldLayoutId id="2147483655" r:id="rId12"/>
    <p:sldLayoutId id="2147483667" r:id="rId13"/>
    <p:sldLayoutId id="2147483656" r:id="rId14"/>
    <p:sldLayoutId id="2147483665" r:id="rId15"/>
    <p:sldLayoutId id="2147483657" r:id="rId16"/>
    <p:sldLayoutId id="2147483672" r:id="rId17"/>
    <p:sldLayoutId id="2147483660" r:id="rId18"/>
    <p:sldLayoutId id="2147483675" r:id="rId19"/>
    <p:sldLayoutId id="2147483661" r:id="rId20"/>
    <p:sldLayoutId id="2147483674" r:id="rId21"/>
    <p:sldLayoutId id="2147483662" r:id="rId22"/>
    <p:sldLayoutId id="2147483663" r:id="rId23"/>
    <p:sldLayoutId id="2147483664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C093-3B55-408C-9222-94104E39E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Dějiny filosofie IV</a:t>
            </a:r>
            <a:r>
              <a:rPr lang="cs-CZ" dirty="0"/>
              <a:t>:</a:t>
            </a:r>
            <a:br>
              <a:rPr lang="cs-CZ" dirty="0"/>
            </a:br>
            <a:r>
              <a:rPr lang="nl-NL" dirty="0"/>
              <a:t>Novověká filosofie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EBBFF5-6FA7-4CA6-A44E-F10AB3EF8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Daniel </a:t>
            </a:r>
            <a:r>
              <a:rPr lang="cs-CZ" dirty="0" err="1"/>
              <a:t>Špelda</a:t>
            </a:r>
            <a:r>
              <a:rPr lang="cs-CZ" dirty="0"/>
              <a:t>, Katedra filosofie FF MU</a:t>
            </a:r>
          </a:p>
          <a:p>
            <a:r>
              <a:rPr lang="cs-CZ" dirty="0"/>
              <a:t>Jarní semestr 2021</a:t>
            </a:r>
          </a:p>
        </p:txBody>
      </p:sp>
    </p:spTree>
    <p:extLst>
      <p:ext uri="{BB962C8B-B14F-4D97-AF65-F5344CB8AC3E}">
        <p14:creationId xmlns:p14="http://schemas.microsoft.com/office/powerpoint/2010/main" val="5033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48" y="1905000"/>
            <a:ext cx="11186847" cy="3777622"/>
          </a:xfrm>
        </p:spPr>
        <p:txBody>
          <a:bodyPr/>
          <a:lstStyle/>
          <a:p>
            <a:r>
              <a:rPr lang="cs-CZ" dirty="0"/>
              <a:t>Jelikož neexistuje žádná moc, která by lidi „držela na uzdě“, panuje v přirozeném stavu právo silnějšího. </a:t>
            </a:r>
          </a:p>
          <a:p>
            <a:r>
              <a:rPr lang="cs-CZ" dirty="0"/>
              <a:t>Výsledkem soužití zcela </a:t>
            </a:r>
            <a:r>
              <a:rPr lang="cs-CZ" u="sng" dirty="0"/>
              <a:t>egoistických a cynických individuí </a:t>
            </a:r>
            <a:r>
              <a:rPr lang="cs-CZ" dirty="0"/>
              <a:t>je „</a:t>
            </a:r>
            <a:r>
              <a:rPr lang="cs-CZ" i="1" dirty="0"/>
              <a:t>válka všech proti všem</a:t>
            </a:r>
            <a:r>
              <a:rPr lang="cs-CZ" dirty="0"/>
              <a:t>“ (</a:t>
            </a:r>
            <a:r>
              <a:rPr lang="cs-CZ" i="1" dirty="0"/>
              <a:t>L, s</a:t>
            </a:r>
            <a:r>
              <a:rPr lang="cs-CZ" dirty="0"/>
              <a:t>. 162).</a:t>
            </a:r>
          </a:p>
          <a:p>
            <a:pPr>
              <a:spcAft>
                <a:spcPts val="1200"/>
              </a:spcAft>
            </a:pPr>
            <a:r>
              <a:rPr lang="cs-CZ" dirty="0"/>
              <a:t>V </a:t>
            </a:r>
            <a:r>
              <a:rPr lang="cs-CZ" b="1" dirty="0"/>
              <a:t>přirozeném stavu </a:t>
            </a:r>
            <a:r>
              <a:rPr lang="cs-CZ"/>
              <a:t>žijí </a:t>
            </a:r>
            <a:r>
              <a:rPr lang="cs-CZ" smtClean="0"/>
              <a:t>1) Indiáni, 2) </a:t>
            </a:r>
            <a:r>
              <a:rPr lang="cs-CZ"/>
              <a:t>panovníci vůči </a:t>
            </a:r>
            <a:r>
              <a:rPr lang="cs-CZ" smtClean="0"/>
              <a:t>sobě; 3) občanská </a:t>
            </a:r>
            <a:r>
              <a:rPr lang="cs-CZ" dirty="0"/>
              <a:t>válka, kdy přestává ve státě existovat „</a:t>
            </a:r>
            <a:r>
              <a:rPr lang="cs-CZ" i="1" dirty="0"/>
              <a:t>společná moc držící je </a:t>
            </a:r>
            <a:r>
              <a:rPr lang="cs-CZ" dirty="0"/>
              <a:t>[</a:t>
            </a:r>
            <a:r>
              <a:rPr lang="cs-CZ" dirty="0" err="1"/>
              <a:t>sc</a:t>
            </a:r>
            <a:r>
              <a:rPr lang="cs-CZ" dirty="0"/>
              <a:t>. lidi]</a:t>
            </a:r>
            <a:r>
              <a:rPr lang="cs-CZ" i="1" dirty="0"/>
              <a:t> ve strachu.</a:t>
            </a:r>
            <a:r>
              <a:rPr lang="cs-CZ" dirty="0"/>
              <a:t>“ (</a:t>
            </a:r>
            <a:r>
              <a:rPr lang="cs-CZ" i="1" dirty="0"/>
              <a:t>L, s</a:t>
            </a:r>
            <a:r>
              <a:rPr lang="cs-CZ" dirty="0"/>
              <a:t>. 164) 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Lidé žijí osaměle, nuzně, stísněně, jako zvířata; a jejich život je jen krátký</a:t>
            </a:r>
            <a:r>
              <a:rPr lang="cs-CZ" dirty="0"/>
              <a:t>.“ (</a:t>
            </a:r>
            <a:r>
              <a:rPr lang="cs-CZ" i="1" dirty="0" err="1"/>
              <a:t>L,s</a:t>
            </a:r>
            <a:r>
              <a:rPr lang="cs-CZ" dirty="0"/>
              <a:t>. 163)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Nuzný a krátký život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6CDCF5-117F-4E55-9634-46B63D60CA2D}"/>
              </a:ext>
            </a:extLst>
          </p:cNvPr>
          <p:cNvSpPr txBox="1"/>
          <p:nvPr/>
        </p:nvSpPr>
        <p:spPr>
          <a:xfrm>
            <a:off x="13167" y="64825"/>
            <a:ext cx="226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Thomas Hobbes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B54680-BD6F-4189-9FC1-2159EA8440C3}"/>
              </a:ext>
            </a:extLst>
          </p:cNvPr>
          <p:cNvSpPr txBox="1"/>
          <p:nvPr/>
        </p:nvSpPr>
        <p:spPr>
          <a:xfrm>
            <a:off x="8861370" y="64825"/>
            <a:ext cx="330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Ontologie a antropologie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B33E737-8032-4A66-898D-AB1151EFE910}"/>
              </a:ext>
            </a:extLst>
          </p:cNvPr>
          <p:cNvSpPr/>
          <p:nvPr/>
        </p:nvSpPr>
        <p:spPr>
          <a:xfrm>
            <a:off x="879566" y="3793822"/>
            <a:ext cx="9248503" cy="386298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95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Společenská smlouva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8861370" y="64825"/>
            <a:ext cx="330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Společenská smlouva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C42164-0C84-4BE3-8EFE-8E4612F43EFB}"/>
              </a:ext>
            </a:extLst>
          </p:cNvPr>
          <p:cNvSpPr txBox="1"/>
          <p:nvPr/>
        </p:nvSpPr>
        <p:spPr>
          <a:xfrm>
            <a:off x="13167" y="64825"/>
            <a:ext cx="226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Thomas Hobbes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5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776549"/>
            <a:ext cx="10529252" cy="4134673"/>
          </a:xfrm>
        </p:spPr>
        <p:txBody>
          <a:bodyPr>
            <a:normAutofit/>
          </a:bodyPr>
          <a:lstStyle/>
          <a:p>
            <a:r>
              <a:rPr lang="cs-CZ" dirty="0"/>
              <a:t>Cestu z přirozeného stavu </a:t>
            </a:r>
            <a:r>
              <a:rPr lang="cs-CZ"/>
              <a:t>ukazuje </a:t>
            </a:r>
            <a:r>
              <a:rPr lang="cs-CZ" b="1"/>
              <a:t>rozum</a:t>
            </a:r>
            <a:r>
              <a:rPr lang="cs-CZ"/>
              <a:t>, „dávaje mu vhodné zásady míru“ (L, 165).</a:t>
            </a:r>
            <a:endParaRPr lang="cs-CZ" dirty="0"/>
          </a:p>
          <a:p>
            <a:r>
              <a:rPr lang="cs-CZ" b="1" u="sng" dirty="0"/>
              <a:t>Rozum</a:t>
            </a:r>
            <a:r>
              <a:rPr lang="cs-CZ" u="sng" dirty="0"/>
              <a:t> dává člověku pravidla</a:t>
            </a:r>
            <a:r>
              <a:rPr lang="cs-CZ" dirty="0"/>
              <a:t>, jejichž následování je pro všechny výhodné.</a:t>
            </a:r>
          </a:p>
          <a:p>
            <a:r>
              <a:rPr lang="cs-CZ" dirty="0"/>
              <a:t>19 přirozených zákonů.</a:t>
            </a:r>
          </a:p>
          <a:p>
            <a:r>
              <a:rPr lang="cs-CZ" dirty="0"/>
              <a:t>První přirozený zákon: „</a:t>
            </a:r>
            <a:r>
              <a:rPr lang="cs-CZ" i="1" dirty="0"/>
              <a:t>je třeba zachovávat mír</a:t>
            </a:r>
            <a:r>
              <a:rPr lang="cs-CZ" dirty="0"/>
              <a:t>“.</a:t>
            </a:r>
          </a:p>
          <a:p>
            <a:r>
              <a:rPr lang="cs-CZ" dirty="0"/>
              <a:t>Druhý zákon: „„</a:t>
            </a:r>
            <a:r>
              <a:rPr lang="cs-CZ" i="1" dirty="0"/>
              <a:t>co nechceš, aby ti činili jiní, nečiň ani ty jim</a:t>
            </a:r>
            <a:r>
              <a:rPr lang="cs-CZ" dirty="0"/>
              <a:t>.“ (</a:t>
            </a:r>
            <a:r>
              <a:rPr lang="cs-CZ" i="1" dirty="0"/>
              <a:t>L, s</a:t>
            </a:r>
            <a:r>
              <a:rPr lang="cs-CZ" dirty="0"/>
              <a:t>. 167)</a:t>
            </a:r>
          </a:p>
          <a:p>
            <a:r>
              <a:rPr lang="cs-CZ" dirty="0"/>
              <a:t>Třetí zákon: je třeba dodržovat úmluvy.</a:t>
            </a:r>
          </a:p>
          <a:p>
            <a:r>
              <a:rPr lang="cs-CZ" dirty="0"/>
              <a:t>Zákony se příčí egoistické lidské povaze a lidé je nedodržují: „</a:t>
            </a:r>
            <a:r>
              <a:rPr lang="cs-CZ" i="1" dirty="0"/>
              <a:t>smlouvy bez meče nejsou než holá slova</a:t>
            </a:r>
            <a:r>
              <a:rPr lang="cs-CZ" dirty="0"/>
              <a:t>“. </a:t>
            </a:r>
          </a:p>
          <a:p>
            <a:pPr marL="0" indent="0" algn="just">
              <a:buNone/>
            </a:pPr>
            <a:r>
              <a:rPr lang="cs-CZ" b="1" dirty="0"/>
              <a:t>Válečný stav </a:t>
            </a:r>
            <a:r>
              <a:rPr lang="cs-CZ" dirty="0"/>
              <a:t>přetrvává všude tam, „</a:t>
            </a:r>
            <a:r>
              <a:rPr lang="cs-CZ" i="1" dirty="0"/>
              <a:t>kde není žádná viditelná moc, která by lidi držela na uzdě a strachem před trestem je měla k tomu, aby konali, k čemu se smlouvami zavázali, dbajíce […] přirozených zákonů.</a:t>
            </a:r>
            <a:r>
              <a:rPr lang="cs-CZ" dirty="0"/>
              <a:t>“ (L, s. 201)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Přirozené zákony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6CDCF5-117F-4E55-9634-46B63D60CA2D}"/>
              </a:ext>
            </a:extLst>
          </p:cNvPr>
          <p:cNvSpPr txBox="1"/>
          <p:nvPr/>
        </p:nvSpPr>
        <p:spPr>
          <a:xfrm>
            <a:off x="13167" y="64825"/>
            <a:ext cx="226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Thomas Hobbes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8BC08B8-733C-4738-8305-F1DC36F988F1}"/>
              </a:ext>
            </a:extLst>
          </p:cNvPr>
          <p:cNvSpPr txBox="1"/>
          <p:nvPr/>
        </p:nvSpPr>
        <p:spPr>
          <a:xfrm>
            <a:off x="8861370" y="64825"/>
            <a:ext cx="330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Společenská smlouva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55D221C9-7498-4C6E-960C-5442B6643070}"/>
              </a:ext>
            </a:extLst>
          </p:cNvPr>
          <p:cNvSpPr/>
          <p:nvPr/>
        </p:nvSpPr>
        <p:spPr>
          <a:xfrm>
            <a:off x="975360" y="4876802"/>
            <a:ext cx="10529251" cy="896983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81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4999"/>
            <a:ext cx="6631670" cy="4748719"/>
          </a:xfrm>
        </p:spPr>
        <p:txBody>
          <a:bodyPr/>
          <a:lstStyle/>
          <a:p>
            <a:r>
              <a:rPr lang="cs-CZ" b="1" dirty="0"/>
              <a:t>Společenská smlouva</a:t>
            </a:r>
            <a:r>
              <a:rPr lang="cs-CZ" dirty="0"/>
              <a:t>: idea politického myšlení 17. století: měla vysvětlit původ státu jako výsledek sociálních procesů </a:t>
            </a:r>
            <a:r>
              <a:rPr lang="cs-CZ"/>
              <a:t>(</a:t>
            </a:r>
            <a:r>
              <a:rPr lang="cs-CZ" smtClean="0"/>
              <a:t>ne </a:t>
            </a:r>
            <a:r>
              <a:rPr lang="cs-CZ" dirty="0"/>
              <a:t>božího ustanovení); </a:t>
            </a:r>
            <a:r>
              <a:rPr lang="cs-CZ" u="sng" dirty="0"/>
              <a:t>smlouva svobodných individuí</a:t>
            </a:r>
            <a:r>
              <a:rPr lang="cs-CZ" dirty="0"/>
              <a:t>, která předávají svá práva státu.</a:t>
            </a:r>
          </a:p>
          <a:p>
            <a:r>
              <a:rPr lang="cs-CZ" dirty="0"/>
              <a:t>Podle lidé na základě racionální úvahy smlouvou zřídí moc, „</a:t>
            </a:r>
            <a:r>
              <a:rPr lang="cs-CZ" i="1" dirty="0"/>
              <a:t>držící je na uzdě a řídící všechny jejich činy ke společnému blahu</a:t>
            </a:r>
            <a:r>
              <a:rPr lang="cs-CZ" dirty="0"/>
              <a:t>.“ (</a:t>
            </a:r>
            <a:r>
              <a:rPr lang="cs-CZ" i="1" dirty="0" err="1"/>
              <a:t>L,s</a:t>
            </a:r>
            <a:r>
              <a:rPr lang="cs-CZ" dirty="0"/>
              <a:t>. 205)</a:t>
            </a:r>
          </a:p>
          <a:p>
            <a:r>
              <a:rPr lang="cs-CZ" dirty="0"/>
              <a:t>Vzniká stát, obec, pospolitost, </a:t>
            </a:r>
            <a:r>
              <a:rPr lang="cs-CZ" i="1" dirty="0" err="1"/>
              <a:t>civitas</a:t>
            </a:r>
            <a:r>
              <a:rPr lang="cs-CZ" dirty="0"/>
              <a:t>, politické těleso –  tedy stát.</a:t>
            </a:r>
          </a:p>
          <a:p>
            <a:r>
              <a:rPr lang="cs-CZ" dirty="0"/>
              <a:t>Stát = </a:t>
            </a:r>
            <a:r>
              <a:rPr lang="cs-CZ" dirty="0" err="1"/>
              <a:t>Leviathan</a:t>
            </a:r>
            <a:r>
              <a:rPr lang="cs-CZ" dirty="0"/>
              <a:t>, smrtelný bůh. </a:t>
            </a:r>
            <a:r>
              <a:rPr lang="cs-CZ" dirty="0" err="1"/>
              <a:t>Leviathan</a:t>
            </a:r>
            <a:r>
              <a:rPr lang="cs-CZ" dirty="0"/>
              <a:t> byl biblická mořská obluda, který vyvolávala hrůzu a děs (viz např. </a:t>
            </a:r>
            <a:r>
              <a:rPr lang="cs-CZ" i="1" dirty="0" err="1"/>
              <a:t>Jb</a:t>
            </a:r>
            <a:r>
              <a:rPr lang="cs-CZ" dirty="0"/>
              <a:t> 40,25-32, </a:t>
            </a:r>
            <a:r>
              <a:rPr lang="cs-CZ" i="1" dirty="0" err="1"/>
              <a:t>Iz</a:t>
            </a:r>
            <a:r>
              <a:rPr lang="cs-CZ" dirty="0"/>
              <a:t> 27,1).</a:t>
            </a:r>
          </a:p>
          <a:p>
            <a:r>
              <a:rPr lang="cs-CZ" u="sng" dirty="0"/>
              <a:t>Uzavřením smlouvy volí lidé menší zlo</a:t>
            </a:r>
            <a:r>
              <a:rPr lang="cs-CZ" dirty="0"/>
              <a:t> – absolutistický stát s monopolem na násilí.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Společenská smlouva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6CDCF5-117F-4E55-9634-46B63D60CA2D}"/>
              </a:ext>
            </a:extLst>
          </p:cNvPr>
          <p:cNvSpPr txBox="1"/>
          <p:nvPr/>
        </p:nvSpPr>
        <p:spPr>
          <a:xfrm>
            <a:off x="13167" y="64825"/>
            <a:ext cx="226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Thomas Hobbes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4A4B5C-5AF7-4706-A5E5-F062B06A4752}"/>
              </a:ext>
            </a:extLst>
          </p:cNvPr>
          <p:cNvSpPr txBox="1"/>
          <p:nvPr/>
        </p:nvSpPr>
        <p:spPr>
          <a:xfrm>
            <a:off x="8861370" y="64825"/>
            <a:ext cx="330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Společenská smlouva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79" y="1264555"/>
            <a:ext cx="4143775" cy="51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6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0"/>
            <a:ext cx="10529252" cy="4006222"/>
          </a:xfrm>
        </p:spPr>
        <p:txBody>
          <a:bodyPr/>
          <a:lstStyle/>
          <a:p>
            <a:r>
              <a:rPr lang="cs-CZ" dirty="0"/>
              <a:t>Moc ve státu náleží suverénovi (jednotlivec nebo kolektiv).</a:t>
            </a:r>
          </a:p>
          <a:p>
            <a:r>
              <a:rPr lang="cs-CZ" dirty="0"/>
              <a:t>Suverén není smluvním partnerem – lidé uzavírají smlouvu mezi sebou, suverén stojí nad nimi a disponuje zcela neomezenou mocí.</a:t>
            </a:r>
          </a:p>
          <a:p>
            <a:r>
              <a:rPr lang="cs-CZ" dirty="0"/>
              <a:t>Každý se „</a:t>
            </a:r>
            <a:r>
              <a:rPr lang="cs-CZ" i="1" dirty="0"/>
              <a:t>musí podřídit jeho vůli a své mínění jeho mínění.</a:t>
            </a:r>
            <a:r>
              <a:rPr lang="cs-CZ" dirty="0"/>
              <a:t>“ (</a:t>
            </a:r>
            <a:r>
              <a:rPr lang="cs-CZ" i="1" dirty="0"/>
              <a:t>L, s</a:t>
            </a:r>
            <a:r>
              <a:rPr lang="cs-CZ" dirty="0"/>
              <a:t>. 205)</a:t>
            </a:r>
          </a:p>
          <a:p>
            <a:r>
              <a:rPr lang="cs-CZ" dirty="0"/>
              <a:t>Absolutismus ve jménu zajištění míru: </a:t>
            </a:r>
          </a:p>
          <a:p>
            <a:pPr lvl="1">
              <a:buFont typeface="+mj-lt"/>
              <a:buAutoNum type="arabicParenR"/>
            </a:pPr>
            <a:r>
              <a:rPr lang="cs-CZ" sz="1800" dirty="0"/>
              <a:t>Nezvratnost smlouvy.</a:t>
            </a:r>
          </a:p>
          <a:p>
            <a:pPr lvl="1">
              <a:buFont typeface="+mj-lt"/>
              <a:buAutoNum type="arabicParenR"/>
            </a:pPr>
            <a:r>
              <a:rPr lang="cs-CZ" sz="1800" dirty="0"/>
              <a:t>Neexistuje nespravedlnost panovníka. </a:t>
            </a:r>
          </a:p>
          <a:p>
            <a:pPr lvl="1">
              <a:buFont typeface="+mj-lt"/>
              <a:buAutoNum type="arabicParenR"/>
            </a:pPr>
            <a:r>
              <a:rPr lang="cs-CZ" sz="1800" dirty="0"/>
              <a:t>Panovník/suverén má absolutní práva.</a:t>
            </a:r>
          </a:p>
          <a:p>
            <a:r>
              <a:rPr lang="cs-CZ" dirty="0"/>
              <a:t>Hobbesova teorie byla reakcí na anglickou občanskou válku (poprava Karla I., 1649): cílem bylo zastavit vraždění.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Absolutistický stát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6CDCF5-117F-4E55-9634-46B63D60CA2D}"/>
              </a:ext>
            </a:extLst>
          </p:cNvPr>
          <p:cNvSpPr txBox="1"/>
          <p:nvPr/>
        </p:nvSpPr>
        <p:spPr>
          <a:xfrm>
            <a:off x="13167" y="64825"/>
            <a:ext cx="226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Thomas Hobbes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6022276-AA95-4742-BEBF-0597C1E9F301}"/>
              </a:ext>
            </a:extLst>
          </p:cNvPr>
          <p:cNvSpPr txBox="1"/>
          <p:nvPr/>
        </p:nvSpPr>
        <p:spPr>
          <a:xfrm>
            <a:off x="8861370" y="64825"/>
            <a:ext cx="330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Společenská smlouva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2ED253C9-BEAA-4E72-A1AF-97F2415B1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77445"/>
              </p:ext>
            </p:extLst>
          </p:nvPr>
        </p:nvGraphicFramePr>
        <p:xfrm>
          <a:off x="974725" y="2133600"/>
          <a:ext cx="1052988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58A2AF8A-2518-4DA1-A7BD-A30CBC67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témat</a:t>
            </a:r>
          </a:p>
        </p:txBody>
      </p:sp>
    </p:spTree>
    <p:extLst>
      <p:ext uri="{BB962C8B-B14F-4D97-AF65-F5344CB8AC3E}">
        <p14:creationId xmlns:p14="http://schemas.microsoft.com/office/powerpoint/2010/main" val="307857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E2937-B38E-44ED-A5A8-65C2EA0F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8" y="2058750"/>
            <a:ext cx="10113026" cy="1468800"/>
          </a:xfrm>
        </p:spPr>
        <p:txBody>
          <a:bodyPr/>
          <a:lstStyle/>
          <a:p>
            <a:r>
              <a:rPr lang="de-DE" u="sng" dirty="0">
                <a:solidFill>
                  <a:schemeClr val="accent1"/>
                </a:solidFill>
              </a:rPr>
              <a:t>V. Thomas Hobbes (1588-1679)</a:t>
            </a:r>
            <a:endParaRPr lang="cs-CZ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6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58833"/>
            <a:ext cx="5808028" cy="5234341"/>
          </a:xfrm>
        </p:spPr>
        <p:txBody>
          <a:bodyPr>
            <a:normAutofit/>
          </a:bodyPr>
          <a:lstStyle/>
          <a:p>
            <a:r>
              <a:rPr lang="cs-CZ"/>
              <a:t>Vychovatel </a:t>
            </a:r>
            <a:r>
              <a:rPr lang="cs-CZ" dirty="0"/>
              <a:t>ve šlechtické rodině </a:t>
            </a:r>
            <a:r>
              <a:rPr lang="cs-CZ" dirty="0" err="1"/>
              <a:t>Cavendishů</a:t>
            </a:r>
            <a:r>
              <a:rPr lang="cs-CZ" dirty="0"/>
              <a:t>.</a:t>
            </a:r>
          </a:p>
          <a:p>
            <a:r>
              <a:rPr lang="cs-CZ" dirty="0"/>
              <a:t>Pobyt ve Francii během občanské války (1640-1651).</a:t>
            </a:r>
          </a:p>
          <a:p>
            <a:r>
              <a:rPr lang="cs-CZ" dirty="0"/>
              <a:t>Po návratu do Anglie ostré spory s kritiky jeho spisů.</a:t>
            </a:r>
          </a:p>
          <a:p>
            <a:r>
              <a:rPr lang="cs-CZ" dirty="0"/>
              <a:t>V 87 letech – překlad celého Homéra.</a:t>
            </a:r>
          </a:p>
          <a:p>
            <a:r>
              <a:rPr lang="cs-CZ" i="1" dirty="0"/>
              <a:t>De </a:t>
            </a:r>
            <a:r>
              <a:rPr lang="cs-CZ" i="1" dirty="0" err="1"/>
              <a:t>cive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O občanu</a:t>
            </a:r>
            <a:r>
              <a:rPr lang="cs-CZ" dirty="0"/>
              <a:t>, 1642) (mělo být součástí </a:t>
            </a:r>
            <a:r>
              <a:rPr lang="cs-CZ" i="1" dirty="0" err="1"/>
              <a:t>Elementa</a:t>
            </a:r>
            <a:r>
              <a:rPr lang="cs-CZ" i="1" dirty="0"/>
              <a:t> </a:t>
            </a:r>
            <a:r>
              <a:rPr lang="cs-CZ" i="1" dirty="0" err="1"/>
              <a:t>philosophiae</a:t>
            </a:r>
            <a:r>
              <a:rPr lang="cs-CZ" dirty="0"/>
              <a:t>).</a:t>
            </a:r>
          </a:p>
          <a:p>
            <a:r>
              <a:rPr lang="cs-CZ" i="1" dirty="0" err="1"/>
              <a:t>Leviathan</a:t>
            </a:r>
            <a:r>
              <a:rPr lang="cs-CZ" dirty="0"/>
              <a:t> (1651).</a:t>
            </a:r>
          </a:p>
          <a:p>
            <a:r>
              <a:rPr lang="cs-CZ" i="1" dirty="0"/>
              <a:t>De corpore</a:t>
            </a:r>
            <a:r>
              <a:rPr lang="cs-CZ" dirty="0"/>
              <a:t> (</a:t>
            </a:r>
            <a:r>
              <a:rPr lang="cs-CZ" i="1" dirty="0"/>
              <a:t>O tělese</a:t>
            </a:r>
            <a:r>
              <a:rPr lang="cs-CZ" dirty="0"/>
              <a:t>, 1655), </a:t>
            </a:r>
            <a:r>
              <a:rPr lang="cs-CZ" i="1" dirty="0"/>
              <a:t>De </a:t>
            </a:r>
            <a:r>
              <a:rPr lang="cs-CZ" i="1" dirty="0" err="1"/>
              <a:t>homine</a:t>
            </a:r>
            <a:r>
              <a:rPr lang="cs-CZ" dirty="0"/>
              <a:t> (</a:t>
            </a:r>
            <a:r>
              <a:rPr lang="cs-CZ" i="1" dirty="0"/>
              <a:t>O člověku</a:t>
            </a:r>
            <a:r>
              <a:rPr lang="cs-CZ" dirty="0"/>
              <a:t>, 1658).</a:t>
            </a:r>
          </a:p>
          <a:p>
            <a:r>
              <a:rPr lang="cs-CZ" dirty="0"/>
              <a:t>Česky </a:t>
            </a:r>
            <a:r>
              <a:rPr lang="cs-CZ" i="1" dirty="0" err="1"/>
              <a:t>Leviathan</a:t>
            </a:r>
            <a:r>
              <a:rPr lang="cs-CZ" dirty="0"/>
              <a:t> (2009); </a:t>
            </a:r>
            <a:r>
              <a:rPr lang="cs-CZ" i="1" dirty="0"/>
              <a:t>Výbor z díla – výbor z O tělese a O člověku </a:t>
            </a:r>
            <a:r>
              <a:rPr lang="cs-CZ" dirty="0"/>
              <a:t>(1988)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a dílo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30AF173-0021-4C18-9C86-784A14C07588}"/>
              </a:ext>
            </a:extLst>
          </p:cNvPr>
          <p:cNvSpPr txBox="1"/>
          <p:nvPr/>
        </p:nvSpPr>
        <p:spPr>
          <a:xfrm>
            <a:off x="13167" y="64825"/>
            <a:ext cx="226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Thomas Hobbes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 descr="Obsah obrázku osoba, muž, interiér, tmavé&#10;&#10;Popis byl vytvořen automaticky">
            <a:extLst>
              <a:ext uri="{FF2B5EF4-FFF2-40B4-BE49-F238E27FC236}">
                <a16:creationId xmlns:a16="http://schemas.microsoft.com/office/drawing/2014/main" id="{85EABC81-1E28-4029-80D8-1E10F72A0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2" r="10565"/>
          <a:stretch/>
        </p:blipFill>
        <p:spPr>
          <a:xfrm>
            <a:off x="6783388" y="0"/>
            <a:ext cx="5408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2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Ontologie a antropologie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8861370" y="64825"/>
            <a:ext cx="330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Ontologie a antropologie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C42164-0C84-4BE3-8EFE-8E4612F43EFB}"/>
              </a:ext>
            </a:extLst>
          </p:cNvPr>
          <p:cNvSpPr txBox="1"/>
          <p:nvPr/>
        </p:nvSpPr>
        <p:spPr>
          <a:xfrm>
            <a:off x="13167" y="64825"/>
            <a:ext cx="226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Thomas Hobbes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7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7724503" cy="3777622"/>
          </a:xfrm>
        </p:spPr>
        <p:txBody>
          <a:bodyPr/>
          <a:lstStyle/>
          <a:p>
            <a:r>
              <a:rPr lang="cs-CZ" dirty="0"/>
              <a:t>Vše je vyvoláváno pohybem částic (je to nejjednodušší řešení).</a:t>
            </a:r>
          </a:p>
          <a:p>
            <a:r>
              <a:rPr lang="cs-CZ" u="sng" dirty="0"/>
              <a:t>Smyslové vjemy</a:t>
            </a:r>
            <a:r>
              <a:rPr lang="cs-CZ" dirty="0"/>
              <a:t> i fungování mysli chápal Hobbes také </a:t>
            </a:r>
            <a:r>
              <a:rPr lang="cs-CZ" u="sng" dirty="0"/>
              <a:t>materialisticky</a:t>
            </a:r>
            <a:r>
              <a:rPr lang="cs-CZ" dirty="0"/>
              <a:t>.</a:t>
            </a:r>
          </a:p>
          <a:p>
            <a:r>
              <a:rPr lang="cs-CZ" b="1" dirty="0"/>
              <a:t>Tělo</a:t>
            </a:r>
            <a:r>
              <a:rPr lang="cs-CZ" dirty="0"/>
              <a:t> =  </a:t>
            </a:r>
            <a:r>
              <a:rPr lang="cs-CZ"/>
              <a:t>stroj. Srdce je mechanická pumpa, váštěn vznikají jako důsledky pohybových impulsů přicházejících do mozku. </a:t>
            </a:r>
            <a:endParaRPr lang="cs-CZ" dirty="0"/>
          </a:p>
          <a:p>
            <a:r>
              <a:rPr lang="cs-CZ" b="1" dirty="0"/>
              <a:t>Myšlení</a:t>
            </a:r>
            <a:r>
              <a:rPr lang="cs-CZ" dirty="0"/>
              <a:t> = důsledek působení vnějších objektů na orgány, nervy a mozek.</a:t>
            </a:r>
          </a:p>
          <a:p>
            <a:r>
              <a:rPr lang="cs-CZ" dirty="0"/>
              <a:t>Základy </a:t>
            </a:r>
            <a:r>
              <a:rPr lang="cs-CZ" u="sng" dirty="0"/>
              <a:t>teorie státu</a:t>
            </a:r>
            <a:r>
              <a:rPr lang="cs-CZ" dirty="0"/>
              <a:t> spočívají na poznání duševních pohybů.</a:t>
            </a:r>
          </a:p>
          <a:p>
            <a:r>
              <a:rPr lang="cs-CZ" dirty="0"/>
              <a:t>Sociální filosofie = fyzika státu.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Materialistická ontologie a antropologie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6CDCF5-117F-4E55-9634-46B63D60CA2D}"/>
              </a:ext>
            </a:extLst>
          </p:cNvPr>
          <p:cNvSpPr txBox="1"/>
          <p:nvPr/>
        </p:nvSpPr>
        <p:spPr>
          <a:xfrm>
            <a:off x="13167" y="64825"/>
            <a:ext cx="226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Thomas Hobbes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B54680-BD6F-4189-9FC1-2159EA8440C3}"/>
              </a:ext>
            </a:extLst>
          </p:cNvPr>
          <p:cNvSpPr txBox="1"/>
          <p:nvPr/>
        </p:nvSpPr>
        <p:spPr>
          <a:xfrm>
            <a:off x="8861370" y="64825"/>
            <a:ext cx="330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Ontologie a antropologie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A6944B-D676-485B-B230-BE66BC688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863" y="1288674"/>
            <a:ext cx="3492137" cy="55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7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Člověk = těleso.</a:t>
            </a:r>
          </a:p>
          <a:p>
            <a:r>
              <a:rPr lang="cs-CZ" dirty="0"/>
              <a:t>Principy lidského jednání podobné jako fyzikální zákonitosti.</a:t>
            </a:r>
          </a:p>
          <a:p>
            <a:r>
              <a:rPr lang="cs-CZ" dirty="0"/>
              <a:t>Princip setrvačnosti = pud sebezáchovy.</a:t>
            </a:r>
          </a:p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i="1" dirty="0"/>
              <a:t>Prvním dobrem je pro každého zachování sebe sama. […] A naopak, prvním zlem je smrt.</a:t>
            </a:r>
            <a:r>
              <a:rPr lang="cs-CZ" dirty="0"/>
              <a:t>“ (</a:t>
            </a:r>
            <a:r>
              <a:rPr lang="cs-CZ" i="1" dirty="0"/>
              <a:t>O člověku</a:t>
            </a:r>
            <a:r>
              <a:rPr lang="cs-CZ" dirty="0"/>
              <a:t> XI, 6)</a:t>
            </a:r>
          </a:p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i="1" dirty="0"/>
              <a:t>Každý je totiž puzen dychtit po tom, co je pro něj dobré, a unikat tomu, co je zlé, především však největšímu přirozenému zlu – smrti, a to vlivem jakési přírodní nutnosti, která o není menší než síla nutící kámen padat dolů</a:t>
            </a:r>
            <a:r>
              <a:rPr lang="cs-CZ" dirty="0"/>
              <a:t>.“ (</a:t>
            </a:r>
            <a:r>
              <a:rPr lang="cs-CZ" i="1" dirty="0"/>
              <a:t>O občanu </a:t>
            </a:r>
            <a:r>
              <a:rPr lang="cs-CZ" dirty="0"/>
              <a:t>I, 7)</a:t>
            </a:r>
          </a:p>
          <a:p>
            <a:r>
              <a:rPr lang="cs-CZ" dirty="0"/>
              <a:t>Neexistuje absolutní a univerzální morálky; dobro a zlo jsou relativní.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Fyzika člověka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6CDCF5-117F-4E55-9634-46B63D60CA2D}"/>
              </a:ext>
            </a:extLst>
          </p:cNvPr>
          <p:cNvSpPr txBox="1"/>
          <p:nvPr/>
        </p:nvSpPr>
        <p:spPr>
          <a:xfrm>
            <a:off x="13167" y="64825"/>
            <a:ext cx="226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Thomas Hobbes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B54680-BD6F-4189-9FC1-2159EA8440C3}"/>
              </a:ext>
            </a:extLst>
          </p:cNvPr>
          <p:cNvSpPr txBox="1"/>
          <p:nvPr/>
        </p:nvSpPr>
        <p:spPr>
          <a:xfrm>
            <a:off x="8861370" y="64825"/>
            <a:ext cx="330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Ontologie a antropologie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5FCEE6D-C375-4CCB-B558-B754D6D83323}"/>
              </a:ext>
            </a:extLst>
          </p:cNvPr>
          <p:cNvSpPr/>
          <p:nvPr/>
        </p:nvSpPr>
        <p:spPr>
          <a:xfrm>
            <a:off x="949233" y="4023361"/>
            <a:ext cx="10555520" cy="896983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8DB21F86-C33A-43EB-96A5-A85C5EB72EB1}"/>
              </a:ext>
            </a:extLst>
          </p:cNvPr>
          <p:cNvSpPr/>
          <p:nvPr/>
        </p:nvSpPr>
        <p:spPr>
          <a:xfrm>
            <a:off x="975360" y="3304906"/>
            <a:ext cx="10529251" cy="640080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21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742" y="3993662"/>
            <a:ext cx="10432869" cy="2430180"/>
          </a:xfrm>
        </p:spPr>
        <p:txBody>
          <a:bodyPr/>
          <a:lstStyle/>
          <a:p>
            <a:r>
              <a:rPr lang="cs-CZ" dirty="0"/>
              <a:t>Člověk má právo užívat všech věcí jako prostředků pro vlastní sebezáchovu: „</a:t>
            </a:r>
            <a:r>
              <a:rPr lang="cs-CZ" i="1" dirty="0"/>
              <a:t>příroda dala každému právo na všechno</a:t>
            </a:r>
            <a:r>
              <a:rPr lang="cs-CZ" dirty="0"/>
              <a:t>.“ (</a:t>
            </a:r>
            <a:r>
              <a:rPr lang="cs-CZ" i="1" dirty="0"/>
              <a:t>O občanu </a:t>
            </a:r>
            <a:r>
              <a:rPr lang="cs-CZ" dirty="0"/>
              <a:t>I, 10)</a:t>
            </a:r>
          </a:p>
          <a:p>
            <a:r>
              <a:rPr lang="cs-CZ" b="1" dirty="0"/>
              <a:t>Přirozený stav</a:t>
            </a:r>
            <a:r>
              <a:rPr lang="cs-CZ" dirty="0"/>
              <a:t> (</a:t>
            </a:r>
            <a:r>
              <a:rPr lang="cs-CZ" i="1" dirty="0"/>
              <a:t>status </a:t>
            </a:r>
            <a:r>
              <a:rPr lang="cs-CZ" i="1" dirty="0" err="1"/>
              <a:t>naturalis</a:t>
            </a:r>
            <a:r>
              <a:rPr lang="cs-CZ" dirty="0"/>
              <a:t>) v novověké filosofii se tak označoval stav lidské společnosti, kdy neexistují žádné (státní) instituce a lidé se řídí pouze svou přirozeností; kladl se do minulosti, nebo do neevropských etnik – Indiáni.</a:t>
            </a:r>
          </a:p>
          <a:p>
            <a:r>
              <a:rPr lang="cs-CZ" dirty="0"/>
              <a:t>Konstrukce </a:t>
            </a:r>
            <a:r>
              <a:rPr lang="cs-CZ" b="1" dirty="0"/>
              <a:t>přirozeného stavu</a:t>
            </a:r>
            <a:r>
              <a:rPr lang="cs-CZ" dirty="0"/>
              <a:t> měla odhalit přirozenou povahu člověka – a podle toho vybrat sociální systém optimálně uzpůsobený lidské přirozenosti.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Přirozený stav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6CDCF5-117F-4E55-9634-46B63D60CA2D}"/>
              </a:ext>
            </a:extLst>
          </p:cNvPr>
          <p:cNvSpPr txBox="1"/>
          <p:nvPr/>
        </p:nvSpPr>
        <p:spPr>
          <a:xfrm>
            <a:off x="13167" y="64825"/>
            <a:ext cx="226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Thomas Hobbes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B54680-BD6F-4189-9FC1-2159EA8440C3}"/>
              </a:ext>
            </a:extLst>
          </p:cNvPr>
          <p:cNvSpPr txBox="1"/>
          <p:nvPr/>
        </p:nvSpPr>
        <p:spPr>
          <a:xfrm>
            <a:off x="8861370" y="64825"/>
            <a:ext cx="330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Ontologie a antropologie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exteriér, voda, pózování&#10;&#10;Popis byl vytvořen automaticky">
            <a:extLst>
              <a:ext uri="{FF2B5EF4-FFF2-40B4-BE49-F238E27FC236}">
                <a16:creationId xmlns:a16="http://schemas.microsoft.com/office/drawing/2014/main" id="{E85F6E3A-FFD5-4FFD-917E-E955DA4C6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" t="2563" r="2932" b="11123"/>
          <a:stretch/>
        </p:blipFill>
        <p:spPr>
          <a:xfrm>
            <a:off x="7419703" y="514591"/>
            <a:ext cx="4772297" cy="34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7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4" y="2133600"/>
            <a:ext cx="6261464" cy="3777622"/>
          </a:xfrm>
        </p:spPr>
        <p:txBody>
          <a:bodyPr/>
          <a:lstStyle/>
          <a:p>
            <a:r>
              <a:rPr lang="cs-CZ" dirty="0"/>
              <a:t>Podle Hobbese v </a:t>
            </a:r>
            <a:r>
              <a:rPr lang="cs-CZ" b="1" dirty="0"/>
              <a:t>přirozeném stavu</a:t>
            </a:r>
            <a:r>
              <a:rPr lang="cs-CZ" dirty="0"/>
              <a:t> neexistuje stát, ani instituce.</a:t>
            </a:r>
          </a:p>
          <a:p>
            <a:r>
              <a:rPr lang="cs-CZ" dirty="0"/>
              <a:t>Panuje pouze tzv. </a:t>
            </a:r>
            <a:r>
              <a:rPr lang="cs-CZ" b="1" dirty="0"/>
              <a:t>přirozené právo</a:t>
            </a:r>
            <a:r>
              <a:rPr lang="cs-CZ" dirty="0"/>
              <a:t>, jehož základem je právo na sebezáchovu a právo využívat k sebezáchově všech věcí, které si člověk dokáže získat a udržet. „</a:t>
            </a:r>
            <a:r>
              <a:rPr lang="cs-CZ" i="1" dirty="0"/>
              <a:t>Každému náleží to, co si může vzíti, dokud si to udrží.</a:t>
            </a:r>
            <a:r>
              <a:rPr lang="cs-CZ" dirty="0"/>
              <a:t>“ (</a:t>
            </a:r>
            <a:r>
              <a:rPr lang="cs-CZ" i="1" dirty="0" err="1"/>
              <a:t>Leviathan</a:t>
            </a:r>
            <a:r>
              <a:rPr lang="cs-CZ" dirty="0"/>
              <a:t>, 165)</a:t>
            </a:r>
          </a:p>
          <a:p>
            <a:r>
              <a:rPr lang="cs-CZ" dirty="0"/>
              <a:t>Lidé jsou nedůvěřiví; „</a:t>
            </a:r>
            <a:r>
              <a:rPr lang="cs-CZ" i="1" dirty="0"/>
              <a:t>člověk člověku vlkem</a:t>
            </a:r>
            <a:r>
              <a:rPr lang="cs-CZ" dirty="0"/>
              <a:t>“ (</a:t>
            </a:r>
            <a:r>
              <a:rPr lang="cs-CZ" i="1" dirty="0"/>
              <a:t>homo </a:t>
            </a:r>
            <a:r>
              <a:rPr lang="cs-CZ" i="1" dirty="0" err="1"/>
              <a:t>homini</a:t>
            </a:r>
            <a:r>
              <a:rPr lang="cs-CZ" i="1" dirty="0"/>
              <a:t> lupus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Člověk člověku vlkem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6CDCF5-117F-4E55-9634-46B63D60CA2D}"/>
              </a:ext>
            </a:extLst>
          </p:cNvPr>
          <p:cNvSpPr txBox="1"/>
          <p:nvPr/>
        </p:nvSpPr>
        <p:spPr>
          <a:xfrm>
            <a:off x="13167" y="64825"/>
            <a:ext cx="226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Thomas Hobbes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B54680-BD6F-4189-9FC1-2159EA8440C3}"/>
              </a:ext>
            </a:extLst>
          </p:cNvPr>
          <p:cNvSpPr txBox="1"/>
          <p:nvPr/>
        </p:nvSpPr>
        <p:spPr>
          <a:xfrm>
            <a:off x="8861370" y="64825"/>
            <a:ext cx="330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Ontologie a antropologie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kniha, staré, malování&#10;&#10;Popis byl vytvořen automaticky">
            <a:extLst>
              <a:ext uri="{FF2B5EF4-FFF2-40B4-BE49-F238E27FC236}">
                <a16:creationId xmlns:a16="http://schemas.microsoft.com/office/drawing/2014/main" id="{3990F1F4-4AB8-4A22-AB20-7572B6F1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487" y="496935"/>
            <a:ext cx="5094514" cy="63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6666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Barvy">
      <a:dk1>
        <a:sysClr val="windowText" lastClr="000000"/>
      </a:dk1>
      <a:lt1>
        <a:sysClr val="window" lastClr="FFFFFF"/>
      </a:lt1>
      <a:dk2>
        <a:srgbClr val="648543"/>
      </a:dk2>
      <a:lt2>
        <a:srgbClr val="E3EACF"/>
      </a:lt2>
      <a:accent1>
        <a:srgbClr val="A53010"/>
      </a:accent1>
      <a:accent2>
        <a:srgbClr val="70433C"/>
      </a:accent2>
      <a:accent3>
        <a:srgbClr val="648543"/>
      </a:accent3>
      <a:accent4>
        <a:srgbClr val="845848"/>
      </a:accent4>
      <a:accent5>
        <a:srgbClr val="9C4924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Microsoft Office PowerPoint</Application>
  <PresentationFormat>Širokoúhlá obrazovka</PresentationFormat>
  <Paragraphs>96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Stébla</vt:lpstr>
      <vt:lpstr>Dějiny filosofie IV: Novověká filosofie</vt:lpstr>
      <vt:lpstr>Seznam témat</vt:lpstr>
      <vt:lpstr>V. Thomas Hobbes (1588-1679)</vt:lpstr>
      <vt:lpstr>Život a dílo</vt:lpstr>
      <vt:lpstr>1. Ontologie a antropologie</vt:lpstr>
      <vt:lpstr>Materialistická ontologie a antropologie</vt:lpstr>
      <vt:lpstr>Fyzika člověka</vt:lpstr>
      <vt:lpstr>Přirozený stav</vt:lpstr>
      <vt:lpstr>Člověk člověku vlkem</vt:lpstr>
      <vt:lpstr>Nuzný a krátký život</vt:lpstr>
      <vt:lpstr>2. Společenská smlouva</vt:lpstr>
      <vt:lpstr>Přirozené zákony</vt:lpstr>
      <vt:lpstr>Společenská smlouva</vt:lpstr>
      <vt:lpstr>Absolutistický stát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filosofie IV: Novověká filosofie</dc:title>
  <dc:creator>Jakub Peloušek</dc:creator>
  <cp:lastModifiedBy>Daniel Špelda</cp:lastModifiedBy>
  <cp:revision>112</cp:revision>
  <dcterms:created xsi:type="dcterms:W3CDTF">2021-01-26T13:50:20Z</dcterms:created>
  <dcterms:modified xsi:type="dcterms:W3CDTF">2021-04-26T07:11:42Z</dcterms:modified>
</cp:coreProperties>
</file>