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427" r:id="rId4"/>
    <p:sldId id="428" r:id="rId5"/>
    <p:sldId id="430" r:id="rId6"/>
    <p:sldId id="429" r:id="rId7"/>
    <p:sldId id="423" r:id="rId8"/>
    <p:sldId id="431" r:id="rId9"/>
    <p:sldId id="433" r:id="rId10"/>
    <p:sldId id="432" r:id="rId11"/>
    <p:sldId id="449" r:id="rId12"/>
    <p:sldId id="434" r:id="rId13"/>
    <p:sldId id="440" r:id="rId14"/>
    <p:sldId id="439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766F54"/>
    <a:srgbClr val="845848"/>
    <a:srgbClr val="FFFFFF"/>
    <a:srgbClr val="70433C"/>
    <a:srgbClr val="A55235"/>
    <a:srgbClr val="84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I. Bacon</a:t>
          </a:r>
          <a:endParaRPr lang="en-US" dirty="0">
            <a:solidFill>
              <a:srgbClr val="A53010"/>
            </a:solidFill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17E4F57F-9C60-47C1-9227-A61867EC323F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III. Spinoza</a:t>
          </a:r>
          <a:endParaRPr lang="en-US" dirty="0">
            <a:solidFill>
              <a:srgbClr val="A53010"/>
            </a:solidFill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53B6FA3-47C2-4F43-90A7-ECAB12E7647C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IV. Leibniz</a:t>
          </a:r>
          <a:endParaRPr lang="en-US" dirty="0">
            <a:solidFill>
              <a:srgbClr val="A53010"/>
            </a:solidFill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5BDDEA5E-E44A-4192-892F-610B969C60D1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V. Hobbes</a:t>
          </a:r>
          <a:endParaRPr lang="en-US" dirty="0">
            <a:solidFill>
              <a:srgbClr val="A53010"/>
            </a:solidFill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D466D9F-C002-4C77-89A4-E16F1E20B59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VI. Locke</a:t>
          </a:r>
          <a:endParaRPr lang="en-US" dirty="0">
            <a:solidFill>
              <a:srgbClr val="A53010"/>
            </a:solidFill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D7BB579-AEF0-4522-85CD-D774E2244860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VII. Berkeley</a:t>
          </a:r>
          <a:endParaRPr lang="en-US" dirty="0">
            <a:solidFill>
              <a:srgbClr val="A53010"/>
            </a:solidFill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B3A8C5A-27E5-42B6-AD07-782590CCBA5D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VIII. </a:t>
          </a:r>
          <a:r>
            <a:rPr lang="cs-CZ" dirty="0" err="1">
              <a:solidFill>
                <a:srgbClr val="A53010"/>
              </a:solidFill>
            </a:rPr>
            <a:t>Hume</a:t>
          </a:r>
          <a:endParaRPr lang="en-US" dirty="0">
            <a:solidFill>
              <a:srgbClr val="A53010"/>
            </a:solidFill>
          </a:endParaRPr>
        </a:p>
      </dgm:t>
    </dgm:pt>
    <dgm:pt modelId="{7A78E245-D9C1-4DAE-97FE-CD333F880894}" type="par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1562B3C-A312-4AE6-A986-5CE150D9F6CC}" type="sib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4CE699-DD44-46C9-B6E8-EC17726CD0D7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II. Descartes</a:t>
          </a:r>
          <a:endParaRPr lang="en-US" dirty="0">
            <a:solidFill>
              <a:srgbClr val="A53010"/>
            </a:solidFill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</dgm:pt>
    <dgm:pt modelId="{F58D3508-DDB8-4FAB-95AD-15B361FA22D5}" type="pres">
      <dgm:prSet presAssocID="{6D56F2EF-2DED-4BA6-BE6E-F7474D4F63C5}" presName="thickLine" presStyleLbl="alignNode1" presStyleIdx="0" presStyleCnt="8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8"/>
      <dgm:spPr/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8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8"/>
      <dgm:spPr/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8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8"/>
      <dgm:spPr/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8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8"/>
      <dgm:spPr/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8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8"/>
      <dgm:spPr/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8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8"/>
      <dgm:spPr/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8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8"/>
      <dgm:spPr/>
    </dgm:pt>
    <dgm:pt modelId="{9A099ABF-6733-47A5-9E63-6F34753B4E0E}" type="pres">
      <dgm:prSet presAssocID="{AD7BB579-AEF0-4522-85CD-D774E2244860}" presName="vert1" presStyleCnt="0"/>
      <dgm:spPr/>
    </dgm:pt>
    <dgm:pt modelId="{F912A563-11EB-44D5-ABDE-74C1E18C3BB3}" type="pres">
      <dgm:prSet presAssocID="{6B3A8C5A-27E5-42B6-AD07-782590CCBA5D}" presName="thickLine" presStyleLbl="alignNode1" presStyleIdx="7" presStyleCnt="8"/>
      <dgm:spPr/>
    </dgm:pt>
    <dgm:pt modelId="{1B1E1451-FD48-41B4-A9B5-302788BCB185}" type="pres">
      <dgm:prSet presAssocID="{6B3A8C5A-27E5-42B6-AD07-782590CCBA5D}" presName="horz1" presStyleCnt="0"/>
      <dgm:spPr/>
    </dgm:pt>
    <dgm:pt modelId="{B0A4DFF0-3F67-4A7D-8876-E9332C98BE28}" type="pres">
      <dgm:prSet presAssocID="{6B3A8C5A-27E5-42B6-AD07-782590CCBA5D}" presName="tx1" presStyleLbl="revTx" presStyleIdx="7" presStyleCnt="8"/>
      <dgm:spPr/>
    </dgm:pt>
    <dgm:pt modelId="{9F000C8E-8D2C-4009-A2E0-29415350A60A}" type="pres">
      <dgm:prSet presAssocID="{6B3A8C5A-27E5-42B6-AD07-782590CCBA5D}" presName="vert1" presStyleCnt="0"/>
      <dgm:spPr/>
    </dgm:pt>
  </dgm:ptLst>
  <dgm:cxnLst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639DAA3E-A124-48DB-83BD-301C3A584A7E}" srcId="{74A66E01-9754-439B-9284-27B538BBDD5D}" destId="{6B3A8C5A-27E5-42B6-AD07-782590CCBA5D}" srcOrd="7" destOrd="0" parTransId="{7A78E245-D9C1-4DAE-97FE-CD333F880894}" sibTransId="{61562B3C-A312-4AE6-A986-5CE150D9F6CC}"/>
    <dgm:cxn modelId="{0FA9A74E-6418-43C1-9AC6-122F2EC30AEF}" type="presOf" srcId="{684CE699-DD44-46C9-B6E8-EC17726CD0D7}" destId="{FE681786-A2CD-4BA4-ACE9-E770334FBE75}" srcOrd="0" destOrd="0" presId="urn:microsoft.com/office/officeart/2008/layout/LinedList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9CF1AEBB-F195-4FC1-866E-472508646F83}" type="presOf" srcId="{9D466D9F-C002-4C77-89A4-E16F1E20B595}" destId="{AFBE1CC9-1FBC-48FB-8182-B2B8F138D02E}" srcOrd="0" destOrd="0" presId="urn:microsoft.com/office/officeart/2008/layout/LinedList"/>
    <dgm:cxn modelId="{72ACFAC2-0355-402E-94ED-DAE3E23A4663}" type="presOf" srcId="{6B3A8C5A-27E5-42B6-AD07-782590CCBA5D}" destId="{B0A4DFF0-3F67-4A7D-8876-E9332C98BE28}" srcOrd="0" destOrd="0" presId="urn:microsoft.com/office/officeart/2008/layout/LinedList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8E25C2C7-A4BC-4372-ACD6-4FBB739321ED}" type="presOf" srcId="{6D56F2EF-2DED-4BA6-BE6E-F7474D4F63C5}" destId="{34328E02-1035-4F35-B554-C73EDE1CBFBE}" srcOrd="0" destOrd="0" presId="urn:microsoft.com/office/officeart/2008/layout/LinedList"/>
    <dgm:cxn modelId="{97DA6AC8-A025-4F87-A8B6-1651E3D9AB86}" type="presOf" srcId="{AD7BB579-AEF0-4522-85CD-D774E2244860}" destId="{A83238B1-D33F-4188-A9B4-D97B9C762788}" srcOrd="0" destOrd="0" presId="urn:microsoft.com/office/officeart/2008/layout/LinedList"/>
    <dgm:cxn modelId="{FA8CFCD4-1177-454B-98B4-09DBC143BD44}" type="presOf" srcId="{E53B6FA3-47C2-4F43-90A7-ECAB12E7647C}" destId="{52616139-CC9B-46AA-ADD7-C21004A630D5}" srcOrd="0" destOrd="0" presId="urn:microsoft.com/office/officeart/2008/layout/LinedList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B1B6A4F6-29CE-4C9C-BC06-B6B1B22A2D1D}" type="presOf" srcId="{17E4F57F-9C60-47C1-9227-A61867EC323F}" destId="{BBCF976E-51C5-4941-A4DB-B441F39C6767}" srcOrd="0" destOrd="0" presId="urn:microsoft.com/office/officeart/2008/layout/LinedList"/>
    <dgm:cxn modelId="{904BA2FA-F642-4BA4-8553-4415C7229DCE}" type="presOf" srcId="{5BDDEA5E-E44A-4192-892F-610B969C60D1}" destId="{2413C4AB-DDBC-4CC5-8647-63BC71B679DA}" srcOrd="0" destOrd="0" presId="urn:microsoft.com/office/officeart/2008/layout/LinedList"/>
    <dgm:cxn modelId="{BC4AC81C-BF57-494E-A202-381920B4E459}" type="presParOf" srcId="{F67472F4-BCAE-44CA-9B82-934595138164}" destId="{F58D3508-DDB8-4FAB-95AD-15B361FA22D5}" srcOrd="0" destOrd="0" presId="urn:microsoft.com/office/officeart/2008/layout/LinedList"/>
    <dgm:cxn modelId="{2D04186F-1B7C-4E6B-8A78-EFAC233CCE0E}" type="presParOf" srcId="{F67472F4-BCAE-44CA-9B82-934595138164}" destId="{5CDF97A2-EBD1-4909-9EE1-A6DBAF5D612E}" srcOrd="1" destOrd="0" presId="urn:microsoft.com/office/officeart/2008/layout/LinedList"/>
    <dgm:cxn modelId="{B5FE6A4F-01D3-4674-BFA8-198EE629C803}" type="presParOf" srcId="{5CDF97A2-EBD1-4909-9EE1-A6DBAF5D612E}" destId="{34328E02-1035-4F35-B554-C73EDE1CBFBE}" srcOrd="0" destOrd="0" presId="urn:microsoft.com/office/officeart/2008/layout/LinedList"/>
    <dgm:cxn modelId="{9212F6E7-F2E3-42BC-9D76-593991308823}" type="presParOf" srcId="{5CDF97A2-EBD1-4909-9EE1-A6DBAF5D612E}" destId="{ECFFB555-C5D2-4F22-84A9-840853B51800}" srcOrd="1" destOrd="0" presId="urn:microsoft.com/office/officeart/2008/layout/LinedList"/>
    <dgm:cxn modelId="{1BE86451-5FDC-4832-9727-EA101F97BFA4}" type="presParOf" srcId="{F67472F4-BCAE-44CA-9B82-934595138164}" destId="{27CFA96F-DA83-4048-BB45-E604E6CB9D8D}" srcOrd="2" destOrd="0" presId="urn:microsoft.com/office/officeart/2008/layout/LinedList"/>
    <dgm:cxn modelId="{DC8AD378-5E81-4E95-AF88-EA4E52CC1ABF}" type="presParOf" srcId="{F67472F4-BCAE-44CA-9B82-934595138164}" destId="{8351C64A-8D58-4845-BD72-B267205BB461}" srcOrd="3" destOrd="0" presId="urn:microsoft.com/office/officeart/2008/layout/LinedList"/>
    <dgm:cxn modelId="{50B525F1-55E8-4263-AD82-D9E08DE13593}" type="presParOf" srcId="{8351C64A-8D58-4845-BD72-B267205BB461}" destId="{FE681786-A2CD-4BA4-ACE9-E770334FBE75}" srcOrd="0" destOrd="0" presId="urn:microsoft.com/office/officeart/2008/layout/LinedList"/>
    <dgm:cxn modelId="{B991D7B8-BD95-4EFC-B0F0-F628A78B0C2A}" type="presParOf" srcId="{8351C64A-8D58-4845-BD72-B267205BB461}" destId="{E270C71C-387C-4A27-B774-370B96A83ABA}" srcOrd="1" destOrd="0" presId="urn:microsoft.com/office/officeart/2008/layout/LinedList"/>
    <dgm:cxn modelId="{44107742-7B06-4F6B-AE3D-1A40D0B90287}" type="presParOf" srcId="{F67472F4-BCAE-44CA-9B82-934595138164}" destId="{94A29245-0EDA-4C39-857B-8ABD7EED675D}" srcOrd="4" destOrd="0" presId="urn:microsoft.com/office/officeart/2008/layout/LinedList"/>
    <dgm:cxn modelId="{52427387-F3BF-46A0-987F-B8AE735D0D9C}" type="presParOf" srcId="{F67472F4-BCAE-44CA-9B82-934595138164}" destId="{53CA8DA5-05EE-483C-8543-E360E6C03E36}" srcOrd="5" destOrd="0" presId="urn:microsoft.com/office/officeart/2008/layout/LinedList"/>
    <dgm:cxn modelId="{2A00F09B-B07D-4FA5-A46A-D259C18C1E52}" type="presParOf" srcId="{53CA8DA5-05EE-483C-8543-E360E6C03E36}" destId="{BBCF976E-51C5-4941-A4DB-B441F39C6767}" srcOrd="0" destOrd="0" presId="urn:microsoft.com/office/officeart/2008/layout/LinedList"/>
    <dgm:cxn modelId="{09C09FC1-F16A-4C86-BF3F-833D58E7D188}" type="presParOf" srcId="{53CA8DA5-05EE-483C-8543-E360E6C03E36}" destId="{D5F496FB-A391-4178-99CE-2EF43872DABF}" srcOrd="1" destOrd="0" presId="urn:microsoft.com/office/officeart/2008/layout/LinedList"/>
    <dgm:cxn modelId="{7938E064-94A7-4640-B54D-FBD9044B3B4F}" type="presParOf" srcId="{F67472F4-BCAE-44CA-9B82-934595138164}" destId="{37191717-E65F-4FB2-9D7F-2DC420287A75}" srcOrd="6" destOrd="0" presId="urn:microsoft.com/office/officeart/2008/layout/LinedList"/>
    <dgm:cxn modelId="{9EC4AEB5-6489-4062-AB3F-A2EE4DA3B196}" type="presParOf" srcId="{F67472F4-BCAE-44CA-9B82-934595138164}" destId="{F9FF76A1-902D-43AF-9CA7-EC566249B802}" srcOrd="7" destOrd="0" presId="urn:microsoft.com/office/officeart/2008/layout/LinedList"/>
    <dgm:cxn modelId="{6BE4CEB3-9EDB-48B8-B539-85A8087B0F2C}" type="presParOf" srcId="{F9FF76A1-902D-43AF-9CA7-EC566249B802}" destId="{52616139-CC9B-46AA-ADD7-C21004A630D5}" srcOrd="0" destOrd="0" presId="urn:microsoft.com/office/officeart/2008/layout/LinedList"/>
    <dgm:cxn modelId="{87782BF5-3F9B-4CDB-B272-99A22E133AF5}" type="presParOf" srcId="{F9FF76A1-902D-43AF-9CA7-EC566249B802}" destId="{587B1647-B4F5-4A77-99AE-79870A5B97E8}" srcOrd="1" destOrd="0" presId="urn:microsoft.com/office/officeart/2008/layout/LinedList"/>
    <dgm:cxn modelId="{D9AA43A9-D473-453F-AFA1-D86200D556D5}" type="presParOf" srcId="{F67472F4-BCAE-44CA-9B82-934595138164}" destId="{B6E2EFE6-4D50-4EC4-A22D-F65035FB678B}" srcOrd="8" destOrd="0" presId="urn:microsoft.com/office/officeart/2008/layout/LinedList"/>
    <dgm:cxn modelId="{160FB193-AC38-4EF6-8292-C2B081543258}" type="presParOf" srcId="{F67472F4-BCAE-44CA-9B82-934595138164}" destId="{E06507E2-08BE-473D-9F5D-0DE74A0287A8}" srcOrd="9" destOrd="0" presId="urn:microsoft.com/office/officeart/2008/layout/LinedList"/>
    <dgm:cxn modelId="{7EBED037-9C20-4B47-BA1F-3D7F373AB51A}" type="presParOf" srcId="{E06507E2-08BE-473D-9F5D-0DE74A0287A8}" destId="{2413C4AB-DDBC-4CC5-8647-63BC71B679DA}" srcOrd="0" destOrd="0" presId="urn:microsoft.com/office/officeart/2008/layout/LinedList"/>
    <dgm:cxn modelId="{C97ABE22-A063-4E8B-9761-4891FB88F3F3}" type="presParOf" srcId="{E06507E2-08BE-473D-9F5D-0DE74A0287A8}" destId="{CE3B5ECD-E14E-4CB0-9B43-B4B804E20001}" srcOrd="1" destOrd="0" presId="urn:microsoft.com/office/officeart/2008/layout/LinedList"/>
    <dgm:cxn modelId="{85078944-6731-4399-AE65-16236607F98E}" type="presParOf" srcId="{F67472F4-BCAE-44CA-9B82-934595138164}" destId="{E21A8270-42A0-4499-BCD6-B9B5C54F1B7F}" srcOrd="10" destOrd="0" presId="urn:microsoft.com/office/officeart/2008/layout/LinedList"/>
    <dgm:cxn modelId="{66380DD1-B0FF-45E9-A962-981E4F9F17B7}" type="presParOf" srcId="{F67472F4-BCAE-44CA-9B82-934595138164}" destId="{32B12B0C-74DB-4FAA-9E81-3AC95151027B}" srcOrd="11" destOrd="0" presId="urn:microsoft.com/office/officeart/2008/layout/LinedList"/>
    <dgm:cxn modelId="{72D385E2-558D-43B7-8169-B72B63BA81CC}" type="presParOf" srcId="{32B12B0C-74DB-4FAA-9E81-3AC95151027B}" destId="{AFBE1CC9-1FBC-48FB-8182-B2B8F138D02E}" srcOrd="0" destOrd="0" presId="urn:microsoft.com/office/officeart/2008/layout/LinedList"/>
    <dgm:cxn modelId="{87FB862F-643D-4512-90F9-A20FD18DE1E2}" type="presParOf" srcId="{32B12B0C-74DB-4FAA-9E81-3AC95151027B}" destId="{74CF3D1F-CEF5-41E0-80B6-A5FFCF3C309D}" srcOrd="1" destOrd="0" presId="urn:microsoft.com/office/officeart/2008/layout/LinedList"/>
    <dgm:cxn modelId="{209384DB-0945-4C1A-B93A-C4FB5B22388D}" type="presParOf" srcId="{F67472F4-BCAE-44CA-9B82-934595138164}" destId="{E09E2875-1802-40A8-92D6-5F64F30EBEDD}" srcOrd="12" destOrd="0" presId="urn:microsoft.com/office/officeart/2008/layout/LinedList"/>
    <dgm:cxn modelId="{88A021AA-398D-48E7-832B-419FDFD27650}" type="presParOf" srcId="{F67472F4-BCAE-44CA-9B82-934595138164}" destId="{64D78441-B8A5-4C15-83A5-0A3FB0599EE5}" srcOrd="13" destOrd="0" presId="urn:microsoft.com/office/officeart/2008/layout/LinedList"/>
    <dgm:cxn modelId="{7DFF43AA-AF8E-45D0-9814-4373664C3E7A}" type="presParOf" srcId="{64D78441-B8A5-4C15-83A5-0A3FB0599EE5}" destId="{A83238B1-D33F-4188-A9B4-D97B9C762788}" srcOrd="0" destOrd="0" presId="urn:microsoft.com/office/officeart/2008/layout/LinedList"/>
    <dgm:cxn modelId="{5BCC5272-9BD2-4A17-87FF-F20613A34DF6}" type="presParOf" srcId="{64D78441-B8A5-4C15-83A5-0A3FB0599EE5}" destId="{9A099ABF-6733-47A5-9E63-6F34753B4E0E}" srcOrd="1" destOrd="0" presId="urn:microsoft.com/office/officeart/2008/layout/LinedList"/>
    <dgm:cxn modelId="{6882AE86-82DD-442F-866C-275745308012}" type="presParOf" srcId="{F67472F4-BCAE-44CA-9B82-934595138164}" destId="{F912A563-11EB-44D5-ABDE-74C1E18C3BB3}" srcOrd="14" destOrd="0" presId="urn:microsoft.com/office/officeart/2008/layout/LinedList"/>
    <dgm:cxn modelId="{8EB570C9-DD08-4036-A715-ACF5261A7A49}" type="presParOf" srcId="{F67472F4-BCAE-44CA-9B82-934595138164}" destId="{1B1E1451-FD48-41B4-A9B5-302788BCB185}" srcOrd="15" destOrd="0" presId="urn:microsoft.com/office/officeart/2008/layout/LinedList"/>
    <dgm:cxn modelId="{E575CFFA-4BBC-4C63-9164-FC1C883E88F6}" type="presParOf" srcId="{1B1E1451-FD48-41B4-A9B5-302788BCB185}" destId="{B0A4DFF0-3F67-4A7D-8876-E9332C98BE28}" srcOrd="0" destOrd="0" presId="urn:microsoft.com/office/officeart/2008/layout/LinedList"/>
    <dgm:cxn modelId="{C89BCA92-ED9A-42ED-8A5F-C85F2BB8E9DA}" type="presParOf" srcId="{1B1E1451-FD48-41B4-A9B5-302788BCB185}" destId="{9F000C8E-8D2C-4009-A2E0-29415350A6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0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I. Bacon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0"/>
        <a:ext cx="10529887" cy="472281"/>
      </dsp:txXfrm>
    </dsp:sp>
    <dsp:sp modelId="{27CFA96F-DA83-4048-BB45-E604E6CB9D8D}">
      <dsp:nvSpPr>
        <dsp:cNvPr id="0" name=""/>
        <dsp:cNvSpPr/>
      </dsp:nvSpPr>
      <dsp:spPr>
        <a:xfrm>
          <a:off x="0" y="47228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472281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II. Descartes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472281"/>
        <a:ext cx="10529887" cy="472281"/>
      </dsp:txXfrm>
    </dsp:sp>
    <dsp:sp modelId="{94A29245-0EDA-4C39-857B-8ABD7EED675D}">
      <dsp:nvSpPr>
        <dsp:cNvPr id="0" name=""/>
        <dsp:cNvSpPr/>
      </dsp:nvSpPr>
      <dsp:spPr>
        <a:xfrm>
          <a:off x="0" y="94456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944562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III. Spinoza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944562"/>
        <a:ext cx="10529887" cy="472281"/>
      </dsp:txXfrm>
    </dsp:sp>
    <dsp:sp modelId="{37191717-E65F-4FB2-9D7F-2DC420287A75}">
      <dsp:nvSpPr>
        <dsp:cNvPr id="0" name=""/>
        <dsp:cNvSpPr/>
      </dsp:nvSpPr>
      <dsp:spPr>
        <a:xfrm>
          <a:off x="0" y="1416843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1416843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IV. Leibniz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416843"/>
        <a:ext cx="10529887" cy="472281"/>
      </dsp:txXfrm>
    </dsp:sp>
    <dsp:sp modelId="{B6E2EFE6-4D50-4EC4-A22D-F65035FB678B}">
      <dsp:nvSpPr>
        <dsp:cNvPr id="0" name=""/>
        <dsp:cNvSpPr/>
      </dsp:nvSpPr>
      <dsp:spPr>
        <a:xfrm>
          <a:off x="0" y="1889125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1889125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V. Hobbes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889125"/>
        <a:ext cx="10529887" cy="472281"/>
      </dsp:txXfrm>
    </dsp:sp>
    <dsp:sp modelId="{E21A8270-42A0-4499-BCD6-B9B5C54F1B7F}">
      <dsp:nvSpPr>
        <dsp:cNvPr id="0" name=""/>
        <dsp:cNvSpPr/>
      </dsp:nvSpPr>
      <dsp:spPr>
        <a:xfrm>
          <a:off x="0" y="236140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2361406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VI. Locke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361406"/>
        <a:ext cx="10529887" cy="472281"/>
      </dsp:txXfrm>
    </dsp:sp>
    <dsp:sp modelId="{E09E2875-1802-40A8-92D6-5F64F30EBEDD}">
      <dsp:nvSpPr>
        <dsp:cNvPr id="0" name=""/>
        <dsp:cNvSpPr/>
      </dsp:nvSpPr>
      <dsp:spPr>
        <a:xfrm>
          <a:off x="0" y="283368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2833687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VII. Berkeley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833687"/>
        <a:ext cx="10529887" cy="472281"/>
      </dsp:txXfrm>
    </dsp:sp>
    <dsp:sp modelId="{F912A563-11EB-44D5-ABDE-74C1E18C3BB3}">
      <dsp:nvSpPr>
        <dsp:cNvPr id="0" name=""/>
        <dsp:cNvSpPr/>
      </dsp:nvSpPr>
      <dsp:spPr>
        <a:xfrm>
          <a:off x="0" y="330596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DFF0-3F67-4A7D-8876-E9332C98BE28}">
      <dsp:nvSpPr>
        <dsp:cNvPr id="0" name=""/>
        <dsp:cNvSpPr/>
      </dsp:nvSpPr>
      <dsp:spPr>
        <a:xfrm>
          <a:off x="0" y="3305968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VIII. </a:t>
          </a:r>
          <a:r>
            <a:rPr lang="cs-CZ" sz="2100" kern="1200" dirty="0" err="1">
              <a:solidFill>
                <a:srgbClr val="A53010"/>
              </a:solidFill>
            </a:rPr>
            <a:t>Hume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3305968"/>
        <a:ext cx="10529887" cy="47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5592-38E2-4892-B447-50C32F4F76AB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B4E4-6D0B-4E75-9405-AE5DA2392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09" y="2514600"/>
            <a:ext cx="966710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4777379"/>
            <a:ext cx="966710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9AF831-1A7E-4F1A-B873-A316CC2AE30E}"/>
              </a:ext>
            </a:extLst>
          </p:cNvPr>
          <p:cNvSpPr/>
          <p:nvPr userDrawn="1"/>
        </p:nvSpPr>
        <p:spPr>
          <a:xfrm>
            <a:off x="0" y="6125511"/>
            <a:ext cx="12192000" cy="77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0C0EFC37-8C44-4DA6-831D-4C9E78D2F10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D2680742-7D77-4702-A821-C1FDBD9365BF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57D18A03-3A13-4DFF-9BB6-5E392782C140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404E1B18-983F-424D-AD1D-DE7F89B2385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12D083C0-7B94-45FB-8113-876E7DCEADA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4D73B429-F3F1-4FB5-8ECC-A814961AC885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C6F69CF-F7DE-41C2-8443-47A12FC44F7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7">
            <a:extLst>
              <a:ext uri="{FF2B5EF4-FFF2-40B4-BE49-F238E27FC236}">
                <a16:creationId xmlns:a16="http://schemas.microsoft.com/office/drawing/2014/main" id="{F79BB166-F5B9-481D-8E15-0487C8229401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6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785DE7E4-775F-45FD-80AD-E043CE6157B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BFD88B0-8ABE-444D-8D21-68272D4D8A5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EA640224-BA24-4A51-9C50-369FD9FDE4E8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27C24D5-9F0A-427F-A117-1A1585BBC1D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F6B4DA13-A5E3-473C-9D36-4CCB4F244570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DB4E3E3C-0424-49F1-AFEA-82E101F94E06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D50DC9D0-69B1-4CF1-82F1-85DAAE16EA8E}"/>
              </a:ext>
            </a:extLst>
          </p:cNvPr>
          <p:cNvSpPr txBox="1">
            <a:spLocks/>
          </p:cNvSpPr>
          <p:nvPr userDrawn="1"/>
        </p:nvSpPr>
        <p:spPr>
          <a:xfrm>
            <a:off x="687387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098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6C7A325E-5729-4E69-A359-2034B07CA471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D7B44290-F79D-41B6-AA95-9DA75628B6B7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5FB282AB-0428-4D98-B66E-F8127DC74798}"/>
              </a:ext>
            </a:extLst>
          </p:cNvPr>
          <p:cNvSpPr txBox="1">
            <a:spLocks/>
          </p:cNvSpPr>
          <p:nvPr userDrawn="1"/>
        </p:nvSpPr>
        <p:spPr>
          <a:xfrm>
            <a:off x="614625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5486E9F-B2F6-4854-8406-047FFB2FCF75}"/>
              </a:ext>
            </a:extLst>
          </p:cNvPr>
          <p:cNvSpPr txBox="1">
            <a:spLocks/>
          </p:cNvSpPr>
          <p:nvPr userDrawn="1"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9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1F56A891-FBBA-47F1-B76E-E2686D49BE6F}"/>
              </a:ext>
            </a:extLst>
          </p:cNvPr>
          <p:cNvSpPr/>
          <p:nvPr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578901E-A085-4C1B-8784-E62B0D5DA83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D7F9070B-FC7F-4E35-8A9F-F7C8A879C66E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DE9A7684-C26A-45C7-BA27-287330645DF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číslo snímku 7">
            <a:extLst>
              <a:ext uri="{FF2B5EF4-FFF2-40B4-BE49-F238E27FC236}">
                <a16:creationId xmlns:a16="http://schemas.microsoft.com/office/drawing/2014/main" id="{AA746BCC-03D5-402C-AA6D-F19C6E5DD996}"/>
              </a:ext>
            </a:extLst>
          </p:cNvPr>
          <p:cNvSpPr txBox="1">
            <a:spLocks/>
          </p:cNvSpPr>
          <p:nvPr userDrawn="1"/>
        </p:nvSpPr>
        <p:spPr>
          <a:xfrm>
            <a:off x="612509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99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A385B890-A37F-4B93-BEE5-8B3A8B34BCE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8D4B3D0-8C3B-4089-A14C-7B6DCB8057C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966C03B0-E72C-4D23-BEB4-095DBEB3CC8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3CF1876F-3606-44ED-A785-5B5EF53A97E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102E114F-5DEA-489D-A60E-36188D95E4FC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7">
            <a:extLst>
              <a:ext uri="{FF2B5EF4-FFF2-40B4-BE49-F238E27FC236}">
                <a16:creationId xmlns:a16="http://schemas.microsoft.com/office/drawing/2014/main" id="{2979BB0F-9BA6-49E3-8C5D-FFFF78C013F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033226A-E27D-49A3-9035-4D720AA93E8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CADFE171-7A7F-4A10-8CD7-3D53830AAECD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112A7DE-65A1-4640-8306-983464DCA2AE}"/>
              </a:ext>
            </a:extLst>
          </p:cNvPr>
          <p:cNvSpPr txBox="1">
            <a:spLocks/>
          </p:cNvSpPr>
          <p:nvPr userDrawn="1"/>
        </p:nvSpPr>
        <p:spPr>
          <a:xfrm>
            <a:off x="513805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23BA37AE-6F17-42D1-9775-D9D6DEEB306A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35C7692A-1277-44A4-9802-99877B0B4142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60631AB3-2122-4D62-A4DE-D469AA9B2489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44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CA10F6EC-910B-4F5A-ACD8-CFB01C698177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39BE5C5-0056-408C-B22B-443E6702CCB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44B6A21E-6825-4CA4-A9F1-B069CD7812E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F940D3C-2724-46A5-9284-5C99F1E422D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F781559E-99E1-4889-ABD7-76DF461E7B20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4B15B284-4689-45AF-86C2-C6B64E30E8C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5F6C254A-05AA-49CE-B3EC-FA42D55E41DB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3CA3BDA9-7D7E-4CF5-AD0C-FE23489087D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l="-2000" t="-6000" r="-7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337" y="449319"/>
            <a:ext cx="98412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236" y="1846217"/>
            <a:ext cx="9845376" cy="417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9" r:id="rId5"/>
    <p:sldLayoutId id="2147483652" r:id="rId6"/>
    <p:sldLayoutId id="2147483670" r:id="rId7"/>
    <p:sldLayoutId id="2147483653" r:id="rId8"/>
    <p:sldLayoutId id="2147483671" r:id="rId9"/>
    <p:sldLayoutId id="2147483654" r:id="rId10"/>
    <p:sldLayoutId id="2147483668" r:id="rId11"/>
    <p:sldLayoutId id="2147483655" r:id="rId12"/>
    <p:sldLayoutId id="2147483667" r:id="rId13"/>
    <p:sldLayoutId id="2147483656" r:id="rId14"/>
    <p:sldLayoutId id="2147483665" r:id="rId15"/>
    <p:sldLayoutId id="2147483657" r:id="rId16"/>
    <p:sldLayoutId id="2147483672" r:id="rId17"/>
    <p:sldLayoutId id="2147483660" r:id="rId18"/>
    <p:sldLayoutId id="2147483675" r:id="rId19"/>
    <p:sldLayoutId id="2147483661" r:id="rId20"/>
    <p:sldLayoutId id="2147483674" r:id="rId21"/>
    <p:sldLayoutId id="2147483662" r:id="rId22"/>
    <p:sldLayoutId id="2147483663" r:id="rId23"/>
    <p:sldLayoutId id="2147483664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C093-3B55-408C-9222-94104E39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Dějiny filosofie IV</a:t>
            </a:r>
            <a:r>
              <a:rPr lang="cs-CZ" dirty="0"/>
              <a:t>:</a:t>
            </a:r>
            <a:br>
              <a:rPr lang="cs-CZ" dirty="0"/>
            </a:br>
            <a:r>
              <a:rPr lang="nl-NL" dirty="0"/>
              <a:t>Novověká filosofie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EBBFF5-6FA7-4CA6-A44E-F10AB3EF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Daniel </a:t>
            </a:r>
            <a:r>
              <a:rPr lang="cs-CZ" dirty="0" err="1"/>
              <a:t>Špelda</a:t>
            </a:r>
            <a:r>
              <a:rPr lang="cs-CZ" dirty="0"/>
              <a:t>, Katedra filosofie FF MU</a:t>
            </a:r>
          </a:p>
          <a:p>
            <a:r>
              <a:rPr lang="cs-CZ" dirty="0"/>
              <a:t>Jarní semestr 2021</a:t>
            </a:r>
          </a:p>
        </p:txBody>
      </p:sp>
    </p:spTree>
    <p:extLst>
      <p:ext uri="{BB962C8B-B14F-4D97-AF65-F5344CB8AC3E}">
        <p14:creationId xmlns:p14="http://schemas.microsoft.com/office/powerpoint/2010/main" val="503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Obsahy vědomí = </a:t>
            </a:r>
            <a:r>
              <a:rPr lang="cs-CZ" b="1" dirty="0"/>
              <a:t>percepce</a:t>
            </a:r>
            <a:r>
              <a:rPr lang="cs-CZ" dirty="0"/>
              <a:t>.</a:t>
            </a:r>
          </a:p>
          <a:p>
            <a:pPr lvl="1">
              <a:buFont typeface="+mj-lt"/>
              <a:buAutoNum type="alphaLcParenR"/>
            </a:pPr>
            <a:r>
              <a:rPr lang="cs-CZ" sz="1800" b="1" dirty="0"/>
              <a:t>Imprese</a:t>
            </a:r>
            <a:r>
              <a:rPr lang="cs-CZ" sz="1800" dirty="0"/>
              <a:t>: živé a intenzivní probíhající vjemy: smyslové vjemy, vášně a emoce.</a:t>
            </a:r>
          </a:p>
          <a:p>
            <a:pPr lvl="1">
              <a:buFont typeface="+mj-lt"/>
              <a:buAutoNum type="alphaLcParenR"/>
            </a:pPr>
            <a:r>
              <a:rPr lang="cs-CZ" sz="1800" b="1" dirty="0"/>
              <a:t>Ideje</a:t>
            </a:r>
            <a:r>
              <a:rPr lang="cs-CZ" sz="1800" dirty="0"/>
              <a:t> = „</a:t>
            </a:r>
            <a:r>
              <a:rPr lang="cs-CZ" sz="1800" i="1" dirty="0"/>
              <a:t>mdlé obrazy</a:t>
            </a:r>
            <a:r>
              <a:rPr lang="cs-CZ" sz="1800" dirty="0"/>
              <a:t>“ (</a:t>
            </a:r>
            <a:r>
              <a:rPr lang="cs-CZ" sz="1800" i="1" dirty="0" err="1"/>
              <a:t>faint</a:t>
            </a:r>
            <a:r>
              <a:rPr lang="cs-CZ" sz="1800" i="1" dirty="0"/>
              <a:t> </a:t>
            </a:r>
            <a:r>
              <a:rPr lang="cs-CZ" sz="1800" i="1" dirty="0" err="1"/>
              <a:t>images</a:t>
            </a:r>
            <a:r>
              <a:rPr lang="cs-CZ" sz="1800" dirty="0"/>
              <a:t>) impresí; vznikají v paměti (kopie impresí) nebo v imaginaci (přetváření impresí – idea jednorožce atp.).</a:t>
            </a:r>
          </a:p>
          <a:p>
            <a:r>
              <a:rPr lang="cs-CZ" i="1" dirty="0"/>
              <a:t>All </a:t>
            </a:r>
            <a:r>
              <a:rPr lang="cs-CZ" i="1" dirty="0" err="1"/>
              <a:t>ideas</a:t>
            </a:r>
            <a:r>
              <a:rPr lang="cs-CZ" i="1" dirty="0"/>
              <a:t> are </a:t>
            </a:r>
            <a:r>
              <a:rPr lang="cs-CZ" i="1" dirty="0" err="1"/>
              <a:t>derived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, and </a:t>
            </a:r>
            <a:r>
              <a:rPr lang="cs-CZ" i="1" dirty="0" err="1"/>
              <a:t>represent</a:t>
            </a:r>
            <a:r>
              <a:rPr lang="cs-CZ" i="1" dirty="0"/>
              <a:t> </a:t>
            </a:r>
            <a:r>
              <a:rPr lang="cs-CZ" i="1" dirty="0" err="1"/>
              <a:t>impressions</a:t>
            </a:r>
            <a:r>
              <a:rPr lang="cs-CZ" i="1" dirty="0"/>
              <a:t>.</a:t>
            </a:r>
            <a:r>
              <a:rPr lang="cs-CZ" dirty="0"/>
              <a:t> (</a:t>
            </a:r>
            <a:r>
              <a:rPr lang="cs-CZ" i="1" dirty="0"/>
              <a:t>T</a:t>
            </a:r>
            <a:r>
              <a:rPr lang="cs-CZ" dirty="0"/>
              <a:t> I,3,14; srov. T I,1,1)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dirty="0"/>
              <a:t>„</a:t>
            </a:r>
            <a:r>
              <a:rPr lang="cs-CZ" i="1" dirty="0"/>
              <a:t>Všechny naše ideje nejsou nic než kopie našich impresí nebo, jinými slovy, […] je pro nás nemožné myslit cokoli, co jsme dříve nepociťovali vnějšími nebo vnitřními smysly</a:t>
            </a:r>
            <a:r>
              <a:rPr lang="cs-CZ" dirty="0"/>
              <a:t>“ (</a:t>
            </a:r>
            <a:r>
              <a:rPr lang="cs-CZ" i="1" dirty="0"/>
              <a:t>EHU</a:t>
            </a:r>
            <a:r>
              <a:rPr lang="cs-CZ" dirty="0"/>
              <a:t>, s. 96).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Percepce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Percepce, ideje, imprese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975360" y="4020235"/>
            <a:ext cx="10529251" cy="696684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15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D22E09D-8CC7-44EE-A4D9-E982C38A0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4044509" cy="4724400"/>
          </a:xfrm>
        </p:spPr>
        <p:txBody>
          <a:bodyPr/>
          <a:lstStyle/>
          <a:p>
            <a:r>
              <a:rPr lang="cs-CZ"/>
              <a:t>v mysli se ideje nevyskytují nahodile,a le v přirozených souvislostech a spojitostech</a:t>
            </a:r>
          </a:p>
          <a:p>
            <a:r>
              <a:rPr lang="cs-CZ"/>
              <a:t>1) </a:t>
            </a:r>
            <a:r>
              <a:rPr lang="cs-CZ" i="1"/>
              <a:t>princip podobnosti </a:t>
            </a:r>
          </a:p>
          <a:p>
            <a:r>
              <a:rPr lang="cs-CZ"/>
              <a:t>2) </a:t>
            </a:r>
            <a:r>
              <a:rPr lang="cs-CZ" i="1"/>
              <a:t>princip časové a prostorové blízkosti  </a:t>
            </a:r>
          </a:p>
          <a:p>
            <a:r>
              <a:rPr lang="cs-CZ"/>
              <a:t>3) </a:t>
            </a:r>
            <a:r>
              <a:rPr lang="cs-CZ" i="1"/>
              <a:t>princip kauzality </a:t>
            </a:r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BF2DDE2-9233-4960-A877-3E97398E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Asociační pravidla (= principy sdružování)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8EC8433-975C-45AD-9E41-ED802AC4C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69" y="1478902"/>
            <a:ext cx="7172131" cy="53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1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Huma</a:t>
            </a:r>
            <a:r>
              <a:rPr lang="cs-CZ" dirty="0"/>
              <a:t> nezajímala souvislost mezi  naším poznáním a skutečností – tu pro racionalisty zajišťoval Bůh.</a:t>
            </a:r>
          </a:p>
          <a:p>
            <a:r>
              <a:rPr lang="cs-CZ" b="1" dirty="0"/>
              <a:t>Objekty</a:t>
            </a:r>
            <a:r>
              <a:rPr lang="cs-CZ" dirty="0"/>
              <a:t> vyvolávající imprese jsou pro něj jen </a:t>
            </a:r>
            <a:r>
              <a:rPr lang="cs-CZ" u="sng" dirty="0"/>
              <a:t>„</a:t>
            </a:r>
            <a:r>
              <a:rPr lang="cs-CZ" i="1" u="sng" dirty="0"/>
              <a:t>neznámé příčiny</a:t>
            </a:r>
            <a:r>
              <a:rPr lang="cs-CZ" u="sng" dirty="0"/>
              <a:t>“ </a:t>
            </a:r>
            <a:r>
              <a:rPr lang="cs-CZ" dirty="0"/>
              <a:t>(</a:t>
            </a:r>
            <a:r>
              <a:rPr lang="cs-CZ" i="1" dirty="0" err="1"/>
              <a:t>unknown</a:t>
            </a:r>
            <a:r>
              <a:rPr lang="cs-CZ" i="1" dirty="0"/>
              <a:t> </a:t>
            </a:r>
            <a:r>
              <a:rPr lang="cs-CZ" i="1" dirty="0" err="1"/>
              <a:t>causes</a:t>
            </a:r>
            <a:r>
              <a:rPr lang="cs-CZ" dirty="0"/>
              <a:t>) (</a:t>
            </a:r>
            <a:r>
              <a:rPr lang="cs-CZ" i="1" dirty="0"/>
              <a:t>T</a:t>
            </a:r>
            <a:r>
              <a:rPr lang="cs-CZ" dirty="0"/>
              <a:t> I,1,1)</a:t>
            </a:r>
          </a:p>
          <a:p>
            <a:r>
              <a:rPr lang="cs-CZ" dirty="0"/>
              <a:t>„</a:t>
            </a:r>
            <a:r>
              <a:rPr lang="cs-CZ" i="1" dirty="0"/>
              <a:t>Poslední příčina</a:t>
            </a:r>
            <a:r>
              <a:rPr lang="cs-CZ" dirty="0"/>
              <a:t>“ (</a:t>
            </a:r>
            <a:r>
              <a:rPr lang="cs-CZ" i="1" dirty="0" err="1"/>
              <a:t>ultimate</a:t>
            </a:r>
            <a:r>
              <a:rPr lang="cs-CZ" i="1" dirty="0"/>
              <a:t> cause</a:t>
            </a:r>
            <a:r>
              <a:rPr lang="cs-CZ" dirty="0"/>
              <a:t>) impresí není rozumově vysvětlitelná.</a:t>
            </a:r>
          </a:p>
          <a:p>
            <a:r>
              <a:rPr lang="cs-CZ" dirty="0"/>
              <a:t>Nevíme, jestli imprese vytvářejí vnější věci.</a:t>
            </a:r>
          </a:p>
          <a:p>
            <a:r>
              <a:rPr lang="cs-CZ" dirty="0"/>
              <a:t>Je lhostejné, zda imprese reprezentují pravdivě vnější svět, nebo jsou jen smyslovými klamy (</a:t>
            </a:r>
            <a:r>
              <a:rPr lang="cs-CZ" i="1" dirty="0"/>
              <a:t>T</a:t>
            </a:r>
            <a:r>
              <a:rPr lang="cs-CZ" dirty="0"/>
              <a:t> I,3,5) </a:t>
            </a:r>
            <a:r>
              <a:rPr lang="cs-CZ" dirty="0" err="1"/>
              <a:t>Huma</a:t>
            </a:r>
            <a:r>
              <a:rPr lang="cs-CZ" dirty="0"/>
              <a:t> zajímá samotné poznání.</a:t>
            </a:r>
          </a:p>
          <a:p>
            <a:r>
              <a:rPr lang="cs-CZ" dirty="0"/>
              <a:t>Máme tendenci přestupovat imprese a ideje a vytvářet systémy poznání bez empirického dokladu – k tomu nás vede představivost, nebo „</a:t>
            </a:r>
            <a:r>
              <a:rPr lang="cs-CZ" i="1" dirty="0"/>
              <a:t>instinkt</a:t>
            </a:r>
            <a:r>
              <a:rPr lang="cs-CZ" dirty="0"/>
              <a:t>“ (</a:t>
            </a:r>
            <a:r>
              <a:rPr lang="cs-CZ" i="1" dirty="0" err="1"/>
              <a:t>instinct</a:t>
            </a:r>
            <a:r>
              <a:rPr lang="cs-CZ" dirty="0"/>
              <a:t>) nebo „</a:t>
            </a:r>
            <a:r>
              <a:rPr lang="cs-CZ" i="1" dirty="0"/>
              <a:t>zvyk</a:t>
            </a:r>
            <a:r>
              <a:rPr lang="cs-CZ" dirty="0"/>
              <a:t>“ (</a:t>
            </a:r>
            <a:r>
              <a:rPr lang="cs-CZ" i="1" dirty="0" err="1"/>
              <a:t>custom</a:t>
            </a:r>
            <a:r>
              <a:rPr lang="cs-CZ" dirty="0"/>
              <a:t>).</a:t>
            </a:r>
          </a:p>
          <a:p>
            <a:r>
              <a:rPr lang="cs-CZ" dirty="0"/>
              <a:t>Procedura, spíše asociativní spojování.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Imprese a vnější svět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Percepce, ideje, imprese</a:t>
            </a:r>
          </a:p>
        </p:txBody>
      </p:sp>
    </p:spTree>
    <p:extLst>
      <p:ext uri="{BB962C8B-B14F-4D97-AF65-F5344CB8AC3E}">
        <p14:creationId xmlns:p14="http://schemas.microsoft.com/office/powerpoint/2010/main" val="173752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Kauzalita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D979BC-1617-4655-8044-2051C6D24D58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Kauzalita</a:t>
            </a:r>
          </a:p>
        </p:txBody>
      </p:sp>
    </p:spTree>
    <p:extLst>
      <p:ext uri="{BB962C8B-B14F-4D97-AF65-F5344CB8AC3E}">
        <p14:creationId xmlns:p14="http://schemas.microsoft.com/office/powerpoint/2010/main" val="74475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Hume</a:t>
            </a:r>
            <a:r>
              <a:rPr lang="cs-CZ" dirty="0"/>
              <a:t> dělí veškeré předměty lidského poznání do dvou skupin: </a:t>
            </a:r>
          </a:p>
          <a:p>
            <a:pPr lvl="1">
              <a:buFont typeface="+mj-lt"/>
              <a:buAutoNum type="alphaLcParenR"/>
            </a:pPr>
            <a:r>
              <a:rPr lang="cs-CZ" sz="1800" dirty="0"/>
              <a:t>„</a:t>
            </a:r>
            <a:r>
              <a:rPr lang="cs-CZ" sz="1800" i="1" u="sng" dirty="0"/>
              <a:t>Vztahy idejí</a:t>
            </a:r>
            <a:r>
              <a:rPr lang="cs-CZ" sz="1800" dirty="0"/>
              <a:t>“ (</a:t>
            </a:r>
            <a:r>
              <a:rPr lang="cs-CZ" sz="1800" i="1" dirty="0"/>
              <a:t>relations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ideas</a:t>
            </a:r>
            <a:r>
              <a:rPr lang="cs-CZ" sz="1800" dirty="0"/>
              <a:t>); např. „</a:t>
            </a:r>
            <a:r>
              <a:rPr lang="cs-CZ" sz="1800" i="1" dirty="0"/>
              <a:t>Všechny trojúhelníky mají tři strany</a:t>
            </a:r>
            <a:r>
              <a:rPr lang="cs-CZ" sz="1800" dirty="0"/>
              <a:t>“, „3x5=15“</a:t>
            </a:r>
          </a:p>
          <a:p>
            <a:pPr lvl="1">
              <a:buFont typeface="+mj-lt"/>
              <a:buAutoNum type="alphaLcParenR"/>
            </a:pPr>
            <a:r>
              <a:rPr lang="cs-CZ" sz="1800" dirty="0"/>
              <a:t>„</a:t>
            </a:r>
            <a:r>
              <a:rPr lang="cs-CZ" sz="1800" i="1" u="sng" dirty="0"/>
              <a:t>Faktické okolnosti</a:t>
            </a:r>
            <a:r>
              <a:rPr lang="cs-CZ" sz="1800" dirty="0"/>
              <a:t>“ (</a:t>
            </a:r>
            <a:r>
              <a:rPr lang="cs-CZ" sz="1800" i="1" dirty="0" err="1"/>
              <a:t>matters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fact</a:t>
            </a:r>
            <a:r>
              <a:rPr lang="cs-CZ" sz="1800" dirty="0"/>
              <a:t>): „</a:t>
            </a:r>
            <a:r>
              <a:rPr lang="cs-CZ" sz="1800" i="1" dirty="0"/>
              <a:t>Slunce vyjde každý den</a:t>
            </a:r>
            <a:r>
              <a:rPr lang="cs-CZ" sz="1800" dirty="0"/>
              <a:t>“, „</a:t>
            </a:r>
            <a:r>
              <a:rPr lang="cs-CZ" sz="1800" i="1" dirty="0"/>
              <a:t>Voda se vaří při teplotě sto stupňů</a:t>
            </a:r>
            <a:r>
              <a:rPr lang="cs-CZ" sz="1800" dirty="0"/>
              <a:t>“, „</a:t>
            </a:r>
            <a:r>
              <a:rPr lang="cs-CZ" sz="1800" i="1" dirty="0"/>
              <a:t>politikové lžou</a:t>
            </a:r>
            <a:r>
              <a:rPr lang="cs-CZ" sz="1800" dirty="0"/>
              <a:t>“. </a:t>
            </a:r>
          </a:p>
          <a:p>
            <a:r>
              <a:rPr lang="cs-CZ" dirty="0"/>
              <a:t>Dělení vychází ze dvou kritérií: </a:t>
            </a:r>
          </a:p>
          <a:p>
            <a:pPr lvl="1">
              <a:buFont typeface="+mj-lt"/>
              <a:buAutoNum type="arabicParenR"/>
            </a:pPr>
            <a:r>
              <a:rPr lang="cs-CZ" sz="1800" dirty="0"/>
              <a:t>Z hlediska </a:t>
            </a:r>
            <a:r>
              <a:rPr lang="cs-CZ" sz="1800" u="sng" dirty="0"/>
              <a:t>myslitelnosti</a:t>
            </a:r>
            <a:r>
              <a:rPr lang="cs-CZ" sz="1800" dirty="0"/>
              <a:t>: protiklad poznatků, které hovoří o vztazích idejí, je nemyslitelný, protože je logicky sporný. </a:t>
            </a:r>
          </a:p>
          <a:p>
            <a:pPr lvl="1">
              <a:buFont typeface="+mj-lt"/>
              <a:buAutoNum type="arabicParenR"/>
            </a:pPr>
            <a:r>
              <a:rPr lang="cs-CZ" sz="1800" dirty="0"/>
              <a:t>Z hlediska </a:t>
            </a:r>
            <a:r>
              <a:rPr lang="cs-CZ" sz="1800" u="sng" dirty="0"/>
              <a:t>vztahu ke skutečnosti</a:t>
            </a:r>
            <a:r>
              <a:rPr lang="cs-CZ" sz="1800" dirty="0"/>
              <a:t>: k poznatkům o vztazích idejí dospíváme bez jakékoli součinnosti s realitou.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Humova</a:t>
            </a:r>
            <a:r>
              <a:rPr lang="cs-CZ" dirty="0"/>
              <a:t> vidlička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Kauzalita</a:t>
            </a:r>
          </a:p>
        </p:txBody>
      </p:sp>
    </p:spTree>
    <p:extLst>
      <p:ext uri="{BB962C8B-B14F-4D97-AF65-F5344CB8AC3E}">
        <p14:creationId xmlns:p14="http://schemas.microsoft.com/office/powerpoint/2010/main" val="166579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u="sng" dirty="0"/>
              <a:t>Máme nutně </a:t>
            </a:r>
            <a:r>
              <a:rPr lang="cs-CZ" u="sng"/>
              <a:t>pravdivé soudy (tj. </a:t>
            </a:r>
            <a:r>
              <a:rPr lang="cs-CZ" i="1" u="sng"/>
              <a:t>vztahy idejí</a:t>
            </a:r>
            <a:r>
              <a:rPr lang="cs-CZ" u="sng"/>
              <a:t>), </a:t>
            </a:r>
            <a:r>
              <a:rPr lang="cs-CZ" u="sng" dirty="0"/>
              <a:t>které jsou ovšem obsahově prázdné</a:t>
            </a:r>
            <a:r>
              <a:rPr lang="cs-CZ" dirty="0"/>
              <a:t>, protože </a:t>
            </a:r>
            <a:r>
              <a:rPr lang="cs-CZ" b="1" dirty="0"/>
              <a:t>nevypovídají nic o realitě</a:t>
            </a:r>
            <a:r>
              <a:rPr lang="cs-CZ" dirty="0"/>
              <a:t>. </a:t>
            </a:r>
          </a:p>
          <a:p>
            <a:pPr>
              <a:spcBef>
                <a:spcPts val="1200"/>
              </a:spcBef>
            </a:pPr>
            <a:r>
              <a:rPr lang="cs-CZ" u="sng" dirty="0"/>
              <a:t>Máme obsahově </a:t>
            </a:r>
            <a:r>
              <a:rPr lang="cs-CZ" u="sng"/>
              <a:t>informativní soudy (</a:t>
            </a:r>
            <a:r>
              <a:rPr lang="cs-CZ" i="1" u="sng"/>
              <a:t>faktické okolnosti</a:t>
            </a:r>
            <a:r>
              <a:rPr lang="cs-CZ" u="sng"/>
              <a:t>)</a:t>
            </a:r>
            <a:r>
              <a:rPr lang="cs-CZ"/>
              <a:t>, </a:t>
            </a:r>
            <a:r>
              <a:rPr lang="cs-CZ" dirty="0"/>
              <a:t>které však </a:t>
            </a:r>
            <a:r>
              <a:rPr lang="cs-CZ" b="1" dirty="0"/>
              <a:t>nemohou být pravdivé nutně.</a:t>
            </a:r>
            <a:r>
              <a:rPr lang="cs-CZ" dirty="0"/>
              <a:t> </a:t>
            </a:r>
          </a:p>
          <a:p>
            <a:pPr>
              <a:spcBef>
                <a:spcPts val="1200"/>
              </a:spcBef>
            </a:pPr>
            <a:r>
              <a:rPr lang="cs-CZ" b="1" dirty="0"/>
              <a:t>Nemáme nutně pravdivé soudy o povaze skutečnosti </a:t>
            </a:r>
            <a:r>
              <a:rPr lang="cs-CZ" dirty="0"/>
              <a:t>(tj. syntetické soudy a priori).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Huma</a:t>
            </a:r>
            <a:r>
              <a:rPr lang="cs-CZ" dirty="0"/>
              <a:t> zajímají především faktické okolnosti, zejména jako dospíváme k faktickým poznatkům, které přesahují rámec bezprostřední zkušenosti – to se děje díky principu kauzality.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ke skutečnosti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Kauzalita</a:t>
            </a:r>
          </a:p>
        </p:txBody>
      </p:sp>
    </p:spTree>
    <p:extLst>
      <p:ext uri="{BB962C8B-B14F-4D97-AF65-F5344CB8AC3E}">
        <p14:creationId xmlns:p14="http://schemas.microsoft.com/office/powerpoint/2010/main" val="225413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b="1" u="sng" dirty="0"/>
              <a:t>Kauzální vztah </a:t>
            </a:r>
            <a:r>
              <a:rPr lang="cs-CZ" u="sng" dirty="0"/>
              <a:t>nepoznáváme apriorně</a:t>
            </a:r>
            <a:r>
              <a:rPr lang="cs-CZ" dirty="0"/>
              <a:t>, resp. </a:t>
            </a:r>
            <a:r>
              <a:rPr lang="cs-CZ" i="1" dirty="0"/>
              <a:t>analyticky</a:t>
            </a:r>
            <a:r>
              <a:rPr lang="cs-CZ" dirty="0"/>
              <a:t> – čistě rozumově lze poznat pouze vztahy idejí (z kapalnosti vody nelze odvodit, že kapalina nás může udusit).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dirty="0"/>
              <a:t>		„</a:t>
            </a:r>
            <a:r>
              <a:rPr lang="cs-CZ" i="1" dirty="0"/>
              <a:t>Účinek je naprosto odlišný od příčiny</a:t>
            </a:r>
            <a:r>
              <a:rPr lang="cs-CZ" dirty="0"/>
              <a:t>“ (</a:t>
            </a:r>
            <a:r>
              <a:rPr lang="cs-CZ" i="1" dirty="0"/>
              <a:t>EHU</a:t>
            </a:r>
            <a:r>
              <a:rPr lang="cs-CZ" dirty="0"/>
              <a:t>, s. 53) </a:t>
            </a:r>
          </a:p>
          <a:p>
            <a:r>
              <a:rPr lang="cs-CZ" dirty="0"/>
              <a:t>Běžně chápeme procesy kontinuálně: A → B → C → D…</a:t>
            </a:r>
          </a:p>
          <a:p>
            <a:r>
              <a:rPr lang="cs-CZ" dirty="0" err="1"/>
              <a:t>Hume</a:t>
            </a:r>
            <a:r>
              <a:rPr lang="cs-CZ" dirty="0"/>
              <a:t> prosazuje atomizované pojetí procesů: A – B – C – D </a:t>
            </a:r>
          </a:p>
          <a:p>
            <a:r>
              <a:rPr lang="cs-CZ" dirty="0"/>
              <a:t>Z pohybu kulečníkové koule A nelze apriori vyvodit její náraz do  koule B a pohyb koule B-</a:t>
            </a:r>
          </a:p>
          <a:p>
            <a:r>
              <a:rPr lang="cs-CZ" dirty="0"/>
              <a:t>Nic nebrání tomu, aby o po A následovalo D nebo C nebo něco jiného. Kaž</a:t>
            </a:r>
            <a:r>
              <a:rPr lang="cs-CZ" u="sng" dirty="0"/>
              <a:t>dá příčina může vést „</a:t>
            </a:r>
            <a:r>
              <a:rPr lang="cs-CZ" i="1" u="sng" dirty="0"/>
              <a:t>k tisíci jiných událostí“</a:t>
            </a:r>
            <a:r>
              <a:rPr lang="cs-CZ" i="1" dirty="0"/>
              <a:t> </a:t>
            </a:r>
            <a:r>
              <a:rPr lang="cs-CZ" dirty="0"/>
              <a:t>(EHU, s. 54).  Stát se může cokoli, co neobsahuje spor.</a:t>
            </a:r>
          </a:p>
          <a:p>
            <a:r>
              <a:rPr lang="cs-CZ" dirty="0"/>
              <a:t>Teprve opakovaná zkušenost nás poučí o tom, co po nárazu nastane, nikoli rozumová úvaha.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Kauzální vztah nepoznáváme a priori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Kauzalita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1889761" y="2880366"/>
            <a:ext cx="5669279" cy="437604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13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772816"/>
            <a:ext cx="8516983" cy="4101654"/>
          </a:xfrm>
        </p:spPr>
        <p:txBody>
          <a:bodyPr>
            <a:normAutofit/>
          </a:bodyPr>
          <a:lstStyle/>
          <a:p>
            <a:r>
              <a:rPr lang="cs-CZ" b="1" dirty="0"/>
              <a:t>Kauzalitu</a:t>
            </a:r>
            <a:r>
              <a:rPr lang="cs-CZ" dirty="0"/>
              <a:t>, tj. působení nějaké příčiny, „</a:t>
            </a:r>
            <a:r>
              <a:rPr lang="cs-CZ" i="1" dirty="0"/>
              <a:t>nevidíme</a:t>
            </a:r>
            <a:r>
              <a:rPr lang="cs-CZ" dirty="0"/>
              <a:t>“.</a:t>
            </a:r>
          </a:p>
          <a:p>
            <a:r>
              <a:rPr lang="cs-CZ" dirty="0"/>
              <a:t>Vidíme vždy jen souslednost izolovaných dějů : A-B-C-D, nemáme </a:t>
            </a:r>
            <a:r>
              <a:rPr lang="cs-CZ" b="1" dirty="0"/>
              <a:t>impresi kauzality</a:t>
            </a:r>
            <a:r>
              <a:rPr lang="cs-CZ" dirty="0"/>
              <a:t>.</a:t>
            </a:r>
          </a:p>
          <a:p>
            <a:r>
              <a:rPr lang="cs-CZ" dirty="0"/>
              <a:t>Máme sklon a očekávání předpokládat neviditelnou kauzální sílu – totiž očekávání, že za smyslovými vjemy se nacházejí „</a:t>
            </a:r>
            <a:r>
              <a:rPr lang="cs-CZ" i="1" dirty="0"/>
              <a:t>nějaké skryté síly“, které „povedou k účinkům podobným těm, které již byly zakoušeny.</a:t>
            </a:r>
            <a:r>
              <a:rPr lang="cs-CZ" dirty="0"/>
              <a:t>“ (</a:t>
            </a:r>
            <a:r>
              <a:rPr lang="cs-CZ" i="1" dirty="0"/>
              <a:t>EHU</a:t>
            </a:r>
            <a:r>
              <a:rPr lang="cs-CZ" dirty="0"/>
              <a:t>, s. 59)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Kauzální vztah nepoznáváme zkušenostně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Kauzalita</a:t>
            </a:r>
          </a:p>
        </p:txBody>
      </p:sp>
    </p:spTree>
    <p:extLst>
      <p:ext uri="{BB962C8B-B14F-4D97-AF65-F5344CB8AC3E}">
        <p14:creationId xmlns:p14="http://schemas.microsoft.com/office/powerpoint/2010/main" val="391016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761" y="1686301"/>
            <a:ext cx="7629004" cy="3777622"/>
          </a:xfrm>
        </p:spPr>
        <p:txBody>
          <a:bodyPr>
            <a:normAutofit/>
          </a:bodyPr>
          <a:lstStyle/>
          <a:p>
            <a:r>
              <a:rPr lang="cs-CZ" b="1" dirty="0"/>
              <a:t>Zkušenost</a:t>
            </a:r>
            <a:r>
              <a:rPr lang="cs-CZ" dirty="0"/>
              <a:t> nás poučuje pouze o tom, že po události A obvykle následuje událost B.</a:t>
            </a:r>
          </a:p>
          <a:p>
            <a:r>
              <a:rPr lang="cs-CZ" dirty="0"/>
              <a:t>Pravidelnou časovou následnost nelze zaměňovat s bytostnou nutností. </a:t>
            </a:r>
          </a:p>
          <a:p>
            <a:r>
              <a:rPr lang="cs-CZ" b="1" dirty="0"/>
              <a:t>Kauzální vztah </a:t>
            </a:r>
            <a:r>
              <a:rPr lang="cs-CZ" u="sng" dirty="0"/>
              <a:t>je jen subjektivní pocit</a:t>
            </a:r>
            <a:r>
              <a:rPr lang="cs-CZ" dirty="0"/>
              <a:t>, který vzniká ze zvyku na to, že po A následuje B.</a:t>
            </a:r>
          </a:p>
          <a:p>
            <a:r>
              <a:rPr lang="cs-CZ" dirty="0"/>
              <a:t>Naše očekávání plynoucí z následnosti jevů však nelze vydávat za jisté a nezpochybnitelné poznání nutného kauzálního vztahu.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Následnost není nutnost (kauzalita)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Kauzalita</a:t>
            </a:r>
          </a:p>
        </p:txBody>
      </p:sp>
    </p:spTree>
    <p:extLst>
      <p:ext uri="{BB962C8B-B14F-4D97-AF65-F5344CB8AC3E}">
        <p14:creationId xmlns:p14="http://schemas.microsoft.com/office/powerpoint/2010/main" val="195065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Můžeme naši dosavadní zkušenost zobecnit a vztáhnout ji tedy i na budoucnost? Zasytí mě chléb i v budoucnosti?</a:t>
            </a:r>
          </a:p>
          <a:p>
            <a:r>
              <a:rPr lang="cs-CZ" dirty="0"/>
              <a:t>Naše znalost kauzálního vztahu je „</a:t>
            </a:r>
            <a:r>
              <a:rPr lang="cs-CZ" i="1" dirty="0"/>
              <a:t>je založena výlučně na zkušenosti</a:t>
            </a:r>
            <a:r>
              <a:rPr lang="cs-CZ" dirty="0"/>
              <a:t>“.</a:t>
            </a:r>
          </a:p>
          <a:p>
            <a:r>
              <a:rPr lang="cs-CZ" dirty="0"/>
              <a:t>Vycházíme z podstatného předpokladu, „</a:t>
            </a:r>
            <a:r>
              <a:rPr lang="cs-CZ" i="1" dirty="0"/>
              <a:t>že budoucnost se bude podobat minulosti.</a:t>
            </a:r>
            <a:r>
              <a:rPr lang="cs-CZ" dirty="0"/>
              <a:t>“ (</a:t>
            </a:r>
            <a:r>
              <a:rPr lang="cs-CZ" i="1" dirty="0"/>
              <a:t>EHU</a:t>
            </a:r>
            <a:r>
              <a:rPr lang="cs-CZ" dirty="0"/>
              <a:t>, s. 62)</a:t>
            </a:r>
          </a:p>
          <a:p>
            <a:r>
              <a:rPr lang="cs-CZ" dirty="0"/>
              <a:t>Naše uvažování o faktických okolnostech nakonec vychází z předpokládané podobnosti:</a:t>
            </a:r>
          </a:p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i="1" dirty="0"/>
              <a:t>Od příčin, které se jeví jako podobné, očekáváme podobné účinky. To je shrnutí veškerého našeho vyvozování závěrů ze zkušenosti.</a:t>
            </a:r>
            <a:r>
              <a:rPr lang="cs-CZ" dirty="0"/>
              <a:t>“ (</a:t>
            </a:r>
            <a:r>
              <a:rPr lang="cs-CZ" i="1" dirty="0"/>
              <a:t>EHU</a:t>
            </a:r>
            <a:r>
              <a:rPr lang="cs-CZ" dirty="0"/>
              <a:t>, s. 63)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Problém indukce: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Kauzalita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975360" y="4291150"/>
            <a:ext cx="10529251" cy="655319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58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851254"/>
              </p:ext>
            </p:extLst>
          </p:nvPr>
        </p:nvGraphicFramePr>
        <p:xfrm>
          <a:off x="974725" y="2133600"/>
          <a:ext cx="1052988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4293361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0"/>
            <a:ext cx="10529252" cy="4006222"/>
          </a:xfrm>
        </p:spPr>
        <p:txBody>
          <a:bodyPr>
            <a:normAutofit/>
          </a:bodyPr>
          <a:lstStyle/>
          <a:p>
            <a:r>
              <a:rPr lang="cs-CZ" dirty="0"/>
              <a:t>Naše víra v podobnost – po podobných věcech budou následovat podobné účinky se opírá o předpoklad uniformity přírody: </a:t>
            </a:r>
          </a:p>
          <a:p>
            <a:r>
              <a:rPr lang="cs-CZ" dirty="0"/>
              <a:t>Přírodní dění (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course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nature</a:t>
            </a:r>
            <a:r>
              <a:rPr lang="cs-CZ" dirty="0"/>
              <a:t>) se odehrává neměnně, podle týchž věčně a univerzálně platných zákonů – ale takový předpoklad není filosoficky zdůvodnitelný.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Uniformita přírody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Kauzalita</a:t>
            </a:r>
          </a:p>
        </p:txBody>
      </p:sp>
    </p:spTree>
    <p:extLst>
      <p:ext uri="{BB962C8B-B14F-4D97-AF65-F5344CB8AC3E}">
        <p14:creationId xmlns:p14="http://schemas.microsoft.com/office/powerpoint/2010/main" val="580664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Poznání kauzálních vztahů je jenom víra či přesvědčení (</a:t>
            </a:r>
            <a:r>
              <a:rPr lang="cs-CZ" dirty="0" err="1"/>
              <a:t>belief</a:t>
            </a:r>
            <a:r>
              <a:rPr lang="cs-CZ" dirty="0"/>
              <a:t>), které nelze nijak prokázat.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u="sng" dirty="0"/>
              <a:t>K poznání </a:t>
            </a:r>
            <a:r>
              <a:rPr lang="cs-CZ" b="1" u="sng" dirty="0"/>
              <a:t>kauzality</a:t>
            </a:r>
            <a:r>
              <a:rPr lang="cs-CZ" u="sng" dirty="0"/>
              <a:t> nás nevede </a:t>
            </a:r>
            <a:r>
              <a:rPr lang="cs-CZ" b="1" u="sng" dirty="0"/>
              <a:t>rozum</a:t>
            </a:r>
            <a:r>
              <a:rPr lang="cs-CZ" dirty="0"/>
              <a:t>: „…</a:t>
            </a:r>
            <a:r>
              <a:rPr lang="cs-CZ" i="1" dirty="0"/>
              <a:t>to není rozumová úvaha, co nás vede k tomu, abychom mohli předpokládali podobnost mezi minulostí a budoucností a očekávali podobné účinky od jevově podobných příčin“ </a:t>
            </a:r>
            <a:r>
              <a:rPr lang="cs-CZ" dirty="0"/>
              <a:t>(</a:t>
            </a:r>
            <a:r>
              <a:rPr lang="cs-CZ" i="1" dirty="0"/>
              <a:t>EHU</a:t>
            </a:r>
            <a:r>
              <a:rPr lang="cs-CZ" dirty="0"/>
              <a:t>, s. 68.)</a:t>
            </a:r>
          </a:p>
          <a:p>
            <a:r>
              <a:rPr lang="cs-CZ" dirty="0"/>
              <a:t>Naše poznání kauzálních vztahů je pochybné – odhalujeme jen časovou souslednost jevů a věříme, že se bude opakovat.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6. </a:t>
            </a:r>
            <a:r>
              <a:rPr lang="cs-CZ" dirty="0"/>
              <a:t>Závěr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Kauzalita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966651" y="2566851"/>
            <a:ext cx="10529251" cy="951411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Ke konstruování </a:t>
            </a:r>
            <a:r>
              <a:rPr lang="cs-CZ" b="1" u="sng" dirty="0"/>
              <a:t>kauzálních vztah </a:t>
            </a:r>
            <a:r>
              <a:rPr lang="cs-CZ" u="sng" dirty="0"/>
              <a:t>nás nutí naše přirozenost.</a:t>
            </a:r>
          </a:p>
          <a:p>
            <a:r>
              <a:rPr lang="cs-CZ" dirty="0"/>
              <a:t>Principem našeho myšlení není filosofická racionalita.</a:t>
            </a:r>
          </a:p>
          <a:p>
            <a:r>
              <a:rPr lang="cs-CZ" b="1" dirty="0"/>
              <a:t>Principem</a:t>
            </a:r>
            <a:r>
              <a:rPr lang="cs-CZ" dirty="0"/>
              <a:t>, který nás vede k důvěře v pravidelnost přírody, v opakování příčin a účinků, je podle </a:t>
            </a:r>
            <a:r>
              <a:rPr lang="cs-CZ" dirty="0" err="1"/>
              <a:t>Huma</a:t>
            </a:r>
            <a:r>
              <a:rPr lang="cs-CZ" dirty="0"/>
              <a:t> </a:t>
            </a:r>
            <a:r>
              <a:rPr lang="cs-CZ" b="1" dirty="0"/>
              <a:t>zvyk</a:t>
            </a:r>
            <a:r>
              <a:rPr lang="cs-CZ" dirty="0"/>
              <a:t> (</a:t>
            </a:r>
            <a:r>
              <a:rPr lang="cs-CZ" i="1" dirty="0" err="1"/>
              <a:t>custom</a:t>
            </a:r>
            <a:r>
              <a:rPr lang="cs-CZ" i="1" dirty="0"/>
              <a:t>, habit</a:t>
            </a:r>
            <a:r>
              <a:rPr lang="cs-CZ" dirty="0"/>
              <a:t>). </a:t>
            </a:r>
          </a:p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i="1" dirty="0"/>
              <a:t>Všechny závěry ze zkušenosti jsou tedy následky zvyku, nikoli rozumové úvahy. Hlavním vůdcem lidského života je tedy zvyk</a:t>
            </a:r>
            <a:r>
              <a:rPr lang="cs-CZ" dirty="0"/>
              <a:t>“ (</a:t>
            </a:r>
            <a:r>
              <a:rPr lang="cs-CZ" i="1" dirty="0"/>
              <a:t>EHU</a:t>
            </a:r>
            <a:r>
              <a:rPr lang="cs-CZ" dirty="0"/>
              <a:t> VII,1,s. 75).</a:t>
            </a:r>
          </a:p>
          <a:p>
            <a:r>
              <a:rPr lang="cs-CZ" b="1" dirty="0"/>
              <a:t>Kauzalita</a:t>
            </a:r>
            <a:r>
              <a:rPr lang="cs-CZ" dirty="0"/>
              <a:t> není něčím, co by bylo vlastní světu kolem nás a co bychom mohli racionálně nebo empiricky rozeznávat. </a:t>
            </a:r>
          </a:p>
          <a:p>
            <a:r>
              <a:rPr lang="cs-CZ" b="1" u="sng" dirty="0"/>
              <a:t>Kauzalita</a:t>
            </a:r>
            <a:r>
              <a:rPr lang="cs-CZ" u="sng" dirty="0"/>
              <a:t> je subjektivní psychologický konstrukt</a:t>
            </a:r>
            <a:r>
              <a:rPr lang="cs-CZ" dirty="0"/>
              <a:t>, který nám pomáhá se orientovat. </a:t>
            </a:r>
          </a:p>
          <a:p>
            <a:r>
              <a:rPr lang="cs-CZ" dirty="0"/>
              <a:t>Ale svá očekávání a zvyky nemůžeme vydávat za adekvátní poznání skutečnosti. </a:t>
            </a:r>
          </a:p>
          <a:p>
            <a:r>
              <a:rPr lang="cs-CZ" dirty="0"/>
              <a:t>V pojetí kauzality silný vliv okasionalismu.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Pointa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Kauzalita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975360" y="3493367"/>
            <a:ext cx="10529251" cy="555171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99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2937-B38E-44ED-A5A8-65C2EA0F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chemeClr val="accent1"/>
                </a:solidFill>
              </a:rPr>
              <a:t>VIII. David </a:t>
            </a:r>
            <a:r>
              <a:rPr lang="cs-CZ" u="sng" dirty="0" err="1">
                <a:solidFill>
                  <a:schemeClr val="accent1"/>
                </a:solidFill>
              </a:rPr>
              <a:t>Hume</a:t>
            </a:r>
            <a:r>
              <a:rPr lang="cs-CZ" u="sng" dirty="0">
                <a:solidFill>
                  <a:schemeClr val="accent1"/>
                </a:solidFill>
              </a:rPr>
              <a:t> (1711-1776)</a:t>
            </a:r>
          </a:p>
        </p:txBody>
      </p:sp>
    </p:spTree>
    <p:extLst>
      <p:ext uri="{BB962C8B-B14F-4D97-AF65-F5344CB8AC3E}">
        <p14:creationId xmlns:p14="http://schemas.microsoft.com/office/powerpoint/2010/main" val="203622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0"/>
            <a:ext cx="5618273" cy="4006222"/>
          </a:xfrm>
        </p:spPr>
        <p:txBody>
          <a:bodyPr>
            <a:normAutofit/>
          </a:bodyPr>
          <a:lstStyle/>
          <a:p>
            <a:r>
              <a:rPr lang="cs-CZ" dirty="0"/>
              <a:t>Skot narozený v Edinburghu.</a:t>
            </a:r>
          </a:p>
          <a:p>
            <a:r>
              <a:rPr lang="cs-CZ" dirty="0"/>
              <a:t>1734-37 pobyt ve Francii, v </a:t>
            </a:r>
            <a:r>
              <a:rPr lang="cs-CZ"/>
              <a:t>La Flèche</a:t>
            </a:r>
            <a:r>
              <a:rPr lang="cs-CZ" dirty="0"/>
              <a:t>.</a:t>
            </a:r>
          </a:p>
          <a:p>
            <a:r>
              <a:rPr lang="cs-CZ" dirty="0"/>
              <a:t>Po návratu tajemník nebo soukromý učitel u šlechticů.</a:t>
            </a:r>
          </a:p>
          <a:p>
            <a:r>
              <a:rPr lang="cs-CZ" dirty="0"/>
              <a:t>Od 50. let 18. století úspěšný spisovatel.</a:t>
            </a:r>
          </a:p>
          <a:p>
            <a:r>
              <a:rPr lang="cs-CZ" dirty="0"/>
              <a:t>1763-1766 další pobyt ve Francii, sekretář anglického vyslance.</a:t>
            </a:r>
          </a:p>
          <a:p>
            <a:r>
              <a:rPr lang="cs-CZ" dirty="0"/>
              <a:t>1769 návrat do Edinburghu.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20E25F9-E469-45CE-856A-6C2F5966CAAD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F5BD6C78-EF4E-4407-A4F2-472F1EFB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633" y="0"/>
            <a:ext cx="559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0"/>
            <a:ext cx="10529252" cy="4006222"/>
          </a:xfrm>
        </p:spPr>
        <p:txBody>
          <a:bodyPr>
            <a:normAutofit/>
          </a:bodyPr>
          <a:lstStyle/>
          <a:p>
            <a:r>
              <a:rPr lang="cs-CZ" dirty="0"/>
              <a:t>1739-1740 </a:t>
            </a:r>
            <a:r>
              <a:rPr lang="cs-CZ" i="1" dirty="0"/>
              <a:t>A </a:t>
            </a:r>
            <a:r>
              <a:rPr lang="cs-CZ" i="1" dirty="0" err="1"/>
              <a:t>Treatise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Nature</a:t>
            </a:r>
            <a:r>
              <a:rPr lang="cs-CZ" i="1" dirty="0"/>
              <a:t> </a:t>
            </a:r>
            <a:r>
              <a:rPr lang="cs-CZ" dirty="0"/>
              <a:t>(3 svazky, </a:t>
            </a:r>
            <a:r>
              <a:rPr lang="cs-CZ" i="1" dirty="0"/>
              <a:t>Pojednání o lidské přirozenosti</a:t>
            </a:r>
            <a:r>
              <a:rPr lang="cs-CZ" dirty="0"/>
              <a:t>) – „</a:t>
            </a:r>
            <a:r>
              <a:rPr lang="cs-CZ" i="1" dirty="0" err="1"/>
              <a:t>dead-born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press</a:t>
            </a:r>
            <a:r>
              <a:rPr lang="cs-CZ" dirty="0"/>
              <a:t>“.</a:t>
            </a:r>
          </a:p>
          <a:p>
            <a:r>
              <a:rPr lang="cs-CZ" dirty="0"/>
              <a:t>1742 </a:t>
            </a:r>
            <a:r>
              <a:rPr lang="cs-CZ" i="1" dirty="0" err="1"/>
              <a:t>Essays</a:t>
            </a:r>
            <a:r>
              <a:rPr lang="cs-CZ" i="1" dirty="0"/>
              <a:t> </a:t>
            </a:r>
            <a:r>
              <a:rPr lang="cs-CZ" i="1" dirty="0" err="1"/>
              <a:t>Moral</a:t>
            </a:r>
            <a:r>
              <a:rPr lang="cs-CZ" i="1" dirty="0"/>
              <a:t> and </a:t>
            </a:r>
            <a:r>
              <a:rPr lang="cs-CZ" i="1" dirty="0" err="1"/>
              <a:t>Political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Eseje mravní a politické</a:t>
            </a:r>
            <a:r>
              <a:rPr lang="cs-CZ" dirty="0"/>
              <a:t>).</a:t>
            </a:r>
          </a:p>
          <a:p>
            <a:r>
              <a:rPr lang="cs-CZ" dirty="0"/>
              <a:t>1748 </a:t>
            </a:r>
            <a:r>
              <a:rPr lang="cs-CZ" i="1" dirty="0"/>
              <a:t>An </a:t>
            </a:r>
            <a:r>
              <a:rPr lang="cs-CZ" i="1" dirty="0" err="1"/>
              <a:t>Enquiry</a:t>
            </a:r>
            <a:r>
              <a:rPr lang="cs-CZ" i="1" dirty="0"/>
              <a:t> </a:t>
            </a:r>
            <a:r>
              <a:rPr lang="cs-CZ" i="1" dirty="0" err="1"/>
              <a:t>Concerning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Understanding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Zkoumání lidského rozumu</a:t>
            </a:r>
            <a:r>
              <a:rPr lang="cs-CZ" dirty="0"/>
              <a:t>).</a:t>
            </a:r>
          </a:p>
          <a:p>
            <a:r>
              <a:rPr lang="cs-CZ" dirty="0"/>
              <a:t>1751 </a:t>
            </a:r>
            <a:r>
              <a:rPr lang="cs-CZ" i="1" dirty="0"/>
              <a:t>An </a:t>
            </a:r>
            <a:r>
              <a:rPr lang="cs-CZ" i="1" dirty="0" err="1"/>
              <a:t>Enquiry</a:t>
            </a:r>
            <a:r>
              <a:rPr lang="cs-CZ" i="1" dirty="0"/>
              <a:t> </a:t>
            </a:r>
            <a:r>
              <a:rPr lang="cs-CZ" i="1" dirty="0" err="1"/>
              <a:t>Concerning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Principles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Morals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Zkoumání o zásadách mravnosti</a:t>
            </a:r>
            <a:r>
              <a:rPr lang="cs-CZ" dirty="0"/>
              <a:t>).</a:t>
            </a:r>
          </a:p>
          <a:p>
            <a:r>
              <a:rPr lang="cs-CZ" dirty="0"/>
              <a:t>1751, vydáno 1778: </a:t>
            </a:r>
            <a:r>
              <a:rPr lang="cs-CZ" i="1" dirty="0" err="1"/>
              <a:t>Dialogues</a:t>
            </a:r>
            <a:r>
              <a:rPr lang="cs-CZ" i="1" dirty="0"/>
              <a:t> </a:t>
            </a:r>
            <a:r>
              <a:rPr lang="cs-CZ" i="1" dirty="0" err="1"/>
              <a:t>concerning</a:t>
            </a:r>
            <a:r>
              <a:rPr lang="cs-CZ" i="1" dirty="0"/>
              <a:t> Natural Religion </a:t>
            </a:r>
            <a:r>
              <a:rPr lang="cs-CZ" dirty="0"/>
              <a:t>(</a:t>
            </a:r>
            <a:r>
              <a:rPr lang="cs-CZ" i="1" dirty="0"/>
              <a:t>Dialogy o přirozeném náboženství</a:t>
            </a:r>
            <a:r>
              <a:rPr lang="cs-CZ" dirty="0"/>
              <a:t>).</a:t>
            </a:r>
          </a:p>
          <a:p>
            <a:r>
              <a:rPr lang="cs-CZ" dirty="0"/>
              <a:t>1757 </a:t>
            </a:r>
            <a:r>
              <a:rPr lang="cs-CZ" i="1" dirty="0" err="1"/>
              <a:t>The</a:t>
            </a:r>
            <a:r>
              <a:rPr lang="cs-CZ" i="1" dirty="0"/>
              <a:t> Natural </a:t>
            </a:r>
            <a:r>
              <a:rPr lang="cs-CZ" i="1" dirty="0" err="1"/>
              <a:t>History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Religion </a:t>
            </a:r>
            <a:r>
              <a:rPr lang="cs-CZ" dirty="0"/>
              <a:t>(</a:t>
            </a:r>
            <a:r>
              <a:rPr lang="cs-CZ" i="1" dirty="0"/>
              <a:t>Přirozené dějiny náboženství</a:t>
            </a:r>
            <a:r>
              <a:rPr lang="cs-CZ" dirty="0"/>
              <a:t>, 1757).</a:t>
            </a:r>
          </a:p>
          <a:p>
            <a:r>
              <a:rPr lang="cs-CZ" dirty="0"/>
              <a:t>Česky: </a:t>
            </a:r>
            <a:r>
              <a:rPr lang="cs-CZ" i="1" dirty="0"/>
              <a:t>Pojednání lidské přirozenosti</a:t>
            </a:r>
            <a:r>
              <a:rPr lang="cs-CZ" dirty="0"/>
              <a:t>. Kniha 1. Rozum (2015), Kniha 2. Vášně (2020); </a:t>
            </a:r>
            <a:r>
              <a:rPr lang="cs-CZ" i="1" dirty="0"/>
              <a:t>Dialogy o přirozeném náboženství</a:t>
            </a:r>
            <a:r>
              <a:rPr lang="cs-CZ" dirty="0"/>
              <a:t> (2013); </a:t>
            </a:r>
            <a:r>
              <a:rPr lang="cs-CZ" i="1" dirty="0"/>
              <a:t>Zkoumání o lidském rozumu </a:t>
            </a:r>
            <a:r>
              <a:rPr lang="cs-CZ" dirty="0"/>
              <a:t>(1996); </a:t>
            </a:r>
            <a:r>
              <a:rPr lang="cs-CZ" i="1" dirty="0"/>
              <a:t>Přirozené dějiny náboženství</a:t>
            </a:r>
            <a:r>
              <a:rPr lang="cs-CZ" dirty="0"/>
              <a:t>. </a:t>
            </a:r>
            <a:r>
              <a:rPr lang="cs-CZ" i="1" dirty="0"/>
              <a:t>Rozmluvy o náboženství přirozeném </a:t>
            </a:r>
            <a:r>
              <a:rPr lang="cs-CZ" dirty="0"/>
              <a:t>(1900).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20E25F9-E469-45CE-856A-6C2F5966CAAD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3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Východiska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D979BC-1617-4655-8044-2051C6D24D58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Východiska</a:t>
            </a:r>
          </a:p>
        </p:txBody>
      </p:sp>
    </p:spTree>
    <p:extLst>
      <p:ext uri="{BB962C8B-B14F-4D97-AF65-F5344CB8AC3E}">
        <p14:creationId xmlns:p14="http://schemas.microsoft.com/office/powerpoint/2010/main" val="399765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4650376"/>
            <a:ext cx="10529252" cy="1968137"/>
          </a:xfrm>
        </p:spPr>
        <p:txBody>
          <a:bodyPr>
            <a:normAutofit/>
          </a:bodyPr>
          <a:lstStyle/>
          <a:p>
            <a:r>
              <a:rPr lang="cs-CZ" dirty="0"/>
              <a:t>Rozvíjí své dílo v době osvícenství.</a:t>
            </a:r>
          </a:p>
          <a:p>
            <a:r>
              <a:rPr lang="cs-CZ" u="sng" dirty="0"/>
              <a:t>Problém </a:t>
            </a:r>
            <a:r>
              <a:rPr lang="cs-CZ" u="sng" dirty="0" err="1"/>
              <a:t>humovského</a:t>
            </a:r>
            <a:r>
              <a:rPr lang="cs-CZ" u="sng" dirty="0"/>
              <a:t> skepticismu</a:t>
            </a:r>
            <a:r>
              <a:rPr lang="cs-CZ" dirty="0"/>
              <a:t>: blízko </a:t>
            </a:r>
            <a:r>
              <a:rPr lang="cs-CZ" u="sng" dirty="0"/>
              <a:t>akademické skepsi </a:t>
            </a:r>
            <a:r>
              <a:rPr lang="cs-CZ" dirty="0"/>
              <a:t>– má především negativní povahu: chce otřást sebedůvěrou filosofie a vědy.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Skepticismus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Východiska</a:t>
            </a:r>
          </a:p>
        </p:txBody>
      </p:sp>
      <p:pic>
        <p:nvPicPr>
          <p:cNvPr id="5" name="Obrázek 4" descr="Obsah obrázku osoba, muž, nošení, interiér&#10;&#10;Popis byl vytvořen automaticky">
            <a:extLst>
              <a:ext uri="{FF2B5EF4-FFF2-40B4-BE49-F238E27FC236}">
                <a16:creationId xmlns:a16="http://schemas.microsoft.com/office/drawing/2014/main" id="{CFB6CDF6-AB7E-4C78-9A4E-0AE15417D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3223"/>
            <a:ext cx="6692433" cy="44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7132320" cy="3777622"/>
          </a:xfrm>
        </p:spPr>
        <p:txBody>
          <a:bodyPr>
            <a:normAutofit/>
          </a:bodyPr>
          <a:lstStyle/>
          <a:p>
            <a:r>
              <a:rPr lang="cs-CZ" dirty="0"/>
              <a:t>Výchozí teze: </a:t>
            </a:r>
            <a:r>
              <a:rPr lang="cs-CZ" u="sng" dirty="0"/>
              <a:t>neřídíme se rozumem, ale spíše sklony a pocity</a:t>
            </a:r>
            <a:r>
              <a:rPr lang="cs-CZ" dirty="0"/>
              <a:t>.</a:t>
            </a:r>
          </a:p>
          <a:p>
            <a:r>
              <a:rPr lang="cs-CZ" u="sng" dirty="0"/>
              <a:t>Víra v rozumnost</a:t>
            </a:r>
            <a:r>
              <a:rPr lang="cs-CZ" dirty="0"/>
              <a:t> našich poznatků o člověku i světě je v mnoha ohledech neoprávněná.</a:t>
            </a:r>
          </a:p>
          <a:p>
            <a:r>
              <a:rPr lang="cs-CZ" dirty="0" err="1"/>
              <a:t>Humovi</a:t>
            </a:r>
            <a:r>
              <a:rPr lang="cs-CZ" dirty="0"/>
              <a:t> nejde o to, aby ukázal, že naše přesvědčení jsou mylná; spíše se pokouší analýzou lidských poznávacích schopností zjistit, jak tato přesvědčení získáváme, proč jim důvěřujeme a proč se jich nechceme vzdát.</a:t>
            </a:r>
          </a:p>
          <a:p>
            <a:r>
              <a:rPr lang="cs-CZ" dirty="0" err="1"/>
              <a:t>Hume</a:t>
            </a:r>
            <a:r>
              <a:rPr lang="cs-CZ" dirty="0"/>
              <a:t> nechce být metafyzikem, ale „</a:t>
            </a:r>
            <a:r>
              <a:rPr lang="cs-CZ" i="1" dirty="0"/>
              <a:t>anatomem</a:t>
            </a:r>
            <a:r>
              <a:rPr lang="cs-CZ" dirty="0"/>
              <a:t>“ lidské mysli.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myšlenka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BDE01-9B75-4078-B37C-C4815F6671A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1105EC-F96C-4EF4-AFAC-551C043BF87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Východiska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35E3826-6433-4016-A4D4-2571A941D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509120"/>
            <a:ext cx="3596640" cy="63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4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Percepce, ideje, imprese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Hume</a:t>
            </a: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D979BC-1617-4655-8044-2051C6D24D58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Percepce, ideje, imprese</a:t>
            </a:r>
          </a:p>
        </p:txBody>
      </p:sp>
    </p:spTree>
    <p:extLst>
      <p:ext uri="{BB962C8B-B14F-4D97-AF65-F5344CB8AC3E}">
        <p14:creationId xmlns:p14="http://schemas.microsoft.com/office/powerpoint/2010/main" val="403615236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Barvy">
      <a:dk1>
        <a:sysClr val="windowText" lastClr="000000"/>
      </a:dk1>
      <a:lt1>
        <a:sysClr val="window" lastClr="FFFFFF"/>
      </a:lt1>
      <a:dk2>
        <a:srgbClr val="648543"/>
      </a:dk2>
      <a:lt2>
        <a:srgbClr val="E3EACF"/>
      </a:lt2>
      <a:accent1>
        <a:srgbClr val="A53010"/>
      </a:accent1>
      <a:accent2>
        <a:srgbClr val="70433C"/>
      </a:accent2>
      <a:accent3>
        <a:srgbClr val="648543"/>
      </a:accent3>
      <a:accent4>
        <a:srgbClr val="845848"/>
      </a:accent4>
      <a:accent5>
        <a:srgbClr val="9C4924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1566</Words>
  <Application>Microsoft Office PowerPoint</Application>
  <PresentationFormat>Širokoúhlá obrazovka</PresentationFormat>
  <Paragraphs>143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Stébla</vt:lpstr>
      <vt:lpstr>Dějiny filosofie IV: Novověká filosofie</vt:lpstr>
      <vt:lpstr>Seznam témat</vt:lpstr>
      <vt:lpstr>VIII. David Hume (1711-1776)</vt:lpstr>
      <vt:lpstr>Život</vt:lpstr>
      <vt:lpstr>Dílo</vt:lpstr>
      <vt:lpstr>1. Východiska</vt:lpstr>
      <vt:lpstr>Skepticismus</vt:lpstr>
      <vt:lpstr>Hlavní myšlenka</vt:lpstr>
      <vt:lpstr>2. Percepce, ideje, imprese</vt:lpstr>
      <vt:lpstr>Percepce</vt:lpstr>
      <vt:lpstr>Asociační pravidla (= principy sdružování)</vt:lpstr>
      <vt:lpstr>Imprese a vnější svět</vt:lpstr>
      <vt:lpstr>3. Kauzalita</vt:lpstr>
      <vt:lpstr>Humova vidlička</vt:lpstr>
      <vt:lpstr>Vztah ke skutečnosti</vt:lpstr>
      <vt:lpstr>1. Kauzální vztah nepoznáváme a priori</vt:lpstr>
      <vt:lpstr>2. Kauzální vztah nepoznáváme zkušenostně</vt:lpstr>
      <vt:lpstr>3. Následnost není nutnost (kauzalita)</vt:lpstr>
      <vt:lpstr>4. Problém indukce: </vt:lpstr>
      <vt:lpstr>5. Uniformita přírody</vt:lpstr>
      <vt:lpstr>6. Závěr</vt:lpstr>
      <vt:lpstr>Pointa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filosofie IV: Novověká filosofie</dc:title>
  <dc:creator>Jakub Peloušek</dc:creator>
  <cp:lastModifiedBy>Daniel Špelda</cp:lastModifiedBy>
  <cp:revision>120</cp:revision>
  <dcterms:created xsi:type="dcterms:W3CDTF">2021-01-26T13:50:20Z</dcterms:created>
  <dcterms:modified xsi:type="dcterms:W3CDTF">2021-05-16T19:02:43Z</dcterms:modified>
</cp:coreProperties>
</file>