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5ABBA1-6B97-426B-9E30-406C255884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1327F3F-A935-4BF7-936F-7989B90A0E9F}" type="slidenum">
              <a:rPr lang="cs-CZ" altLang="cs-CZ" smtClean="0">
                <a:latin typeface="Arial" panose="020B0604020202020204" pitchFamily="34" charset="0"/>
              </a:rPr>
              <a:pPr/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1243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19A82DC-A5E3-4B32-96C4-1C5EC000B82B}" type="slidenum">
              <a:rPr lang="cs-CZ" altLang="cs-CZ" smtClean="0">
                <a:latin typeface="Arial" panose="020B0604020202020204" pitchFamily="34" charset="0"/>
              </a:rPr>
              <a:pPr/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462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6082B35-497A-4A6D-A4E3-EAE4E5444F57}" type="slidenum">
              <a:rPr lang="cs-CZ" altLang="cs-CZ" smtClean="0">
                <a:latin typeface="Arial" panose="020B0604020202020204" pitchFamily="34" charset="0"/>
              </a:rPr>
              <a:pPr/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185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6738053-2B08-46D9-BFC7-80C3E356AFE4}" type="slidenum">
              <a:rPr lang="cs-CZ" altLang="cs-CZ" smtClean="0">
                <a:latin typeface="Arial" panose="020B0604020202020204" pitchFamily="34" charset="0"/>
              </a:rPr>
              <a:pPr/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2289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67977A6-975A-4C23-A847-05955C43ABDA}" type="slidenum">
              <a:rPr lang="cs-CZ" altLang="cs-CZ" smtClean="0">
                <a:latin typeface="Arial" panose="020B0604020202020204" pitchFamily="34" charset="0"/>
              </a:rPr>
              <a:pPr/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639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5087 w 4917"/>
                <a:gd name="T3" fmla="*/ 0 h 1000"/>
                <a:gd name="T4" fmla="*/ 5664 w 4917"/>
                <a:gd name="T5" fmla="*/ 576 h 1000"/>
                <a:gd name="T6" fmla="*/ 5088 w 4917"/>
                <a:gd name="T7" fmla="*/ 1152 h 1000"/>
                <a:gd name="T8" fmla="*/ 0 w 4917"/>
                <a:gd name="T9" fmla="*/ 115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1990-9C61-4137-A99A-DFF9CD9F74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581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998A-2031-4B4E-952C-488C29E86A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29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2CDCA-916E-4069-9512-491AF65E72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267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CAFD7-4DDC-4276-A7CA-A583297A3C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071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AF9BE-2997-4D53-8892-D6575E2588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83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19BAF-77E3-42F5-B7DA-C78741F497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02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9FFA3-CA11-4F98-ADFE-7079D3767B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092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63EE2-9A8F-48BD-AEAB-1D358E3D93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717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9046A-D1A9-43B4-AFE7-AE6AB8ACE3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149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BD48-DFD5-4F02-9A9F-81E51F9EB6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17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82B2-BA95-4067-88EE-DB4D34E0E7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315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4991 w 7000"/>
                <a:gd name="T3" fmla="*/ 0 h 1000"/>
                <a:gd name="T4" fmla="*/ 5376 w 7000"/>
                <a:gd name="T5" fmla="*/ 384 h 1000"/>
                <a:gd name="T6" fmla="*/ 4992 w 7000"/>
                <a:gd name="T7" fmla="*/ 768 h 1000"/>
                <a:gd name="T8" fmla="*/ 0 w 7000"/>
                <a:gd name="T9" fmla="*/ 76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7F9696CC-1947-401B-928C-302FE74747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10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7" y="116632"/>
            <a:ext cx="1017692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46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Martin Heidegger</a:t>
            </a:r>
          </a:p>
        </p:txBody>
      </p:sp>
      <p:pic>
        <p:nvPicPr>
          <p:cNvPr id="512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412776"/>
            <a:ext cx="544436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1" y="1484784"/>
            <a:ext cx="24482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Historické souvislosti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Válka  její dopad na společnost, zejm. Německo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Rozvoj moderní technologické společnosti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Anonymizace</a:t>
            </a:r>
            <a:r>
              <a:rPr lang="cs-CZ" dirty="0"/>
              <a:t> člověka</a:t>
            </a:r>
          </a:p>
        </p:txBody>
      </p:sp>
    </p:spTree>
    <p:extLst>
      <p:ext uri="{BB962C8B-B14F-4D97-AF65-F5344CB8AC3E}">
        <p14:creationId xmlns:p14="http://schemas.microsoft.com/office/powerpoint/2010/main" val="115730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Martin Heidegger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Rok narození 1889</a:t>
            </a:r>
          </a:p>
          <a:p>
            <a:pPr lvl="1" eaLnBrk="1" hangingPunct="1">
              <a:defRPr/>
            </a:pPr>
            <a:r>
              <a:rPr lang="cs-CZ" altLang="cs-CZ"/>
              <a:t>Ch. Chaplin</a:t>
            </a:r>
          </a:p>
          <a:p>
            <a:pPr lvl="1" eaLnBrk="1" hangingPunct="1">
              <a:defRPr/>
            </a:pPr>
            <a:endParaRPr lang="cs-CZ" altLang="cs-CZ"/>
          </a:p>
          <a:p>
            <a:pPr lvl="1" eaLnBrk="1" hangingPunct="1">
              <a:defRPr/>
            </a:pPr>
            <a:r>
              <a:rPr lang="cs-CZ" altLang="cs-CZ"/>
              <a:t>L. Wittgenstein</a:t>
            </a:r>
          </a:p>
          <a:p>
            <a:pPr lvl="1" eaLnBrk="1" hangingPunct="1">
              <a:defRPr/>
            </a:pPr>
            <a:endParaRPr lang="cs-CZ" altLang="cs-CZ"/>
          </a:p>
          <a:p>
            <a:pPr lvl="1" eaLnBrk="1" hangingPunct="1">
              <a:defRPr/>
            </a:pPr>
            <a:r>
              <a:rPr lang="cs-CZ" altLang="cs-CZ"/>
              <a:t>A. Schickelgruber</a:t>
            </a:r>
          </a:p>
        </p:txBody>
      </p:sp>
      <p:pic>
        <p:nvPicPr>
          <p:cNvPr id="57352" name="Picture 8" descr="039_70230~Charlie-Chaplin-Po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052513"/>
            <a:ext cx="13160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 descr="Ludwig Wittgenst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11858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 descr="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97425"/>
            <a:ext cx="1282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Bytí…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50832" cy="470912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Otázka bytí </a:t>
            </a:r>
          </a:p>
          <a:p>
            <a:pPr lvl="1" eaLnBrk="1" hangingPunct="1">
              <a:defRPr/>
            </a:pPr>
            <a:r>
              <a:rPr lang="cs-CZ" altLang="cs-CZ" dirty="0"/>
              <a:t>Ontologické – apriorní určování</a:t>
            </a:r>
          </a:p>
          <a:p>
            <a:pPr lvl="1" eaLnBrk="1" hangingPunct="1">
              <a:defRPr/>
            </a:pPr>
            <a:r>
              <a:rPr lang="cs-CZ" altLang="cs-CZ" dirty="0"/>
              <a:t>Ontické – aposteriorní, empirické</a:t>
            </a:r>
          </a:p>
          <a:p>
            <a:pPr lvl="2" eaLnBrk="1" hangingPunct="1">
              <a:defRPr/>
            </a:pPr>
            <a:r>
              <a:rPr lang="cs-CZ" altLang="cs-CZ" dirty="0"/>
              <a:t>Fenomén          ≠ jev </a:t>
            </a:r>
          </a:p>
          <a:p>
            <a:pPr lvl="1" eaLnBrk="1" hangingPunct="1">
              <a:defRPr/>
            </a:pPr>
            <a:r>
              <a:rPr lang="cs-CZ" altLang="cs-CZ" dirty="0"/>
              <a:t>Nemožnost zeptat se na bytí přímo</a:t>
            </a:r>
          </a:p>
          <a:p>
            <a:pPr lvl="1" eaLnBrk="1" hangingPunct="1">
              <a:buFont typeface="Wingdings" panose="05000000000000000000" pitchFamily="2" charset="2"/>
              <a:buChar char="à"/>
              <a:defRPr/>
            </a:pPr>
            <a:r>
              <a:rPr lang="cs-CZ" altLang="cs-CZ" dirty="0">
                <a:sym typeface="Wingdings" panose="05000000000000000000" pitchFamily="2" charset="2"/>
              </a:rPr>
              <a:t>Ontologická diference</a:t>
            </a:r>
          </a:p>
          <a:p>
            <a:pPr lvl="2" eaLnBrk="1" hangingPunct="1">
              <a:buFont typeface="Wingdings" panose="05000000000000000000" pitchFamily="2" charset="2"/>
              <a:buChar char="à"/>
              <a:defRPr/>
            </a:pPr>
            <a:r>
              <a:rPr lang="cs-CZ" altLang="cs-CZ" dirty="0"/>
              <a:t>Bytí – jsoucno</a:t>
            </a:r>
          </a:p>
          <a:p>
            <a:pPr lvl="3" eaLnBrk="1" hangingPunct="1">
              <a:buFont typeface="Wingdings" panose="05000000000000000000" pitchFamily="2" charset="2"/>
              <a:buChar char="à"/>
              <a:defRPr/>
            </a:pPr>
            <a:r>
              <a:rPr lang="cs-CZ" altLang="cs-CZ" dirty="0" err="1"/>
              <a:t>Dasein</a:t>
            </a:r>
            <a:r>
              <a:rPr lang="cs-CZ" altLang="cs-CZ" dirty="0"/>
              <a:t> – existence</a:t>
            </a:r>
          </a:p>
          <a:p>
            <a:pPr lvl="4" eaLnBrk="1" hangingPunct="1">
              <a:buFont typeface="Wingdings" panose="05000000000000000000" pitchFamily="2" charset="2"/>
              <a:buChar char="à"/>
              <a:defRPr/>
            </a:pPr>
            <a:r>
              <a:rPr lang="cs-CZ" altLang="cs-CZ" dirty="0"/>
              <a:t>Strach, úzkost, svědomí, vina, směřování ke smrti</a:t>
            </a:r>
          </a:p>
          <a:p>
            <a:pPr lvl="4" eaLnBrk="1" hangingPunct="1">
              <a:buFont typeface="Wingdings" panose="05000000000000000000" pitchFamily="2" charset="2"/>
              <a:buChar char="à"/>
              <a:defRPr/>
            </a:pPr>
            <a:r>
              <a:rPr lang="cs-CZ" altLang="cs-CZ" dirty="0"/>
              <a:t>Autentičnost a tušení bytí</a:t>
            </a:r>
          </a:p>
        </p:txBody>
      </p:sp>
      <p:sp>
        <p:nvSpPr>
          <p:cNvPr id="2" name="Šipka ve tvaru U 1"/>
          <p:cNvSpPr/>
          <p:nvPr/>
        </p:nvSpPr>
        <p:spPr>
          <a:xfrm rot="5400000">
            <a:off x="3343292" y="3174686"/>
            <a:ext cx="220596" cy="49948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4932040" y="3314130"/>
            <a:ext cx="720080" cy="220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8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… a čas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Otázka dějin a dějinnosti, postavení člověka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/>
              <a:t>Dasein – zde a teď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/>
              <a:t>Existence = být a být si vědom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/>
              <a:t>Existenciály </a:t>
            </a:r>
            <a:r>
              <a:rPr lang="cs-CZ" altLang="cs-CZ">
                <a:sym typeface="Wingdings" panose="05000000000000000000" pitchFamily="2" charset="2"/>
              </a:rPr>
              <a:t> starost (struktura existence)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/>
              <a:t>Bytí-ve-světě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/>
              <a:t>Bytí-jsoucna-uvnitř-světa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/>
              <a:t>Bytí-v-předstihu</a:t>
            </a:r>
          </a:p>
        </p:txBody>
      </p:sp>
    </p:spTree>
    <p:extLst>
      <p:ext uri="{BB962C8B-B14F-4D97-AF65-F5344CB8AC3E}">
        <p14:creationId xmlns:p14="http://schemas.microsoft.com/office/powerpoint/2010/main" val="129145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Existenciály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70C0"/>
                </a:solidFill>
              </a:rPr>
              <a:t>Bytí-ve-světě: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cs-CZ" altLang="cs-CZ" dirty="0">
                <a:sym typeface="Wingdings" panose="05000000000000000000" pitchFamily="2" charset="2"/>
              </a:rPr>
              <a:t> </a:t>
            </a:r>
            <a:r>
              <a:rPr lang="cs-CZ" altLang="cs-CZ" dirty="0"/>
              <a:t>subjekt + objekt, lidské bytí a svět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70C0"/>
                </a:solidFill>
              </a:rPr>
              <a:t>Bytí-jsoucna-uvnitř-světa: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cs-CZ" altLang="cs-CZ" dirty="0">
                <a:sym typeface="Wingdings" panose="05000000000000000000" pitchFamily="2" charset="2"/>
              </a:rPr>
              <a:t></a:t>
            </a:r>
            <a:r>
              <a:rPr lang="cs-CZ" altLang="cs-CZ" dirty="0"/>
              <a:t>vztah k věcem (bytí-při-ruce)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70C0"/>
                </a:solidFill>
              </a:rPr>
              <a:t>Bytí-v-předstihu: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cs-CZ" altLang="cs-CZ" dirty="0">
                <a:sym typeface="Wingdings" panose="05000000000000000000" pitchFamily="2" charset="2"/>
              </a:rPr>
              <a:t></a:t>
            </a:r>
            <a:r>
              <a:rPr lang="cs-CZ" altLang="cs-CZ" dirty="0" err="1"/>
              <a:t>ek-sistence</a:t>
            </a:r>
            <a:r>
              <a:rPr lang="cs-CZ" altLang="cs-CZ" dirty="0"/>
              <a:t>, lidské bytí = „to, co není“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ym typeface="Wingdings" panose="05000000000000000000" pitchFamily="2" charset="2"/>
              </a:rPr>
              <a:t></a:t>
            </a: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starost</a:t>
            </a:r>
            <a:r>
              <a:rPr lang="cs-CZ" altLang="cs-CZ" b="1" dirty="0">
                <a:sym typeface="Wingdings" panose="05000000000000000000" pitchFamily="2" charset="2"/>
              </a:rPr>
              <a:t> = být-vždy-již-před-sebou-jako-jsoucno-uvnitř-světa</a:t>
            </a:r>
            <a:endParaRPr lang="cs-CZ" altLang="cs-CZ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691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Ne-autentičnost	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Nepravé bytí</a:t>
            </a:r>
          </a:p>
          <a:p>
            <a:pPr eaLnBrk="1" hangingPunct="1">
              <a:defRPr/>
            </a:pPr>
            <a:r>
              <a:rPr lang="cs-CZ" altLang="cs-CZ"/>
              <a:t>Pravé bytí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30. léta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Cesty k pravému bytí analýzou jazyka básníků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5688989"/>
      </p:ext>
    </p:extLst>
  </p:cSld>
  <p:clrMapOvr>
    <a:masterClrMapping/>
  </p:clrMapOvr>
</p:sld>
</file>

<file path=ppt/theme/theme1.xml><?xml version="1.0" encoding="utf-8"?>
<a:theme xmlns:a="http://schemas.openxmlformats.org/drawingml/2006/main" name="Oblouky">
  <a:themeElements>
    <a:clrScheme name="Oblouky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blou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louky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louky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louky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</TotalTime>
  <Words>171</Words>
  <Application>Microsoft Office PowerPoint</Application>
  <PresentationFormat>Předvádění na obrazovce (4:3)</PresentationFormat>
  <Paragraphs>51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Times New Roman</vt:lpstr>
      <vt:lpstr>Wingdings</vt:lpstr>
      <vt:lpstr>Oblouky</vt:lpstr>
      <vt:lpstr>Prezentace aplikace PowerPoint</vt:lpstr>
      <vt:lpstr>Martin Heidegger</vt:lpstr>
      <vt:lpstr>Martin Heidegger</vt:lpstr>
      <vt:lpstr>Bytí…</vt:lpstr>
      <vt:lpstr>… a čas</vt:lpstr>
      <vt:lpstr>Existenciály</vt:lpstr>
      <vt:lpstr>Ne-autentičnost </vt:lpstr>
    </vt:vector>
  </TitlesOfParts>
  <Company>MU Filozofická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Edmund Husserl</dc:title>
  <dc:creator>Prof. PhDr. Josef Krob, CSc.</dc:creator>
  <cp:lastModifiedBy>Josef Krob</cp:lastModifiedBy>
  <cp:revision>23</cp:revision>
  <dcterms:created xsi:type="dcterms:W3CDTF">2007-04-24T07:26:43Z</dcterms:created>
  <dcterms:modified xsi:type="dcterms:W3CDTF">2021-03-08T08:24:04Z</dcterms:modified>
</cp:coreProperties>
</file>