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EF8D1-A90C-4C8E-AF01-24E19B17F655}" type="datetimeFigureOut">
              <a:rPr lang="cs-CZ" smtClean="0"/>
              <a:t>21. 3. 2021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8DF20312-3E66-4C47-8FE3-1711BC3045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8846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EF8D1-A90C-4C8E-AF01-24E19B17F655}" type="datetimeFigureOut">
              <a:rPr lang="cs-CZ" smtClean="0"/>
              <a:t>21. 3. 2021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8DF20312-3E66-4C47-8FE3-1711BC3045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634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EF8D1-A90C-4C8E-AF01-24E19B17F655}" type="datetimeFigureOut">
              <a:rPr lang="cs-CZ" smtClean="0"/>
              <a:t>21. 3. 2021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8DF20312-3E66-4C47-8FE3-1711BC3045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2105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EF8D1-A90C-4C8E-AF01-24E19B17F655}" type="datetimeFigureOut">
              <a:rPr lang="cs-CZ" smtClean="0"/>
              <a:t>21. 3. 2021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8DF20312-3E66-4C47-8FE3-1711BC30458E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939998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EF8D1-A90C-4C8E-AF01-24E19B17F655}" type="datetimeFigureOut">
              <a:rPr lang="cs-CZ" smtClean="0"/>
              <a:t>21. 3. 2021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8DF20312-3E66-4C47-8FE3-1711BC3045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76993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EF8D1-A90C-4C8E-AF01-24E19B17F655}" type="datetimeFigureOut">
              <a:rPr lang="cs-CZ" smtClean="0"/>
              <a:t>21. 3. 2021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20312-3E66-4C47-8FE3-1711BC3045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5969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EF8D1-A90C-4C8E-AF01-24E19B17F655}" type="datetimeFigureOut">
              <a:rPr lang="cs-CZ" smtClean="0"/>
              <a:t>21. 3. 2021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20312-3E66-4C47-8FE3-1711BC3045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1517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EF8D1-A90C-4C8E-AF01-24E19B17F655}" type="datetimeFigureOut">
              <a:rPr lang="cs-CZ" smtClean="0"/>
              <a:t>21. 3. 2021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20312-3E66-4C47-8FE3-1711BC3045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12652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721EF8D1-A90C-4C8E-AF01-24E19B17F655}" type="datetimeFigureOut">
              <a:rPr lang="cs-CZ" smtClean="0"/>
              <a:t>21. 3. 2021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8DF20312-3E66-4C47-8FE3-1711BC3045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635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EF8D1-A90C-4C8E-AF01-24E19B17F655}" type="datetimeFigureOut">
              <a:rPr lang="cs-CZ" smtClean="0"/>
              <a:t>21. 3. 2021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20312-3E66-4C47-8FE3-1711BC3045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9898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EF8D1-A90C-4C8E-AF01-24E19B17F655}" type="datetimeFigureOut">
              <a:rPr lang="cs-CZ" smtClean="0"/>
              <a:t>21. 3. 2021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8DF20312-3E66-4C47-8FE3-1711BC3045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18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EF8D1-A90C-4C8E-AF01-24E19B17F655}" type="datetimeFigureOut">
              <a:rPr lang="cs-CZ" smtClean="0"/>
              <a:t>21. 3. 2021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20312-3E66-4C47-8FE3-1711BC3045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121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EF8D1-A90C-4C8E-AF01-24E19B17F655}" type="datetimeFigureOut">
              <a:rPr lang="cs-CZ" smtClean="0"/>
              <a:t>21. 3. 2021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20312-3E66-4C47-8FE3-1711BC3045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177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EF8D1-A90C-4C8E-AF01-24E19B17F655}" type="datetimeFigureOut">
              <a:rPr lang="cs-CZ" smtClean="0"/>
              <a:t>21. 3. 2021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20312-3E66-4C47-8FE3-1711BC3045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308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EF8D1-A90C-4C8E-AF01-24E19B17F655}" type="datetimeFigureOut">
              <a:rPr lang="cs-CZ" smtClean="0"/>
              <a:t>21. 3. 2021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20312-3E66-4C47-8FE3-1711BC3045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6214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EF8D1-A90C-4C8E-AF01-24E19B17F655}" type="datetimeFigureOut">
              <a:rPr lang="cs-CZ" smtClean="0"/>
              <a:t>21. 3. 2021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20312-3E66-4C47-8FE3-1711BC3045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8078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EF8D1-A90C-4C8E-AF01-24E19B17F655}" type="datetimeFigureOut">
              <a:rPr lang="cs-CZ" smtClean="0"/>
              <a:t>21. 3. 2021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20312-3E66-4C47-8FE3-1711BC3045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7659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EF8D1-A90C-4C8E-AF01-24E19B17F655}" type="datetimeFigureOut">
              <a:rPr lang="cs-CZ" smtClean="0"/>
              <a:t>21. 3. 2021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20312-3E66-4C47-8FE3-1711BC3045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7700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368372-9C58-4D3F-AC03-B3D8106D91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Děti na míru, </a:t>
            </a:r>
            <a:br>
              <a:rPr lang="cs-CZ" dirty="0"/>
            </a:br>
            <a:r>
              <a:rPr lang="cs-CZ" dirty="0"/>
              <a:t>nebo pod míru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94FAEC8-F2C3-4834-9C48-85BB5861FB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Etika genetické selekce zdravotně postižených potomků při in vitro fertilizaci</a:t>
            </a:r>
          </a:p>
          <a:p>
            <a:endParaRPr lang="cs-CZ" sz="1800" b="1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800" b="1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b="1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Radim Bělohrad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51381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7C0A00-55AA-4E71-B16F-F3A23424E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Přímá osobní újma - odpovědi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F4A23F-9F99-4FC3-B963-F87A43A0EA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Aplikace problému </a:t>
            </a:r>
            <a:r>
              <a:rPr lang="cs-CZ" dirty="0" err="1"/>
              <a:t>neidentity</a:t>
            </a:r>
            <a:r>
              <a:rPr lang="cs-CZ" dirty="0"/>
              <a:t> na selekci embryí</a:t>
            </a:r>
          </a:p>
          <a:p>
            <a:pPr lvl="1"/>
            <a:r>
              <a:rPr lang="cs-CZ" dirty="0"/>
              <a:t>Rodiče chtějí hluché dítě.</a:t>
            </a:r>
          </a:p>
          <a:p>
            <a:pPr lvl="1"/>
            <a:r>
              <a:rPr lang="cs-CZ" dirty="0"/>
              <a:t>Záměrně volí embryo A s geny pro vrozenou hluchotu.</a:t>
            </a:r>
          </a:p>
          <a:p>
            <a:pPr lvl="1"/>
            <a:r>
              <a:rPr lang="cs-CZ" dirty="0"/>
              <a:t>Narodí se hluché dítě A.</a:t>
            </a:r>
          </a:p>
          <a:p>
            <a:pPr lvl="1"/>
            <a:r>
              <a:rPr lang="cs-CZ" dirty="0"/>
              <a:t>Je hluchota pro A újma? Mělo se narodit slyšící?</a:t>
            </a:r>
          </a:p>
          <a:p>
            <a:pPr lvl="1"/>
            <a:r>
              <a:rPr lang="cs-CZ" dirty="0"/>
              <a:t>Kdyby rodiče chtěli slyšící dítě, vybrali by jiné embryo (B).</a:t>
            </a:r>
          </a:p>
          <a:p>
            <a:pPr lvl="1"/>
            <a:r>
              <a:rPr lang="cs-CZ" dirty="0"/>
              <a:t>A by se nenarodilo, narodilo by se B.</a:t>
            </a:r>
          </a:p>
          <a:p>
            <a:pPr lvl="1"/>
            <a:r>
              <a:rPr lang="cs-CZ" dirty="0"/>
              <a:t>Život A (s hluchotou) je lepší než neexistence, A profituje. </a:t>
            </a:r>
          </a:p>
        </p:txBody>
      </p:sp>
    </p:spTree>
    <p:extLst>
      <p:ext uri="{BB962C8B-B14F-4D97-AF65-F5344CB8AC3E}">
        <p14:creationId xmlns:p14="http://schemas.microsoft.com/office/powerpoint/2010/main" val="2529408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B07A42-8053-49AA-BE1C-B55088B3E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Přímá osobní újma - odpovědi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8BECE9-1388-46F4-9082-A2E4C4A9D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Laické shrnutí – pokud dítě žije slušný život, může být jedině rádo, že je na světě. Neslyšící lidé žijí slušný život, tedy volba rodičů jim prospěla. </a:t>
            </a:r>
          </a:p>
          <a:p>
            <a:r>
              <a:rPr lang="cs-CZ" dirty="0"/>
              <a:t>Dva důležité důsledky:</a:t>
            </a:r>
          </a:p>
          <a:p>
            <a:r>
              <a:rPr lang="cs-CZ" dirty="0"/>
              <a:t>1) Selekce hluchoty </a:t>
            </a:r>
            <a:r>
              <a:rPr lang="cs-CZ" u="sng" dirty="0"/>
              <a:t>nepředstavuje újmu</a:t>
            </a:r>
          </a:p>
          <a:p>
            <a:pPr lvl="1"/>
            <a:r>
              <a:rPr lang="cs-CZ" dirty="0"/>
              <a:t>Hluchý život je lepší než neexistence</a:t>
            </a:r>
          </a:p>
          <a:p>
            <a:r>
              <a:rPr lang="cs-CZ" dirty="0"/>
              <a:t>2) Selekce hluchoty není špatná </a:t>
            </a:r>
            <a:r>
              <a:rPr lang="cs-CZ" u="sng" dirty="0"/>
              <a:t>pro selektovaného jedince</a:t>
            </a:r>
            <a:r>
              <a:rPr lang="cs-CZ" dirty="0"/>
              <a:t>. </a:t>
            </a:r>
          </a:p>
          <a:p>
            <a:pPr lvl="1"/>
            <a:r>
              <a:rPr lang="cs-CZ" dirty="0"/>
              <a:t>Selekce sluchu by vedla k narození jiného jedince. </a:t>
            </a:r>
          </a:p>
        </p:txBody>
      </p:sp>
    </p:spTree>
    <p:extLst>
      <p:ext uri="{BB962C8B-B14F-4D97-AF65-F5344CB8AC3E}">
        <p14:creationId xmlns:p14="http://schemas.microsoft.com/office/powerpoint/2010/main" val="37629492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6B9573C-84D8-4893-AA64-BB0116D8A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Argumenty proti selekci vrozené hluchoty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4FBE5A3-EDB8-47BF-B17F-1CF3F893D0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Typ 2 – způsobení nepřímé újmy</a:t>
            </a:r>
          </a:p>
        </p:txBody>
      </p:sp>
    </p:spTree>
    <p:extLst>
      <p:ext uri="{BB962C8B-B14F-4D97-AF65-F5344CB8AC3E}">
        <p14:creationId xmlns:p14="http://schemas.microsoft.com/office/powerpoint/2010/main" val="8110962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D1D19D76-5749-497B-84EB-C057FAD7B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Nepřímá osobní újma – omezení příležitostí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9794C63-7C07-4675-81A7-BE9853E216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Přijměme, že selektovaný jedinec z rozhodnutí těží.</a:t>
            </a:r>
          </a:p>
          <a:p>
            <a:r>
              <a:rPr lang="cs-CZ" dirty="0"/>
              <a:t>Mohl by ale těžit více – omezení příležitostí, práva na otevřenou budoucnost (</a:t>
            </a:r>
            <a:r>
              <a:rPr lang="cs-CZ" dirty="0" err="1"/>
              <a:t>Camporesi</a:t>
            </a:r>
            <a:r>
              <a:rPr lang="cs-CZ" dirty="0"/>
              <a:t> 2010, Davis 1997, </a:t>
            </a:r>
            <a:r>
              <a:rPr lang="cs-CZ" dirty="0" err="1"/>
              <a:t>Feinberg</a:t>
            </a:r>
            <a:r>
              <a:rPr lang="cs-CZ" dirty="0"/>
              <a:t> 1980)</a:t>
            </a:r>
          </a:p>
          <a:p>
            <a:r>
              <a:rPr lang="cs-CZ" dirty="0"/>
              <a:t>Komunikace </a:t>
            </a:r>
          </a:p>
          <a:p>
            <a:pPr lvl="1"/>
            <a:r>
              <a:rPr lang="cs-CZ" dirty="0"/>
              <a:t>omezená na komunitu neslyšících</a:t>
            </a:r>
          </a:p>
          <a:p>
            <a:pPr lvl="1"/>
            <a:r>
              <a:rPr lang="cs-CZ" dirty="0"/>
              <a:t>vyžaduje tlumočníka</a:t>
            </a:r>
          </a:p>
          <a:p>
            <a:pPr lvl="1"/>
            <a:r>
              <a:rPr lang="cs-CZ" dirty="0"/>
              <a:t>témata omezena na zájmy neslyšících</a:t>
            </a:r>
          </a:p>
          <a:p>
            <a:r>
              <a:rPr lang="cs-CZ" dirty="0"/>
              <a:t>Vztahy</a:t>
            </a:r>
          </a:p>
          <a:p>
            <a:pPr lvl="1"/>
            <a:r>
              <a:rPr lang="cs-CZ" dirty="0"/>
              <a:t>většina vztahů (přátelství, partnerství) vázána na komunitu neslyšících.</a:t>
            </a:r>
          </a:p>
          <a:p>
            <a:r>
              <a:rPr lang="cs-CZ" dirty="0"/>
              <a:t>Zaměstnání – řada možností, některá prakticky nedostupná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58538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D1D19D76-5749-497B-84EB-C057FAD7B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Nepřímá osobní újma – odpovědi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9794C63-7C07-4675-81A7-BE9853E216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Neslyšící tato omezení nevnímají.</a:t>
            </a:r>
          </a:p>
          <a:p>
            <a:r>
              <a:rPr lang="cs-CZ" dirty="0"/>
              <a:t>Komunita poskytuje dostatek příležitostí a stimulující prostředí.</a:t>
            </a:r>
          </a:p>
          <a:p>
            <a:r>
              <a:rPr lang="cs-CZ" dirty="0"/>
              <a:t>Wallis (2019) – více příležitostí nemusí znamenat více blaha.</a:t>
            </a:r>
          </a:p>
          <a:p>
            <a:pPr lvl="1"/>
            <a:r>
              <a:rPr lang="cs-CZ" dirty="0"/>
              <a:t>Možnost zahlcení příležitostmi a deprese. </a:t>
            </a:r>
          </a:p>
          <a:p>
            <a:r>
              <a:rPr lang="cs-CZ" dirty="0"/>
              <a:t>Problém </a:t>
            </a:r>
            <a:r>
              <a:rPr lang="cs-CZ" dirty="0" err="1"/>
              <a:t>neidentity</a:t>
            </a:r>
            <a:endParaRPr lang="cs-CZ" dirty="0"/>
          </a:p>
          <a:p>
            <a:pPr lvl="1"/>
            <a:r>
              <a:rPr lang="cs-CZ" dirty="0"/>
              <a:t>Vybrané hluché dítě by nemohlo mít více příležitostí.</a:t>
            </a:r>
          </a:p>
          <a:p>
            <a:pPr lvl="1"/>
            <a:r>
              <a:rPr lang="cs-CZ" dirty="0"/>
              <a:t>Více příležitostí by mělo jiné embryo, slyšící – tedy jiné dítě.</a:t>
            </a:r>
          </a:p>
          <a:p>
            <a:pPr lvl="1"/>
            <a:r>
              <a:rPr lang="cs-CZ" dirty="0"/>
              <a:t>Hluché dítě buď existuje s limitovanými příležitostmi, nebo vůbec. </a:t>
            </a:r>
          </a:p>
          <a:p>
            <a:pPr lvl="1"/>
            <a:r>
              <a:rPr lang="cs-CZ" dirty="0"/>
              <a:t>Jemu tedy selekce neublíží. </a:t>
            </a:r>
          </a:p>
        </p:txBody>
      </p:sp>
    </p:spTree>
    <p:extLst>
      <p:ext uri="{BB962C8B-B14F-4D97-AF65-F5344CB8AC3E}">
        <p14:creationId xmlns:p14="http://schemas.microsoft.com/office/powerpoint/2010/main" val="1419472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6B9573C-84D8-4893-AA64-BB0116D8A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Argumenty proti selekci vrozené hluchoty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4FBE5A3-EDB8-47BF-B17F-1CF3F893D0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Typ 3 – způsobení neosobní újmy</a:t>
            </a:r>
          </a:p>
        </p:txBody>
      </p:sp>
    </p:spTree>
    <p:extLst>
      <p:ext uri="{BB962C8B-B14F-4D97-AF65-F5344CB8AC3E}">
        <p14:creationId xmlns:p14="http://schemas.microsoft.com/office/powerpoint/2010/main" val="40897450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D329A42-E6CE-44E1-A4AD-FE7F16E53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Neosobní újma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3250AAC-8CEC-4E13-A7D2-B6A0B7BB40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Přijměme, že selekce neublíží konkrétní osobě. </a:t>
            </a:r>
          </a:p>
          <a:p>
            <a:r>
              <a:rPr lang="cs-CZ" dirty="0"/>
              <a:t>Selekce způsobí negativní stav věcí (</a:t>
            </a:r>
            <a:r>
              <a:rPr lang="cs-CZ" dirty="0" err="1"/>
              <a:t>Brock</a:t>
            </a:r>
            <a:r>
              <a:rPr lang="cs-CZ" dirty="0"/>
              <a:t> 1995)</a:t>
            </a:r>
          </a:p>
          <a:p>
            <a:r>
              <a:rPr lang="cs-CZ" dirty="0"/>
              <a:t>Ne újma jedinci, ale zvýšení „zla“ ve světě. </a:t>
            </a:r>
          </a:p>
          <a:p>
            <a:r>
              <a:rPr lang="cs-CZ" dirty="0"/>
              <a:t>Svět, kde osoba A má plnou škálu možností, je lepší než svět, kde jiná osoba, B, má omezenou škálu možností. </a:t>
            </a:r>
          </a:p>
          <a:p>
            <a:r>
              <a:rPr lang="cs-CZ" dirty="0"/>
              <a:t>Námitku nelze vyvrátit argumentem z </a:t>
            </a:r>
            <a:r>
              <a:rPr lang="cs-CZ" dirty="0" err="1"/>
              <a:t>neidentity</a:t>
            </a:r>
            <a:endParaRPr lang="cs-CZ" dirty="0"/>
          </a:p>
          <a:p>
            <a:pPr lvl="1"/>
            <a:r>
              <a:rPr lang="cs-CZ" dirty="0"/>
              <a:t>Není postaven na újmě konkrétnímu jedinci. </a:t>
            </a:r>
          </a:p>
        </p:txBody>
      </p:sp>
    </p:spTree>
    <p:extLst>
      <p:ext uri="{BB962C8B-B14F-4D97-AF65-F5344CB8AC3E}">
        <p14:creationId xmlns:p14="http://schemas.microsoft.com/office/powerpoint/2010/main" val="12133948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2A196E-DB8F-4485-9FF9-B9729BA77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Neosobní újma - odpovědi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68D3C8-1D34-443D-8E52-3AD567E1A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(</a:t>
            </a:r>
            <a:r>
              <a:rPr lang="cs-CZ" dirty="0" err="1"/>
              <a:t>Wasserman</a:t>
            </a:r>
            <a:r>
              <a:rPr lang="cs-CZ" dirty="0"/>
              <a:t>, </a:t>
            </a:r>
            <a:r>
              <a:rPr lang="cs-CZ" dirty="0" err="1"/>
              <a:t>Asch</a:t>
            </a:r>
            <a:r>
              <a:rPr lang="cs-CZ" dirty="0"/>
              <a:t> 2012) rodiče nemají povinnost zlepšovat stav světa svým rodičovským plánováním.</a:t>
            </a:r>
          </a:p>
          <a:p>
            <a:r>
              <a:rPr lang="cs-CZ" dirty="0"/>
              <a:t>(</a:t>
            </a:r>
            <a:r>
              <a:rPr lang="cs-CZ" dirty="0" err="1"/>
              <a:t>Grodin</a:t>
            </a:r>
            <a:r>
              <a:rPr lang="cs-CZ" dirty="0"/>
              <a:t>, </a:t>
            </a:r>
            <a:r>
              <a:rPr lang="cs-CZ" dirty="0" err="1"/>
              <a:t>Lane</a:t>
            </a:r>
            <a:r>
              <a:rPr lang="cs-CZ" dirty="0"/>
              <a:t> 1997) – stav světa se zlepší</a:t>
            </a:r>
          </a:p>
          <a:p>
            <a:pPr lvl="1"/>
            <a:r>
              <a:rPr lang="cs-CZ" dirty="0"/>
              <a:t>Přítomnost hendikepovaných vnáší do společnosti diverzitu, ta „dává životu bohatost a smysl“</a:t>
            </a:r>
          </a:p>
          <a:p>
            <a:r>
              <a:rPr lang="cs-CZ" dirty="0"/>
              <a:t>(Wallis 2019) – každé reproduktivní rozhodnutí vnáší do světa nějaký neblahý stav věcí</a:t>
            </a:r>
          </a:p>
          <a:p>
            <a:pPr lvl="1"/>
            <a:r>
              <a:rPr lang="cs-CZ" dirty="0"/>
              <a:t>Každé dítě má omezené možnosti – klima, politika, socioekonomický status)</a:t>
            </a:r>
          </a:p>
        </p:txBody>
      </p:sp>
    </p:spTree>
    <p:extLst>
      <p:ext uri="{BB962C8B-B14F-4D97-AF65-F5344CB8AC3E}">
        <p14:creationId xmlns:p14="http://schemas.microsoft.com/office/powerpoint/2010/main" val="23564413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3750BF-5ECC-4819-A6FD-42507AA6E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Neosobní újma - odpovědi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2BF693-7CC5-4279-BC4A-1EDC68F1D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Sociální model postižení (Shakespeare 2004, Thomas 2004)</a:t>
            </a:r>
          </a:p>
          <a:p>
            <a:r>
              <a:rPr lang="cs-CZ" dirty="0"/>
              <a:t>Souvislost s koncepcí postižení jako odlišnosti (</a:t>
            </a:r>
            <a:r>
              <a:rPr lang="cs-CZ" dirty="0" err="1"/>
              <a:t>Barnes</a:t>
            </a:r>
            <a:r>
              <a:rPr lang="cs-CZ" dirty="0"/>
              <a:t> 2016)</a:t>
            </a:r>
          </a:p>
          <a:p>
            <a:r>
              <a:rPr lang="cs-CZ" dirty="0"/>
              <a:t>Postižení je alternativní, nikoli horší stav. </a:t>
            </a:r>
          </a:p>
          <a:p>
            <a:r>
              <a:rPr lang="cs-CZ" dirty="0"/>
              <a:t>Postižení není inherentní hendikep.</a:t>
            </a:r>
          </a:p>
          <a:p>
            <a:r>
              <a:rPr lang="cs-CZ" dirty="0"/>
              <a:t>Hendikepem se stává v diskriminační společnosti.</a:t>
            </a:r>
          </a:p>
          <a:p>
            <a:r>
              <a:rPr lang="cs-CZ" dirty="0"/>
              <a:t>Lidská společnost je strukturována tak, že postižení jedinci jsou znevýhodnění, tudíž mají hendikep. </a:t>
            </a:r>
          </a:p>
          <a:p>
            <a:r>
              <a:rPr lang="cs-CZ" dirty="0"/>
              <a:t>Apel na nápravu společnosti, ne zákaz selekce. </a:t>
            </a:r>
          </a:p>
        </p:txBody>
      </p:sp>
    </p:spTree>
    <p:extLst>
      <p:ext uri="{BB962C8B-B14F-4D97-AF65-F5344CB8AC3E}">
        <p14:creationId xmlns:p14="http://schemas.microsoft.com/office/powerpoint/2010/main" val="40139544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6B9573C-84D8-4893-AA64-BB0116D8A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klíčových argumentů a polemika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4FBE5A3-EDB8-47BF-B17F-1CF3F893D0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489407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D1FC3A-35F5-4842-B078-C364A0E9C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750277"/>
            <a:ext cx="9905998" cy="984738"/>
          </a:xfrm>
        </p:spPr>
        <p:txBody>
          <a:bodyPr/>
          <a:lstStyle/>
          <a:p>
            <a:r>
              <a:rPr lang="cs-CZ" dirty="0"/>
              <a:t>struktura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C95607-9C0F-4B54-B126-419C9B5AA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2297722"/>
            <a:ext cx="9905998" cy="349347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Představení problému a úvodní poznámky</a:t>
            </a:r>
          </a:p>
          <a:p>
            <a:r>
              <a:rPr lang="cs-CZ" dirty="0"/>
              <a:t>Přímé způsobení újmy</a:t>
            </a:r>
          </a:p>
          <a:p>
            <a:pPr lvl="1"/>
            <a:r>
              <a:rPr lang="cs-CZ" dirty="0"/>
              <a:t>Odpovědi</a:t>
            </a:r>
          </a:p>
          <a:p>
            <a:r>
              <a:rPr lang="cs-CZ" dirty="0"/>
              <a:t>Způsobení nepřímé újmy – omezení možností</a:t>
            </a:r>
          </a:p>
          <a:p>
            <a:pPr lvl="1"/>
            <a:r>
              <a:rPr lang="cs-CZ" dirty="0"/>
              <a:t>Odpovědi</a:t>
            </a:r>
          </a:p>
          <a:p>
            <a:r>
              <a:rPr lang="cs-CZ" dirty="0"/>
              <a:t>Způsobení neosobního zla</a:t>
            </a:r>
          </a:p>
          <a:p>
            <a:pPr lvl="1"/>
            <a:r>
              <a:rPr lang="cs-CZ" dirty="0"/>
              <a:t>Odpovědi</a:t>
            </a:r>
          </a:p>
          <a:p>
            <a:r>
              <a:rPr lang="cs-CZ" dirty="0"/>
              <a:t>Výběr klíčových odpovědí a polemika s nimi</a:t>
            </a:r>
          </a:p>
          <a:p>
            <a:r>
              <a:rPr lang="cs-CZ" dirty="0"/>
              <a:t>Závěr</a:t>
            </a:r>
          </a:p>
        </p:txBody>
      </p:sp>
    </p:spTree>
    <p:extLst>
      <p:ext uri="{BB962C8B-B14F-4D97-AF65-F5344CB8AC3E}">
        <p14:creationId xmlns:p14="http://schemas.microsoft.com/office/powerpoint/2010/main" val="290825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740C01F-25F7-4EF9-9882-233D808E0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 </a:t>
            </a:r>
            <a:r>
              <a:rPr lang="cs-CZ" dirty="0" err="1"/>
              <a:t>neidentity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891D152-CABA-4525-9A34-C283A15A5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 aspekty problému </a:t>
            </a:r>
          </a:p>
          <a:p>
            <a:pPr lvl="1"/>
            <a:r>
              <a:rPr lang="cs-CZ" u="sng" dirty="0"/>
              <a:t>Identita</a:t>
            </a:r>
            <a:r>
              <a:rPr lang="cs-CZ" dirty="0"/>
              <a:t> – selekce slyšícího embrya = narození jiné osoby</a:t>
            </a:r>
          </a:p>
          <a:p>
            <a:pPr lvl="1"/>
            <a:r>
              <a:rPr lang="cs-CZ" u="sng" dirty="0"/>
              <a:t>Újma</a:t>
            </a:r>
            <a:r>
              <a:rPr lang="cs-CZ" dirty="0"/>
              <a:t> – pokud je neexistence horší než život postižené osoby, pak není postižení újmou. </a:t>
            </a:r>
          </a:p>
          <a:p>
            <a:r>
              <a:rPr lang="cs-CZ" dirty="0"/>
              <a:t>Oba aspekty lze kritizovat a zdůvodnit, že: </a:t>
            </a:r>
          </a:p>
          <a:p>
            <a:r>
              <a:rPr lang="cs-CZ" dirty="0"/>
              <a:t>a) selekce postižení (hluchoty) </a:t>
            </a:r>
            <a:r>
              <a:rPr lang="cs-CZ" u="sng" dirty="0"/>
              <a:t>je újma</a:t>
            </a:r>
          </a:p>
          <a:p>
            <a:r>
              <a:rPr lang="cs-CZ" dirty="0"/>
              <a:t>b) je to újma </a:t>
            </a:r>
            <a:r>
              <a:rPr lang="cs-CZ" u="sng" dirty="0"/>
              <a:t>pro</a:t>
            </a:r>
            <a:r>
              <a:rPr lang="cs-CZ" dirty="0"/>
              <a:t> postiženého jedince (nikoli neosobní)</a:t>
            </a:r>
          </a:p>
        </p:txBody>
      </p:sp>
    </p:spTree>
    <p:extLst>
      <p:ext uri="{BB962C8B-B14F-4D97-AF65-F5344CB8AC3E}">
        <p14:creationId xmlns:p14="http://schemas.microsoft.com/office/powerpoint/2010/main" val="4839161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F9E016-49E0-49AB-9E01-C5BDA4A8C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 </a:t>
            </a:r>
            <a:r>
              <a:rPr lang="cs-CZ" dirty="0" err="1"/>
              <a:t>neidentity</a:t>
            </a:r>
            <a:r>
              <a:rPr lang="cs-CZ" dirty="0"/>
              <a:t> – aspekt identity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98B084-9FB7-4B83-A73A-1A80DEAEBE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Platí, že kdyby rodiče vybrali „slyšící“ embryo, narodil by se někdo jiný?</a:t>
            </a:r>
          </a:p>
          <a:p>
            <a:pPr marL="0" indent="0">
              <a:buNone/>
            </a:pPr>
            <a:r>
              <a:rPr lang="cs-CZ" dirty="0"/>
              <a:t>Předpoklad: esencialismus původu (</a:t>
            </a:r>
            <a:r>
              <a:rPr lang="cs-CZ" dirty="0" err="1"/>
              <a:t>Kripke</a:t>
            </a:r>
            <a:r>
              <a:rPr lang="cs-CZ" dirty="0"/>
              <a:t>, Forbes)</a:t>
            </a:r>
          </a:p>
          <a:p>
            <a:pPr marL="0" indent="0">
              <a:buNone/>
            </a:pPr>
            <a:r>
              <a:rPr lang="cs-CZ" dirty="0"/>
              <a:t>Jedinec by nemohl pocházet z jiných pohlavních buněk. </a:t>
            </a:r>
          </a:p>
          <a:p>
            <a:pPr marL="0" indent="0">
              <a:buNone/>
            </a:pPr>
            <a:r>
              <a:rPr lang="cs-CZ" dirty="0"/>
              <a:t>Proč záleží na pohlavních buňkách?  Nesou DNA.</a:t>
            </a:r>
          </a:p>
          <a:p>
            <a:pPr marL="0" indent="0">
              <a:buNone/>
            </a:pPr>
            <a:r>
              <a:rPr lang="cs-CZ" dirty="0"/>
              <a:t>Proč záleží na DNA? Kóduje vlastnosti. </a:t>
            </a:r>
          </a:p>
          <a:p>
            <a:pPr marL="0" indent="0">
              <a:buNone/>
            </a:pPr>
            <a:r>
              <a:rPr lang="cs-CZ" dirty="0"/>
              <a:t>IDENTITA je v posledku SOUBOR VLASTNOSTÍ!!!</a:t>
            </a:r>
          </a:p>
        </p:txBody>
      </p:sp>
    </p:spTree>
    <p:extLst>
      <p:ext uri="{BB962C8B-B14F-4D97-AF65-F5344CB8AC3E}">
        <p14:creationId xmlns:p14="http://schemas.microsoft.com/office/powerpoint/2010/main" val="38455488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175EA-9B53-452E-A500-9EC025E5A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 </a:t>
            </a:r>
            <a:r>
              <a:rPr lang="cs-CZ" dirty="0" err="1"/>
              <a:t>neidentity</a:t>
            </a:r>
            <a:r>
              <a:rPr lang="cs-CZ" dirty="0"/>
              <a:t> – aspekt identity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1425A7-1B05-4634-881B-945BA0203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Problémy</a:t>
            </a:r>
          </a:p>
          <a:p>
            <a:r>
              <a:rPr lang="cs-CZ" dirty="0"/>
              <a:t>Expresi genů ovlivňují značně faktory prostředí</a:t>
            </a:r>
          </a:p>
          <a:p>
            <a:pPr lvl="1"/>
            <a:r>
              <a:rPr lang="cs-CZ" dirty="0"/>
              <a:t>Mohl bych mít značně odlišné vlastnosti</a:t>
            </a:r>
          </a:p>
          <a:p>
            <a:r>
              <a:rPr lang="cs-CZ" dirty="0"/>
              <a:t>Mohl bych mít jiné geny</a:t>
            </a:r>
          </a:p>
          <a:p>
            <a:pPr lvl="1"/>
            <a:r>
              <a:rPr lang="cs-CZ" dirty="0"/>
              <a:t>Předpoklad genové terapie, manipulace, transhumanismus apod. </a:t>
            </a:r>
          </a:p>
          <a:p>
            <a:r>
              <a:rPr lang="cs-CZ" dirty="0"/>
              <a:t>Závěr:</a:t>
            </a:r>
          </a:p>
          <a:p>
            <a:pPr lvl="1"/>
            <a:r>
              <a:rPr lang="cs-CZ" dirty="0"/>
              <a:t>Jedinec by mohl mít značně odlišné vlastnosti</a:t>
            </a:r>
          </a:p>
          <a:p>
            <a:pPr lvl="1"/>
            <a:r>
              <a:rPr lang="cs-CZ" dirty="0"/>
              <a:t>Pokud je lidská identita soubor vlastností, pak skutečnost, že bude vybráno jiné embryo s jinou dna (slyšící), ponechává otevřenou otázkou, jaká osoba se narodí. (Navíc jde stále o stejné rodiče)</a:t>
            </a:r>
          </a:p>
        </p:txBody>
      </p:sp>
    </p:spTree>
    <p:extLst>
      <p:ext uri="{BB962C8B-B14F-4D97-AF65-F5344CB8AC3E}">
        <p14:creationId xmlns:p14="http://schemas.microsoft.com/office/powerpoint/2010/main" val="7962478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8CA516-9E9C-4CF5-89D0-CFAE3E2E0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 </a:t>
            </a:r>
            <a:r>
              <a:rPr lang="cs-CZ" dirty="0" err="1"/>
              <a:t>neidentity</a:t>
            </a:r>
            <a:r>
              <a:rPr lang="cs-CZ" dirty="0"/>
              <a:t> – aspekt újmy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AD3022-146F-4AF1-A5DC-A84E547D4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Problém </a:t>
            </a:r>
            <a:r>
              <a:rPr lang="cs-CZ" dirty="0" err="1"/>
              <a:t>neidentity</a:t>
            </a:r>
            <a:r>
              <a:rPr lang="cs-CZ" dirty="0"/>
              <a:t> implikuje extrémně zúžené chápání újmy. </a:t>
            </a:r>
          </a:p>
          <a:p>
            <a:r>
              <a:rPr lang="cs-CZ" dirty="0"/>
              <a:t>Předpoklad: každý život lepší než neexistence je prospěšný.</a:t>
            </a:r>
          </a:p>
          <a:p>
            <a:r>
              <a:rPr lang="cs-CZ" dirty="0"/>
              <a:t>Reductio </a:t>
            </a:r>
          </a:p>
          <a:p>
            <a:pPr lvl="1"/>
            <a:r>
              <a:rPr lang="cs-CZ" dirty="0"/>
              <a:t>záměrné zplození jedince s Tay-</a:t>
            </a:r>
            <a:r>
              <a:rPr lang="cs-CZ" dirty="0" err="1"/>
              <a:t>Sachs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zplození dítěte do otroctví (Parfit)</a:t>
            </a:r>
          </a:p>
          <a:p>
            <a:r>
              <a:rPr lang="cs-CZ" dirty="0"/>
              <a:t>Důsledek – újmu je třeba definovat relativně k průměrnému lidskému štěstí, ne relativně k neexistenci. </a:t>
            </a:r>
          </a:p>
          <a:p>
            <a:r>
              <a:rPr lang="cs-CZ" dirty="0"/>
              <a:t>Otázka, zda je vrozená hluchota újmou, však stále vyžaduje zdůvodnění. </a:t>
            </a:r>
          </a:p>
        </p:txBody>
      </p:sp>
    </p:spTree>
    <p:extLst>
      <p:ext uri="{BB962C8B-B14F-4D97-AF65-F5344CB8AC3E}">
        <p14:creationId xmlns:p14="http://schemas.microsoft.com/office/powerpoint/2010/main" val="4774685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A92F60-FA41-4BFD-8781-5E467429B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argumenty – dvojí kultura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57E9B1-89D1-4DE9-97B4-364CD24086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(</a:t>
            </a:r>
            <a:r>
              <a:rPr lang="cs-CZ" dirty="0" err="1"/>
              <a:t>Camporesi</a:t>
            </a:r>
            <a:r>
              <a:rPr lang="cs-CZ" dirty="0"/>
              <a:t> 2010) Neslyšící rodiče by mohli mít slyšící dítě </a:t>
            </a:r>
          </a:p>
          <a:p>
            <a:pPr lvl="1"/>
            <a:r>
              <a:rPr lang="cs-CZ" dirty="0"/>
              <a:t>Výhody – dva jazyky, dvě kultury, otevřené možnosti, tlumočnictví</a:t>
            </a:r>
          </a:p>
          <a:p>
            <a:r>
              <a:rPr lang="cs-CZ" dirty="0"/>
              <a:t>Neslyšící odmítají</a:t>
            </a:r>
          </a:p>
          <a:p>
            <a:pPr lvl="1"/>
            <a:r>
              <a:rPr lang="cs-CZ" dirty="0"/>
              <a:t>Dítě se nestane plnohodnotným členem kultury neslyšících</a:t>
            </a:r>
          </a:p>
          <a:p>
            <a:pPr lvl="1"/>
            <a:r>
              <a:rPr lang="cs-CZ" dirty="0"/>
              <a:t>(Sparrow 2002) – rodiče mohou plnit lépe svou roli</a:t>
            </a:r>
          </a:p>
          <a:p>
            <a:pPr lvl="1"/>
            <a:r>
              <a:rPr lang="cs-CZ" dirty="0"/>
              <a:t>(Wallis 2019) – komunikační bariéra mezi rodiči a slyšícími kamarády</a:t>
            </a:r>
          </a:p>
          <a:p>
            <a:r>
              <a:rPr lang="cs-CZ" dirty="0"/>
              <a:t>Hodnocení</a:t>
            </a:r>
          </a:p>
          <a:p>
            <a:pPr lvl="1"/>
            <a:r>
              <a:rPr lang="cs-CZ" dirty="0"/>
              <a:t>Pochybné motivy – posesivnost, sobectví, izolacionismus</a:t>
            </a:r>
          </a:p>
          <a:p>
            <a:pPr lvl="1"/>
            <a:r>
              <a:rPr lang="cs-CZ" dirty="0"/>
              <a:t>Přizpůsobení dětí vlastním potřebám </a:t>
            </a:r>
          </a:p>
        </p:txBody>
      </p:sp>
    </p:spTree>
    <p:extLst>
      <p:ext uri="{BB962C8B-B14F-4D97-AF65-F5344CB8AC3E}">
        <p14:creationId xmlns:p14="http://schemas.microsoft.com/office/powerpoint/2010/main" val="42877589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D42E06-6F00-4590-9BA0-639AD7409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argumenty – způsobení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BF865E-FB95-4E5B-9CCD-AB02E7323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(</a:t>
            </a:r>
            <a:r>
              <a:rPr lang="cs-CZ" dirty="0" err="1"/>
              <a:t>Mc</a:t>
            </a:r>
            <a:r>
              <a:rPr lang="cs-CZ" dirty="0"/>
              <a:t> </a:t>
            </a:r>
            <a:r>
              <a:rPr lang="cs-CZ" dirty="0" err="1"/>
              <a:t>Mahan</a:t>
            </a:r>
            <a:r>
              <a:rPr lang="cs-CZ" dirty="0"/>
              <a:t> 2005) – není-li postižení újma, pak způsobit postižení není nemorální</a:t>
            </a:r>
          </a:p>
          <a:p>
            <a:pPr lvl="1"/>
            <a:r>
              <a:rPr lang="cs-CZ" dirty="0"/>
              <a:t>Selekce neslyšícího embrya je akt „umožnění“ vzniku postižení.</a:t>
            </a:r>
          </a:p>
          <a:p>
            <a:pPr lvl="1"/>
            <a:r>
              <a:rPr lang="cs-CZ" dirty="0"/>
              <a:t>Je-li takový akt dobrý, musí být dobrý (lepší?) akt způsobení postižení.</a:t>
            </a:r>
          </a:p>
          <a:p>
            <a:pPr lvl="2"/>
            <a:r>
              <a:rPr lang="cs-CZ" dirty="0"/>
              <a:t>záměrná editace genomu, přerušení sluchových nervů apod.</a:t>
            </a:r>
          </a:p>
          <a:p>
            <a:pPr lvl="1"/>
            <a:r>
              <a:rPr lang="cs-CZ" dirty="0"/>
              <a:t>Takový akt rozhoduje pouze o přiražení jedince ke kultuře.</a:t>
            </a:r>
          </a:p>
          <a:p>
            <a:pPr lvl="1"/>
            <a:r>
              <a:rPr lang="cs-CZ" dirty="0"/>
              <a:t>Reductio </a:t>
            </a:r>
          </a:p>
          <a:p>
            <a:pPr marL="914400" lvl="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82087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BD12A8-BB18-4264-818D-B86070DD2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argumenty – objektivní koncepce blaha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CED6A9-624C-4343-868F-DC7C17F430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Neslyšící aktivisté spoléhají na subjektivní koncepci blaha</a:t>
            </a:r>
          </a:p>
          <a:p>
            <a:pPr lvl="1"/>
            <a:r>
              <a:rPr lang="cs-CZ" dirty="0"/>
              <a:t>Pokud osobně nevnímám svůj stav jako újmu či omezení, pak tento stav není újmou</a:t>
            </a:r>
          </a:p>
          <a:p>
            <a:r>
              <a:rPr lang="cs-CZ" dirty="0"/>
              <a:t>Subjektivní koncepce jsou problematické</a:t>
            </a:r>
          </a:p>
          <a:p>
            <a:pPr lvl="1"/>
            <a:r>
              <a:rPr lang="cs-CZ" dirty="0" err="1"/>
              <a:t>Nozick</a:t>
            </a:r>
            <a:r>
              <a:rPr lang="cs-CZ" dirty="0"/>
              <a:t> – Stroj na zážitky</a:t>
            </a:r>
          </a:p>
          <a:p>
            <a:pPr lvl="1"/>
            <a:r>
              <a:rPr lang="cs-CZ" dirty="0"/>
              <a:t>Pozitivní prožitky vyvolané konzumací drog</a:t>
            </a:r>
          </a:p>
          <a:p>
            <a:pPr lvl="1"/>
            <a:r>
              <a:rPr lang="cs-CZ" dirty="0"/>
              <a:t>Tay-</a:t>
            </a:r>
            <a:r>
              <a:rPr lang="cs-CZ" dirty="0" err="1"/>
              <a:t>Sachs</a:t>
            </a:r>
            <a:r>
              <a:rPr lang="cs-CZ" dirty="0"/>
              <a:t> je újmou navzdory subjektivnímu vnímání!</a:t>
            </a:r>
          </a:p>
          <a:p>
            <a:r>
              <a:rPr lang="cs-CZ" dirty="0"/>
              <a:t>Objektivní koncepce (perfekcionismus, T. </a:t>
            </a:r>
            <a:r>
              <a:rPr lang="cs-CZ" dirty="0" err="1"/>
              <a:t>Hurka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blaho spočívá v dosažení excelence v typicky lidských schopnostech</a:t>
            </a:r>
          </a:p>
          <a:p>
            <a:pPr lvl="1"/>
            <a:r>
              <a:rPr lang="cs-CZ" dirty="0"/>
              <a:t>sluch je typicky lidská schopnost</a:t>
            </a:r>
          </a:p>
          <a:p>
            <a:pPr lvl="1"/>
            <a:r>
              <a:rPr lang="cs-CZ" dirty="0"/>
              <a:t>selekce neslyšícího jedince znemožňuje dosažení excelence</a:t>
            </a:r>
          </a:p>
        </p:txBody>
      </p:sp>
    </p:spTree>
    <p:extLst>
      <p:ext uri="{BB962C8B-B14F-4D97-AF65-F5344CB8AC3E}">
        <p14:creationId xmlns:p14="http://schemas.microsoft.com/office/powerpoint/2010/main" val="18897515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70DEC2-CF4F-4A45-940F-2256FE28B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argumenty – biologický model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C40D47-5E04-482D-AE0F-3EC3887FE9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Sociální model postižení </a:t>
            </a:r>
          </a:p>
          <a:p>
            <a:pPr lvl="1"/>
            <a:r>
              <a:rPr lang="cs-CZ" dirty="0"/>
              <a:t>postižení je alternativa, nikoli újma</a:t>
            </a:r>
          </a:p>
          <a:p>
            <a:pPr lvl="1"/>
            <a:r>
              <a:rPr lang="cs-CZ" dirty="0"/>
              <a:t>újma a hendikep vznikají kvůli diskriminační struktuře společnosti</a:t>
            </a:r>
          </a:p>
          <a:p>
            <a:r>
              <a:rPr lang="cs-CZ" dirty="0"/>
              <a:t>Těžko udržitelný model</a:t>
            </a:r>
          </a:p>
          <a:p>
            <a:pPr lvl="1"/>
            <a:r>
              <a:rPr lang="cs-CZ" dirty="0"/>
              <a:t>Kultura je možná diskriminační, příroda nikoli</a:t>
            </a:r>
          </a:p>
          <a:p>
            <a:pPr lvl="1"/>
            <a:r>
              <a:rPr lang="cs-CZ" dirty="0"/>
              <a:t>Hluchota představuje v přírodě značnou nevýhodu, je újmou.</a:t>
            </a:r>
          </a:p>
          <a:p>
            <a:pPr lvl="1"/>
            <a:r>
              <a:rPr lang="cs-CZ" dirty="0"/>
              <a:t>Buď je příroda také diskriminační (diskriminace nelétavých tvorů?), nebo je postižení újmou nezávisle na prostředí.</a:t>
            </a:r>
          </a:p>
          <a:p>
            <a:pPr lvl="1"/>
            <a:r>
              <a:rPr lang="cs-CZ" dirty="0"/>
              <a:t>Biologický model – absence funkcí typických pro druh. </a:t>
            </a:r>
          </a:p>
        </p:txBody>
      </p:sp>
    </p:spTree>
    <p:extLst>
      <p:ext uri="{BB962C8B-B14F-4D97-AF65-F5344CB8AC3E}">
        <p14:creationId xmlns:p14="http://schemas.microsoft.com/office/powerpoint/2010/main" val="8977223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62D126-CFF4-421A-A3CB-2945CB606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argumenty – nevratnost limitací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1E8BC6-CD0E-4ED4-9972-3C8C1288FB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Předpoklad: jakákoli újma je eliminována životem v komunitě</a:t>
            </a:r>
          </a:p>
          <a:p>
            <a:pPr lvl="1"/>
            <a:r>
              <a:rPr lang="cs-CZ" dirty="0"/>
              <a:t>Absence komunikačních problémů</a:t>
            </a:r>
          </a:p>
          <a:p>
            <a:pPr lvl="1"/>
            <a:r>
              <a:rPr lang="cs-CZ" dirty="0"/>
              <a:t>Příležitosti pro kariéru, koníčky, vztahy. </a:t>
            </a:r>
          </a:p>
          <a:p>
            <a:r>
              <a:rPr lang="cs-CZ" dirty="0"/>
              <a:t>Srovnání – komunity </a:t>
            </a:r>
            <a:r>
              <a:rPr lang="cs-CZ" dirty="0" err="1"/>
              <a:t>Amish</a:t>
            </a:r>
            <a:r>
              <a:rPr lang="cs-CZ" dirty="0"/>
              <a:t> v USA</a:t>
            </a:r>
          </a:p>
          <a:p>
            <a:pPr lvl="1"/>
            <a:r>
              <a:rPr lang="cs-CZ" dirty="0"/>
              <a:t>Soudní spor 1972 – odmítání povinné školní docházky po 8. třídě</a:t>
            </a:r>
          </a:p>
          <a:p>
            <a:pPr lvl="1"/>
            <a:r>
              <a:rPr lang="cs-CZ" dirty="0"/>
              <a:t>Argument – není třeba pro plnohodnotný život v komunitě. </a:t>
            </a:r>
          </a:p>
          <a:p>
            <a:r>
              <a:rPr lang="cs-CZ" dirty="0"/>
              <a:t>Paralely – izolacionismus, úzká vazba ke komunitě, uspokojení životních potřeb</a:t>
            </a:r>
          </a:p>
          <a:p>
            <a:r>
              <a:rPr lang="cs-CZ" dirty="0"/>
              <a:t>Rozdíl – </a:t>
            </a:r>
            <a:r>
              <a:rPr lang="cs-CZ" dirty="0" err="1"/>
              <a:t>Rumspringa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Limitace životních možností je reverzibilní</a:t>
            </a:r>
          </a:p>
          <a:p>
            <a:pPr lvl="1"/>
            <a:r>
              <a:rPr lang="cs-CZ" dirty="0"/>
              <a:t>U selekce vrozené hluchoty je tato volba znemožněna. </a:t>
            </a:r>
          </a:p>
        </p:txBody>
      </p:sp>
    </p:spTree>
    <p:extLst>
      <p:ext uri="{BB962C8B-B14F-4D97-AF65-F5344CB8AC3E}">
        <p14:creationId xmlns:p14="http://schemas.microsoft.com/office/powerpoint/2010/main" val="13495112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41F2E9-E7AF-46CC-8FE0-A9384B679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6D4728-D8CC-499C-B350-596C4BB20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Nemorálnost selekce vrozené hluchoty</a:t>
            </a:r>
          </a:p>
          <a:p>
            <a:pPr lvl="1"/>
            <a:r>
              <a:rPr lang="cs-CZ" dirty="0"/>
              <a:t>Rozhodnutí za vybraného jedince</a:t>
            </a:r>
          </a:p>
          <a:p>
            <a:pPr lvl="1"/>
            <a:r>
              <a:rPr lang="cs-CZ" dirty="0"/>
              <a:t>Přisouzení specifického životního stylu jedinci</a:t>
            </a:r>
          </a:p>
          <a:p>
            <a:pPr lvl="1"/>
            <a:r>
              <a:rPr lang="cs-CZ" dirty="0"/>
              <a:t>Nevratnost procesu – faktické odříznutí jedince od jiných životních stylů</a:t>
            </a:r>
          </a:p>
          <a:p>
            <a:pPr lvl="1"/>
            <a:r>
              <a:rPr lang="cs-CZ" dirty="0"/>
              <a:t>Upokojení životních potřeb v komunitě je empirickou otázkou</a:t>
            </a:r>
          </a:p>
          <a:p>
            <a:pPr lvl="1"/>
            <a:r>
              <a:rPr lang="cs-CZ" dirty="0"/>
              <a:t>Přípustnost omezení jedince na specifický životní styl je hodnotová otázka</a:t>
            </a:r>
          </a:p>
          <a:p>
            <a:pPr lvl="1"/>
            <a:r>
              <a:rPr lang="cs-CZ" dirty="0"/>
              <a:t>Dvojkulturnost dítěte vnímám jako lepší pro dítě</a:t>
            </a:r>
          </a:p>
          <a:p>
            <a:pPr lvl="1"/>
            <a:r>
              <a:rPr lang="cs-CZ" dirty="0"/>
              <a:t>Problém </a:t>
            </a:r>
            <a:r>
              <a:rPr lang="cs-CZ" dirty="0" err="1"/>
              <a:t>neidentity</a:t>
            </a:r>
            <a:r>
              <a:rPr lang="cs-CZ" dirty="0"/>
              <a:t> – ne každý život, který je nad hranicí racionální sebevraždy, je nutně plnohodnotný; možnost obhajoby osobní újmy; </a:t>
            </a:r>
          </a:p>
        </p:txBody>
      </p:sp>
    </p:spTree>
    <p:extLst>
      <p:ext uri="{BB962C8B-B14F-4D97-AF65-F5344CB8AC3E}">
        <p14:creationId xmlns:p14="http://schemas.microsoft.com/office/powerpoint/2010/main" val="370532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B477E3-1E94-41D0-BDD0-32166932E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Představení problému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581579-0A4C-4183-A38E-7BBA6043DF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Vývoj reprodukčních technologií přináší nové možnosti rodičovského plánování</a:t>
            </a:r>
          </a:p>
          <a:p>
            <a:pPr lvl="1"/>
            <a:r>
              <a:rPr lang="cs-CZ" dirty="0"/>
              <a:t>Umělé oplodnění in vitro, </a:t>
            </a:r>
            <a:r>
              <a:rPr lang="cs-CZ" dirty="0" err="1"/>
              <a:t>Preimplantační</a:t>
            </a:r>
            <a:r>
              <a:rPr lang="cs-CZ" dirty="0"/>
              <a:t> genetická diagnostika</a:t>
            </a:r>
          </a:p>
          <a:p>
            <a:r>
              <a:rPr lang="cs-CZ" dirty="0"/>
              <a:t>Prevence genetických nemocí (</a:t>
            </a:r>
            <a:r>
              <a:rPr lang="cs-CZ" dirty="0" err="1"/>
              <a:t>Tayova-Sachsova</a:t>
            </a:r>
            <a:r>
              <a:rPr lang="cs-CZ" dirty="0"/>
              <a:t> choroba)</a:t>
            </a:r>
          </a:p>
          <a:p>
            <a:r>
              <a:rPr lang="cs-CZ" dirty="0"/>
              <a:t>Selekce preferovaných vlastností</a:t>
            </a:r>
          </a:p>
          <a:p>
            <a:r>
              <a:rPr lang="cs-CZ" dirty="0"/>
              <a:t>Selekce typu postižení (achondroplazie, vrozená hluchota)</a:t>
            </a:r>
          </a:p>
          <a:p>
            <a:r>
              <a:rPr lang="cs-CZ" dirty="0"/>
              <a:t>Zdůvodnění – nejde o postižení, ale hodnotný rys a identitu</a:t>
            </a:r>
          </a:p>
          <a:p>
            <a:r>
              <a:rPr lang="cs-CZ" dirty="0"/>
              <a:t>Cíl prezentace – prokázat, že praktika je nemorální.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57474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9A9CA6-AE28-49BE-991F-012038480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25FCD5-64F7-4911-9D2E-59EA2B44E1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/>
              <a:t>Sacks</a:t>
            </a:r>
            <a:r>
              <a:rPr lang="cs-CZ" dirty="0"/>
              <a:t>, O. (1991): </a:t>
            </a:r>
            <a:r>
              <a:rPr lang="cs-CZ" i="1" dirty="0" err="1"/>
              <a:t>Seeing</a:t>
            </a:r>
            <a:r>
              <a:rPr lang="cs-CZ" i="1" dirty="0"/>
              <a:t> </a:t>
            </a:r>
            <a:r>
              <a:rPr lang="cs-CZ" i="1" dirty="0" err="1"/>
              <a:t>Voices</a:t>
            </a:r>
            <a:r>
              <a:rPr lang="cs-CZ" dirty="0"/>
              <a:t>. </a:t>
            </a:r>
            <a:r>
              <a:rPr lang="cs-CZ" dirty="0" err="1"/>
              <a:t>Harper</a:t>
            </a:r>
            <a:r>
              <a:rPr lang="cs-CZ" dirty="0"/>
              <a:t> </a:t>
            </a:r>
            <a:r>
              <a:rPr lang="cs-CZ" dirty="0" err="1"/>
              <a:t>Perennial</a:t>
            </a:r>
            <a:endParaRPr lang="cs-CZ" dirty="0"/>
          </a:p>
          <a:p>
            <a:r>
              <a:rPr lang="cs-CZ" dirty="0"/>
              <a:t>Wallis, J. M. (2019): </a:t>
            </a:r>
            <a:r>
              <a:rPr lang="en-US" dirty="0"/>
              <a:t>Is it ever morally permissible to select for deafness in one’s child?</a:t>
            </a:r>
            <a:r>
              <a:rPr lang="cs-CZ" dirty="0"/>
              <a:t> </a:t>
            </a:r>
            <a:r>
              <a:rPr lang="en-US" i="1" dirty="0"/>
              <a:t>Medicine, Health Care and Philosophy </a:t>
            </a:r>
            <a:r>
              <a:rPr lang="en-US" dirty="0"/>
              <a:t>23:3–15</a:t>
            </a:r>
            <a:endParaRPr lang="cs-CZ" dirty="0"/>
          </a:p>
          <a:p>
            <a:r>
              <a:rPr lang="cs-CZ" dirty="0"/>
              <a:t>Cooper, R. (2007): </a:t>
            </a:r>
            <a:r>
              <a:rPr lang="en-US" dirty="0"/>
              <a:t>Can It Be a Good Thing to Be Deaf?</a:t>
            </a:r>
            <a:r>
              <a:rPr lang="cs-CZ" dirty="0"/>
              <a:t> </a:t>
            </a:r>
            <a:r>
              <a:rPr lang="en-US" i="1" dirty="0"/>
              <a:t>Journal of Medicine and Philosophy</a:t>
            </a:r>
            <a:r>
              <a:rPr lang="en-US" dirty="0"/>
              <a:t>, 32:563–583</a:t>
            </a:r>
            <a:endParaRPr lang="cs-CZ" dirty="0"/>
          </a:p>
          <a:p>
            <a:r>
              <a:rPr lang="cs-CZ" dirty="0" err="1"/>
              <a:t>Barnes</a:t>
            </a:r>
            <a:r>
              <a:rPr lang="cs-CZ" dirty="0"/>
              <a:t>, E. (2016): </a:t>
            </a:r>
            <a:r>
              <a:rPr lang="cs-CZ" dirty="0" err="1"/>
              <a:t>The</a:t>
            </a:r>
            <a:r>
              <a:rPr lang="cs-CZ" dirty="0"/>
              <a:t> Minority Body. OUP</a:t>
            </a:r>
          </a:p>
          <a:p>
            <a:r>
              <a:rPr lang="cs-CZ" dirty="0"/>
              <a:t>Parfit, D. (1984): </a:t>
            </a:r>
            <a:r>
              <a:rPr lang="cs-CZ" dirty="0" err="1"/>
              <a:t>Reasons</a:t>
            </a:r>
            <a:r>
              <a:rPr lang="cs-CZ" dirty="0"/>
              <a:t> and </a:t>
            </a:r>
            <a:r>
              <a:rPr lang="cs-CZ" dirty="0" err="1"/>
              <a:t>Persons</a:t>
            </a:r>
            <a:r>
              <a:rPr lang="cs-CZ" dirty="0"/>
              <a:t>. OUP</a:t>
            </a:r>
          </a:p>
          <a:p>
            <a:r>
              <a:rPr lang="cs-CZ" dirty="0" err="1"/>
              <a:t>Camporesi</a:t>
            </a:r>
            <a:r>
              <a:rPr lang="cs-CZ" dirty="0"/>
              <a:t>, S. (2010): </a:t>
            </a:r>
            <a:r>
              <a:rPr lang="cs-CZ" dirty="0" err="1"/>
              <a:t>Choosing</a:t>
            </a:r>
            <a:r>
              <a:rPr lang="cs-CZ" dirty="0"/>
              <a:t> </a:t>
            </a:r>
            <a:r>
              <a:rPr lang="cs-CZ" dirty="0" err="1"/>
              <a:t>Deafness</a:t>
            </a:r>
            <a:r>
              <a:rPr lang="cs-CZ" dirty="0"/>
              <a:t> … </a:t>
            </a:r>
            <a:r>
              <a:rPr lang="en-US" i="1" dirty="0"/>
              <a:t>Cambridge Quarterly of Healthcare Ethics</a:t>
            </a:r>
            <a:r>
              <a:rPr lang="en-US" dirty="0"/>
              <a:t> (2010), 19, 86–96.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88469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721F84-6E8B-47E3-898B-9B5C2BED6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CDD24A-66F6-4025-8A1A-1B66636F7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Davis, D. S. (1997): </a:t>
            </a:r>
            <a:r>
              <a:rPr lang="cs-CZ" dirty="0" err="1"/>
              <a:t>Genetic</a:t>
            </a:r>
            <a:r>
              <a:rPr lang="cs-CZ" dirty="0"/>
              <a:t> </a:t>
            </a:r>
            <a:r>
              <a:rPr lang="cs-CZ" dirty="0" err="1"/>
              <a:t>Dilemmas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Child´s</a:t>
            </a:r>
            <a:r>
              <a:rPr lang="cs-CZ" dirty="0"/>
              <a:t> </a:t>
            </a:r>
            <a:r>
              <a:rPr lang="cs-CZ" dirty="0" err="1"/>
              <a:t>Right</a:t>
            </a:r>
            <a:r>
              <a:rPr lang="cs-CZ" dirty="0"/>
              <a:t> to </a:t>
            </a:r>
            <a:r>
              <a:rPr lang="cs-CZ" dirty="0" err="1"/>
              <a:t>an</a:t>
            </a:r>
            <a:r>
              <a:rPr lang="cs-CZ" dirty="0"/>
              <a:t> Open </a:t>
            </a:r>
            <a:r>
              <a:rPr lang="cs-CZ" dirty="0" err="1"/>
              <a:t>Future</a:t>
            </a:r>
            <a:r>
              <a:rPr lang="cs-CZ" dirty="0"/>
              <a:t>. </a:t>
            </a:r>
            <a:r>
              <a:rPr lang="en-US" i="1" dirty="0"/>
              <a:t>28 Rutgers Law </a:t>
            </a:r>
            <a:r>
              <a:rPr lang="en-US" i="1" dirty="0" err="1"/>
              <a:t>Journa</a:t>
            </a:r>
            <a:r>
              <a:rPr lang="cs-CZ" i="1" dirty="0"/>
              <a:t>l </a:t>
            </a:r>
            <a:r>
              <a:rPr lang="en-US" dirty="0"/>
              <a:t>549</a:t>
            </a:r>
            <a:endParaRPr lang="cs-CZ" dirty="0"/>
          </a:p>
          <a:p>
            <a:r>
              <a:rPr lang="en-US" dirty="0"/>
              <a:t>Feinberg,</a:t>
            </a:r>
            <a:r>
              <a:rPr lang="cs-CZ" dirty="0"/>
              <a:t> J.</a:t>
            </a:r>
            <a:r>
              <a:rPr lang="en-US" dirty="0"/>
              <a:t> </a:t>
            </a:r>
            <a:r>
              <a:rPr lang="cs-CZ" dirty="0"/>
              <a:t>(1980): </a:t>
            </a:r>
            <a:r>
              <a:rPr lang="en-US" dirty="0"/>
              <a:t>The Child's Right to an Open Future, </a:t>
            </a:r>
            <a:r>
              <a:rPr lang="en-US" dirty="0" err="1"/>
              <a:t>i</a:t>
            </a:r>
            <a:r>
              <a:rPr lang="cs-CZ" dirty="0"/>
              <a:t>n William </a:t>
            </a:r>
            <a:r>
              <a:rPr lang="cs-CZ" dirty="0" err="1"/>
              <a:t>Aiken</a:t>
            </a:r>
            <a:r>
              <a:rPr lang="cs-CZ" dirty="0"/>
              <a:t> (</a:t>
            </a:r>
            <a:r>
              <a:rPr lang="cs-CZ" dirty="0" err="1"/>
              <a:t>ed</a:t>
            </a:r>
            <a:r>
              <a:rPr lang="cs-CZ" dirty="0"/>
              <a:t>.) </a:t>
            </a:r>
            <a:r>
              <a:rPr lang="cs-CZ" dirty="0" err="1"/>
              <a:t>Whose</a:t>
            </a:r>
            <a:r>
              <a:rPr lang="cs-CZ" dirty="0"/>
              <a:t> </a:t>
            </a:r>
            <a:r>
              <a:rPr lang="cs-CZ" dirty="0" err="1"/>
              <a:t>Child</a:t>
            </a:r>
            <a:r>
              <a:rPr lang="cs-CZ" dirty="0"/>
              <a:t>? </a:t>
            </a:r>
            <a:r>
              <a:rPr lang="cs-CZ" dirty="0" err="1"/>
              <a:t>Children´s</a:t>
            </a:r>
            <a:r>
              <a:rPr lang="cs-CZ" dirty="0"/>
              <a:t> </a:t>
            </a:r>
            <a:r>
              <a:rPr lang="cs-CZ" dirty="0" err="1"/>
              <a:t>Rights</a:t>
            </a:r>
            <a:r>
              <a:rPr lang="cs-CZ" dirty="0"/>
              <a:t>, </a:t>
            </a:r>
            <a:r>
              <a:rPr lang="cs-CZ" dirty="0" err="1"/>
              <a:t>Parental</a:t>
            </a:r>
            <a:r>
              <a:rPr lang="cs-CZ" dirty="0"/>
              <a:t> </a:t>
            </a:r>
            <a:r>
              <a:rPr lang="cs-CZ" dirty="0" err="1"/>
              <a:t>Authority</a:t>
            </a:r>
            <a:r>
              <a:rPr lang="cs-CZ" dirty="0"/>
              <a:t>, and </a:t>
            </a:r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Power</a:t>
            </a:r>
            <a:r>
              <a:rPr lang="cs-CZ" dirty="0"/>
              <a:t>.</a:t>
            </a:r>
            <a:r>
              <a:rPr lang="en-US" dirty="0"/>
              <a:t> </a:t>
            </a:r>
            <a:r>
              <a:rPr lang="cs-CZ" dirty="0" err="1"/>
              <a:t>Littlefield</a:t>
            </a:r>
            <a:r>
              <a:rPr lang="cs-CZ" dirty="0"/>
              <a:t> </a:t>
            </a:r>
            <a:r>
              <a:rPr lang="cs-CZ" dirty="0" err="1"/>
              <a:t>academy</a:t>
            </a:r>
            <a:r>
              <a:rPr lang="cs-CZ" dirty="0"/>
              <a:t>.</a:t>
            </a:r>
          </a:p>
          <a:p>
            <a:r>
              <a:rPr lang="cs-CZ" dirty="0" err="1"/>
              <a:t>Mc</a:t>
            </a:r>
            <a:r>
              <a:rPr lang="cs-CZ" dirty="0"/>
              <a:t> </a:t>
            </a:r>
            <a:r>
              <a:rPr lang="cs-CZ" dirty="0" err="1"/>
              <a:t>Mahan</a:t>
            </a:r>
            <a:r>
              <a:rPr lang="cs-CZ" dirty="0"/>
              <a:t>, J. (2005): </a:t>
            </a:r>
            <a:r>
              <a:rPr lang="en-US" dirty="0"/>
              <a:t>Causing Disabled People to Exist and</a:t>
            </a:r>
            <a:r>
              <a:rPr lang="cs-CZ" dirty="0"/>
              <a:t> </a:t>
            </a:r>
            <a:r>
              <a:rPr lang="en-US" dirty="0"/>
              <a:t>Causing People to Be Disabled</a:t>
            </a:r>
            <a:r>
              <a:rPr lang="cs-CZ" dirty="0"/>
              <a:t>. </a:t>
            </a:r>
            <a:r>
              <a:rPr lang="en-US" i="1" dirty="0"/>
              <a:t>Ethics</a:t>
            </a:r>
            <a:r>
              <a:rPr lang="en-US" dirty="0"/>
              <a:t> 116: 77–99</a:t>
            </a:r>
            <a:endParaRPr lang="cs-CZ" dirty="0"/>
          </a:p>
          <a:p>
            <a:r>
              <a:rPr lang="en-US" dirty="0"/>
              <a:t>Brock</a:t>
            </a:r>
            <a:r>
              <a:rPr lang="cs-CZ" dirty="0"/>
              <a:t>, D. W. (1995):</a:t>
            </a:r>
            <a:r>
              <a:rPr lang="en-US" dirty="0"/>
              <a:t> The Non-Identity Problem and Genetic Harms-The Case of Wrongful Handicap. </a:t>
            </a:r>
            <a:r>
              <a:rPr lang="en-US" i="1" dirty="0"/>
              <a:t>Bioethics</a:t>
            </a:r>
            <a:r>
              <a:rPr lang="en-US" dirty="0"/>
              <a:t> 9 (3):269–275 (1995)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75800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59CB8B-9A7E-4898-830C-EEE6826BB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FF4850-9EFA-4C07-9B09-F1BC7007E2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Grodin</a:t>
            </a:r>
            <a:r>
              <a:rPr lang="en-US" dirty="0"/>
              <a:t>, M</a:t>
            </a:r>
            <a:r>
              <a:rPr lang="cs-CZ" dirty="0"/>
              <a:t>.</a:t>
            </a:r>
            <a:r>
              <a:rPr lang="en-US" dirty="0"/>
              <a:t>, Lane</a:t>
            </a:r>
            <a:r>
              <a:rPr lang="cs-CZ" dirty="0"/>
              <a:t>. H</a:t>
            </a:r>
            <a:r>
              <a:rPr lang="en-US" dirty="0"/>
              <a:t>. </a:t>
            </a:r>
            <a:r>
              <a:rPr lang="cs-CZ" dirty="0"/>
              <a:t>(</a:t>
            </a:r>
            <a:r>
              <a:rPr lang="en-US" dirty="0"/>
              <a:t>1997</a:t>
            </a:r>
            <a:r>
              <a:rPr lang="cs-CZ" dirty="0"/>
              <a:t>):</a:t>
            </a:r>
            <a:r>
              <a:rPr lang="en-US" dirty="0"/>
              <a:t> Ethical issues in cochlear implant surgery: An exploration into disease, disability, and the best interests of the child. </a:t>
            </a:r>
            <a:r>
              <a:rPr lang="en-US" i="1" dirty="0"/>
              <a:t>Kennedy Institute of Ethics Journal</a:t>
            </a:r>
            <a:r>
              <a:rPr lang="en-US" dirty="0"/>
              <a:t> 7 (3): 231–251.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6915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0C7093-38C7-4EF3-921E-8930B904A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Úvodní komentáře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136252-9638-4801-A76E-1A70A15158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Ilustrace geneze problémů aplikované etiky</a:t>
            </a:r>
          </a:p>
          <a:p>
            <a:r>
              <a:rPr lang="cs-CZ" dirty="0"/>
              <a:t>Demonstruje nedostatečnost empirických (vědeckých) řešení</a:t>
            </a:r>
          </a:p>
          <a:p>
            <a:r>
              <a:rPr lang="cs-CZ" dirty="0"/>
              <a:t>Vyžaduje konceptuální a hodnotovou reflexi</a:t>
            </a:r>
          </a:p>
          <a:p>
            <a:r>
              <a:rPr lang="cs-CZ" dirty="0"/>
              <a:t>…</a:t>
            </a:r>
          </a:p>
          <a:p>
            <a:r>
              <a:rPr lang="cs-CZ" dirty="0"/>
              <a:t>Citlivost tématu</a:t>
            </a:r>
          </a:p>
          <a:p>
            <a:pPr lvl="1"/>
            <a:r>
              <a:rPr lang="cs-CZ" dirty="0"/>
              <a:t>Kritika praxe snadno interpretována jako devalvace života postiženého jedince.</a:t>
            </a:r>
          </a:p>
          <a:p>
            <a:pPr lvl="1"/>
            <a:r>
              <a:rPr lang="cs-CZ" dirty="0"/>
              <a:t>Rozlišení hodnoty života a štěstí v životě</a:t>
            </a:r>
          </a:p>
          <a:p>
            <a:pPr lvl="1"/>
            <a:r>
              <a:rPr lang="cs-CZ" dirty="0"/>
              <a:t>Požadavek respektu nemůže vyžadovat mlčení o nemorální praxi.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2371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6B9573C-84D8-4893-AA64-BB0116D8A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Argumenty proti selekci vrozené hluchoty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4FBE5A3-EDB8-47BF-B17F-1CF3F893D0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Typ 1 – způsobení přímé újmy</a:t>
            </a:r>
          </a:p>
        </p:txBody>
      </p:sp>
    </p:spTree>
    <p:extLst>
      <p:ext uri="{BB962C8B-B14F-4D97-AF65-F5344CB8AC3E}">
        <p14:creationId xmlns:p14="http://schemas.microsoft.com/office/powerpoint/2010/main" val="4063886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16AC34F-7AAD-4304-991C-BCC2FB5FE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Přímá osobní újma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A02DB9B-22BC-4E2A-9F68-FB16C75AD0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Selekce hluchoty představuje </a:t>
            </a:r>
            <a:r>
              <a:rPr lang="cs-CZ" u="sng" dirty="0"/>
              <a:t>újmu</a:t>
            </a:r>
            <a:r>
              <a:rPr lang="cs-CZ" dirty="0"/>
              <a:t> </a:t>
            </a:r>
            <a:r>
              <a:rPr lang="cs-CZ" u="sng" dirty="0"/>
              <a:t>pro</a:t>
            </a:r>
            <a:r>
              <a:rPr lang="cs-CZ" dirty="0"/>
              <a:t> selektovaného jedince</a:t>
            </a:r>
          </a:p>
          <a:p>
            <a:r>
              <a:rPr lang="cs-CZ" dirty="0"/>
              <a:t>Dva momenty:</a:t>
            </a:r>
          </a:p>
          <a:p>
            <a:pPr lvl="1"/>
            <a:r>
              <a:rPr lang="cs-CZ" dirty="0"/>
              <a:t>A) jde o újmu</a:t>
            </a:r>
          </a:p>
          <a:p>
            <a:pPr lvl="1"/>
            <a:r>
              <a:rPr lang="cs-CZ" dirty="0"/>
              <a:t>B) ublíženo je selektovanému jedinci</a:t>
            </a:r>
          </a:p>
          <a:p>
            <a:r>
              <a:rPr lang="cs-CZ" dirty="0"/>
              <a:t>Rozhodnutí připraví jedince o sluch, důležitý lidský smysl</a:t>
            </a:r>
          </a:p>
          <a:p>
            <a:r>
              <a:rPr lang="cs-CZ" dirty="0"/>
              <a:t>Prostředí má akustickou dimenzi, její vnímání je prakticky a esteticky důležité, jedinec je připraven o podstatnou schopnost</a:t>
            </a:r>
          </a:p>
          <a:p>
            <a:r>
              <a:rPr lang="cs-CZ" dirty="0"/>
              <a:t>Další problémy – schopnost mluvit, číst a psát – izolace od většiny</a:t>
            </a:r>
          </a:p>
        </p:txBody>
      </p:sp>
    </p:spTree>
    <p:extLst>
      <p:ext uri="{BB962C8B-B14F-4D97-AF65-F5344CB8AC3E}">
        <p14:creationId xmlns:p14="http://schemas.microsoft.com/office/powerpoint/2010/main" val="3985994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740CA2-FE8D-4CD7-ABE0-E6EB495D6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Přímá osobní újma - odpovědi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1460A3-777D-4746-A1DF-588511608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Hluchota přináší limitace, ale i nové možnosti – z celkového pohledu nemusí jít o újmu</a:t>
            </a:r>
          </a:p>
          <a:p>
            <a:r>
              <a:rPr lang="cs-CZ" dirty="0"/>
              <a:t>Znaková řeč</a:t>
            </a:r>
          </a:p>
          <a:p>
            <a:pPr lvl="1"/>
            <a:r>
              <a:rPr lang="cs-CZ" dirty="0"/>
              <a:t>Bohatý jazyk (prostorové vztahy, větší expresivita díky </a:t>
            </a:r>
            <a:r>
              <a:rPr lang="cs-CZ" dirty="0" err="1"/>
              <a:t>čtyřdimenzionalitě</a:t>
            </a:r>
            <a:endParaRPr lang="cs-CZ" dirty="0"/>
          </a:p>
          <a:p>
            <a:pPr lvl="1"/>
            <a:r>
              <a:rPr lang="cs-CZ" dirty="0"/>
              <a:t>Kultura – poezie, divadlo, humor (proto „kulturní identita“) (</a:t>
            </a:r>
            <a:r>
              <a:rPr lang="cs-CZ" dirty="0" err="1"/>
              <a:t>Sacks</a:t>
            </a:r>
            <a:r>
              <a:rPr lang="cs-CZ" dirty="0"/>
              <a:t> 1991)</a:t>
            </a:r>
          </a:p>
          <a:p>
            <a:r>
              <a:rPr lang="cs-CZ" dirty="0"/>
              <a:t>Posílení ostatních smyslů – vibrace, vizuální stimuly</a:t>
            </a:r>
          </a:p>
          <a:p>
            <a:r>
              <a:rPr lang="cs-CZ" dirty="0"/>
              <a:t>Více </a:t>
            </a:r>
            <a:r>
              <a:rPr lang="cs-CZ" dirty="0" err="1"/>
              <a:t>kválií</a:t>
            </a:r>
            <a:r>
              <a:rPr lang="cs-CZ" dirty="0"/>
              <a:t> neznamená více dobra</a:t>
            </a:r>
          </a:p>
          <a:p>
            <a:pPr lvl="1"/>
            <a:r>
              <a:rPr lang="cs-CZ" dirty="0"/>
              <a:t>Wallis (2019) – neslyšící kaskadérka</a:t>
            </a:r>
          </a:p>
        </p:txBody>
      </p:sp>
    </p:spTree>
    <p:extLst>
      <p:ext uri="{BB962C8B-B14F-4D97-AF65-F5344CB8AC3E}">
        <p14:creationId xmlns:p14="http://schemas.microsoft.com/office/powerpoint/2010/main" val="232738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287EBE-4667-40E3-B5A3-7BACC56A6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Přímá osobní újma - odpovědi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E1C424-301D-4BAF-8668-A9E65E8D07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Hodnocení kvality života je empirická otázka</a:t>
            </a:r>
          </a:p>
          <a:p>
            <a:r>
              <a:rPr lang="cs-CZ" dirty="0"/>
              <a:t>Cooper (2007) – nelze paušálně odsoudit ani akceptovat</a:t>
            </a:r>
          </a:p>
          <a:p>
            <a:r>
              <a:rPr lang="cs-CZ" dirty="0"/>
              <a:t>Wallis (2019), </a:t>
            </a:r>
            <a:r>
              <a:rPr lang="cs-CZ" dirty="0" err="1"/>
              <a:t>Barnes</a:t>
            </a:r>
            <a:r>
              <a:rPr lang="cs-CZ" dirty="0"/>
              <a:t> (2016) – apriorní devalvace života postižených je bezdůvodná a neinformovaná</a:t>
            </a:r>
          </a:p>
          <a:p>
            <a:pPr lvl="1"/>
            <a:r>
              <a:rPr lang="cs-CZ" dirty="0"/>
              <a:t>Postižení nikoli jako deficit, ale pouhý rozdíl (</a:t>
            </a:r>
            <a:r>
              <a:rPr lang="cs-CZ" dirty="0" err="1"/>
              <a:t>Mere-difference</a:t>
            </a:r>
            <a:r>
              <a:rPr lang="cs-CZ" dirty="0"/>
              <a:t> </a:t>
            </a:r>
            <a:r>
              <a:rPr lang="cs-CZ" dirty="0" err="1"/>
              <a:t>view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26776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EC320B-2FDD-4B0C-8761-B0FDB772E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Přímá osobní újma - odpovědi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2B37EF-CDF7-46B0-B7FC-4C47E0C7D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Selekce vede k problému </a:t>
            </a:r>
            <a:r>
              <a:rPr lang="cs-CZ" dirty="0" err="1"/>
              <a:t>neidentity</a:t>
            </a:r>
            <a:r>
              <a:rPr lang="cs-CZ" dirty="0"/>
              <a:t> (Parfit 1984)</a:t>
            </a:r>
          </a:p>
          <a:p>
            <a:r>
              <a:rPr lang="cs-CZ" dirty="0"/>
              <a:t>„Čtrnáctiletá matka“</a:t>
            </a:r>
          </a:p>
          <a:p>
            <a:pPr lvl="1"/>
            <a:r>
              <a:rPr lang="cs-CZ" dirty="0"/>
              <a:t>Čtrnáctiletá dívka otěhotní – volba:</a:t>
            </a:r>
          </a:p>
          <a:p>
            <a:pPr lvl="1"/>
            <a:r>
              <a:rPr lang="cs-CZ" dirty="0"/>
              <a:t>Teď porodí dítě A, které bude mít těžký život.</a:t>
            </a:r>
          </a:p>
          <a:p>
            <a:pPr lvl="1"/>
            <a:r>
              <a:rPr lang="cs-CZ" dirty="0"/>
              <a:t>Interrupce, později porodí dítě B, které bude mít lepší život. </a:t>
            </a:r>
          </a:p>
          <a:p>
            <a:pPr lvl="1"/>
            <a:r>
              <a:rPr lang="cs-CZ" dirty="0"/>
              <a:t>Ublíží matka dítěti A?</a:t>
            </a:r>
          </a:p>
          <a:p>
            <a:pPr lvl="1"/>
            <a:r>
              <a:rPr lang="cs-CZ" dirty="0"/>
              <a:t>A se nemá tak dobře jako B, ale lépe by se mít nemohlo.</a:t>
            </a:r>
          </a:p>
          <a:p>
            <a:pPr lvl="1"/>
            <a:r>
              <a:rPr lang="cs-CZ" dirty="0"/>
              <a:t>Když se matka rozhodne počkat, A se vůbec nenarodí. </a:t>
            </a:r>
          </a:p>
          <a:p>
            <a:pPr lvl="1"/>
            <a:r>
              <a:rPr lang="cs-CZ" dirty="0"/>
              <a:t>Pokud má A život lepší než neexistence, pak má z rozhodnutí prospěch.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6212177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í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1539</TotalTime>
  <Words>1973</Words>
  <Application>Microsoft Office PowerPoint</Application>
  <PresentationFormat>Širokoúhlá obrazovka</PresentationFormat>
  <Paragraphs>229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6" baseType="lpstr">
      <vt:lpstr>Arial</vt:lpstr>
      <vt:lpstr>Calibri</vt:lpstr>
      <vt:lpstr>Trebuchet MS</vt:lpstr>
      <vt:lpstr>Berlín</vt:lpstr>
      <vt:lpstr>Děti na míru,  nebo pod míru</vt:lpstr>
      <vt:lpstr>struktura</vt:lpstr>
      <vt:lpstr>Představení problému</vt:lpstr>
      <vt:lpstr>Úvodní komentáře</vt:lpstr>
      <vt:lpstr>Argumenty proti selekci vrozené hluchoty</vt:lpstr>
      <vt:lpstr>Přímá osobní újma</vt:lpstr>
      <vt:lpstr>Přímá osobní újma - odpovědi</vt:lpstr>
      <vt:lpstr>Přímá osobní újma - odpovědi</vt:lpstr>
      <vt:lpstr>Přímá osobní újma - odpovědi</vt:lpstr>
      <vt:lpstr>Přímá osobní újma - odpovědi</vt:lpstr>
      <vt:lpstr>Přímá osobní újma - odpovědi</vt:lpstr>
      <vt:lpstr>Argumenty proti selekci vrozené hluchoty</vt:lpstr>
      <vt:lpstr>Nepřímá osobní újma – omezení příležitostí</vt:lpstr>
      <vt:lpstr>Nepřímá osobní újma – odpovědi</vt:lpstr>
      <vt:lpstr>Argumenty proti selekci vrozené hluchoty</vt:lpstr>
      <vt:lpstr>Neosobní újma</vt:lpstr>
      <vt:lpstr>Neosobní újma - odpovědi</vt:lpstr>
      <vt:lpstr>Neosobní újma - odpovědi</vt:lpstr>
      <vt:lpstr>Výběr klíčových argumentů a polemika</vt:lpstr>
      <vt:lpstr>Problém neidentity</vt:lpstr>
      <vt:lpstr>Problém neidentity – aspekt identity</vt:lpstr>
      <vt:lpstr>Problém neidentity – aspekt identity</vt:lpstr>
      <vt:lpstr>Problém neidentity – aspekt újmy</vt:lpstr>
      <vt:lpstr>Další argumenty – dvojí kultura</vt:lpstr>
      <vt:lpstr>Další argumenty – způsobení postižení</vt:lpstr>
      <vt:lpstr>Další argumenty – objektivní koncepce blaha</vt:lpstr>
      <vt:lpstr>Další argumenty – biologický model postižení</vt:lpstr>
      <vt:lpstr>Další argumenty – nevratnost limitací</vt:lpstr>
      <vt:lpstr>Závěr</vt:lpstr>
      <vt:lpstr>Literatura</vt:lpstr>
      <vt:lpstr>Literatura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Děti na míru,  nebo pod míru</dc:title>
  <dc:creator>Radim Bělohrad</dc:creator>
  <cp:lastModifiedBy>Radim Bělohrad</cp:lastModifiedBy>
  <cp:revision>41</cp:revision>
  <dcterms:created xsi:type="dcterms:W3CDTF">2021-03-21T13:06:26Z</dcterms:created>
  <dcterms:modified xsi:type="dcterms:W3CDTF">2021-03-22T14:45:31Z</dcterms:modified>
</cp:coreProperties>
</file>