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3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90480-8855-41FC-9DF9-6E0C7127D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070E62-2FF8-409B-89FD-CB5D34C8D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C47208-A7A6-47E3-8B2E-FE2F4F389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F06865-F312-4C85-B017-91AEACFB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EF6FBB-EEA1-4565-9822-5B4CE5F8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72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1A49B-088C-41B9-BDCC-6358044E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68BFDD-74E8-4E3C-A6A8-A594FD795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E9995E-4BAB-4DC7-A6B1-4276785D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B60130-9964-4F7B-BB0E-757C9F66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FBFADE-D842-416C-865D-C36E26A9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67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D0FC81B-4B80-4C4B-BB64-4A025F771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1D6E31-BA3B-47A5-97E7-4CCF71F53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3C998B-ABC1-4AC6-B32C-28F4D293C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A89822-409B-4B1C-8BDF-B1C591981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5FDE64-D68B-4525-86F4-0BA0A89DE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16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6DC2C-5243-415E-ACF1-D5AF91097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6FFFE-F408-466F-A328-CA2BD3322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DDB319-7C6C-4670-A2FA-663769BD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BAD053-3E20-4B49-9AB6-966B5302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117601-EC7B-49F9-A3BD-A8AAC5EF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250CC-C112-4C4A-A056-46BE4D968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FCB436-0FC9-4805-806A-C258DAC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93FA5B-6C2D-4421-A0C3-311BAA0DE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0EC675-B6D9-485F-B3D3-90A86C5E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5ACAA2-4CEF-4CB7-A1E5-5241791E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14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DB36C-9262-497F-8E9F-0DAE4455E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67A833-D17B-4716-9A7B-B2285E5DB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652E4E-194E-4EBB-B3FB-7658862B4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0F04A7-FFC3-44BA-9AA2-9F81D30B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F798E5-B646-48D4-AA3D-42A50D79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64AC23-BC48-41C1-AC14-399719D9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0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76D82-52AE-44A9-8CD5-1AC5BE8A3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B3D8F6-1C5C-40CE-8462-3FF3DF3FA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74109C-F66D-40A7-BA9B-BA0409850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1445AA-33E8-4BAE-8C3B-9317ED584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F561BA-8710-4290-BA2D-97A30BFF1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6EBA1F-B7B1-4D34-BBEB-B31300EA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B90543-166B-4096-BEC6-73E2CAB6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96A3611-C4A8-4BA8-8593-C48BB113A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73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C8BFA-8147-4E1E-9592-B929E2B7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3319F5-4787-46F1-A637-855EB7861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D565B84-0D84-4EAD-881A-C6F7211E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5D5B61-421D-43B8-8568-56C0E638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83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4DDC74-697F-40EF-85D2-4F35BE7B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2EB58B-7906-4A71-A2B2-3587E0B5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03E530-F8F1-4AD8-8F57-B278C44D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40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426A4-E17C-42EE-8C95-A60435D8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BAE8C-45BA-4907-8F74-90E390A85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4794D2E-B5A9-40DB-A26E-D9C3765EF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59DEC8-4A7C-4544-8E68-51F8B9688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E31826-5657-47C9-9A1B-F1A47BD6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EA5627-441D-403A-8291-523CA49D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83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3D2E0-8FB1-48FC-B95E-CC4811C4D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C8F8B3B-BF27-4DE3-95B6-6AF8ECC6C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9ED898-FE78-47EF-934F-8A7E90102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383FB9-ECFE-49B0-8B9D-06CC16ED5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4CC92E-A3EC-4531-AC92-91DD3BDD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4226CD-2910-4CB4-B944-9878AE96D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01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12537F-BDD4-4E4A-86C0-56230FBC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D98B34-242E-44A6-967F-6A85CC063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8BD561-A3A3-4EBD-A17E-17C10BB3E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6EEE-C08D-4C00-B823-897403602ADA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6DD535-16F1-4643-AB0D-5190D07DE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526838-7438-44DA-B246-4004AA580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3C2C2-FD4E-4FD4-9679-E55DBFD34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4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EFB36-2F08-48A4-964A-2E613279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solidFill>
                  <a:srgbClr val="FF0000"/>
                </a:solidFill>
              </a:rPr>
              <a:t>PARTICÍPIO PASSADO:                                 (1)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E99B36-2749-408D-81AE-2F597BD37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  <a:p>
            <a:r>
              <a:rPr lang="pt-PT" dirty="0"/>
              <a:t>PARTICÍPIO PASSADO REGULAR       </a:t>
            </a:r>
          </a:p>
          <a:p>
            <a:endParaRPr lang="pt-PT" dirty="0"/>
          </a:p>
          <a:p>
            <a:r>
              <a:rPr lang="pt-PT" dirty="0"/>
              <a:t>PARTICÍPIO PASSADO IRREGULAR</a:t>
            </a:r>
          </a:p>
          <a:p>
            <a:endParaRPr lang="pt-PT" dirty="0"/>
          </a:p>
          <a:p>
            <a:r>
              <a:rPr lang="pt-PT" dirty="0"/>
              <a:t>PARTICÍPIO PASSADO REGULAR </a:t>
            </a:r>
            <a:r>
              <a:rPr lang="pt-PT" sz="4000" dirty="0">
                <a:solidFill>
                  <a:srgbClr val="FF0000"/>
                </a:solidFill>
              </a:rPr>
              <a:t>+ </a:t>
            </a:r>
            <a:r>
              <a:rPr lang="pt-PT" dirty="0"/>
              <a:t>IRREGULAR </a:t>
            </a:r>
          </a:p>
          <a:p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7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DE15B-D413-4F5A-A5F9-0AE8068E1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PARTICÍPIO PASSADO   regular  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D12AD9-ED18-476F-A345-BF0355574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  <a:p>
            <a:r>
              <a:rPr lang="pt-PT" dirty="0"/>
              <a:t>COMPR</a:t>
            </a:r>
            <a:r>
              <a:rPr lang="pt-PT" dirty="0">
                <a:solidFill>
                  <a:srgbClr val="FF0000"/>
                </a:solidFill>
              </a:rPr>
              <a:t>AR      - COMPR+</a:t>
            </a:r>
            <a:r>
              <a:rPr lang="pt-PT" sz="4000" dirty="0">
                <a:solidFill>
                  <a:srgbClr val="FF0000"/>
                </a:solidFill>
              </a:rPr>
              <a:t>ADO</a:t>
            </a:r>
          </a:p>
          <a:p>
            <a:endParaRPr lang="pt-PT" dirty="0">
              <a:solidFill>
                <a:srgbClr val="FF0000"/>
              </a:solidFill>
            </a:endParaRPr>
          </a:p>
          <a:p>
            <a:endParaRPr lang="pt-P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/>
              <a:t>BEB</a:t>
            </a:r>
            <a:r>
              <a:rPr lang="pt-PT" dirty="0">
                <a:solidFill>
                  <a:srgbClr val="FF0000"/>
                </a:solidFill>
              </a:rPr>
              <a:t>ER                - BEB+</a:t>
            </a:r>
            <a:r>
              <a:rPr lang="pt-PT" sz="4000" dirty="0">
                <a:solidFill>
                  <a:srgbClr val="FF0000"/>
                </a:solidFill>
              </a:rPr>
              <a:t>IDO</a:t>
            </a:r>
          </a:p>
          <a:p>
            <a:pPr marL="0" indent="0">
              <a:buNone/>
            </a:pPr>
            <a:endParaRPr lang="pt-P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b="1" dirty="0"/>
              <a:t>PART</a:t>
            </a:r>
            <a:r>
              <a:rPr lang="pt-PT" dirty="0">
                <a:solidFill>
                  <a:srgbClr val="FF0000"/>
                </a:solidFill>
              </a:rPr>
              <a:t>IR               - PART+</a:t>
            </a:r>
            <a:r>
              <a:rPr lang="pt-PT" sz="4000" dirty="0">
                <a:solidFill>
                  <a:srgbClr val="FF0000"/>
                </a:solidFill>
              </a:rPr>
              <a:t>IDO</a:t>
            </a:r>
          </a:p>
        </p:txBody>
      </p:sp>
    </p:spTree>
    <p:extLst>
      <p:ext uri="{BB962C8B-B14F-4D97-AF65-F5344CB8AC3E}">
        <p14:creationId xmlns:p14="http://schemas.microsoft.com/office/powerpoint/2010/main" val="408548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CE94D-1F43-4904-9DA1-375748194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solidFill>
                  <a:srgbClr val="FF0000"/>
                </a:solidFill>
              </a:rPr>
              <a:t>!!</a:t>
            </a:r>
            <a:r>
              <a:rPr lang="pt-PT" dirty="0"/>
              <a:t>PARTICÍPIOS PASSADOS irregulares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3681E-9D4C-4A66-827F-A59EC0EBD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PT" dirty="0"/>
          </a:p>
          <a:p>
            <a:r>
              <a:rPr lang="pt-PT" dirty="0"/>
              <a:t>Formação irregular:</a:t>
            </a:r>
          </a:p>
          <a:p>
            <a:pPr marL="0" indent="0">
              <a:buNone/>
            </a:pPr>
            <a:r>
              <a:rPr lang="pt-PT" dirty="0"/>
              <a:t>   Fazer – feito                  ganhar – ganho               cobrir - coberto</a:t>
            </a:r>
          </a:p>
          <a:p>
            <a:pPr marL="0" indent="0">
              <a:buNone/>
            </a:pPr>
            <a:r>
              <a:rPr lang="pt-PT" dirty="0"/>
              <a:t>   Dizer – dito                   gastar – gasto                  abrir - aberto</a:t>
            </a:r>
          </a:p>
          <a:p>
            <a:pPr marL="0" indent="0">
              <a:buNone/>
            </a:pPr>
            <a:r>
              <a:rPr lang="pt-PT" dirty="0"/>
              <a:t>   Pôr – posto                   pagar – pago                    vir – vindo                   </a:t>
            </a:r>
          </a:p>
          <a:p>
            <a:pPr marL="0" indent="0">
              <a:buNone/>
            </a:pPr>
            <a:r>
              <a:rPr lang="pt-PT" dirty="0"/>
              <a:t>   ver – visto                     escrever - escrito</a:t>
            </a:r>
          </a:p>
          <a:p>
            <a:pPr marL="0" indent="0">
              <a:buNone/>
            </a:pPr>
            <a:r>
              <a:rPr lang="pt-PT" dirty="0"/>
              <a:t>   </a:t>
            </a:r>
          </a:p>
          <a:p>
            <a:pPr marL="0" indent="0">
              <a:buNone/>
            </a:pPr>
            <a:r>
              <a:rPr lang="pt-PT" dirty="0"/>
              <a:t>(São invariáveis  quando acompanham o </a:t>
            </a:r>
            <a:r>
              <a:rPr lang="pt-PT" b="1" dirty="0"/>
              <a:t>verbo TER nos tempos compostos)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34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30D99-C8E6-4415-8B02-E0A4878DE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VERBOS COM PARTICÍPIOS  </a:t>
            </a:r>
            <a:r>
              <a:rPr lang="pt-PT" dirty="0">
                <a:solidFill>
                  <a:srgbClr val="FF0000"/>
                </a:solidFill>
              </a:rPr>
              <a:t>REGULARES</a:t>
            </a:r>
            <a:r>
              <a:rPr lang="pt-PT" dirty="0"/>
              <a:t>  E</a:t>
            </a:r>
            <a:br>
              <a:rPr lang="pt-PT" dirty="0"/>
            </a:br>
            <a:r>
              <a:rPr lang="pt-PT" dirty="0"/>
              <a:t>                                                </a:t>
            </a:r>
            <a:r>
              <a:rPr lang="pt-PT" dirty="0">
                <a:solidFill>
                  <a:srgbClr val="FF0000"/>
                </a:solidFill>
              </a:rPr>
              <a:t>IRREGULARES</a:t>
            </a:r>
            <a:br>
              <a:rPr lang="pt-PT" dirty="0">
                <a:solidFill>
                  <a:srgbClr val="FF0000"/>
                </a:solidFill>
              </a:rPr>
            </a:br>
            <a:r>
              <a:rPr lang="pt-BR" b="1" dirty="0"/>
              <a:t>/particípio passado duplo/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B4E94-56EB-4954-9EF5-E4F33AE88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dirty="0"/>
              <a:t>USAMOS </a:t>
            </a:r>
          </a:p>
          <a:p>
            <a:r>
              <a:rPr lang="cs-CZ" dirty="0"/>
              <a:t>PARTICÍPIOS  REGULARES </a:t>
            </a:r>
            <a:r>
              <a:rPr lang="pt-PT" dirty="0"/>
              <a:t> quando  o verbo auxiliar é:</a:t>
            </a:r>
          </a:p>
          <a:p>
            <a:pPr marL="0" indent="0">
              <a:buNone/>
            </a:pPr>
            <a:r>
              <a:rPr lang="pt-PT" dirty="0"/>
              <a:t>   TER   (haver) – por exemplo: tempos compostos como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u="sng" dirty="0"/>
              <a:t>* Pretérito Perfeito Composto do Indicativo – </a:t>
            </a:r>
          </a:p>
          <a:p>
            <a:pPr marL="0" indent="0">
              <a:buNone/>
            </a:pPr>
            <a:r>
              <a:rPr lang="pt-PT" u="sng" dirty="0"/>
              <a:t>   Aos poucos </a:t>
            </a:r>
            <a:r>
              <a:rPr lang="pt-PT" u="sng" dirty="0">
                <a:solidFill>
                  <a:srgbClr val="FF0000"/>
                </a:solidFill>
              </a:rPr>
              <a:t>ele tem convencido </a:t>
            </a:r>
            <a:r>
              <a:rPr lang="pt-PT" u="sng" dirty="0"/>
              <a:t>os amigos a ler mais.  </a:t>
            </a:r>
            <a:r>
              <a:rPr lang="pt-PT" b="1" u="sng" dirty="0">
                <a:solidFill>
                  <a:srgbClr val="FFC000"/>
                </a:solidFill>
              </a:rPr>
              <a:t>««« </a:t>
            </a:r>
            <a:r>
              <a:rPr lang="pt-PT" i="1" u="sng" dirty="0"/>
              <a:t>convencer – convencido - convicto</a:t>
            </a:r>
          </a:p>
          <a:p>
            <a:pPr marL="0" indent="0">
              <a:buNone/>
            </a:pPr>
            <a:r>
              <a:rPr lang="pt-PT" u="sng" dirty="0"/>
              <a:t>   </a:t>
            </a:r>
          </a:p>
          <a:p>
            <a:pPr marL="0" indent="0">
              <a:buNone/>
            </a:pPr>
            <a:r>
              <a:rPr lang="pt-PT" dirty="0"/>
              <a:t>  * Pretérito Mais – que – Perfeito Composto do Indicativo</a:t>
            </a:r>
          </a:p>
          <a:p>
            <a:pPr marL="0" indent="0">
              <a:buNone/>
            </a:pPr>
            <a:r>
              <a:rPr lang="pt-PT" dirty="0"/>
              <a:t>   Quando ele chegou, eu já </a:t>
            </a:r>
            <a:r>
              <a:rPr lang="pt-PT" dirty="0">
                <a:solidFill>
                  <a:srgbClr val="FF0000"/>
                </a:solidFill>
              </a:rPr>
              <a:t>tinha convencido </a:t>
            </a:r>
            <a:r>
              <a:rPr lang="pt-PT" dirty="0"/>
              <a:t>o Pedro a ficar connosco.</a:t>
            </a:r>
          </a:p>
          <a:p>
            <a:pPr marL="0" indent="0">
              <a:buNone/>
            </a:pPr>
            <a:endParaRPr lang="pt-PT" dirty="0"/>
          </a:p>
          <a:p>
            <a:r>
              <a:rPr lang="cs-CZ" dirty="0"/>
              <a:t>PARTICÍPIOS IRREGULARES</a:t>
            </a:r>
            <a:r>
              <a:rPr lang="pt-PT" dirty="0"/>
              <a:t> </a:t>
            </a:r>
            <a:r>
              <a:rPr lang="pt-BR" dirty="0"/>
              <a:t>são acompanhados dos verbos auxiliares</a:t>
            </a:r>
            <a:endParaRPr lang="pt-PT" dirty="0"/>
          </a:p>
          <a:p>
            <a:r>
              <a:rPr lang="pt-PT" dirty="0"/>
              <a:t>SER  - </a:t>
            </a:r>
            <a:r>
              <a:rPr lang="pt-PT" dirty="0">
                <a:solidFill>
                  <a:srgbClr val="FF0000"/>
                </a:solidFill>
              </a:rPr>
              <a:t>ESTAR (ver quadro 7)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3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E3E22-3971-4B35-85E4-B50F512D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!!!! MAS </a:t>
            </a:r>
            <a:r>
              <a:rPr lang="pt-PT" dirty="0">
                <a:solidFill>
                  <a:srgbClr val="FF0000"/>
                </a:solidFill>
              </a:rPr>
              <a:t>há verbos com Particípio Passado DUPLO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A6CE84-913D-4EE0-B90B-59959DCEA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t-PT" dirty="0"/>
          </a:p>
          <a:p>
            <a:r>
              <a:rPr lang="pt-PT" u="sng" dirty="0"/>
              <a:t>em que a forma irregular se usa com o verbo ter </a:t>
            </a:r>
            <a:r>
              <a:rPr lang="pt-PT" dirty="0"/>
              <a:t>– haver:</a:t>
            </a:r>
          </a:p>
          <a:p>
            <a:endParaRPr lang="pt-PT" dirty="0"/>
          </a:p>
          <a:p>
            <a:r>
              <a:rPr lang="pt-PT" dirty="0"/>
              <a:t>pagar – pagado – pago                        »»» tenho pago</a:t>
            </a:r>
          </a:p>
          <a:p>
            <a:r>
              <a:rPr lang="pt-PT" dirty="0"/>
              <a:t>ganhar – ganhado – ganho                »»» tenho ganho</a:t>
            </a:r>
          </a:p>
          <a:p>
            <a:r>
              <a:rPr lang="pt-PT" dirty="0"/>
              <a:t>gastar  </a:t>
            </a:r>
            <a:r>
              <a:rPr lang="pt-PT"/>
              <a:t>- gastado </a:t>
            </a:r>
            <a:r>
              <a:rPr lang="pt-PT" dirty="0"/>
              <a:t>– gasto                    »»» tenho gasto</a:t>
            </a:r>
          </a:p>
          <a:p>
            <a:r>
              <a:rPr lang="pt-PT" dirty="0"/>
              <a:t>limpar – limpado – limpo                   »»» tenho limpo</a:t>
            </a:r>
          </a:p>
          <a:p>
            <a:r>
              <a:rPr lang="pt-PT" dirty="0"/>
              <a:t>aceitar – aceitado – aceite                  »»» tenho aceite</a:t>
            </a:r>
          </a:p>
          <a:p>
            <a:r>
              <a:rPr lang="pt-PT" dirty="0"/>
              <a:t>entregar – entregado – entregue       »»» tenho entregue</a:t>
            </a:r>
          </a:p>
          <a:p>
            <a:r>
              <a:rPr lang="pt-PT" dirty="0"/>
              <a:t>salvar – salvado – salvo                       »»» tenho  salvo</a:t>
            </a:r>
          </a:p>
          <a:p>
            <a:r>
              <a:rPr lang="pt-PT" dirty="0"/>
              <a:t>expulsar – expulsado – expulso          »»» tenho expulso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(particípio regular caiu em desuso)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28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842A7-9351-44A9-9DC0-C9613C5FA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solidFill>
                  <a:srgbClr val="00B050"/>
                </a:solidFill>
              </a:rPr>
              <a:t>PASSIVA de ESTADO  </a:t>
            </a:r>
            <a:r>
              <a:rPr lang="pt-PT" u="sng" dirty="0"/>
              <a:t>(adjetival) 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BE62BC-F8AB-47CD-AC55-2C0F1AB19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u="sng" dirty="0"/>
              <a:t>ESTAR + particípio passado :</a:t>
            </a:r>
          </a:p>
          <a:p>
            <a:endParaRPr lang="pt-PT" u="sng" dirty="0"/>
          </a:p>
          <a:p>
            <a:r>
              <a:rPr lang="pt-PT" dirty="0"/>
              <a:t>As crianças comeram o bolo.  / já não há bolo/ O bolo </a:t>
            </a:r>
            <a:r>
              <a:rPr lang="pt-PT" b="1" dirty="0">
                <a:solidFill>
                  <a:srgbClr val="FF0000"/>
                </a:solidFill>
              </a:rPr>
              <a:t>está </a:t>
            </a:r>
            <a:r>
              <a:rPr lang="pt-PT" dirty="0">
                <a:solidFill>
                  <a:srgbClr val="FF0000"/>
                </a:solidFill>
              </a:rPr>
              <a:t>comido</a:t>
            </a:r>
            <a:r>
              <a:rPr lang="pt-PT" dirty="0"/>
              <a:t>.</a:t>
            </a:r>
          </a:p>
          <a:p>
            <a:endParaRPr lang="pt-PT" dirty="0"/>
          </a:p>
          <a:p>
            <a:r>
              <a:rPr lang="pt-PT" dirty="0"/>
              <a:t>Ela fez </a:t>
            </a:r>
            <a:r>
              <a:rPr lang="pt-PT" sz="4000" dirty="0"/>
              <a:t>o</a:t>
            </a:r>
            <a:r>
              <a:rPr lang="pt-PT" dirty="0"/>
              <a:t> jantar. »»» O jantar </a:t>
            </a:r>
            <a:r>
              <a:rPr lang="pt-PT" b="1" dirty="0">
                <a:solidFill>
                  <a:srgbClr val="FF0000"/>
                </a:solidFill>
              </a:rPr>
              <a:t>está</a:t>
            </a:r>
            <a:r>
              <a:rPr lang="pt-PT" dirty="0">
                <a:solidFill>
                  <a:srgbClr val="FF0000"/>
                </a:solidFill>
              </a:rPr>
              <a:t> feit</a:t>
            </a:r>
            <a:r>
              <a:rPr lang="pt-PT" sz="4000" dirty="0">
                <a:solidFill>
                  <a:srgbClr val="FF0000"/>
                </a:solidFill>
              </a:rPr>
              <a:t>o</a:t>
            </a:r>
            <a:r>
              <a:rPr lang="pt-PT" dirty="0">
                <a:solidFill>
                  <a:srgbClr val="FF0000"/>
                </a:solidFill>
              </a:rPr>
              <a:t>.</a:t>
            </a:r>
          </a:p>
          <a:p>
            <a:r>
              <a:rPr lang="pt-PT" dirty="0"/>
              <a:t>Ele pôs </a:t>
            </a:r>
            <a:r>
              <a:rPr lang="pt-PT" sz="4000" dirty="0"/>
              <a:t>a</a:t>
            </a:r>
            <a:r>
              <a:rPr lang="pt-PT" dirty="0"/>
              <a:t> mesa. »»»A mesa </a:t>
            </a:r>
            <a:r>
              <a:rPr lang="pt-PT" dirty="0">
                <a:solidFill>
                  <a:srgbClr val="FF0000"/>
                </a:solidFill>
              </a:rPr>
              <a:t>está post</a:t>
            </a:r>
            <a:r>
              <a:rPr lang="pt-PT" sz="4000" dirty="0">
                <a:solidFill>
                  <a:srgbClr val="FF0000"/>
                </a:solidFill>
              </a:rPr>
              <a:t>a</a:t>
            </a:r>
            <a:r>
              <a:rPr lang="pt-PT" dirty="0">
                <a:solidFill>
                  <a:srgbClr val="FF0000"/>
                </a:solidFill>
              </a:rPr>
              <a:t>.</a:t>
            </a:r>
          </a:p>
          <a:p>
            <a:r>
              <a:rPr lang="pt-PT" dirty="0"/>
              <a:t>Nós apanhámos as maçãs. »»» AS maçãs </a:t>
            </a:r>
            <a:r>
              <a:rPr lang="pt-PT" dirty="0">
                <a:solidFill>
                  <a:srgbClr val="FF0000"/>
                </a:solidFill>
              </a:rPr>
              <a:t>estão apanhad</a:t>
            </a:r>
            <a:r>
              <a:rPr lang="pt-PT" sz="4300" dirty="0">
                <a:solidFill>
                  <a:srgbClr val="FF0000"/>
                </a:solidFill>
              </a:rPr>
              <a:t>as</a:t>
            </a:r>
            <a:r>
              <a:rPr lang="pt-PT" dirty="0">
                <a:solidFill>
                  <a:srgbClr val="FF0000"/>
                </a:solidFill>
              </a:rPr>
              <a:t>.</a:t>
            </a:r>
          </a:p>
          <a:p>
            <a:r>
              <a:rPr lang="pt-PT" dirty="0"/>
              <a:t>Eu arrumei </a:t>
            </a:r>
            <a:r>
              <a:rPr lang="pt-PT" sz="3900" dirty="0"/>
              <a:t>os</a:t>
            </a:r>
            <a:r>
              <a:rPr lang="pt-PT" dirty="0"/>
              <a:t> livros na estante. »»» Os livros </a:t>
            </a:r>
            <a:r>
              <a:rPr lang="pt-PT" dirty="0">
                <a:solidFill>
                  <a:srgbClr val="FF0000"/>
                </a:solidFill>
              </a:rPr>
              <a:t>estão arrumadOS</a:t>
            </a:r>
          </a:p>
          <a:p>
            <a:r>
              <a:rPr lang="pt-PT" dirty="0"/>
              <a:t>Eles entregaram </a:t>
            </a:r>
            <a:r>
              <a:rPr lang="pt-PT" sz="4000" dirty="0"/>
              <a:t>os</a:t>
            </a:r>
            <a:r>
              <a:rPr lang="pt-PT" dirty="0"/>
              <a:t> documentos. »»» Os documentos </a:t>
            </a:r>
            <a:r>
              <a:rPr lang="pt-PT" dirty="0">
                <a:solidFill>
                  <a:srgbClr val="FF0000"/>
                </a:solidFill>
              </a:rPr>
              <a:t>estão entregu</a:t>
            </a:r>
            <a:r>
              <a:rPr lang="pt-PT" dirty="0">
                <a:solidFill>
                  <a:srgbClr val="0070C0"/>
                </a:solidFill>
              </a:rPr>
              <a:t>e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pt-PT" dirty="0">
                <a:solidFill>
                  <a:srgbClr val="FF0000"/>
                </a:solidFill>
              </a:rPr>
              <a:t>.</a:t>
            </a:r>
          </a:p>
          <a:p>
            <a:r>
              <a:rPr lang="pt-PT" dirty="0"/>
              <a:t>Ela pagou </a:t>
            </a:r>
            <a:r>
              <a:rPr lang="pt-PT" sz="4600" dirty="0"/>
              <a:t>a</a:t>
            </a:r>
            <a:r>
              <a:rPr lang="pt-PT" dirty="0"/>
              <a:t> conta.  A conta</a:t>
            </a:r>
            <a:r>
              <a:rPr lang="pt-PT" dirty="0">
                <a:solidFill>
                  <a:srgbClr val="FF0000"/>
                </a:solidFill>
              </a:rPr>
              <a:t> está pag</a:t>
            </a:r>
            <a:r>
              <a:rPr lang="pt-PT" sz="4100" b="1" dirty="0">
                <a:solidFill>
                  <a:srgbClr val="FF0000"/>
                </a:solidFill>
              </a:rPr>
              <a:t>a</a:t>
            </a:r>
            <a:r>
              <a:rPr lang="pt-PT" dirty="0">
                <a:solidFill>
                  <a:srgbClr val="FF0000"/>
                </a:solidFill>
              </a:rPr>
              <a:t>.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01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382</Words>
  <Application>Microsoft Office PowerPoint</Application>
  <PresentationFormat>Širokoúhlá obrazovka</PresentationFormat>
  <Paragraphs>62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PARTICÍPIO PASSADO:                                 (1)</vt:lpstr>
      <vt:lpstr>PARTICÍPIO PASSADO   regular  </vt:lpstr>
      <vt:lpstr>!!PARTICÍPIOS PASSADOS irregulares</vt:lpstr>
      <vt:lpstr>VERBOS COM PARTICÍPIOS  REGULARES  E                                                 IRREGULARES /particípio passado duplo/</vt:lpstr>
      <vt:lpstr>!!!! MAS há verbos com Particípio Passado DUPLO</vt:lpstr>
      <vt:lpstr>PASSIVA de ESTADO  (adjetival)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Fatima Nery</dc:creator>
  <cp:lastModifiedBy>Fatima Nery</cp:lastModifiedBy>
  <cp:revision>21</cp:revision>
  <dcterms:created xsi:type="dcterms:W3CDTF">2021-04-13T15:23:35Z</dcterms:created>
  <dcterms:modified xsi:type="dcterms:W3CDTF">2021-04-13T20:01:09Z</dcterms:modified>
</cp:coreProperties>
</file>