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media/image1.png" ContentType="image/png"/>
  <Override PartName="/ppt/media/image2.wmf" ContentType="image/x-wmf"/>
  <Override PartName="/ppt/media/image3.wmf" ContentType="image/x-wmf"/>
  <Override PartName="/ppt/media/image4.wmf" ContentType="image/x-wmf"/>
  <Override PartName="/ppt/media/image11.png" ContentType="image/png"/>
  <Override PartName="/ppt/media/image5.jpeg" ContentType="image/jpeg"/>
  <Override PartName="/ppt/media/image6.wmf" ContentType="image/x-wmf"/>
  <Override PartName="/ppt/media/image7.png" ContentType="image/png"/>
  <Override PartName="/ppt/media/image8.png" ContentType="image/png"/>
  <Override PartName="/ppt/media/image9.png" ContentType="image/png"/>
  <Override PartName="/ppt/media/image10.jpeg" ContentType="image/jpe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VERBOS</a:t>
          </a:r>
        </a:p>
        <a:p>
          <a:r>
            <a:rPr lang="pt-PT" i="1" dirty="0"/>
            <a:t>Prometer que + F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NÚCLEO SUBCATEGORIZANTE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NOMES</a:t>
          </a:r>
        </a:p>
        <a:p>
          <a:r>
            <a:rPr lang="pt-PT" i="1" dirty="0"/>
            <a:t>Ter a ideia de + F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ADJETIVOS</a:t>
          </a:r>
        </a:p>
        <a:p>
          <a:r>
            <a:rPr lang="pt-PT" i="1" dirty="0"/>
            <a:t>Ser capaz de + F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3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3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3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predicativo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Funções sintáticas das frases completivas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sujeito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complemento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7C67C5B9-5D00-4B16-91F3-8C5EA0162D71}">
      <dgm:prSet/>
      <dgm:spPr/>
      <dgm:t>
        <a:bodyPr/>
        <a:lstStyle/>
        <a:p>
          <a:r>
            <a:rPr lang="pt-PT" dirty="0"/>
            <a:t>apositivo</a:t>
          </a:r>
          <a:endParaRPr lang="cs-CZ" dirty="0"/>
        </a:p>
      </dgm:t>
    </dgm:pt>
    <dgm:pt modelId="{9BE7E2B5-60CE-439A-968D-43145F543FF4}" type="parTrans" cxnId="{36C48775-C3C8-44AF-A090-A1DCBEAB2988}">
      <dgm:prSet/>
      <dgm:spPr/>
    </dgm:pt>
    <dgm:pt modelId="{161A07E1-29E6-49BA-8A7E-9D5FD612C729}" type="sibTrans" cxnId="{36C48775-C3C8-44AF-A090-A1DCBEAB2988}">
      <dgm:prSet/>
      <dgm:spPr/>
    </dgm:pt>
    <dgm:pt modelId="{A8A03FDB-C22C-4406-98A0-49DAA41962F9}">
      <dgm:prSet/>
      <dgm:spPr/>
      <dgm:t>
        <a:bodyPr/>
        <a:lstStyle/>
        <a:p>
          <a:r>
            <a:rPr lang="pt-PT" dirty="0"/>
            <a:t>Agente da passiva</a:t>
          </a:r>
          <a:endParaRPr lang="cs-CZ" dirty="0"/>
        </a:p>
      </dgm:t>
    </dgm:pt>
    <dgm:pt modelId="{48C69111-EFC7-4C71-B659-60253FDDDFD0}" type="parTrans" cxnId="{A13096CB-D7CA-4D06-8C47-EDFE234489EA}">
      <dgm:prSet/>
      <dgm:spPr/>
    </dgm:pt>
    <dgm:pt modelId="{6D35B453-E167-4375-97C6-63B4927132C8}" type="sibTrans" cxnId="{A13096CB-D7CA-4D06-8C47-EDFE234489EA}">
      <dgm:prSet/>
      <dgm:spPr/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5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5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5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  <dgm:pt modelId="{2E3A189F-5472-4B5B-B95D-699925665395}" type="pres">
      <dgm:prSet presAssocID="{AAC396C2-245A-4F61-A449-7492B5C3707D}" presName="sibSpaceTwo" presStyleCnt="0"/>
      <dgm:spPr/>
    </dgm:pt>
    <dgm:pt modelId="{6E49F8C9-64F7-4B17-82D8-7FCEF24FEF88}" type="pres">
      <dgm:prSet presAssocID="{7C67C5B9-5D00-4B16-91F3-8C5EA0162D71}" presName="vertTwo" presStyleCnt="0"/>
      <dgm:spPr/>
    </dgm:pt>
    <dgm:pt modelId="{5A78BAC0-CDE6-4376-A4D6-79D3F10BBBA0}" type="pres">
      <dgm:prSet presAssocID="{7C67C5B9-5D00-4B16-91F3-8C5EA0162D71}" presName="txTwo" presStyleLbl="node2" presStyleIdx="3" presStyleCnt="5">
        <dgm:presLayoutVars>
          <dgm:chPref val="3"/>
        </dgm:presLayoutVars>
      </dgm:prSet>
      <dgm:spPr/>
    </dgm:pt>
    <dgm:pt modelId="{2416973C-4D3E-4C2F-A8DA-8F39E1C42164}" type="pres">
      <dgm:prSet presAssocID="{7C67C5B9-5D00-4B16-91F3-8C5EA0162D71}" presName="horzTwo" presStyleCnt="0"/>
      <dgm:spPr/>
    </dgm:pt>
    <dgm:pt modelId="{22E18CD3-07FA-4E41-A355-632879BEB2BA}" type="pres">
      <dgm:prSet presAssocID="{161A07E1-29E6-49BA-8A7E-9D5FD612C729}" presName="sibSpaceTwo" presStyleCnt="0"/>
      <dgm:spPr/>
    </dgm:pt>
    <dgm:pt modelId="{F66E8CF0-204D-4931-9605-BDD7F17D91B1}" type="pres">
      <dgm:prSet presAssocID="{A8A03FDB-C22C-4406-98A0-49DAA41962F9}" presName="vertTwo" presStyleCnt="0"/>
      <dgm:spPr/>
    </dgm:pt>
    <dgm:pt modelId="{181B27F5-CB41-45A1-83D3-A36417C817F0}" type="pres">
      <dgm:prSet presAssocID="{A8A03FDB-C22C-4406-98A0-49DAA41962F9}" presName="txTwo" presStyleLbl="node2" presStyleIdx="4" presStyleCnt="5">
        <dgm:presLayoutVars>
          <dgm:chPref val="3"/>
        </dgm:presLayoutVars>
      </dgm:prSet>
      <dgm:spPr/>
    </dgm:pt>
    <dgm:pt modelId="{0892BCC6-52C6-41B9-8B57-D90494A5085B}" type="pres">
      <dgm:prSet presAssocID="{A8A03FDB-C22C-4406-98A0-49DAA41962F9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DE366F63-9DF3-4BA7-97A4-9E379107B1DA}" type="presOf" srcId="{7C67C5B9-5D00-4B16-91F3-8C5EA0162D71}" destId="{5A78BAC0-CDE6-4376-A4D6-79D3F10BBBA0}" srcOrd="0" destOrd="0" presId="urn:microsoft.com/office/officeart/2005/8/layout/hierarchy4"/>
    <dgm:cxn modelId="{36C48775-C3C8-44AF-A090-A1DCBEAB2988}" srcId="{37D4BBC1-E8B9-4793-AA43-14778AD71D0E}" destId="{7C67C5B9-5D00-4B16-91F3-8C5EA0162D71}" srcOrd="3" destOrd="0" parTransId="{9BE7E2B5-60CE-439A-968D-43145F543FF4}" sibTransId="{161A07E1-29E6-49BA-8A7E-9D5FD612C729}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2D508DA2-1F53-426C-9B8E-C2102924A6E0}" type="presOf" srcId="{A8A03FDB-C22C-4406-98A0-49DAA41962F9}" destId="{181B27F5-CB41-45A1-83D3-A36417C817F0}" srcOrd="0" destOrd="0" presId="urn:microsoft.com/office/officeart/2005/8/layout/hierarchy4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A13096CB-D7CA-4D06-8C47-EDFE234489EA}" srcId="{37D4BBC1-E8B9-4793-AA43-14778AD71D0E}" destId="{A8A03FDB-C22C-4406-98A0-49DAA41962F9}" srcOrd="4" destOrd="0" parTransId="{48C69111-EFC7-4C71-B659-60253FDDDFD0}" sibTransId="{6D35B453-E167-4375-97C6-63B4927132C8}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  <dgm:cxn modelId="{0E730644-9A96-4F9F-9D4F-02E017107C50}" type="presParOf" srcId="{3F517D48-683A-48B1-B0F1-89CCEB887CDE}" destId="{2E3A189F-5472-4B5B-B95D-699925665395}" srcOrd="5" destOrd="0" presId="urn:microsoft.com/office/officeart/2005/8/layout/hierarchy4"/>
    <dgm:cxn modelId="{06C5B492-D0C9-4C81-8A89-FC4CCDBAE99A}" type="presParOf" srcId="{3F517D48-683A-48B1-B0F1-89CCEB887CDE}" destId="{6E49F8C9-64F7-4B17-82D8-7FCEF24FEF88}" srcOrd="6" destOrd="0" presId="urn:microsoft.com/office/officeart/2005/8/layout/hierarchy4"/>
    <dgm:cxn modelId="{CC001F23-3734-42DD-ADB6-B7CF85417DDC}" type="presParOf" srcId="{6E49F8C9-64F7-4B17-82D8-7FCEF24FEF88}" destId="{5A78BAC0-CDE6-4376-A4D6-79D3F10BBBA0}" srcOrd="0" destOrd="0" presId="urn:microsoft.com/office/officeart/2005/8/layout/hierarchy4"/>
    <dgm:cxn modelId="{2530058D-2CA8-4C13-8EA8-5B38BD5F7034}" type="presParOf" srcId="{6E49F8C9-64F7-4B17-82D8-7FCEF24FEF88}" destId="{2416973C-4D3E-4C2F-A8DA-8F39E1C42164}" srcOrd="1" destOrd="0" presId="urn:microsoft.com/office/officeart/2005/8/layout/hierarchy4"/>
    <dgm:cxn modelId="{BDCF2CB1-9EDB-4C58-8EDB-1B779BB8FBB4}" type="presParOf" srcId="{3F517D48-683A-48B1-B0F1-89CCEB887CDE}" destId="{22E18CD3-07FA-4E41-A355-632879BEB2BA}" srcOrd="7" destOrd="0" presId="urn:microsoft.com/office/officeart/2005/8/layout/hierarchy4"/>
    <dgm:cxn modelId="{5319A248-1282-42FA-AD2A-286FC276E304}" type="presParOf" srcId="{3F517D48-683A-48B1-B0F1-89CCEB887CDE}" destId="{F66E8CF0-204D-4931-9605-BDD7F17D91B1}" srcOrd="8" destOrd="0" presId="urn:microsoft.com/office/officeart/2005/8/layout/hierarchy4"/>
    <dgm:cxn modelId="{1DA70C62-B5C9-4601-93F0-3551EA5BC627}" type="presParOf" srcId="{F66E8CF0-204D-4931-9605-BDD7F17D91B1}" destId="{181B27F5-CB41-45A1-83D3-A36417C817F0}" srcOrd="0" destOrd="0" presId="urn:microsoft.com/office/officeart/2005/8/layout/hierarchy4"/>
    <dgm:cxn modelId="{717B2C5F-C914-43C7-A017-7F7874596DEE}" type="presParOf" srcId="{F66E8CF0-204D-4931-9605-BDD7F17D91B1}" destId="{0892BCC6-52C6-41B9-8B57-D90494A508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E79A59-2EE5-400C-9336-204CD1A3A9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2E0BDF-50E9-443A-82D2-0B819313824E}">
      <dgm:prSet custT="1"/>
      <dgm:spPr/>
      <dgm:t>
        <a:bodyPr/>
        <a:lstStyle/>
        <a:p>
          <a:r>
            <a:rPr lang="pt-BR" sz="3600" b="1" dirty="0"/>
            <a:t>  a</a:t>
          </a:r>
          <a:r>
            <a:rPr lang="pt-BR" sz="2400" dirty="0"/>
            <a:t>: regida pelos verbos </a:t>
          </a:r>
          <a:r>
            <a:rPr lang="pt-BR" sz="2400" i="1" dirty="0"/>
            <a:t>acostumar-se , arriscar-se, aspirar, atender, conduzir, dever-se, habituar-se, inclinar-se,  levar, opor-se, resistir, tender</a:t>
          </a:r>
          <a:r>
            <a:rPr lang="pt-BR" sz="2400" dirty="0"/>
            <a:t>;</a:t>
          </a:r>
          <a:endParaRPr lang="cs-CZ" sz="2400" dirty="0"/>
        </a:p>
      </dgm:t>
    </dgm:pt>
    <dgm:pt modelId="{468097E4-44DA-4A90-A4E5-59C29EBA1BF9}" type="parTrans" cxnId="{7747F63F-477B-45D3-8AE0-E0F7D5BA7183}">
      <dgm:prSet/>
      <dgm:spPr/>
      <dgm:t>
        <a:bodyPr/>
        <a:lstStyle/>
        <a:p>
          <a:endParaRPr lang="cs-CZ"/>
        </a:p>
      </dgm:t>
    </dgm:pt>
    <dgm:pt modelId="{929F61F6-26B4-4610-8917-E50B18B68EA2}" type="sibTrans" cxnId="{7747F63F-477B-45D3-8AE0-E0F7D5BA7183}">
      <dgm:prSet/>
      <dgm:spPr/>
      <dgm:t>
        <a:bodyPr/>
        <a:lstStyle/>
        <a:p>
          <a:endParaRPr lang="cs-CZ"/>
        </a:p>
      </dgm:t>
    </dgm:pt>
    <dgm:pt modelId="{E0BF6CBC-28E6-419A-9D56-CCABAE92D040}">
      <dgm:prSet/>
      <dgm:spPr/>
      <dgm:t>
        <a:bodyPr/>
        <a:lstStyle/>
        <a:p>
          <a:r>
            <a:rPr lang="pt-BR" b="1" dirty="0"/>
            <a:t>com</a:t>
          </a:r>
          <a:r>
            <a:rPr lang="pt-BR" dirty="0"/>
            <a:t>: regida pelos verbos </a:t>
          </a:r>
          <a:r>
            <a:rPr lang="pt-BR" i="1" dirty="0"/>
            <a:t>concordar, conformar-se, contar, contentar-se, fazer;</a:t>
          </a:r>
          <a:endParaRPr lang="cs-CZ" i="1" dirty="0"/>
        </a:p>
      </dgm:t>
    </dgm:pt>
    <dgm:pt modelId="{19040E24-D22C-4AD5-A542-642F7D40D802}" type="parTrans" cxnId="{46045644-9C7B-4306-A3B5-CFFC19DED8FE}">
      <dgm:prSet/>
      <dgm:spPr/>
      <dgm:t>
        <a:bodyPr/>
        <a:lstStyle/>
        <a:p>
          <a:endParaRPr lang="cs-CZ"/>
        </a:p>
      </dgm:t>
    </dgm:pt>
    <dgm:pt modelId="{C2EF10CF-4B8E-4C4B-B2B0-CD363583A3C8}" type="sibTrans" cxnId="{46045644-9C7B-4306-A3B5-CFFC19DED8FE}">
      <dgm:prSet/>
      <dgm:spPr/>
      <dgm:t>
        <a:bodyPr/>
        <a:lstStyle/>
        <a:p>
          <a:endParaRPr lang="cs-CZ"/>
        </a:p>
      </dgm:t>
    </dgm:pt>
    <dgm:pt modelId="{20491C56-F1CD-4F5B-B48A-0C9AAAFFC253}">
      <dgm:prSet custT="1"/>
      <dgm:spPr/>
      <dgm:t>
        <a:bodyPr/>
        <a:lstStyle/>
        <a:p>
          <a:r>
            <a:rPr lang="pt-BR" sz="3600" b="1" dirty="0"/>
            <a:t>  de</a:t>
          </a:r>
          <a:r>
            <a:rPr lang="pt-BR" sz="2400" dirty="0"/>
            <a:t>: regida pelos verbos </a:t>
          </a:r>
          <a:r>
            <a:rPr lang="pt-BR" sz="2400" i="1" dirty="0"/>
            <a:t>aperceber-se, arrepender-se, discordar, duvidar, envergonhar-se, esquecer-se, gostar, lembrar-se,  precisar, queixar-se, recordar-se</a:t>
          </a:r>
          <a:r>
            <a:rPr lang="pt-BR" sz="2400" b="1" dirty="0"/>
            <a:t>; estar à espera de</a:t>
          </a:r>
          <a:endParaRPr lang="cs-CZ" sz="2400" b="1" dirty="0"/>
        </a:p>
      </dgm:t>
    </dgm:pt>
    <dgm:pt modelId="{22ADD5DD-0E26-4CB2-AFA6-5226C6F28899}" type="parTrans" cxnId="{F048D597-DAEE-4B06-8508-49D996D653E6}">
      <dgm:prSet/>
      <dgm:spPr/>
      <dgm:t>
        <a:bodyPr/>
        <a:lstStyle/>
        <a:p>
          <a:endParaRPr lang="cs-CZ"/>
        </a:p>
      </dgm:t>
    </dgm:pt>
    <dgm:pt modelId="{41A1B426-8997-4505-9E68-33AC46926475}" type="sibTrans" cxnId="{F048D597-DAEE-4B06-8508-49D996D653E6}">
      <dgm:prSet/>
      <dgm:spPr/>
      <dgm:t>
        <a:bodyPr/>
        <a:lstStyle/>
        <a:p>
          <a:endParaRPr lang="cs-CZ"/>
        </a:p>
      </dgm:t>
    </dgm:pt>
    <dgm:pt modelId="{2C0A1C6C-7A97-4B37-ACDD-150EAA0B663E}">
      <dgm:prSet custT="1"/>
      <dgm:spPr/>
      <dgm:t>
        <a:bodyPr/>
        <a:lstStyle/>
        <a:p>
          <a:r>
            <a:rPr lang="pt-BR" sz="3600" b="1" dirty="0"/>
            <a:t> em</a:t>
          </a:r>
          <a:r>
            <a:rPr lang="pt-BR" sz="2400" dirty="0"/>
            <a:t>: regida pelos verbos acreditar, </a:t>
          </a:r>
          <a:r>
            <a:rPr lang="pt-BR" sz="2400" i="1" dirty="0"/>
            <a:t>apoiar-se, assentar, basear-se, confiar, insistir, consistir, reisidir, </a:t>
          </a:r>
          <a:r>
            <a:rPr lang="pt-BR" sz="2400" b="1" i="1" dirty="0"/>
            <a:t>estar interessado</a:t>
          </a:r>
          <a:r>
            <a:rPr lang="pt-BR" sz="2400" i="1" dirty="0"/>
            <a:t>;</a:t>
          </a:r>
          <a:endParaRPr lang="cs-CZ" sz="2400" i="1" dirty="0"/>
        </a:p>
      </dgm:t>
    </dgm:pt>
    <dgm:pt modelId="{ABC1A29F-12D1-41DD-B892-AD9AE7F93D21}" type="parTrans" cxnId="{1244DDB5-E99B-455C-B512-B80510BE2D72}">
      <dgm:prSet/>
      <dgm:spPr/>
      <dgm:t>
        <a:bodyPr/>
        <a:lstStyle/>
        <a:p>
          <a:endParaRPr lang="cs-CZ"/>
        </a:p>
      </dgm:t>
    </dgm:pt>
    <dgm:pt modelId="{5BFE37EB-E3D2-4864-9940-905A61B51955}" type="sibTrans" cxnId="{1244DDB5-E99B-455C-B512-B80510BE2D72}">
      <dgm:prSet/>
      <dgm:spPr/>
      <dgm:t>
        <a:bodyPr/>
        <a:lstStyle/>
        <a:p>
          <a:endParaRPr lang="cs-CZ"/>
        </a:p>
      </dgm:t>
    </dgm:pt>
    <dgm:pt modelId="{812E2FAA-1239-447D-9697-864C617EAD80}">
      <dgm:prSet custT="1"/>
      <dgm:spPr/>
      <dgm:t>
        <a:bodyPr/>
        <a:lstStyle/>
        <a:p>
          <a:r>
            <a:rPr lang="pt-BR" sz="3600" b="1" dirty="0"/>
            <a:t>  por</a:t>
          </a:r>
          <a:r>
            <a:rPr lang="pt-BR" sz="2400" dirty="0"/>
            <a:t>: regida pelos verbos ansiar, </a:t>
          </a:r>
          <a:r>
            <a:rPr lang="pt-BR" sz="2400" i="1" dirty="0"/>
            <a:t>bater-se, esforçar-se, </a:t>
          </a:r>
          <a:r>
            <a:rPr lang="pt-BR" sz="2400" b="1" i="1" dirty="0"/>
            <a:t>interessar-se, esperar</a:t>
          </a:r>
          <a:r>
            <a:rPr lang="pt-BR" sz="2400" dirty="0"/>
            <a:t>.</a:t>
          </a:r>
          <a:endParaRPr lang="cs-CZ" sz="2400" dirty="0"/>
        </a:p>
      </dgm:t>
    </dgm:pt>
    <dgm:pt modelId="{C978A6BC-D456-4F44-8155-0501592C2DF0}" type="parTrans" cxnId="{BC240764-C436-4B23-8D50-34278284CAEE}">
      <dgm:prSet/>
      <dgm:spPr/>
      <dgm:t>
        <a:bodyPr/>
        <a:lstStyle/>
        <a:p>
          <a:endParaRPr lang="cs-CZ"/>
        </a:p>
      </dgm:t>
    </dgm:pt>
    <dgm:pt modelId="{34D950A5-622D-4AF3-A3F3-45C2622AFC66}" type="sibTrans" cxnId="{BC240764-C436-4B23-8D50-34278284CAEE}">
      <dgm:prSet/>
      <dgm:spPr/>
      <dgm:t>
        <a:bodyPr/>
        <a:lstStyle/>
        <a:p>
          <a:endParaRPr lang="cs-CZ"/>
        </a:p>
      </dgm:t>
    </dgm:pt>
    <dgm:pt modelId="{606093A4-2C85-4D45-9B24-489CD7D6B693}" type="pres">
      <dgm:prSet presAssocID="{8EE79A59-2EE5-400C-9336-204CD1A3A991}" presName="vert0" presStyleCnt="0">
        <dgm:presLayoutVars>
          <dgm:dir/>
          <dgm:animOne val="branch"/>
          <dgm:animLvl val="lvl"/>
        </dgm:presLayoutVars>
      </dgm:prSet>
      <dgm:spPr/>
    </dgm:pt>
    <dgm:pt modelId="{18731A81-9798-4CD3-9E25-7E8FE83692B4}" type="pres">
      <dgm:prSet presAssocID="{322E0BDF-50E9-443A-82D2-0B819313824E}" presName="thickLine" presStyleLbl="alignNode1" presStyleIdx="0" presStyleCnt="5"/>
      <dgm:spPr/>
    </dgm:pt>
    <dgm:pt modelId="{499204C1-0863-4E44-8075-1E3D456436D2}" type="pres">
      <dgm:prSet presAssocID="{322E0BDF-50E9-443A-82D2-0B819313824E}" presName="horz1" presStyleCnt="0"/>
      <dgm:spPr/>
    </dgm:pt>
    <dgm:pt modelId="{94374212-B573-411A-9012-FEF790E902ED}" type="pres">
      <dgm:prSet presAssocID="{322E0BDF-50E9-443A-82D2-0B819313824E}" presName="tx1" presStyleLbl="revTx" presStyleIdx="0" presStyleCnt="5"/>
      <dgm:spPr/>
    </dgm:pt>
    <dgm:pt modelId="{ADE6F8CA-D6CF-46F0-B3AF-7F1D4B0BBB31}" type="pres">
      <dgm:prSet presAssocID="{322E0BDF-50E9-443A-82D2-0B819313824E}" presName="vert1" presStyleCnt="0"/>
      <dgm:spPr/>
    </dgm:pt>
    <dgm:pt modelId="{E4CF4F3C-F024-448E-9C12-C9E5EB40EBA2}" type="pres">
      <dgm:prSet presAssocID="{E0BF6CBC-28E6-419A-9D56-CCABAE92D040}" presName="thickLine" presStyleLbl="alignNode1" presStyleIdx="1" presStyleCnt="5"/>
      <dgm:spPr/>
    </dgm:pt>
    <dgm:pt modelId="{9A5BCAA8-5BA5-4917-B813-771D117CBB26}" type="pres">
      <dgm:prSet presAssocID="{E0BF6CBC-28E6-419A-9D56-CCABAE92D040}" presName="horz1" presStyleCnt="0"/>
      <dgm:spPr/>
    </dgm:pt>
    <dgm:pt modelId="{FB0F616F-33F8-4408-8FD8-EEACB6043999}" type="pres">
      <dgm:prSet presAssocID="{E0BF6CBC-28E6-419A-9D56-CCABAE92D040}" presName="tx1" presStyleLbl="revTx" presStyleIdx="1" presStyleCnt="5"/>
      <dgm:spPr/>
    </dgm:pt>
    <dgm:pt modelId="{2C0C4122-06B4-4EEA-A7B4-373E635660F1}" type="pres">
      <dgm:prSet presAssocID="{E0BF6CBC-28E6-419A-9D56-CCABAE92D040}" presName="vert1" presStyleCnt="0"/>
      <dgm:spPr/>
    </dgm:pt>
    <dgm:pt modelId="{9CD1DE35-2972-4B35-A9FA-60015542A4C7}" type="pres">
      <dgm:prSet presAssocID="{20491C56-F1CD-4F5B-B48A-0C9AAAFFC253}" presName="thickLine" presStyleLbl="alignNode1" presStyleIdx="2" presStyleCnt="5"/>
      <dgm:spPr/>
    </dgm:pt>
    <dgm:pt modelId="{C10BA416-10D7-4180-8395-528DE2079E06}" type="pres">
      <dgm:prSet presAssocID="{20491C56-F1CD-4F5B-B48A-0C9AAAFFC253}" presName="horz1" presStyleCnt="0"/>
      <dgm:spPr/>
    </dgm:pt>
    <dgm:pt modelId="{626FDBBB-6664-4518-B970-92F2E13E8F5B}" type="pres">
      <dgm:prSet presAssocID="{20491C56-F1CD-4F5B-B48A-0C9AAAFFC253}" presName="tx1" presStyleLbl="revTx" presStyleIdx="2" presStyleCnt="5"/>
      <dgm:spPr/>
    </dgm:pt>
    <dgm:pt modelId="{D2F67DF6-9EDB-48A3-A381-6A9B2DFA5ED1}" type="pres">
      <dgm:prSet presAssocID="{20491C56-F1CD-4F5B-B48A-0C9AAAFFC253}" presName="vert1" presStyleCnt="0"/>
      <dgm:spPr/>
    </dgm:pt>
    <dgm:pt modelId="{39BD1503-DB6C-41F7-92F3-BF18B4D28F0D}" type="pres">
      <dgm:prSet presAssocID="{2C0A1C6C-7A97-4B37-ACDD-150EAA0B663E}" presName="thickLine" presStyleLbl="alignNode1" presStyleIdx="3" presStyleCnt="5"/>
      <dgm:spPr/>
    </dgm:pt>
    <dgm:pt modelId="{14FFF651-1CD2-4A6F-ABCE-B4527B42BD37}" type="pres">
      <dgm:prSet presAssocID="{2C0A1C6C-7A97-4B37-ACDD-150EAA0B663E}" presName="horz1" presStyleCnt="0"/>
      <dgm:spPr/>
    </dgm:pt>
    <dgm:pt modelId="{94579CAF-C9E4-43D6-87F8-C6789620AE9C}" type="pres">
      <dgm:prSet presAssocID="{2C0A1C6C-7A97-4B37-ACDD-150EAA0B663E}" presName="tx1" presStyleLbl="revTx" presStyleIdx="3" presStyleCnt="5"/>
      <dgm:spPr/>
    </dgm:pt>
    <dgm:pt modelId="{913049EE-45D4-4C60-ABB5-F155B9EE3934}" type="pres">
      <dgm:prSet presAssocID="{2C0A1C6C-7A97-4B37-ACDD-150EAA0B663E}" presName="vert1" presStyleCnt="0"/>
      <dgm:spPr/>
    </dgm:pt>
    <dgm:pt modelId="{C6232319-5EE1-4823-991E-B45BA2004E83}" type="pres">
      <dgm:prSet presAssocID="{812E2FAA-1239-447D-9697-864C617EAD80}" presName="thickLine" presStyleLbl="alignNode1" presStyleIdx="4" presStyleCnt="5"/>
      <dgm:spPr/>
    </dgm:pt>
    <dgm:pt modelId="{F23C9529-FD54-4A1C-B5F0-DFB29FF47EA7}" type="pres">
      <dgm:prSet presAssocID="{812E2FAA-1239-447D-9697-864C617EAD80}" presName="horz1" presStyleCnt="0"/>
      <dgm:spPr/>
    </dgm:pt>
    <dgm:pt modelId="{310715E8-6DE9-4F45-ABF4-AC7868E9FA66}" type="pres">
      <dgm:prSet presAssocID="{812E2FAA-1239-447D-9697-864C617EAD80}" presName="tx1" presStyleLbl="revTx" presStyleIdx="4" presStyleCnt="5"/>
      <dgm:spPr/>
    </dgm:pt>
    <dgm:pt modelId="{27572442-5007-4885-960F-B3654B226564}" type="pres">
      <dgm:prSet presAssocID="{812E2FAA-1239-447D-9697-864C617EAD80}" presName="vert1" presStyleCnt="0"/>
      <dgm:spPr/>
    </dgm:pt>
  </dgm:ptLst>
  <dgm:cxnLst>
    <dgm:cxn modelId="{1794E104-A451-4F48-8B2F-6B37E4A53FA5}" type="presOf" srcId="{8EE79A59-2EE5-400C-9336-204CD1A3A991}" destId="{606093A4-2C85-4D45-9B24-489CD7D6B693}" srcOrd="0" destOrd="0" presId="urn:microsoft.com/office/officeart/2008/layout/LinedList"/>
    <dgm:cxn modelId="{554C8F2D-A07A-4F29-A099-43E63D3AE467}" type="presOf" srcId="{322E0BDF-50E9-443A-82D2-0B819313824E}" destId="{94374212-B573-411A-9012-FEF790E902ED}" srcOrd="0" destOrd="0" presId="urn:microsoft.com/office/officeart/2008/layout/LinedList"/>
    <dgm:cxn modelId="{E629A23C-4E49-42FD-B2F8-FBC2D340C925}" type="presOf" srcId="{812E2FAA-1239-447D-9697-864C617EAD80}" destId="{310715E8-6DE9-4F45-ABF4-AC7868E9FA66}" srcOrd="0" destOrd="0" presId="urn:microsoft.com/office/officeart/2008/layout/LinedList"/>
    <dgm:cxn modelId="{7747F63F-477B-45D3-8AE0-E0F7D5BA7183}" srcId="{8EE79A59-2EE5-400C-9336-204CD1A3A991}" destId="{322E0BDF-50E9-443A-82D2-0B819313824E}" srcOrd="0" destOrd="0" parTransId="{468097E4-44DA-4A90-A4E5-59C29EBA1BF9}" sibTransId="{929F61F6-26B4-4610-8917-E50B18B68EA2}"/>
    <dgm:cxn modelId="{BC240764-C436-4B23-8D50-34278284CAEE}" srcId="{8EE79A59-2EE5-400C-9336-204CD1A3A991}" destId="{812E2FAA-1239-447D-9697-864C617EAD80}" srcOrd="4" destOrd="0" parTransId="{C978A6BC-D456-4F44-8155-0501592C2DF0}" sibTransId="{34D950A5-622D-4AF3-A3F3-45C2622AFC66}"/>
    <dgm:cxn modelId="{46045644-9C7B-4306-A3B5-CFFC19DED8FE}" srcId="{8EE79A59-2EE5-400C-9336-204CD1A3A991}" destId="{E0BF6CBC-28E6-419A-9D56-CCABAE92D040}" srcOrd="1" destOrd="0" parTransId="{19040E24-D22C-4AD5-A542-642F7D40D802}" sibTransId="{C2EF10CF-4B8E-4C4B-B2B0-CD363583A3C8}"/>
    <dgm:cxn modelId="{FEEF117B-4141-4A19-8185-3B8E3211CDC5}" type="presOf" srcId="{E0BF6CBC-28E6-419A-9D56-CCABAE92D040}" destId="{FB0F616F-33F8-4408-8FD8-EEACB6043999}" srcOrd="0" destOrd="0" presId="urn:microsoft.com/office/officeart/2008/layout/LinedList"/>
    <dgm:cxn modelId="{E387557B-4015-4F35-96E4-91C29B4D325E}" type="presOf" srcId="{2C0A1C6C-7A97-4B37-ACDD-150EAA0B663E}" destId="{94579CAF-C9E4-43D6-87F8-C6789620AE9C}" srcOrd="0" destOrd="0" presId="urn:microsoft.com/office/officeart/2008/layout/LinedList"/>
    <dgm:cxn modelId="{D0772295-47D6-4410-8CCD-04D625537422}" type="presOf" srcId="{20491C56-F1CD-4F5B-B48A-0C9AAAFFC253}" destId="{626FDBBB-6664-4518-B970-92F2E13E8F5B}" srcOrd="0" destOrd="0" presId="urn:microsoft.com/office/officeart/2008/layout/LinedList"/>
    <dgm:cxn modelId="{F048D597-DAEE-4B06-8508-49D996D653E6}" srcId="{8EE79A59-2EE5-400C-9336-204CD1A3A991}" destId="{20491C56-F1CD-4F5B-B48A-0C9AAAFFC253}" srcOrd="2" destOrd="0" parTransId="{22ADD5DD-0E26-4CB2-AFA6-5226C6F28899}" sibTransId="{41A1B426-8997-4505-9E68-33AC46926475}"/>
    <dgm:cxn modelId="{1244DDB5-E99B-455C-B512-B80510BE2D72}" srcId="{8EE79A59-2EE5-400C-9336-204CD1A3A991}" destId="{2C0A1C6C-7A97-4B37-ACDD-150EAA0B663E}" srcOrd="3" destOrd="0" parTransId="{ABC1A29F-12D1-41DD-B892-AD9AE7F93D21}" sibTransId="{5BFE37EB-E3D2-4864-9940-905A61B51955}"/>
    <dgm:cxn modelId="{116D4AC3-FBD1-4A91-9617-74A80E47C188}" type="presParOf" srcId="{606093A4-2C85-4D45-9B24-489CD7D6B693}" destId="{18731A81-9798-4CD3-9E25-7E8FE83692B4}" srcOrd="0" destOrd="0" presId="urn:microsoft.com/office/officeart/2008/layout/LinedList"/>
    <dgm:cxn modelId="{DFC2B2DF-6828-4ACC-A8FD-5155807B9DF4}" type="presParOf" srcId="{606093A4-2C85-4D45-9B24-489CD7D6B693}" destId="{499204C1-0863-4E44-8075-1E3D456436D2}" srcOrd="1" destOrd="0" presId="urn:microsoft.com/office/officeart/2008/layout/LinedList"/>
    <dgm:cxn modelId="{504EF0F3-8C95-4143-AD9A-3D65B525B4C3}" type="presParOf" srcId="{499204C1-0863-4E44-8075-1E3D456436D2}" destId="{94374212-B573-411A-9012-FEF790E902ED}" srcOrd="0" destOrd="0" presId="urn:microsoft.com/office/officeart/2008/layout/LinedList"/>
    <dgm:cxn modelId="{40682E96-8B6F-4E62-B680-022428FAE1CD}" type="presParOf" srcId="{499204C1-0863-4E44-8075-1E3D456436D2}" destId="{ADE6F8CA-D6CF-46F0-B3AF-7F1D4B0BBB31}" srcOrd="1" destOrd="0" presId="urn:microsoft.com/office/officeart/2008/layout/LinedList"/>
    <dgm:cxn modelId="{67CF15C6-30D6-49C4-B351-A4118F08A451}" type="presParOf" srcId="{606093A4-2C85-4D45-9B24-489CD7D6B693}" destId="{E4CF4F3C-F024-448E-9C12-C9E5EB40EBA2}" srcOrd="2" destOrd="0" presId="urn:microsoft.com/office/officeart/2008/layout/LinedList"/>
    <dgm:cxn modelId="{7AFD257A-855C-4C1E-9EE2-8F67A9126AEF}" type="presParOf" srcId="{606093A4-2C85-4D45-9B24-489CD7D6B693}" destId="{9A5BCAA8-5BA5-4917-B813-771D117CBB26}" srcOrd="3" destOrd="0" presId="urn:microsoft.com/office/officeart/2008/layout/LinedList"/>
    <dgm:cxn modelId="{B038E066-F818-4CA9-97E8-3FE0C920D926}" type="presParOf" srcId="{9A5BCAA8-5BA5-4917-B813-771D117CBB26}" destId="{FB0F616F-33F8-4408-8FD8-EEACB6043999}" srcOrd="0" destOrd="0" presId="urn:microsoft.com/office/officeart/2008/layout/LinedList"/>
    <dgm:cxn modelId="{6F12D2ED-F7CA-4E80-A9DD-0A3D8599F20A}" type="presParOf" srcId="{9A5BCAA8-5BA5-4917-B813-771D117CBB26}" destId="{2C0C4122-06B4-4EEA-A7B4-373E635660F1}" srcOrd="1" destOrd="0" presId="urn:microsoft.com/office/officeart/2008/layout/LinedList"/>
    <dgm:cxn modelId="{CE867C0E-92FA-49C7-844F-814F01F732E4}" type="presParOf" srcId="{606093A4-2C85-4D45-9B24-489CD7D6B693}" destId="{9CD1DE35-2972-4B35-A9FA-60015542A4C7}" srcOrd="4" destOrd="0" presId="urn:microsoft.com/office/officeart/2008/layout/LinedList"/>
    <dgm:cxn modelId="{FBE87C3F-3742-43BA-A549-EB36F9E51943}" type="presParOf" srcId="{606093A4-2C85-4D45-9B24-489CD7D6B693}" destId="{C10BA416-10D7-4180-8395-528DE2079E06}" srcOrd="5" destOrd="0" presId="urn:microsoft.com/office/officeart/2008/layout/LinedList"/>
    <dgm:cxn modelId="{16EDA383-ABB0-4CA0-A7AA-E30B700889B8}" type="presParOf" srcId="{C10BA416-10D7-4180-8395-528DE2079E06}" destId="{626FDBBB-6664-4518-B970-92F2E13E8F5B}" srcOrd="0" destOrd="0" presId="urn:microsoft.com/office/officeart/2008/layout/LinedList"/>
    <dgm:cxn modelId="{616EC276-9C5F-4CF2-AEB1-4B79D8F0F28B}" type="presParOf" srcId="{C10BA416-10D7-4180-8395-528DE2079E06}" destId="{D2F67DF6-9EDB-48A3-A381-6A9B2DFA5ED1}" srcOrd="1" destOrd="0" presId="urn:microsoft.com/office/officeart/2008/layout/LinedList"/>
    <dgm:cxn modelId="{E6A4C982-694D-47BE-B55F-6785F4142387}" type="presParOf" srcId="{606093A4-2C85-4D45-9B24-489CD7D6B693}" destId="{39BD1503-DB6C-41F7-92F3-BF18B4D28F0D}" srcOrd="6" destOrd="0" presId="urn:microsoft.com/office/officeart/2008/layout/LinedList"/>
    <dgm:cxn modelId="{9185A5D5-5077-4C22-A3A4-6551D0659CFB}" type="presParOf" srcId="{606093A4-2C85-4D45-9B24-489CD7D6B693}" destId="{14FFF651-1CD2-4A6F-ABCE-B4527B42BD37}" srcOrd="7" destOrd="0" presId="urn:microsoft.com/office/officeart/2008/layout/LinedList"/>
    <dgm:cxn modelId="{3C97C34D-7779-4398-9455-1DC7D512A9BC}" type="presParOf" srcId="{14FFF651-1CD2-4A6F-ABCE-B4527B42BD37}" destId="{94579CAF-C9E4-43D6-87F8-C6789620AE9C}" srcOrd="0" destOrd="0" presId="urn:microsoft.com/office/officeart/2008/layout/LinedList"/>
    <dgm:cxn modelId="{A6D25E35-541B-40CA-987F-E97FA134E7F0}" type="presParOf" srcId="{14FFF651-1CD2-4A6F-ABCE-B4527B42BD37}" destId="{913049EE-45D4-4C60-ABB5-F155B9EE3934}" srcOrd="1" destOrd="0" presId="urn:microsoft.com/office/officeart/2008/layout/LinedList"/>
    <dgm:cxn modelId="{2A0D40F7-43B9-4921-9698-F6DFD69DB5F6}" type="presParOf" srcId="{606093A4-2C85-4D45-9B24-489CD7D6B693}" destId="{C6232319-5EE1-4823-991E-B45BA2004E83}" srcOrd="8" destOrd="0" presId="urn:microsoft.com/office/officeart/2008/layout/LinedList"/>
    <dgm:cxn modelId="{A30CAD60-7463-4EE8-B1F1-989C24469BA3}" type="presParOf" srcId="{606093A4-2C85-4D45-9B24-489CD7D6B693}" destId="{F23C9529-FD54-4A1C-B5F0-DFB29FF47EA7}" srcOrd="9" destOrd="0" presId="urn:microsoft.com/office/officeart/2008/layout/LinedList"/>
    <dgm:cxn modelId="{6E3BC1B9-7483-4BE8-A7D4-0BC735CB857F}" type="presParOf" srcId="{F23C9529-FD54-4A1C-B5F0-DFB29FF47EA7}" destId="{310715E8-6DE9-4F45-ABF4-AC7868E9FA66}" srcOrd="0" destOrd="0" presId="urn:microsoft.com/office/officeart/2008/layout/LinedList"/>
    <dgm:cxn modelId="{78C50579-0A6D-4E2F-9ACC-FD328114D8FE}" type="presParOf" srcId="{F23C9529-FD54-4A1C-B5F0-DFB29FF47EA7}" destId="{27572442-5007-4885-960F-B3654B2265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3779" y="230"/>
          <a:ext cx="10508041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i="1" kern="1200" dirty="0"/>
            <a:t>NÚCLEO SUBCATEGORIZANTE</a:t>
          </a:r>
          <a:endParaRPr lang="cs-CZ" sz="6500" i="1" kern="1200" dirty="0"/>
        </a:p>
      </dsp:txBody>
      <dsp:txXfrm>
        <a:off x="63457" y="59908"/>
        <a:ext cx="10388685" cy="1918209"/>
      </dsp:txXfrm>
    </dsp:sp>
    <dsp:sp modelId="{4BB02A14-2783-4BEB-9A88-9FBF7DC83B38}">
      <dsp:nvSpPr>
        <dsp:cNvPr id="0" name=""/>
        <dsp:cNvSpPr/>
      </dsp:nvSpPr>
      <dsp:spPr>
        <a:xfrm>
          <a:off x="3779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NOMES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Ter a ideia de + F</a:t>
          </a:r>
          <a:endParaRPr lang="cs-CZ" sz="3400" i="1" kern="1200" dirty="0"/>
        </a:p>
      </dsp:txBody>
      <dsp:txXfrm>
        <a:off x="63457" y="2373220"/>
        <a:ext cx="3197576" cy="1918209"/>
      </dsp:txXfrm>
    </dsp:sp>
    <dsp:sp modelId="{B85354BC-CC94-48DE-9A13-3EB1CA71B947}">
      <dsp:nvSpPr>
        <dsp:cNvPr id="0" name=""/>
        <dsp:cNvSpPr/>
      </dsp:nvSpPr>
      <dsp:spPr>
        <a:xfrm>
          <a:off x="3599333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ADJETIVOS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Ser capaz de + F</a:t>
          </a:r>
          <a:endParaRPr lang="cs-CZ" sz="3400" i="1" kern="1200" dirty="0"/>
        </a:p>
      </dsp:txBody>
      <dsp:txXfrm>
        <a:off x="3659011" y="2373220"/>
        <a:ext cx="3197576" cy="1918209"/>
      </dsp:txXfrm>
    </dsp:sp>
    <dsp:sp modelId="{D07E7CA2-03C0-4DD7-B9C6-C653EC3A560E}">
      <dsp:nvSpPr>
        <dsp:cNvPr id="0" name=""/>
        <dsp:cNvSpPr/>
      </dsp:nvSpPr>
      <dsp:spPr>
        <a:xfrm>
          <a:off x="7194888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 VERBOS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Prometer que + F</a:t>
          </a:r>
          <a:endParaRPr lang="cs-CZ" sz="3400" i="1" kern="1200" dirty="0"/>
        </a:p>
      </dsp:txBody>
      <dsp:txXfrm>
        <a:off x="7254566" y="2373220"/>
        <a:ext cx="3197576" cy="1918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4220" y="230"/>
          <a:ext cx="10507158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5300" i="1" kern="1200" dirty="0"/>
            <a:t>Funções sintáticas das frases completivas</a:t>
          </a:r>
          <a:endParaRPr lang="cs-CZ" sz="5300" i="1" kern="1200" dirty="0"/>
        </a:p>
      </dsp:txBody>
      <dsp:txXfrm>
        <a:off x="63898" y="59908"/>
        <a:ext cx="10387802" cy="1918209"/>
      </dsp:txXfrm>
    </dsp:sp>
    <dsp:sp modelId="{4BB02A14-2783-4BEB-9A88-9FBF7DC83B38}">
      <dsp:nvSpPr>
        <dsp:cNvPr id="0" name=""/>
        <dsp:cNvSpPr/>
      </dsp:nvSpPr>
      <dsp:spPr>
        <a:xfrm>
          <a:off x="4220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sujeito</a:t>
          </a:r>
          <a:endParaRPr lang="cs-CZ" sz="2300" i="1" kern="1200" dirty="0"/>
        </a:p>
      </dsp:txBody>
      <dsp:txXfrm>
        <a:off x="61893" y="2371215"/>
        <a:ext cx="1853761" cy="1922219"/>
      </dsp:txXfrm>
    </dsp:sp>
    <dsp:sp modelId="{B85354BC-CC94-48DE-9A13-3EB1CA71B947}">
      <dsp:nvSpPr>
        <dsp:cNvPr id="0" name=""/>
        <dsp:cNvSpPr/>
      </dsp:nvSpPr>
      <dsp:spPr>
        <a:xfrm>
          <a:off x="2138733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complemento</a:t>
          </a:r>
          <a:endParaRPr lang="cs-CZ" sz="2300" i="1" kern="1200" dirty="0"/>
        </a:p>
      </dsp:txBody>
      <dsp:txXfrm>
        <a:off x="2196406" y="2371215"/>
        <a:ext cx="1853761" cy="1922219"/>
      </dsp:txXfrm>
    </dsp:sp>
    <dsp:sp modelId="{D07E7CA2-03C0-4DD7-B9C6-C653EC3A560E}">
      <dsp:nvSpPr>
        <dsp:cNvPr id="0" name=""/>
        <dsp:cNvSpPr/>
      </dsp:nvSpPr>
      <dsp:spPr>
        <a:xfrm>
          <a:off x="4273246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 predicativo</a:t>
          </a:r>
          <a:endParaRPr lang="cs-CZ" sz="2300" i="1" kern="1200" dirty="0"/>
        </a:p>
      </dsp:txBody>
      <dsp:txXfrm>
        <a:off x="4330919" y="2371215"/>
        <a:ext cx="1853761" cy="1922219"/>
      </dsp:txXfrm>
    </dsp:sp>
    <dsp:sp modelId="{5A78BAC0-CDE6-4376-A4D6-79D3F10BBBA0}">
      <dsp:nvSpPr>
        <dsp:cNvPr id="0" name=""/>
        <dsp:cNvSpPr/>
      </dsp:nvSpPr>
      <dsp:spPr>
        <a:xfrm>
          <a:off x="6407758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apositivo</a:t>
          </a:r>
          <a:endParaRPr lang="cs-CZ" sz="2300" kern="1200" dirty="0"/>
        </a:p>
      </dsp:txBody>
      <dsp:txXfrm>
        <a:off x="6465431" y="2371215"/>
        <a:ext cx="1853761" cy="1922219"/>
      </dsp:txXfrm>
    </dsp:sp>
    <dsp:sp modelId="{181B27F5-CB41-45A1-83D3-A36417C817F0}">
      <dsp:nvSpPr>
        <dsp:cNvPr id="0" name=""/>
        <dsp:cNvSpPr/>
      </dsp:nvSpPr>
      <dsp:spPr>
        <a:xfrm>
          <a:off x="8542271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Agente da passiva</a:t>
          </a:r>
          <a:endParaRPr lang="cs-CZ" sz="2300" kern="1200" dirty="0"/>
        </a:p>
      </dsp:txBody>
      <dsp:txXfrm>
        <a:off x="8599944" y="2371215"/>
        <a:ext cx="1853761" cy="19222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31A81-9798-4CD3-9E25-7E8FE83692B4}">
      <dsp:nvSpPr>
        <dsp:cNvPr id="0" name=""/>
        <dsp:cNvSpPr/>
      </dsp:nvSpPr>
      <dsp:spPr>
        <a:xfrm>
          <a:off x="0" y="672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74212-B573-411A-9012-FEF790E902ED}">
      <dsp:nvSpPr>
        <dsp:cNvPr id="0" name=""/>
        <dsp:cNvSpPr/>
      </dsp:nvSpPr>
      <dsp:spPr>
        <a:xfrm>
          <a:off x="0" y="672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a</a:t>
          </a:r>
          <a:r>
            <a:rPr lang="pt-BR" sz="2400" kern="1200" dirty="0"/>
            <a:t>: regida pelos verbos </a:t>
          </a:r>
          <a:r>
            <a:rPr lang="pt-BR" sz="2400" i="1" kern="1200" dirty="0"/>
            <a:t>acostumar-se , arriscar-se, aspirar, atender, conduzir, dever-se, habituar-se, inclinar-se,  levar, opor-se, resistir, tender</a:t>
          </a:r>
          <a:r>
            <a:rPr lang="pt-BR" sz="2400" kern="1200" dirty="0"/>
            <a:t>;</a:t>
          </a:r>
          <a:endParaRPr lang="cs-CZ" sz="2400" kern="1200" dirty="0"/>
        </a:p>
      </dsp:txBody>
      <dsp:txXfrm>
        <a:off x="0" y="672"/>
        <a:ext cx="11544300" cy="1101582"/>
      </dsp:txXfrm>
    </dsp:sp>
    <dsp:sp modelId="{E4CF4F3C-F024-448E-9C12-C9E5EB40EBA2}">
      <dsp:nvSpPr>
        <dsp:cNvPr id="0" name=""/>
        <dsp:cNvSpPr/>
      </dsp:nvSpPr>
      <dsp:spPr>
        <a:xfrm>
          <a:off x="0" y="1102255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F616F-33F8-4408-8FD8-EEACB6043999}">
      <dsp:nvSpPr>
        <dsp:cNvPr id="0" name=""/>
        <dsp:cNvSpPr/>
      </dsp:nvSpPr>
      <dsp:spPr>
        <a:xfrm>
          <a:off x="0" y="1102255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b="1" kern="1200" dirty="0"/>
            <a:t>com</a:t>
          </a:r>
          <a:r>
            <a:rPr lang="pt-BR" sz="3100" kern="1200" dirty="0"/>
            <a:t>: regida pelos verbos </a:t>
          </a:r>
          <a:r>
            <a:rPr lang="pt-BR" sz="3100" i="1" kern="1200" dirty="0"/>
            <a:t>concordar, conformar-se, contar, contentar-se, fazer;</a:t>
          </a:r>
          <a:endParaRPr lang="cs-CZ" sz="3100" i="1" kern="1200" dirty="0"/>
        </a:p>
      </dsp:txBody>
      <dsp:txXfrm>
        <a:off x="0" y="1102255"/>
        <a:ext cx="11544300" cy="1101582"/>
      </dsp:txXfrm>
    </dsp:sp>
    <dsp:sp modelId="{9CD1DE35-2972-4B35-A9FA-60015542A4C7}">
      <dsp:nvSpPr>
        <dsp:cNvPr id="0" name=""/>
        <dsp:cNvSpPr/>
      </dsp:nvSpPr>
      <dsp:spPr>
        <a:xfrm>
          <a:off x="0" y="2203838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FDBBB-6664-4518-B970-92F2E13E8F5B}">
      <dsp:nvSpPr>
        <dsp:cNvPr id="0" name=""/>
        <dsp:cNvSpPr/>
      </dsp:nvSpPr>
      <dsp:spPr>
        <a:xfrm>
          <a:off x="0" y="2203838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de</a:t>
          </a:r>
          <a:r>
            <a:rPr lang="pt-BR" sz="2400" kern="1200" dirty="0"/>
            <a:t>: regida pelos verbos </a:t>
          </a:r>
          <a:r>
            <a:rPr lang="pt-BR" sz="2400" i="1" kern="1200" dirty="0"/>
            <a:t>aperceber-se, arrepender-se, discordar, duvidar, envergonhar-se, esquecer-se, gostar, lembrar-se,  precisar, queixar-se, recordar-se</a:t>
          </a:r>
          <a:r>
            <a:rPr lang="pt-BR" sz="2400" b="1" kern="1200" dirty="0"/>
            <a:t>; estar à espera de</a:t>
          </a:r>
          <a:endParaRPr lang="cs-CZ" sz="2400" b="1" kern="1200" dirty="0"/>
        </a:p>
      </dsp:txBody>
      <dsp:txXfrm>
        <a:off x="0" y="2203838"/>
        <a:ext cx="11544300" cy="1101582"/>
      </dsp:txXfrm>
    </dsp:sp>
    <dsp:sp modelId="{39BD1503-DB6C-41F7-92F3-BF18B4D28F0D}">
      <dsp:nvSpPr>
        <dsp:cNvPr id="0" name=""/>
        <dsp:cNvSpPr/>
      </dsp:nvSpPr>
      <dsp:spPr>
        <a:xfrm>
          <a:off x="0" y="3305421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79CAF-C9E4-43D6-87F8-C6789620AE9C}">
      <dsp:nvSpPr>
        <dsp:cNvPr id="0" name=""/>
        <dsp:cNvSpPr/>
      </dsp:nvSpPr>
      <dsp:spPr>
        <a:xfrm>
          <a:off x="0" y="3305421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em</a:t>
          </a:r>
          <a:r>
            <a:rPr lang="pt-BR" sz="2400" kern="1200" dirty="0"/>
            <a:t>: regida pelos verbos acreditar, </a:t>
          </a:r>
          <a:r>
            <a:rPr lang="pt-BR" sz="2400" i="1" kern="1200" dirty="0"/>
            <a:t>apoiar-se, assentar, basear-se, confiar, insistir, consistir, reisidir, </a:t>
          </a:r>
          <a:r>
            <a:rPr lang="pt-BR" sz="2400" b="1" i="1" kern="1200" dirty="0"/>
            <a:t>estar interessado</a:t>
          </a:r>
          <a:r>
            <a:rPr lang="pt-BR" sz="2400" i="1" kern="1200" dirty="0"/>
            <a:t>;</a:t>
          </a:r>
          <a:endParaRPr lang="cs-CZ" sz="2400" i="1" kern="1200" dirty="0"/>
        </a:p>
      </dsp:txBody>
      <dsp:txXfrm>
        <a:off x="0" y="3305421"/>
        <a:ext cx="11544300" cy="1101582"/>
      </dsp:txXfrm>
    </dsp:sp>
    <dsp:sp modelId="{C6232319-5EE1-4823-991E-B45BA2004E83}">
      <dsp:nvSpPr>
        <dsp:cNvPr id="0" name=""/>
        <dsp:cNvSpPr/>
      </dsp:nvSpPr>
      <dsp:spPr>
        <a:xfrm>
          <a:off x="0" y="4407004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715E8-6DE9-4F45-ABF4-AC7868E9FA66}">
      <dsp:nvSpPr>
        <dsp:cNvPr id="0" name=""/>
        <dsp:cNvSpPr/>
      </dsp:nvSpPr>
      <dsp:spPr>
        <a:xfrm>
          <a:off x="0" y="4407004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por</a:t>
          </a:r>
          <a:r>
            <a:rPr lang="pt-BR" sz="2400" kern="1200" dirty="0"/>
            <a:t>: regida pelos verbos ansiar, </a:t>
          </a:r>
          <a:r>
            <a:rPr lang="pt-BR" sz="2400" i="1" kern="1200" dirty="0"/>
            <a:t>bater-se, esforçar-se, </a:t>
          </a:r>
          <a:r>
            <a:rPr lang="pt-BR" sz="2400" b="1" i="1" kern="1200" dirty="0"/>
            <a:t>interessar-se, esperar</a:t>
          </a:r>
          <a:r>
            <a:rPr lang="pt-BR" sz="2400" kern="1200" dirty="0"/>
            <a:t>.</a:t>
          </a:r>
          <a:endParaRPr lang="cs-CZ" sz="2400" kern="1200" dirty="0"/>
        </a:p>
      </dsp:txBody>
      <dsp:txXfrm>
        <a:off x="0" y="4407004"/>
        <a:ext cx="11544300" cy="1101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243D9F8-0942-4A6D-85CF-A533A434651B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29. 3. 2021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0E6ECBE-CD57-492A-A8C9-3D04B23C503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11CA0FF-65A3-4962-A316-D6F9C3852D01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29. 3. 2021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9E67479-ED56-40D8-8142-EA17C195A276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0C7F896-F337-4618-B021-D6EA7942DD3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29. 3. 2021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75BC3D2-E412-4E17-91DC-568DA942AB43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6B510FE-1664-4E5E-87BD-8D02112D94D6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29. 3. 2021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ED9A6BE-30C6-4BD9-A298-4A9B00EB86AD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A428EED-52AE-49FA-A234-855FD13B730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29. 3. 2021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76FEF79-B561-4E9C-9DF3-F82A848A559A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5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25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25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Nadpis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1" lang="pt-PT" sz="6000" spc="-1" strike="noStrike">
                <a:solidFill>
                  <a:srgbClr val="002060"/>
                </a:solidFill>
                <a:latin typeface="Calibri Light"/>
              </a:rPr>
              <a:t>FRASES </a:t>
            </a:r>
            <a:r>
              <a:rPr b="1" lang="cs-CZ" sz="6000" spc="-1" strike="noStrike">
                <a:solidFill>
                  <a:srgbClr val="002060"/>
                </a:solidFill>
                <a:latin typeface="Calibri Light"/>
              </a:rPr>
              <a:t>SUBORDINADAS</a:t>
            </a:r>
            <a:br/>
            <a:r>
              <a:rPr b="1" lang="pt-PT" sz="6000" spc="-1" strike="noStrike">
                <a:solidFill>
                  <a:srgbClr val="002060"/>
                </a:solidFill>
                <a:latin typeface="Calibri Light"/>
              </a:rPr>
              <a:t>completivas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Podnadpis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PT" sz="2400" spc="-1" strike="noStrike">
                <a:solidFill>
                  <a:srgbClr val="000000"/>
                </a:solidFill>
                <a:latin typeface="Calibri"/>
              </a:rPr>
              <a:t>AULA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4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PT" sz="24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9</a:t>
            </a:r>
            <a:r>
              <a:rPr b="0" lang="pt-PT" sz="2400" spc="-1" strike="noStrike">
                <a:solidFill>
                  <a:srgbClr val="000000"/>
                </a:solidFill>
                <a:latin typeface="Calibri"/>
              </a:rPr>
              <a:t>.3.2021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SINTAXE DA LÍNGUA PORTUGUESA 2014, p. </a:t>
            </a:r>
            <a:r>
              <a:rPr b="0" lang="pt-PT" sz="2400" spc="-1" strike="noStrike">
                <a:solidFill>
                  <a:srgbClr val="000000"/>
                </a:solidFill>
                <a:latin typeface="Calibri"/>
              </a:rPr>
              <a:t>79-87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Obrázek 2" descr=""/>
          <p:cNvPicPr/>
          <p:nvPr/>
        </p:nvPicPr>
        <p:blipFill>
          <a:blip r:embed="rId1"/>
          <a:stretch/>
        </p:blipFill>
        <p:spPr>
          <a:xfrm>
            <a:off x="643320" y="878400"/>
            <a:ext cx="10904760" cy="5100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Ilhas fortes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A posição pré-verbal nestas construções reflecte a ordem típica de palavras na oração, que, normalmente, é iniciada </a:t>
            </a:r>
            <a:r>
              <a:rPr b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pelo sujeito, seguido de predicado e complemento directo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. Estes exemplos citados são substituíveis pelo sintagma nominal com o núcleo nominal </a:t>
            </a:r>
            <a:r>
              <a:rPr b="1" i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facto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como exemplifica o seguinte par de frases: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i="1" lang="cs-CZ" sz="18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O facto de que tenham aparecido tantas pessoas na manifestação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b="1" i="1" lang="cs-CZ" sz="18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indica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o grau do descontentamento dos trabalhadores.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i="1" lang="cs-CZ" sz="18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Que tenham aparecido tantas pessoas na manifestação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, indica o grau do descontentemento dos trabalhadores.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b="0" i="1" lang="pt-PT" sz="4400" spc="-1" strike="noStrike">
                <a:solidFill>
                  <a:srgbClr val="000000"/>
                </a:solidFill>
                <a:latin typeface="Calibri Light"/>
              </a:rPr>
              <a:t>quem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Zástupný obsah 4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32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b="0" i="1" lang="cs-CZ" sz="3200" spc="-1" strike="noStrike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32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b="0" i="1" lang="cs-CZ" sz="3200" spc="-1" strike="noStrike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b="0" lang="cs-CZ" sz="3200" spc="-1" strike="noStrike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b="0" i="1" lang="pt-PT" sz="4400" spc="-1" strike="noStrike">
                <a:solidFill>
                  <a:srgbClr val="000000"/>
                </a:solidFill>
                <a:latin typeface="Calibri Light"/>
              </a:rPr>
              <a:t>quem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Tradição luso-brasileira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b="0" i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b="0" i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1" lang="pt-PT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Orações substantivas de sujeito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Conceção moderna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b="0" i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b="0" i="1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  <a:ea typeface="Calibri"/>
              </a:rPr>
              <a:t>Orações relativas livres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400" spc="-1" strike="noStrike">
                <a:solidFill>
                  <a:srgbClr val="000000"/>
                </a:solidFill>
                <a:latin typeface="Calibri"/>
                <a:ea typeface="Calibri"/>
              </a:rPr>
              <a:t>Orações com antecedente não expresso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Questão de controlo/e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Para identificar a função de sujeito das frases completivas, é possível aplicar os mesmos testes de controle que existem para a identificação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da função do sintagma nominal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Quem é que...?  ou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O que é que.....?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i="1" lang="pt-PT" sz="4400" spc="-1" strike="noStrike">
                <a:solidFill>
                  <a:srgbClr val="000000"/>
                </a:solidFill>
                <a:latin typeface="Calibri Light"/>
              </a:rPr>
              <a:t>É possível que o João venha à festa</a:t>
            </a: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Zástupný text 3"/>
          <p:cNvSpPr txBox="1"/>
          <p:nvPr/>
        </p:nvSpPr>
        <p:spPr>
          <a:xfrm>
            <a:off x="839880" y="18874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Questão de controle /controlo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Zástupný obsah 4"/>
          <p:cNvSpPr txBox="1"/>
          <p:nvPr/>
        </p:nvSpPr>
        <p:spPr>
          <a:xfrm>
            <a:off x="836640" y="3611880"/>
            <a:ext cx="516060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O que é que é possível?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Zástupný text 5"/>
          <p:cNvSpPr txBox="1"/>
          <p:nvPr/>
        </p:nvSpPr>
        <p:spPr>
          <a:xfrm>
            <a:off x="5668560" y="18226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</a:rPr>
              <a:t>Resposta= o sujeito. </a:t>
            </a: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Zástupný obsah 6"/>
          <p:cNvSpPr txBox="1"/>
          <p:nvPr/>
        </p:nvSpPr>
        <p:spPr>
          <a:xfrm>
            <a:off x="5669280" y="3611880"/>
            <a:ext cx="568584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= Que o João venha à festa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complemento/objeto direto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denominadas tradicionalmente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objetivas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são sempre seleccionadas por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transitivos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podem ser substituídas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por um pronome demonstrativo neutro </a:t>
            </a:r>
            <a:r>
              <a:rPr b="1" i="1" lang="pt-BR" sz="2400" spc="-1" strike="noStrike">
                <a:solidFill>
                  <a:srgbClr val="000000"/>
                </a:solidFill>
                <a:latin typeface="Calibri"/>
              </a:rPr>
              <a:t>isso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  em posição pós-verbal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pelo pronome clítico acusativo </a:t>
            </a:r>
            <a:r>
              <a:rPr b="1" lang="pt-BR" sz="2400" spc="-1" strike="noStrike">
                <a:solidFill>
                  <a:srgbClr val="000000"/>
                </a:solidFill>
                <a:latin typeface="Calibri"/>
              </a:rPr>
              <a:t>–o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João sabe </a:t>
            </a:r>
            <a:r>
              <a:rPr b="1" i="1" lang="pt-BR" sz="2400" spc="-1" strike="noStrike" u="sng">
                <a:solidFill>
                  <a:srgbClr val="000000"/>
                </a:solidFill>
                <a:uFillTx/>
                <a:latin typeface="Calibri"/>
              </a:rPr>
              <a:t>que estamos à espera dele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João sabe </a:t>
            </a:r>
            <a:r>
              <a:rPr b="1" i="1" lang="pt-BR" sz="2400" spc="-1" strike="noStrike" u="sng">
                <a:solidFill>
                  <a:srgbClr val="000000"/>
                </a:solidFill>
                <a:uFillTx/>
                <a:latin typeface="Calibri"/>
              </a:rPr>
              <a:t>isso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João sabe</a:t>
            </a:r>
            <a:r>
              <a:rPr b="1" i="1" lang="pt-BR" sz="2400" spc="-1" strike="noStrike" u="sng">
                <a:solidFill>
                  <a:srgbClr val="000000"/>
                </a:solidFill>
                <a:uFillTx/>
                <a:latin typeface="Calibri"/>
              </a:rPr>
              <a:t>-o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Zástupný text 5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Pós-verbal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Zástupný obsah 6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Em geral, estas orações completivas são seleccionadas por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verbos transitivos directos ou ditransitivos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, ocorrendo, consequentemente, em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posição pós-verbal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, como mostra o seguinte esquema gráfico: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Zástupný text 7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Pré-verbal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3" name="Zástupný obsah 8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esporadicamente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têm um valor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enfático, estilisticamente marcado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sendo pouco habitual na linguagem corrente.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A sua posição atípica pode levar a confundir a sua função de objecto com a de sujeito.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Zástupný text 5"/>
          <p:cNvSpPr txBox="1"/>
          <p:nvPr/>
        </p:nvSpPr>
        <p:spPr>
          <a:xfrm>
            <a:off x="861840" y="249552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Pós-verbal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Zástupný obsah 6"/>
          <p:cNvSpPr txBox="1"/>
          <p:nvPr/>
        </p:nvSpPr>
        <p:spPr>
          <a:xfrm>
            <a:off x="836640" y="3821040"/>
            <a:ext cx="516060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i="1" lang="pt-PT" sz="2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  <a:ea typeface="Calibri"/>
              </a:rPr>
              <a:t>O João sabe </a:t>
            </a:r>
            <a:r>
              <a:rPr b="1" i="1" lang="pt-BR" sz="28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que estamos à espera dele.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Zástupný text 7"/>
          <p:cNvSpPr txBox="1"/>
          <p:nvPr/>
        </p:nvSpPr>
        <p:spPr>
          <a:xfrm>
            <a:off x="6355080" y="24850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Pré-verbal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Zástupný obsah 8"/>
          <p:cNvSpPr txBox="1"/>
          <p:nvPr/>
        </p:nvSpPr>
        <p:spPr>
          <a:xfrm>
            <a:off x="6537960" y="3821040"/>
            <a:ext cx="481716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i="1" lang="pt-BR" sz="2800" spc="-1" strike="noStrike" u="sng">
                <a:solidFill>
                  <a:srgbClr val="000000"/>
                </a:solidFill>
                <a:uFillTx/>
                <a:latin typeface="Calibri"/>
              </a:rPr>
              <a:t>Que ela fez o exame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, todos sabemos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Obrázek 2" descr=""/>
          <p:cNvPicPr/>
          <p:nvPr/>
        </p:nvPicPr>
        <p:blipFill>
          <a:blip r:embed="rId1"/>
          <a:stretch/>
        </p:blipFill>
        <p:spPr>
          <a:xfrm>
            <a:off x="643320" y="694080"/>
            <a:ext cx="10904760" cy="5469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Rectangle 11"/>
          <p:cNvSpPr/>
          <p:nvPr/>
        </p:nvSpPr>
        <p:spPr>
          <a:xfrm flipH="1" rot="10800000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000" spc="-1" strike="noStrike">
                <a:solidFill>
                  <a:srgbClr val="ffffff"/>
                </a:solidFill>
                <a:latin typeface="Calibri Light"/>
              </a:rPr>
              <a:t>subordinação completiva 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Zástupný obsah 2"/>
          <p:cNvSpPr txBox="1"/>
          <p:nvPr/>
        </p:nvSpPr>
        <p:spPr>
          <a:xfrm>
            <a:off x="540000" y="2235240"/>
            <a:ext cx="11414160" cy="4244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também, às vezes, chamada substantiva ou integrante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aproxima-se às expressões nominais (sintagmas nominais) que desempenham a mesma função sintáctica.  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Assim, na seguinte frase, o SN na função de objecto directo é substituível por uma oração completiva que, concomitantemente, desempenhará a mesma função sintáctica do objeto directo: 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P.EX.: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000" spc="-1" strike="noStrike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b="1" i="1" lang="pt-BR" sz="2000" spc="-1" strike="noStrike">
                <a:solidFill>
                  <a:srgbClr val="000000"/>
                </a:solidFill>
                <a:latin typeface="Calibri"/>
              </a:rPr>
              <a:t>uma mentira</a:t>
            </a: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000" spc="-1" strike="noStrike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b="1" i="1" lang="pt-BR" sz="2000" spc="-1" strike="noStrike">
                <a:solidFill>
                  <a:srgbClr val="000000"/>
                </a:solidFill>
                <a:latin typeface="Calibri"/>
              </a:rPr>
              <a:t>que tinha ganho mil euros na lotaria</a:t>
            </a: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Obdélník 3"/>
          <p:cNvSpPr/>
          <p:nvPr/>
        </p:nvSpPr>
        <p:spPr>
          <a:xfrm>
            <a:off x="9038160" y="5115240"/>
            <a:ext cx="2835720" cy="70200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t-PT" sz="1800" spc="-1" strike="noStrike">
                <a:solidFill>
                  <a:srgbClr val="ffffff"/>
                </a:solidFill>
                <a:latin typeface="Calibri"/>
              </a:rPr>
              <a:t>OBJETO/COMPLEMENTO  DIRETO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19" name="Přímá spojnice se šipkou 5"/>
          <p:cNvSpPr/>
          <p:nvPr/>
        </p:nvSpPr>
        <p:spPr>
          <a:xfrm flipH="1">
            <a:off x="6559920" y="5115240"/>
            <a:ext cx="21780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Přímá spojnice se šipkou 14"/>
          <p:cNvSpPr/>
          <p:nvPr/>
        </p:nvSpPr>
        <p:spPr>
          <a:xfrm flipH="1">
            <a:off x="8114400" y="5638680"/>
            <a:ext cx="622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9"/>
          <p:cNvSpPr/>
          <p:nvPr/>
        </p:nvSpPr>
        <p:spPr>
          <a:xfrm>
            <a:off x="1440" y="0"/>
            <a:ext cx="12188520" cy="685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1" name="Obrázek 4" descr="Obsah obrázku text, bílá tabule&#10;&#10;Popis byl vytvořen automaticky"/>
          <p:cNvPicPr/>
          <p:nvPr/>
        </p:nvPicPr>
        <p:blipFill>
          <a:blip r:embed="rId1"/>
          <a:srcRect l="0" t="0" r="12873" b="0"/>
          <a:stretch/>
        </p:blipFill>
        <p:spPr>
          <a:xfrm>
            <a:off x="0" y="1440"/>
            <a:ext cx="12191760" cy="6856200"/>
          </a:xfrm>
          <a:prstGeom prst="rect">
            <a:avLst/>
          </a:prstGeom>
          <a:ln w="0">
            <a:noFill/>
          </a:ln>
        </p:spPr>
      </p:pic>
      <p:sp>
        <p:nvSpPr>
          <p:cNvPr id="282" name="Obdélník 5"/>
          <p:cNvSpPr/>
          <p:nvPr/>
        </p:nvSpPr>
        <p:spPr>
          <a:xfrm>
            <a:off x="304920" y="4293720"/>
            <a:ext cx="1271880" cy="423720"/>
          </a:xfrm>
          <a:prstGeom prst="rect">
            <a:avLst/>
          </a:prstGeom>
          <a:solidFill>
            <a:schemeClr val="bg2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t-PT" sz="1800" spc="-1" strike="noStrike">
                <a:solidFill>
                  <a:srgbClr val="000000"/>
                </a:solidFill>
                <a:latin typeface="Calibri"/>
              </a:rPr>
              <a:t>Conj.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Complementadores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que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As orações completivas são,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tipicamente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introduzidas por um complementador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que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como ilustram os casos acima mencionados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se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quando são seleccionados por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de inquirição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investigar, perguntar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),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declarativos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(dizer, decidir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) ou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epistémicos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saber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), podem igualmente ser introduzidas pelo complementador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: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Complementadores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que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Por exemplo: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Queria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que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estivesses aqui comigo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Não sei o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 que diga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se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2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1000"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Por exemplo: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O teste de sangue vai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mostrar se o condutor conduziu sob o efeito de álcool.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A Irene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pergunta se pode trazer os filhos para a festa.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A polícia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ignora se o condutor se adormeceu ao conduzir o autocarro.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 Light"/>
              </a:rPr>
              <a:t>Conjunções adverbiais ou pronomes indefinidos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4" name="Zástupný obsah 2"/>
          <p:cNvSpPr txBox="1"/>
          <p:nvPr/>
        </p:nvSpPr>
        <p:spPr>
          <a:xfrm>
            <a:off x="720000" y="1800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quando, como, qual, de onde,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etc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Estas orações, contudo, são interpretadas como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relativas livres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, de acordo com a sintaxe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Sei </a:t>
            </a:r>
            <a:r>
              <a:rPr b="1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como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 ele perdeu a vida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vs.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Sei-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Detesto  </a:t>
            </a:r>
            <a:r>
              <a:rPr b="1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 mente.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 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vs. 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Detesto-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Perguntou-me </a:t>
            </a:r>
            <a:r>
              <a:rPr b="1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quando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 foi isso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.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PT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vs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Perguntou-m</a:t>
            </a:r>
            <a:r>
              <a:rPr b="0" i="1" lang="cs-CZ" sz="24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Supressão do complementador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quando a oração completiva está no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modo conjuntivo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exclusivamente, na escrita, sobretudo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em correspondências formal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linguagem comercial, jurídica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etc.)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Por exemplo: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Requeiro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(-) seja enviado o Processo a outra instância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Solicito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(-) me seja enviado o parecer por correio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Reduplicação do complementador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linguagem coloquial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consiste na repetição do complementador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9716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à </a:t>
            </a:r>
            <a:r>
              <a:rPr b="1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direita do sujeito </a:t>
            </a:r>
            <a:r>
              <a:rPr b="0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da oração subordinada ou</a:t>
            </a:r>
            <a:endParaRPr b="0" lang="cs-CZ" sz="1400" spc="-1" strike="noStrike">
              <a:solidFill>
                <a:srgbClr val="000000"/>
              </a:solidFill>
              <a:latin typeface="Calibri"/>
            </a:endParaRPr>
          </a:p>
          <a:p>
            <a:pPr lvl="1" marL="9716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à direita de uma expressão adverbial</a:t>
            </a:r>
            <a:r>
              <a:rPr b="0" lang="cs-CZ" sz="1400" spc="-1" strike="noStrike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b="0" lang="cs-CZ" sz="14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pt-PT" sz="1800" spc="-1" strike="noStrike">
                <a:solidFill>
                  <a:srgbClr val="000000"/>
                </a:solidFill>
                <a:latin typeface="Calibri"/>
                <a:ea typeface="Calibri"/>
              </a:rPr>
              <a:t>Por exemplo: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Eu acho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ele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não tem uma grande queda para estudar.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Acho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uma pessoa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deve desfrutar da vida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Estavam convencidos de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lá fora 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se vivia melhor.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Frases completivas com a função de </a:t>
            </a: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objeto</a:t>
            </a: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/</a:t>
            </a: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complemento indireto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Conceção tradicional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1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denominadas orações substantivas objectivas indirectas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segundo a terminologia tradicional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2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Sintaxe moderna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pela sintaxe portuguesa, entre as orações relativas livres, já que contêm um pronome relativo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Outras propriedades importantes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Zástupný obsah 3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SELEÇÃO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Estas orações são seleccionadas por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transitivos indirectos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podem ser substituídas por um pronome clítico dativo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me, te, lhe, nos, vos, lhes.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Zástupný obsah 4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POSIÇÃO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Canonicamente, estas orações, tal como o seu  sintagma nominal homólogo,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encontram-se em posição pós-verbal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Rectangle 9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Nadpis 1"/>
          <p:cNvSpPr txBox="1"/>
          <p:nvPr/>
        </p:nvSpPr>
        <p:spPr>
          <a:xfrm>
            <a:off x="838080" y="184680"/>
            <a:ext cx="10515240" cy="150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Calibri Light"/>
              </a:rPr>
              <a:t>Esquema</a:t>
            </a:r>
            <a:endParaRPr b="0" lang="cs-CZ" sz="5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9" name="Obrázek 4" descr=""/>
          <p:cNvPicPr/>
          <p:nvPr/>
        </p:nvPicPr>
        <p:blipFill>
          <a:blip r:embed="rId1"/>
          <a:stretch/>
        </p:blipFill>
        <p:spPr>
          <a:xfrm>
            <a:off x="1794960" y="1845360"/>
            <a:ext cx="8598960" cy="4449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complemento oblíquo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Zástupný obsah 2"/>
          <p:cNvSpPr txBox="1"/>
          <p:nvPr/>
        </p:nvSpPr>
        <p:spPr>
          <a:xfrm>
            <a:off x="838080" y="1825560"/>
            <a:ext cx="10515240" cy="4667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de acordo com a tradição luso-brasileira, como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orações completivas indirectas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São introduzidas por uma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preposição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(salvo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e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para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), regida pelo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 da oração principal 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e a conjunção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que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podem ser substituídas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pelas </a:t>
            </a:r>
            <a:r>
              <a:rPr b="1" lang="pt-BR" sz="2400" spc="-1" strike="noStrike">
                <a:solidFill>
                  <a:srgbClr val="000000"/>
                </a:solidFill>
                <a:latin typeface="Calibri"/>
              </a:rPr>
              <a:t>formas tónicas 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de um pronome demonstrativo neutro (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isso, isto, aquilo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), a única compatível com as preposições.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</a:rPr>
              <a:t>Nunca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 podem ser substituídas por um pronome clítico dativo ou acusativo, como ilustram os seguintes exemplos: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O João concordou </a:t>
            </a:r>
            <a:r>
              <a:rPr b="1" i="1" lang="pt-BR" sz="2600" spc="-1" strike="noStrike">
                <a:solidFill>
                  <a:srgbClr val="000000"/>
                </a:solidFill>
                <a:latin typeface="Calibri"/>
              </a:rPr>
              <a:t>com que a Maria o acompanhe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O João concordou </a:t>
            </a:r>
            <a:r>
              <a:rPr b="1" i="1" lang="pt-BR" sz="2600" spc="-1" strike="noStrike">
                <a:solidFill>
                  <a:srgbClr val="000000"/>
                </a:solidFill>
                <a:latin typeface="Calibri"/>
              </a:rPr>
              <a:t>com isso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i="1" lang="pt-BR" sz="2600" spc="-1" strike="noStrike">
                <a:solidFill>
                  <a:srgbClr val="ff0000"/>
                </a:solidFill>
                <a:latin typeface="Calibri"/>
              </a:rPr>
              <a:t>*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O João concordou-o.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2" name="Picture 2" descr="atenção - renováveis magazine"/>
          <p:cNvPicPr/>
          <p:nvPr/>
        </p:nvPicPr>
        <p:blipFill>
          <a:blip r:embed="rId1"/>
          <a:stretch/>
        </p:blipFill>
        <p:spPr>
          <a:xfrm>
            <a:off x="8921880" y="534816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11"/>
          <p:cNvSpPr/>
          <p:nvPr/>
        </p:nvSpPr>
        <p:spPr>
          <a:xfrm flipH="1" rot="10800000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t-PT" sz="4000" spc="-1" strike="noStrike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060481683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Obrázek 2" descr=""/>
          <p:cNvPicPr/>
          <p:nvPr/>
        </p:nvPicPr>
        <p:blipFill>
          <a:blip r:embed="rId1"/>
          <a:stretch/>
        </p:blipFill>
        <p:spPr>
          <a:xfrm>
            <a:off x="1293480" y="643320"/>
            <a:ext cx="9604800" cy="5570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 Light"/>
              </a:rPr>
              <a:t>preposição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15560709"/>
              </p:ext>
            </p:extLst>
          </p:nvPr>
        </p:nvGraphicFramePr>
        <p:xfrm>
          <a:off x="182880" y="1348920"/>
          <a:ext cx="11544120" cy="55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Atenção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6" name="Zástupný obsah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Vamos esperar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pela</a:t>
            </a: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 resposta.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Interesso-me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pelo</a:t>
            </a: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 projeto.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Zástupný obsah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Estaremos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à</a:t>
            </a: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 espera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da</a:t>
            </a: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 resposta.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Estou interessada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no</a:t>
            </a: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 projeto.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8" name="Picture 2" descr="atenção - renováveis magazine"/>
          <p:cNvPicPr/>
          <p:nvPr/>
        </p:nvPicPr>
        <p:blipFill>
          <a:blip r:embed="rId1"/>
          <a:stretch/>
        </p:blipFill>
        <p:spPr>
          <a:xfrm>
            <a:off x="4537080" y="3786120"/>
            <a:ext cx="2964960" cy="2525400"/>
          </a:xfrm>
          <a:prstGeom prst="rect">
            <a:avLst/>
          </a:prstGeom>
          <a:ln w="0">
            <a:noFill/>
          </a:ln>
        </p:spPr>
      </p:pic>
      <p:pic>
        <p:nvPicPr>
          <p:cNvPr id="319" name="Picture 2" descr="Nós e o ponto de exclamação"/>
          <p:cNvPicPr/>
          <p:nvPr/>
        </p:nvPicPr>
        <p:blipFill>
          <a:blip r:embed="rId2"/>
          <a:stretch/>
        </p:blipFill>
        <p:spPr>
          <a:xfrm>
            <a:off x="7152120" y="391320"/>
            <a:ext cx="1272960" cy="1272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Queísmo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1" name="Zástupný obsah 2"/>
          <p:cNvSpPr txBox="1"/>
          <p:nvPr/>
        </p:nvSpPr>
        <p:spPr>
          <a:xfrm>
            <a:off x="548640" y="2263320"/>
            <a:ext cx="10804680" cy="4455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Supressão da preposição FACULTATIVA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pode ser explicado pelo facto de que a preposição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tem um contributo semântico muito reduzido na oração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e, na maioria dos contextos é praticamente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desprovida do significado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p.ex.: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Portas </a:t>
            </a:r>
            <a:r>
              <a:rPr b="1" i="1" lang="pt-BR" sz="2600" spc="-1" strike="noStrike">
                <a:solidFill>
                  <a:srgbClr val="000000"/>
                </a:solidFill>
                <a:latin typeface="Calibri"/>
              </a:rPr>
              <a:t>discorda que 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a direcção do partido dê liberdade de voto aos militantes 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Passados 11 anos, </a:t>
            </a:r>
            <a:r>
              <a:rPr b="1" i="1" lang="pt-BR" sz="2600" spc="-1" strike="noStrike">
                <a:solidFill>
                  <a:srgbClr val="000000"/>
                </a:solidFill>
                <a:latin typeface="Calibri"/>
              </a:rPr>
              <a:t>convenceu-se que 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viverá muitos mais 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Mas o treinador do FC Porto </a:t>
            </a:r>
            <a:r>
              <a:rPr b="1" i="1" lang="pt-BR" sz="2600" spc="-1" strike="noStrike">
                <a:solidFill>
                  <a:srgbClr val="000000"/>
                </a:solidFill>
                <a:latin typeface="Calibri"/>
              </a:rPr>
              <a:t>concorda que </a:t>
            </a:r>
            <a:r>
              <a:rPr b="0" i="1" lang="pt-BR" sz="2600" spc="-1" strike="noStrike">
                <a:solidFill>
                  <a:srgbClr val="000000"/>
                </a:solidFill>
                <a:latin typeface="Calibri"/>
              </a:rPr>
              <a:t>a sua equipa «não fez nada para ganhar» 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Queísmo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3" name="Zástupný obsah 2"/>
          <p:cNvSpPr txBox="1"/>
          <p:nvPr/>
        </p:nvSpPr>
        <p:spPr>
          <a:xfrm>
            <a:off x="1005840" y="2354760"/>
            <a:ext cx="10347480" cy="4363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No caso de outras preposições, cujo valor semântico é significativo, estas não se suprimem, com a excepção de alguns casos muito limitados, como são os seguintes: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insistir, confiar, ansiar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p.ex.: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árbitro </a:t>
            </a:r>
            <a:r>
              <a:rPr b="1" i="1" lang="pt-BR" sz="2400" spc="-1" strike="noStrike">
                <a:solidFill>
                  <a:srgbClr val="000000"/>
                </a:solidFill>
                <a:latin typeface="Calibri"/>
              </a:rPr>
              <a:t>insistiu (em) que 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jogo prosseguisse . 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pt-BR" sz="2400" spc="-1" strike="noStrike">
                <a:solidFill>
                  <a:srgbClr val="000000"/>
                </a:solidFill>
                <a:latin typeface="Calibri"/>
              </a:rPr>
              <a:t>Confio (em)  que 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a morte não acontece.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400" spc="-1" strike="noStrike">
                <a:solidFill>
                  <a:srgbClr val="000000"/>
                </a:solidFill>
                <a:latin typeface="Calibri"/>
              </a:rPr>
              <a:t>Anseiam (por) que </a:t>
            </a:r>
            <a:r>
              <a:rPr b="0" i="1" lang="pt-BR" sz="2400" spc="-1" strike="noStrike">
                <a:solidFill>
                  <a:srgbClr val="000000"/>
                </a:solidFill>
                <a:latin typeface="Calibri"/>
              </a:rPr>
              <a:t>o novo treinador consiga transformar as derrotas da equipa em vitórias;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Dequeísmo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5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Por outro lado, na linguagem falada, observa-se com alguma frequência a ocorrênci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a de uma preposição que antecede a oração completiva oblíqua.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Uma vez que a preposição desnecessariamente presente é, geralmente, a preposição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de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, este fenômeno é denominado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dequeísmo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Contudo, o dequeísmo pode afectar também outras preposições e a sua ocorrência pode ser explicada pelo seu uso no sintagma preposicional: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Dequeísmo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7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ff0000"/>
                </a:solidFill>
                <a:latin typeface="Calibri"/>
              </a:rPr>
              <a:t>incorreto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Zástupný obsah 4"/>
          <p:cNvSpPr txBox="1"/>
          <p:nvPr/>
        </p:nvSpPr>
        <p:spPr>
          <a:xfrm>
            <a:off x="416880" y="2567520"/>
            <a:ext cx="5580360" cy="3621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Penso de que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o árbitro favoreceu os nosso adversários.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ff0000"/>
                </a:solidFill>
                <a:latin typeface="Calibri"/>
              </a:rPr>
              <a:t>*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Acredito de que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os eleitores confiarão em nós.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9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b050"/>
                </a:solidFill>
                <a:latin typeface="Calibri"/>
              </a:rPr>
              <a:t>correto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0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Penso na 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arbitragem do jogo de ontem.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Acredito numa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 nova victória eleitoral.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1" name="Picture 2" descr="Falso Png Transparent Images – Free PNG Images Vector, PSD, Clipart,  Templates"/>
          <p:cNvPicPr/>
          <p:nvPr/>
        </p:nvPicPr>
        <p:blipFill>
          <a:blip r:embed="rId1"/>
          <a:stretch/>
        </p:blipFill>
        <p:spPr>
          <a:xfrm>
            <a:off x="4339440" y="47685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32" name="Picture 4" descr="Corret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6487560" y="51264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Outras restrições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4" name="Zástupný obsah 3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Ao mesmo tempo existem restrições no que respeita às possibilidades combinatórias dos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verbos regidos por uma preposição que seleccionam frases completivas interrogativas introduzidas por uma preposição.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Nestes casos, a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preposição do verbo é suprimida</a:t>
            </a: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5" name="Picture 2" descr="atenção - renováveis magazine"/>
          <p:cNvPicPr/>
          <p:nvPr/>
        </p:nvPicPr>
        <p:blipFill>
          <a:blip r:embed="rId1"/>
          <a:stretch/>
        </p:blipFill>
        <p:spPr>
          <a:xfrm>
            <a:off x="4960800" y="4146840"/>
            <a:ext cx="2541600" cy="2165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Outras restrições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Zástupný text 3"/>
          <p:cNvSpPr txBox="1"/>
          <p:nvPr/>
        </p:nvSpPr>
        <p:spPr>
          <a:xfrm>
            <a:off x="839880" y="2078280"/>
            <a:ext cx="4966200" cy="687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ff0000"/>
                </a:solidFill>
                <a:latin typeface="Calibri"/>
              </a:rPr>
              <a:t>incorreto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8" name="Zástupný obsah 4"/>
          <p:cNvSpPr txBox="1"/>
          <p:nvPr/>
        </p:nvSpPr>
        <p:spPr>
          <a:xfrm>
            <a:off x="814320" y="3429000"/>
            <a:ext cx="518292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ff0000"/>
                </a:solidFill>
                <a:latin typeface="Calibri"/>
              </a:rPr>
              <a:t>* </a:t>
            </a: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Ele não </a:t>
            </a:r>
            <a:r>
              <a:rPr b="1" i="1" lang="pt-BR" sz="2800" spc="-1" strike="noStrike">
                <a:solidFill>
                  <a:srgbClr val="4472c4"/>
                </a:solidFill>
                <a:latin typeface="Calibri"/>
              </a:rPr>
              <a:t>se lembra de </a:t>
            </a:r>
            <a:r>
              <a:rPr b="1" i="1" lang="pt-BR" sz="2800" spc="-1" strike="noStrike" u="sng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b="1" i="1" lang="pt-BR" sz="2800" spc="-1" strike="noStrike">
                <a:solidFill>
                  <a:srgbClr val="ff0000"/>
                </a:solidFill>
                <a:latin typeface="Calibri"/>
              </a:rPr>
              <a:t> que horas chega.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9" name="Zástupný text 5"/>
          <p:cNvSpPr txBox="1"/>
          <p:nvPr/>
        </p:nvSpPr>
        <p:spPr>
          <a:xfrm>
            <a:off x="6583680" y="1681200"/>
            <a:ext cx="4771440" cy="108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b050"/>
                </a:solidFill>
                <a:latin typeface="Calibri"/>
              </a:rPr>
              <a:t>correto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0" name="Zástupný obsah 6"/>
          <p:cNvSpPr txBox="1"/>
          <p:nvPr/>
        </p:nvSpPr>
        <p:spPr>
          <a:xfrm>
            <a:off x="6423840" y="3429000"/>
            <a:ext cx="493128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Ele não </a:t>
            </a:r>
            <a:r>
              <a:rPr b="1" i="1" lang="pt-BR" sz="2800" spc="-1" strike="noStrike">
                <a:solidFill>
                  <a:srgbClr val="00b050"/>
                </a:solidFill>
                <a:latin typeface="Calibri"/>
              </a:rPr>
              <a:t>se lembra (-) </a:t>
            </a:r>
            <a:r>
              <a:rPr b="1" i="1" lang="pt-BR" sz="2800" spc="-1" strike="noStrike" u="sng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b="1" i="1" lang="pt-BR" sz="2800" spc="-1" strike="noStrike">
                <a:solidFill>
                  <a:srgbClr val="ff0000"/>
                </a:solidFill>
                <a:latin typeface="Calibri"/>
              </a:rPr>
              <a:t> que horas chega.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1" name="Picture 2" descr="Falso Png Transparent Images – Free PNG Images Vector, PSD, Clipart,  Templates"/>
          <p:cNvPicPr/>
          <p:nvPr/>
        </p:nvPicPr>
        <p:blipFill>
          <a:blip r:embed="rId1"/>
          <a:stretch/>
        </p:blipFill>
        <p:spPr>
          <a:xfrm>
            <a:off x="4094280" y="38577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42" name="Picture 4" descr="Corret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6583680" y="42156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exceção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4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Caso estas orações </a:t>
            </a: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não sejam introduzidas por uma preposição, a preposição pode ser facultativamente utilizada: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2800" spc="-1" strike="noStrike">
                <a:solidFill>
                  <a:srgbClr val="000000"/>
                </a:solidFill>
                <a:latin typeface="Calibri"/>
              </a:rPr>
              <a:t>P.ex.: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000000"/>
                </a:solidFill>
                <a:latin typeface="Calibri"/>
              </a:rPr>
              <a:t>Não me </a:t>
            </a:r>
            <a:r>
              <a:rPr b="1" i="1" lang="pt-BR" sz="3200" spc="-1" strike="noStrike">
                <a:solidFill>
                  <a:srgbClr val="4472c4"/>
                </a:solidFill>
                <a:latin typeface="Calibri"/>
              </a:rPr>
              <a:t>lembro (de</a:t>
            </a:r>
            <a:r>
              <a:rPr b="1" i="1" lang="pt-BR" sz="3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1" i="1" lang="pt-BR" sz="3200" spc="-1" strike="noStrike">
                <a:solidFill>
                  <a:srgbClr val="00b050"/>
                </a:solidFill>
                <a:latin typeface="Calibri"/>
              </a:rPr>
              <a:t>onde pus os óculos.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000000"/>
                </a:solidFill>
                <a:latin typeface="Calibri"/>
              </a:rPr>
              <a:t>Não me </a:t>
            </a:r>
            <a:r>
              <a:rPr b="1" i="1" lang="pt-BR" sz="3200" spc="-1" strike="noStrike">
                <a:solidFill>
                  <a:srgbClr val="4472c4"/>
                </a:solidFill>
                <a:latin typeface="Calibri"/>
              </a:rPr>
              <a:t>informaram (de) </a:t>
            </a:r>
            <a:r>
              <a:rPr b="1" i="1" lang="pt-BR" sz="3200" spc="-1" strike="noStrike">
                <a:solidFill>
                  <a:srgbClr val="00b050"/>
                </a:solidFill>
                <a:latin typeface="Calibri"/>
              </a:rPr>
              <a:t>quantas</a:t>
            </a:r>
            <a:r>
              <a:rPr b="1" i="1" lang="pt-BR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pt-BR" sz="3200" spc="-1" strike="noStrike">
                <a:solidFill>
                  <a:srgbClr val="00b050"/>
                </a:solidFill>
                <a:latin typeface="Calibri"/>
              </a:rPr>
              <a:t>pessoas vêm.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5" name="Picture 4" descr="Correto Png Transparent Images – Free PNG Images Vector, PSD, Clipart,  Templates"/>
          <p:cNvPicPr/>
          <p:nvPr/>
        </p:nvPicPr>
        <p:blipFill>
          <a:blip r:embed="rId1"/>
          <a:stretch/>
        </p:blipFill>
        <p:spPr>
          <a:xfrm>
            <a:off x="9684720" y="383112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pt-BR" sz="4000" spc="-1" strike="noStrike">
                <a:solidFill>
                  <a:srgbClr val="000000"/>
                </a:solidFill>
                <a:latin typeface="Calibri Light"/>
              </a:rPr>
              <a:t>Tipo de predicado na frase completivas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Frases finitas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Zástupný obsah 2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Tem o </a:t>
            </a:r>
            <a:r>
              <a:rPr b="1" lang="pt-BR" sz="3200" spc="-1" strike="noStrike">
                <a:solidFill>
                  <a:srgbClr val="000000"/>
                </a:solidFill>
                <a:latin typeface="Calibri"/>
              </a:rPr>
              <a:t>verbo conjugado </a:t>
            </a: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ora no </a:t>
            </a:r>
            <a:r>
              <a:rPr b="1" lang="pt-BR" sz="3200" spc="-1" strike="noStrike">
                <a:solidFill>
                  <a:srgbClr val="000000"/>
                </a:solidFill>
                <a:latin typeface="Calibri"/>
              </a:rPr>
              <a:t>modo indicativo ora no modo conjuntivo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Queria que fizesses um bolo de chocolate.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Sei que está doente.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Zástupný text 4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Frases não finitas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Zástupný obsah 5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Tem o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verbo no infinitivo  flexionado ou não flexionado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Pedi-lhe para fazer um bolo de chocolate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Times New Roman"/>
                <a:ea typeface="Calibri"/>
              </a:rPr>
              <a:t>Orações completivas </a:t>
            </a:r>
            <a:r>
              <a:rPr b="1" lang="cs-CZ" sz="4400" spc="-1" strike="noStrike">
                <a:solidFill>
                  <a:srgbClr val="000000"/>
                </a:solidFill>
                <a:latin typeface="Times New Roman"/>
                <a:ea typeface="Calibri"/>
              </a:rPr>
              <a:t>predicativa, apositiva, de agente da passiva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Quem mais reclama é quem menos sabe.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(função predicativa)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Ele disse-me apenas isto: não me aborreça!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(função apositiva)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Este trabalho foi escrito por quem entende esta matéria. 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(função de ag.da passiva)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algn="l" pos="0"/>
              </a:tabLst>
            </a:pP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A primeira e a terceira frase, contudo, são interpretadas </a:t>
            </a: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como orações relativas livres com antecedente não expresso, </a:t>
            </a:r>
            <a:r>
              <a:rPr b="0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uma vez que contêm o pronome relativo </a:t>
            </a:r>
            <a:r>
              <a:rPr b="1" i="1" lang="pt-BR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quem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t-PT" sz="4000" spc="-1" strike="noStrike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395882449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Frase completiva na função de</a:t>
            </a:r>
            <a:r>
              <a:rPr b="1" lang="pt-PT" sz="4400" spc="-1" strike="noStrike">
                <a:solidFill>
                  <a:srgbClr val="000000"/>
                </a:solidFill>
                <a:latin typeface="Calibri Light"/>
              </a:rPr>
              <a:t> sujeito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Zástupný obsah 2"/>
          <p:cNvSpPr txBox="1"/>
          <p:nvPr/>
        </p:nvSpPr>
        <p:spPr>
          <a:xfrm>
            <a:off x="720000" y="1800000"/>
            <a:ext cx="10515240" cy="48391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tradicionalmente denominadas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subjetivas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podem ser substituídas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Calibri"/>
              </a:rPr>
              <a:t>por um sintagma nominal na mesma função,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  <a:ea typeface="Calibri"/>
              </a:rPr>
              <a:t>por um pronome demonstrativo invariável (isso, isto, aquilo), 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mas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nunca por um pronome pessoal clítico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Calibri"/>
              </a:rPr>
              <a:t>, como mostram as seguintes frases: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b="1" i="1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que não tenho medo</a:t>
            </a: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b="1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isso</a:t>
            </a: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.      ou      Isso é claro.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*</a:t>
            </a: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É claro-</a:t>
            </a:r>
            <a:r>
              <a:rPr b="1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o</a:t>
            </a:r>
            <a:r>
              <a:rPr b="0" lang="pt-BR" sz="3600" spc="-1" strike="noStrike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5" name="Picture 2" descr="atenção - renováveis magazine"/>
          <p:cNvPicPr/>
          <p:nvPr/>
        </p:nvPicPr>
        <p:blipFill>
          <a:blip r:embed="rId1"/>
          <a:stretch/>
        </p:blipFill>
        <p:spPr>
          <a:xfrm>
            <a:off x="3780000" y="558000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Posi</a:t>
            </a: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Zástupný text 4"/>
          <p:cNvSpPr txBox="1"/>
          <p:nvPr/>
        </p:nvSpPr>
        <p:spPr>
          <a:xfrm>
            <a:off x="640080" y="1681200"/>
            <a:ext cx="535716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66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Pré-verbal (antes da oração principal)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1000"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3900" spc="-1" strike="noStrike">
                <a:solidFill>
                  <a:srgbClr val="0070c0"/>
                </a:solidFill>
                <a:latin typeface="Calibri"/>
              </a:rPr>
              <a:t>Ilhas fortes</a:t>
            </a:r>
            <a:endParaRPr b="0" lang="cs-CZ" sz="3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3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Reflete a posição canónica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SU-PR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Selecionadas pelos verbos inferenciais ou causativos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pt-PT" sz="2800" spc="-1" strike="noStrike">
                <a:solidFill>
                  <a:srgbClr val="000000"/>
                </a:solidFill>
                <a:latin typeface="Calibri"/>
              </a:rPr>
              <a:t>p. ex.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demonstrar, ilustrar, indicar, mostrar, reflectir, revelar, significar, sugerir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Zástupný text 6"/>
          <p:cNvSpPr txBox="1"/>
          <p:nvPr/>
        </p:nvSpPr>
        <p:spPr>
          <a:xfrm>
            <a:off x="6172200" y="1681200"/>
            <a:ext cx="518292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Pós-verbal (depois da oração principal)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3900" spc="-1" strike="noStrike">
                <a:solidFill>
                  <a:srgbClr val="8faadc"/>
                </a:solidFill>
                <a:latin typeface="Calibri"/>
              </a:rPr>
              <a:t>Ilhas fracas</a:t>
            </a:r>
            <a:endParaRPr b="0" lang="cs-CZ" sz="3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3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Não reflete a posição canónica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lang="pt-PT" sz="2800" spc="-1" strike="noStrike">
                <a:solidFill>
                  <a:srgbClr val="000000"/>
                </a:solidFill>
                <a:latin typeface="Calibri"/>
              </a:rPr>
              <a:t>SU-PR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Posi</a:t>
            </a:r>
            <a:r>
              <a:rPr b="0" lang="pt-PT" sz="4400" spc="-1" strike="noStrike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Zástupný text 4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p>
            <a:pPr algn="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3500" spc="-1" strike="noStrike">
                <a:solidFill>
                  <a:srgbClr val="0070c0"/>
                </a:solidFill>
                <a:latin typeface="Calibri"/>
              </a:rPr>
              <a:t>Ilhas fortes</a:t>
            </a:r>
            <a:endParaRPr b="0" lang="cs-CZ" sz="3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p. ex. 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i="1" lang="pt-BR" sz="2800" spc="-1" strike="noStrike" u="sng">
                <a:solidFill>
                  <a:srgbClr val="000000"/>
                </a:solidFill>
                <a:uFillTx/>
                <a:latin typeface="Calibri"/>
              </a:rPr>
              <a:t>Que haja desinteresse</a:t>
            </a: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, reflete o não envolvimento de todos neste projeto.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Zástupný text 6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3500" spc="-1" strike="noStrike">
                <a:solidFill>
                  <a:srgbClr val="8faadc"/>
                </a:solidFill>
                <a:latin typeface="Calibri"/>
              </a:rPr>
              <a:t>Ilhas fracas</a:t>
            </a:r>
            <a:endParaRPr b="0" lang="cs-CZ" sz="3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PT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p. ex. :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i="1" lang="pt-BR" sz="2800" spc="-1" strike="noStrike">
                <a:solidFill>
                  <a:srgbClr val="000000"/>
                </a:solidFill>
                <a:latin typeface="Calibri"/>
              </a:rPr>
              <a:t>É possível </a:t>
            </a:r>
            <a:r>
              <a:rPr b="1" i="1" lang="pt-BR" sz="2800" spc="-1" strike="noStrike" u="sng">
                <a:solidFill>
                  <a:srgbClr val="000000"/>
                </a:solidFill>
                <a:uFillTx/>
                <a:latin typeface="Calibri"/>
              </a:rPr>
              <a:t>que o João não venha à festa.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Rectangle 9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Rectangle 11"/>
          <p:cNvSpPr/>
          <p:nvPr/>
        </p:nvSpPr>
        <p:spPr>
          <a:xfrm>
            <a:off x="643320" y="643320"/>
            <a:ext cx="10904760" cy="5570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49" name="Obrázek 2" descr=""/>
          <p:cNvPicPr/>
          <p:nvPr/>
        </p:nvPicPr>
        <p:blipFill>
          <a:blip r:embed="rId1"/>
          <a:stretch/>
        </p:blipFill>
        <p:spPr>
          <a:xfrm>
            <a:off x="1120320" y="1888200"/>
            <a:ext cx="9950760" cy="3075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Application>LibreOffice/7.1.0.3$Windows_X86_64 LibreOffice_project/f6099ecf3d29644b5008cc8f48f42f4a40986e4c</Application>
  <AppVersion>15.0000</AppVersion>
  <Words>1878</Words>
  <Paragraphs>245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2021-03-17T13:56:20Z</dcterms:created>
  <dc:creator>Iva Svobodová</dc:creator>
  <dc:description/>
  <dc:language>cs-CZ</dc:language>
  <cp:lastModifiedBy/>
  <dcterms:modified xsi:type="dcterms:W3CDTF">2021-03-29T09:54:48Z</dcterms:modified>
  <cp:revision>28</cp:revision>
  <dc:subject/>
  <dc:title>FRASES INTERFERENTES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40</vt:i4>
  </property>
</Properties>
</file>