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  <p:sldId id="260" r:id="rId7"/>
    <p:sldId id="271" r:id="rId8"/>
    <p:sldId id="261" r:id="rId9"/>
    <p:sldId id="258" r:id="rId10"/>
    <p:sldId id="265" r:id="rId11"/>
    <p:sldId id="266" r:id="rId12"/>
    <p:sldId id="267" r:id="rId13"/>
    <p:sldId id="268" r:id="rId14"/>
    <p:sldId id="269" r:id="rId15"/>
    <p:sldId id="25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1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10445-8474-40E1-B152-56DDE49D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CBF77E-324B-4E43-8DDB-6A8D5EC6D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13AC1-42BF-4AD4-92E8-06C0D74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5056D-3014-4B40-A836-75A2EADC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73C443-AD57-49CE-9097-5823CF5E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7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F0B45-1FFE-4E20-9890-124B7D93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AF665F-3460-43C0-B560-310C0280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E121D-2C80-49D2-BCF7-D85571E4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3B3171-F5B0-49FA-AE0A-2C33C7FF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E33A9-4055-4F6E-9C54-C1E5C43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37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E10495-598F-4B2E-B7C7-1012B5FB8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F42CB5-9D65-4356-A139-4C943D2F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1CF33-DEC2-4E9E-A255-50279424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5E4DE-8447-43F2-A4BF-B9A141BD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E99222-6E60-4A3C-9281-13FEC31F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3017A-E066-4734-9245-4E47A01E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94634-A004-41DD-80E5-BB2E1AFB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B1A06-59F6-433F-ADD8-5CFDB6B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8F3A4-37CE-4685-A71F-FAD0CE08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76DD6-7BCA-411A-895A-8D505F35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9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6B044-418F-4A7E-81D5-525FFB2D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4870C0-8E33-4A4A-9EB5-EF3D50A3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0C7EE8-EADB-496B-A403-91106F3D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C31E5-1A03-44C0-BD4C-E16AF7C9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A3F58-4583-4846-AD3F-39A96C03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6EF01-0A26-42B9-A18F-98530A42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0DCCC0-C2DA-4515-94FD-C3B209189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57ADF9-CF48-4763-8835-CA641E70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B735AA-3D5E-4111-9982-94A91CE9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C8E068-05D4-4810-94C7-418DF3E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40A795-F70E-47A2-95B7-B7C711EA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6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7FBE1-05C8-4291-8C3C-758D77C8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5CE698-8552-4788-BFE2-C5915CDB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164978-01AE-4B8C-BC20-6B5B10C3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CB10AD-D7DF-4E18-9670-174BC20C3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6FA09A-F844-4BB0-A41C-B71F7C744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FAE0BA-7D79-443F-AD79-12382613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895397-0A7B-41B3-95C2-3A638ECD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888032-AA02-421E-B4D2-EA79BFBC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769E7-3F7D-4530-B65D-184C88DA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D99FB-FF37-4AB7-A603-8938C6C3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F0E72A-429A-43CB-9BE6-97860D35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664AD9-E0B5-46A3-812C-A564E926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8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C54AA7-0A8A-4468-BD98-8FEE2248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CB6165-3460-4F16-8AD6-B557DA09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D75A81-EDA0-4D89-BD36-1F283B4E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4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A446D-DC8D-4C99-B497-2C5F1A0D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5607-EE84-46D0-8D8E-334BA48D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97A10C-371F-42A9-BF24-E89CD6944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3FB4FC-A841-4D7D-B2D4-E54EDED5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DBD9E2-53DF-4014-B54E-89EFAEEE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06B601-1960-4ADE-907C-549696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05A20-E3CD-43EE-9480-42652F3F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436681-41B0-4BD7-97D7-F12158548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724736-5865-4263-948B-95D65ABF3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8BED93-B09E-405C-960B-1F78608E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481DF2-04EF-4686-8AE8-7A294F78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56056-B070-4641-BDBE-DF2D66D1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B42C8C-B0FB-49DC-8843-DD8B6054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350249-F407-46DF-A69D-A82F4EFC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E4F3F-2E7D-48A8-99F6-2FF1B112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0726-1645-40F9-88EF-3DDAD1BE17A0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D7D41C-235C-4EF6-9CF4-37CCD9CC0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73B35-39C4-43BF-A57E-9B64503F3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1775-B41B-4108-9166-D05492A2F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IsPh6p1fd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qzGyXQx-CY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au-9UUBE2c" TargetMode="External"/><Relationship Id="rId3" Type="http://schemas.openxmlformats.org/officeDocument/2006/relationships/hyperlink" Target="https://www.youtube.com/watch?v=Szy-WVK1p38" TargetMode="External"/><Relationship Id="rId7" Type="http://schemas.openxmlformats.org/officeDocument/2006/relationships/hyperlink" Target="https://ensina.rtp.pt/artigo/torre-de-belem-a-joia-ribeirinha/" TargetMode="External"/><Relationship Id="rId2" Type="http://schemas.openxmlformats.org/officeDocument/2006/relationships/hyperlink" Target="https://ensina.rtp.pt/artigo/manuelin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AA8l_uaScEU" TargetMode="External"/><Relationship Id="rId5" Type="http://schemas.openxmlformats.org/officeDocument/2006/relationships/hyperlink" Target="https://www.youtube.com/watch?v=JAn8_CO8xXE" TargetMode="External"/><Relationship Id="rId10" Type="http://schemas.openxmlformats.org/officeDocument/2006/relationships/hyperlink" Target="https://www.youtube.com/watch?v=9IsPh6p1fd8" TargetMode="External"/><Relationship Id="rId4" Type="http://schemas.openxmlformats.org/officeDocument/2006/relationships/hyperlink" Target="https://ensina.rtp.pt/artigo/patrimonio-mundial-portugues-mosteiro-dos-jeronimos/" TargetMode="External"/><Relationship Id="rId9" Type="http://schemas.openxmlformats.org/officeDocument/2006/relationships/hyperlink" Target="https://ensina.rtp.pt/artigo/neomanuelino-ou-o-revivalismo-portugues-do-seculo-xix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patrimonio-mundial-portugues-mosteiro-dos-jeronim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torre-de-belem-a-joia-ribeirinh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19CF1C-C502-4FC0-A1FA-5AC81A79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Manuelina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41AB9D-B6AC-46F6-A3AB-034BDD49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manuelino desenvolveu-se no reinado de D. Manuel I (1491-1521), no auge da expansão marítima, viagens que inspiram muitos dos elementos naturalistas e “vegetalistas”  da ornamentação exuberante.</a:t>
            </a:r>
          </a:p>
          <a:p>
            <a:endParaRPr lang="pt-BR" dirty="0"/>
          </a:p>
          <a:p>
            <a:r>
              <a:rPr lang="pt-BR" dirty="0"/>
              <a:t>Decoração:  conchas, cordas, corais, folhas, alcachofras, animais, seres imaginários e exóticos, saídos da epopeia dos grandes mares que cobrem janelas, portas, arcadas, colunas e rosáceas.</a:t>
            </a:r>
          </a:p>
          <a:p>
            <a:r>
              <a:rPr lang="pt-BR" b="1" dirty="0">
                <a:solidFill>
                  <a:srgbClr val="0070C0"/>
                </a:solidFill>
              </a:rPr>
              <a:t>Os motivos mais importantes da arte manuelina são</a:t>
            </a:r>
          </a:p>
          <a:p>
            <a:r>
              <a:rPr lang="pt-BR" u="sng" dirty="0"/>
              <a:t>A esfera armilar </a:t>
            </a:r>
            <a:r>
              <a:rPr lang="pt-BR" dirty="0"/>
              <a:t>-  símbolo do poder régio</a:t>
            </a:r>
          </a:p>
          <a:p>
            <a:pPr marL="0" indent="0">
              <a:buNone/>
            </a:pPr>
            <a:r>
              <a:rPr lang="pt-BR" dirty="0"/>
              <a:t>   </a:t>
            </a:r>
            <a:r>
              <a:rPr lang="pt-BR" u="sng" dirty="0"/>
              <a:t>a cruz da ordem de Cristo </a:t>
            </a:r>
            <a:r>
              <a:rPr lang="pt-BR" dirty="0"/>
              <a:t>-  símbolo do poder divino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12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C49A-D942-476A-93EF-1F4206A9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sz="2000" b="1" dirty="0"/>
              <a:t>4 séculos depois   - Séc. XIX</a:t>
            </a: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E733DB-36BF-429A-A24B-2153A52DE644}"/>
              </a:ext>
            </a:extLst>
          </p:cNvPr>
          <p:cNvSpPr txBox="1"/>
          <p:nvPr/>
        </p:nvSpPr>
        <p:spPr>
          <a:xfrm>
            <a:off x="838200" y="1484415"/>
            <a:ext cx="1094904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arquitetura do reinado de D. Manuel I voltou a estar na moda </a:t>
            </a:r>
          </a:p>
          <a:p>
            <a:endParaRPr lang="pt-BR" b="1" dirty="0"/>
          </a:p>
          <a:p>
            <a:r>
              <a:rPr lang="pt-BR" b="1" dirty="0"/>
              <a:t>Portugal atravessava uma grave crise financeira, precisava de se afirmar enquanto império. </a:t>
            </a:r>
          </a:p>
          <a:p>
            <a:r>
              <a:rPr lang="pt-BR" dirty="0"/>
              <a:t>E o Manuelino, além de ser um estilo inteiramente português, lembrava à Europa que Portugal era a pátria</a:t>
            </a:r>
          </a:p>
          <a:p>
            <a:r>
              <a:rPr lang="pt-BR" dirty="0"/>
              <a:t> das descobertas marítimas. – necessidade de se afirmar – aparece então o  </a:t>
            </a:r>
            <a:r>
              <a:rPr lang="pt-BR" b="1" dirty="0">
                <a:solidFill>
                  <a:srgbClr val="FF0000"/>
                </a:solidFill>
              </a:rPr>
              <a:t>Neomanuelino ou o revivalismo português do século XIX</a:t>
            </a:r>
          </a:p>
          <a:p>
            <a:endParaRPr lang="pt-BR" dirty="0"/>
          </a:p>
          <a:p>
            <a:r>
              <a:rPr lang="pt-BR" b="1" dirty="0"/>
              <a:t>Foi neste período que </a:t>
            </a:r>
            <a:r>
              <a:rPr lang="pt-BR" dirty="0"/>
              <a:t>o manuelino das construções quinhentistas passou a ser considerado um estilo (definido por Francisco Adolfo</a:t>
            </a:r>
            <a:r>
              <a:rPr lang="pt-BR" b="1" dirty="0"/>
              <a:t> Varnhagen </a:t>
            </a:r>
            <a:r>
              <a:rPr lang="pt-BR" dirty="0"/>
              <a:t>na obra </a:t>
            </a:r>
            <a:r>
              <a:rPr lang="pt-BR" b="1" dirty="0"/>
              <a:t>“Notícia Histórica e Descritiva do Mosteiro de Belém</a:t>
            </a:r>
            <a:r>
              <a:rPr lang="pt-BR" dirty="0"/>
              <a:t>”, de 1842. Embora muitos críticos e historiadores discordassem, a expressão foi adotada ( defendida por Alexandre Herculano e Almeida Garrett).</a:t>
            </a:r>
          </a:p>
          <a:p>
            <a:endParaRPr lang="pt-BR" dirty="0"/>
          </a:p>
          <a:p>
            <a:r>
              <a:rPr lang="pt-BR" dirty="0"/>
              <a:t> Quando os revivalismos românticos chegaram a Portugal, o país precisava de encontrar o seu papel no tabuleiro político europeu para se afirmar enquanto nação soberana e autónoma. da história portuguesa. Como subsistir a 100 anos de lutas, invasões, conflitos diplomáticos, a uma produtividade baixa e a um sentimento de inferioridade crescente? O que distinguia o pequeno reino da periferia geográfica da Europa?</a:t>
            </a:r>
          </a:p>
          <a:p>
            <a:endParaRPr lang="pt-BR" dirty="0"/>
          </a:p>
          <a:p>
            <a:r>
              <a:rPr lang="pt-BR" dirty="0"/>
              <a:t>A resposta estava no passado das épicas viagens marítimas, um período glorioso a nível político, económico e cultural que a linguagem arquitetónica do Venturoso rei da pimenta, com a sua decoração exuberante, excessiva e exótica, fazia reviver. Este novo manuelino oitocentista que entrava na estética dos edifícios públicos e privados, restaurava valores nacionalistas na fase perigosa do Ultimato inglês  e reafirmava a imagem de Portugal no exterior.</a:t>
            </a:r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77FC8FA-EB9F-44AA-9E5A-EE9893885CE3}"/>
              </a:ext>
            </a:extLst>
          </p:cNvPr>
          <p:cNvSpPr txBox="1"/>
          <p:nvPr/>
        </p:nvSpPr>
        <p:spPr>
          <a:xfrm>
            <a:off x="1045029" y="285008"/>
            <a:ext cx="1085404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Quando os revivalismos românticos chegaram a Portugal, o país precisava se afirmar enquanto </a:t>
            </a:r>
            <a:r>
              <a:rPr lang="pt-BR" dirty="0">
                <a:solidFill>
                  <a:srgbClr val="FF0000"/>
                </a:solidFill>
              </a:rPr>
              <a:t>nação soberana </a:t>
            </a:r>
            <a:r>
              <a:rPr lang="pt-BR" dirty="0"/>
              <a:t>e </a:t>
            </a:r>
            <a:r>
              <a:rPr lang="pt-BR" dirty="0">
                <a:solidFill>
                  <a:srgbClr val="FF0000"/>
                </a:solidFill>
              </a:rPr>
              <a:t>autónoma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Nada melhor que o estilo manuelino do passado glorioso das  viagens marítimas  -  a nível político , económico e cultural  .  ASSIM  novo estilo </a:t>
            </a:r>
            <a:r>
              <a:rPr lang="pt-BR" dirty="0">
                <a:solidFill>
                  <a:srgbClr val="FF0000"/>
                </a:solidFill>
              </a:rPr>
              <a:t>Neomanuelino ou o revivalismo  de</a:t>
            </a:r>
            <a:r>
              <a:rPr lang="pt-BR" dirty="0"/>
              <a:t> edifícios públicos e privados,</a:t>
            </a:r>
            <a:r>
              <a:rPr lang="pt-BR" b="1" dirty="0"/>
              <a:t>reafirmava a imagem de Portugal </a:t>
            </a:r>
            <a:r>
              <a:rPr lang="pt-BR" dirty="0"/>
              <a:t>no exterior. </a:t>
            </a:r>
            <a:r>
              <a:rPr lang="pt-BR" b="1" dirty="0"/>
              <a:t>restaurava valores nacionalistas </a:t>
            </a:r>
            <a:r>
              <a:rPr lang="pt-BR" dirty="0"/>
              <a:t>na fase perigosa do </a:t>
            </a:r>
            <a:r>
              <a:rPr lang="pt-BR" b="1" dirty="0">
                <a:solidFill>
                  <a:srgbClr val="FF0000"/>
                </a:solidFill>
              </a:rPr>
              <a:t>Ultimato inglês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Exemplo desta  arquitetura revivalista portuguesa é o </a:t>
            </a:r>
            <a:r>
              <a:rPr lang="pt-BR" sz="2400" b="1" dirty="0"/>
              <a:t>Palácio-Hotel do Buçaco</a:t>
            </a:r>
            <a:r>
              <a:rPr lang="pt-BR" dirty="0"/>
              <a:t>, (1888, com projeto do arquiteto italiano Luigi Manini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https://www.youtube.com/watch?v=9IsPh6p1fd8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71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F31BC7-57E2-4453-A82B-DC15BCEF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" y="-24"/>
            <a:ext cx="5172137" cy="38741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F37D614-F765-4CA6-8CE6-4FA7043C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89" y="-537382"/>
            <a:ext cx="5574145" cy="39663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338259-E6A3-4C3E-A789-64F94DB7D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928" y="3259002"/>
            <a:ext cx="5631399" cy="37474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1E93E92-2B86-4B4E-AF5C-5F8FC83918EA}"/>
              </a:ext>
            </a:extLst>
          </p:cNvPr>
          <p:cNvSpPr txBox="1"/>
          <p:nvPr/>
        </p:nvSpPr>
        <p:spPr>
          <a:xfrm>
            <a:off x="8122721" y="4759965"/>
            <a:ext cx="3811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https://www.youtube.com/watch?v=sqzGyXQx-CY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7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DD33E-F6E9-4685-B753-31C82997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Mapa cor-de-rosa 1886 / Ultimato 1890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84409-699F-4AB3-8AC4-F69C57A3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 Conferência de Berlim 1884-85 </a:t>
            </a:r>
          </a:p>
          <a:p>
            <a:r>
              <a:rPr lang="pt-BR" dirty="0"/>
              <a:t>Expedições exploratórias à zona, entre elas a conduzida por Hermenegildo Capelo e Roberto Ivens que fizeram a ligação terrestre entre Angola e Moçambique em 1884.</a:t>
            </a:r>
          </a:p>
          <a:p>
            <a:r>
              <a:rPr lang="pt-BR" dirty="0"/>
              <a:t>A pretensão de unir as fronteiras de Angola e Moçambique entrou em choque com as pretensões britânicas que pretendiam ligar o Cairo à África do Sul.</a:t>
            </a:r>
          </a:p>
          <a:p>
            <a:r>
              <a:rPr lang="pt-BR" dirty="0"/>
              <a:t>Para obrigar os portugueses a recuar o Governo da rainha Vitória faz um ultimato a Portugal em 1890.</a:t>
            </a:r>
          </a:p>
          <a:p>
            <a:r>
              <a:rPr lang="pt-BR" dirty="0"/>
              <a:t>A Inglaterra- potência dominante ameaça Portugal com uma guerra caso continuasse com a pretensão de manter o Mapa Cor-de-Rosa.</a:t>
            </a:r>
          </a:p>
          <a:p>
            <a:r>
              <a:rPr lang="pt-BR" dirty="0"/>
              <a:t>O rei D. Carlos, coroado recentemente, protesta, mas não pode fazer mais do que recuar.</a:t>
            </a:r>
          </a:p>
          <a:p>
            <a:r>
              <a:rPr lang="pt-BR" dirty="0"/>
              <a:t>A população  protesta e os republicanos aproveitam a situação para mostrar o que chamam a fraqueza da monarquia.</a:t>
            </a:r>
          </a:p>
          <a:p>
            <a:r>
              <a:rPr lang="pt-BR" dirty="0"/>
              <a:t>Cria-se a Sociedade Portuguesa de Greografia</a:t>
            </a:r>
          </a:p>
          <a:p>
            <a:pPr marL="0" indent="0">
              <a:buNone/>
            </a:pPr>
            <a:r>
              <a:rPr lang="pt-PT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38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D4B0E-E68D-4F98-AEBF-25ACC753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Mapa cor-de-rosa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4F38FC-2901-4FB7-ADB1-FD189A8C0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554" y="1170947"/>
            <a:ext cx="4818289" cy="5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1302F-3E05-4997-8292-7BFCBA33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 </a:t>
            </a:r>
            <a:r>
              <a:rPr lang="cs-CZ" dirty="0" err="1"/>
              <a:t>saber</a:t>
            </a:r>
            <a:r>
              <a:rPr lang="cs-CZ" dirty="0"/>
              <a:t> e ver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aqui</a:t>
            </a:r>
            <a:r>
              <a:rPr lang="cs-CZ" dirty="0"/>
              <a:t>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E9A6B2-5847-4ED5-9E97-1E74095653E4}"/>
              </a:ext>
            </a:extLst>
          </p:cNvPr>
          <p:cNvSpPr txBox="1"/>
          <p:nvPr/>
        </p:nvSpPr>
        <p:spPr>
          <a:xfrm>
            <a:off x="838200" y="1472540"/>
            <a:ext cx="830876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hlinkClick r:id="rId2"/>
              </a:rPr>
              <a:t>https://ensina.rtp.pt/artigo/manuelino/</a:t>
            </a:r>
            <a:endParaRPr lang="pt-PT" dirty="0"/>
          </a:p>
          <a:p>
            <a:pPr marL="342900" indent="-342900">
              <a:buAutoNum type="arabicPeriod"/>
            </a:pPr>
            <a:endParaRPr lang="pt-PT" dirty="0"/>
          </a:p>
          <a:p>
            <a:pPr marL="342900" indent="-342900">
              <a:buAutoNum type="arabicPeriod"/>
            </a:pPr>
            <a:r>
              <a:rPr lang="pt-PT" dirty="0">
                <a:hlinkClick r:id="rId3"/>
              </a:rPr>
              <a:t>https://www.youtube.com/watch?v=Szy-WVK1p38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>
                <a:hlinkClick r:id="rId4"/>
              </a:rPr>
              <a:t>3. </a:t>
            </a:r>
            <a:r>
              <a:rPr lang="cs-CZ" dirty="0">
                <a:hlinkClick r:id="rId4"/>
              </a:rPr>
              <a:t>https://ensina.rtp.pt/artigo/patrimonio-mundial-portugues-mosteiro-dos-jeronimos/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5"/>
              </a:rPr>
              <a:t>   https://www.youtube.com/watch?v=JAn8_CO8xXE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6"/>
              </a:rPr>
              <a:t>https://www.youtube.com/watch?v=AA8l_uaScEU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7"/>
              </a:rPr>
              <a:t> 4.  https://ensina.rtp.pt/artigo/torre-de-belem-a-joia-ribeirinha/</a:t>
            </a:r>
            <a:endParaRPr lang="pt-PT" dirty="0"/>
          </a:p>
          <a:p>
            <a:pPr marL="342900" indent="-342900">
              <a:buAutoNum type="arabicPeriod"/>
            </a:pPr>
            <a:endParaRPr lang="pt-PT" b="1" dirty="0"/>
          </a:p>
          <a:p>
            <a:r>
              <a:rPr lang="pt-PT" b="1" dirty="0"/>
              <a:t>         Visita virtual da Torre de Belém : </a:t>
            </a:r>
          </a:p>
          <a:p>
            <a:r>
              <a:rPr lang="pt-PT" dirty="0">
                <a:hlinkClick r:id="rId8"/>
              </a:rPr>
              <a:t>        https://www.youtube.com/watch?v=Sau-9UUBE2c</a:t>
            </a:r>
            <a:endParaRPr lang="pt-PT" dirty="0"/>
          </a:p>
          <a:p>
            <a:endParaRPr lang="pt-PT" dirty="0">
              <a:hlinkClick r:id="rId9"/>
            </a:endParaRPr>
          </a:p>
          <a:p>
            <a:r>
              <a:rPr lang="pt-PT" dirty="0">
                <a:hlinkClick r:id="rId9"/>
              </a:rPr>
              <a:t>5. </a:t>
            </a:r>
            <a:r>
              <a:rPr lang="cs-CZ" dirty="0">
                <a:hlinkClick r:id="rId9"/>
              </a:rPr>
              <a:t>https://ensina.rtp.pt/artigo/neomanuelino-ou-o-revivalismo-portugues-do-seculo-xix/</a:t>
            </a:r>
            <a:endParaRPr lang="pt-PT" b="1" dirty="0"/>
          </a:p>
          <a:p>
            <a:r>
              <a:rPr lang="pt-PT" b="1" dirty="0"/>
              <a:t>6. Mata do Buçaco – Hotel Palace do Buçaco/Bussaco</a:t>
            </a:r>
          </a:p>
          <a:p>
            <a:r>
              <a:rPr lang="pt-PT" dirty="0">
                <a:hlinkClick r:id="rId10"/>
              </a:rPr>
              <a:t>    https://www.youtube.com/watch?v=9IsPh6p1fd8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b="1" dirty="0"/>
          </a:p>
          <a:p>
            <a:endParaRPr lang="pt-PT" b="1" dirty="0"/>
          </a:p>
          <a:p>
            <a:pPr marL="342900" indent="-342900">
              <a:buAutoNum type="arabicPeriod"/>
            </a:pPr>
            <a:endParaRPr lang="pt-PT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01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AFB1-0942-44D9-852B-83A06DA1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Arte Manuelina - Mosteiro do Jerónimos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14D87-0949-4F4C-BD59-9D5AB3DB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- Uma ermida fundada pelo Infante D. Henrique dedicada a Nossa Senhora de Belém, dava as boas vindas aos navegantes que entravam no Tejo. </a:t>
            </a:r>
          </a:p>
          <a:p>
            <a:pPr marL="0" indent="0">
              <a:buNone/>
            </a:pPr>
            <a:r>
              <a:rPr lang="pt-BR" dirty="0"/>
              <a:t> - começa a ser construído no </a:t>
            </a:r>
            <a:r>
              <a:rPr lang="pt-BR" dirty="0">
                <a:solidFill>
                  <a:srgbClr val="0070C0"/>
                </a:solidFill>
              </a:rPr>
              <a:t>dia de reis, a 6 de Janeiro de 1501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7A8D4D-F4F8-47BA-AB1C-5685F7B065E1}"/>
              </a:ext>
            </a:extLst>
          </p:cNvPr>
          <p:cNvSpPr txBox="1"/>
          <p:nvPr/>
        </p:nvSpPr>
        <p:spPr>
          <a:xfrm>
            <a:off x="838199" y="3705101"/>
            <a:ext cx="110965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- gastos para projetar a monumentalidade da expansão portuguesa, muito do </a:t>
            </a:r>
            <a:r>
              <a:rPr lang="pt-BR" dirty="0">
                <a:solidFill>
                  <a:srgbClr val="0070C0"/>
                </a:solidFill>
              </a:rPr>
              <a:t>financiamento provinha do comércio das especiarias</a:t>
            </a:r>
            <a:r>
              <a:rPr lang="pt-BR" dirty="0"/>
              <a:t>. Ali são chamados os melhores aquitetos, mestres e artifícies da época. Os trabalhos foram dirigidos por Diogo de Boytac, </a:t>
            </a:r>
            <a:r>
              <a:rPr lang="pt-BR" dirty="0">
                <a:solidFill>
                  <a:srgbClr val="0070C0"/>
                </a:solidFill>
              </a:rPr>
              <a:t>João de Castilho</a:t>
            </a:r>
            <a:r>
              <a:rPr lang="pt-BR" dirty="0"/>
              <a:t>, Nicolau de Chanterenne, e outros.</a:t>
            </a:r>
          </a:p>
          <a:p>
            <a:endParaRPr lang="pt-BR" dirty="0"/>
          </a:p>
          <a:p>
            <a:r>
              <a:rPr lang="pt-BR" dirty="0"/>
              <a:t>_A ornamentação é exuberante. Nos Claustros, por exemplo, a pedra assemelha-se a filigrana trabalhada por ourives. Pilares e colunas crescem numa teia de renda, com elementos decorativos do gótico tardio mas sobretudo os temas naturalistas característicos do novo estilo que é o Manuelino. </a:t>
            </a:r>
          </a:p>
          <a:p>
            <a:endParaRPr lang="pt-BR" dirty="0"/>
          </a:p>
          <a:p>
            <a:r>
              <a:rPr lang="pt-BR" dirty="0"/>
              <a:t>Na Igreja, em forma de cruz latina, uma abóboda desafia a gravidade em 25 metros de altura e sem o amparo de uma só coluna. Aqui guardam-se túmulos de reis, rainhas, escritores e poetas.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https://ensina.rtp.pt/artigo/patrimonio-mundial-portugues-mosteiro-dos-jeronimos/</a:t>
            </a:r>
            <a:endParaRPr lang="pt-BR" dirty="0"/>
          </a:p>
          <a:p>
            <a:endParaRPr lang="pt-BR" dirty="0"/>
          </a:p>
          <a:p>
            <a:r>
              <a:rPr lang="pt-PT" dirty="0"/>
              <a:t>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F7C86FF-DB22-4F3A-AEB8-40A7F6C6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b="1" dirty="0"/>
              <a:t>Na Igreja, em forma de cruz latina, uma abóboda desafia a gravidade em 25 metros de altura e sem o amparo de uma só coluna. Aqui guardam-se túmulos de reis, rainhas, escritores e poetas.</a:t>
            </a:r>
            <a:br>
              <a:rPr lang="pt-BR" sz="2000" b="1" dirty="0"/>
            </a:br>
            <a:br>
              <a:rPr lang="pt-BR" sz="2000" dirty="0"/>
            </a:br>
            <a:r>
              <a:rPr lang="pt-BR" sz="2000" dirty="0">
                <a:solidFill>
                  <a:srgbClr val="0070C0"/>
                </a:solidFill>
              </a:rPr>
              <a:t>https://ensina.rtp.pt/artigo/patrimonio-mundial-portugues-mosteiro-dos-jeronimos</a:t>
            </a:r>
            <a:r>
              <a:rPr lang="pt-BR" sz="2000" dirty="0"/>
              <a:t>/</a:t>
            </a: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Em 1983, Património da Humanidade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107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26957-6179-4E41-8675-6746C862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Mosteiro dos Jerónimos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92940F-4DD1-419F-A0FB-7A8AD8A1A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41" y="2422565"/>
            <a:ext cx="5620365" cy="3522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8861DF-BA7D-4B0E-B0AD-284E7232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14" y="1466163"/>
            <a:ext cx="5034286" cy="37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F733C-C22C-435B-A344-74FFCBAD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893"/>
            <a:ext cx="10478984" cy="1555667"/>
          </a:xfrm>
        </p:spPr>
        <p:txBody>
          <a:bodyPr>
            <a:noAutofit/>
          </a:bodyPr>
          <a:lstStyle/>
          <a:p>
            <a:r>
              <a:rPr lang="pt-BR" sz="2800" dirty="0"/>
              <a:t>Portal-sul -  está virado para o rio Tejo, um retábulo com apóstolos, profetas, santas e doutores, todos a olhar a </a:t>
            </a:r>
            <a:br>
              <a:rPr lang="pt-BR" sz="2800" dirty="0"/>
            </a:br>
            <a:r>
              <a:rPr lang="pt-BR" sz="2800" dirty="0"/>
              <a:t>Virgem de Santa Maria de Belém.</a:t>
            </a:r>
            <a:br>
              <a:rPr lang="pt-BR" sz="2800" dirty="0"/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FFD2AD6-D1A2-4BB9-B057-7A134273B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2" y="2232561"/>
            <a:ext cx="6140961" cy="41088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D56642-ADD3-4129-BF93-23EC423F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89" y="1027906"/>
            <a:ext cx="4456534" cy="66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8B8A520-94FA-4BCA-A906-E7D0685B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1800" dirty="0"/>
              <a:t>Informações resumidas sobr o Mosteiro dos Jerónimos: </a:t>
            </a:r>
            <a:br>
              <a:rPr lang="pt-PT" sz="1800" dirty="0"/>
            </a:br>
            <a:br>
              <a:rPr lang="pt-PT" sz="1800" dirty="0"/>
            </a:br>
            <a:r>
              <a:rPr lang="cs-CZ" sz="1800" dirty="0"/>
              <a:t>https://pt.slideshare.net/sara5oliveira/portal-sul-dos-jernimos</a:t>
            </a:r>
            <a:r>
              <a:rPr lang="pt-PT" sz="1800" dirty="0"/>
              <a:t>.</a:t>
            </a:r>
            <a:br>
              <a:rPr lang="pt-PT" sz="1800" dirty="0"/>
            </a:br>
            <a:br>
              <a:rPr lang="pt-PT" sz="1800" dirty="0"/>
            </a:br>
            <a:br>
              <a:rPr lang="pt-PT" sz="1800" dirty="0"/>
            </a:br>
            <a:endParaRPr lang="cs-CZ" sz="1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6472832-798B-4BC0-931D-92749229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6" y="1548747"/>
            <a:ext cx="9001496" cy="50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5511E-EA50-4756-84FC-C3585B11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Mosteiro da Batalha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8EC24C-E79A-4C51-AC4F-6053CBC1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" y="1947553"/>
            <a:ext cx="6492860" cy="43207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D3D16C-4830-4E28-BE95-C6F2AC92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66" y="130629"/>
            <a:ext cx="4551191" cy="54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61E30-4F5F-4C9B-B62E-D61AD4C7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Torre de Belém / São Vicente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48EDD-84BA-4CB6-ABDA-8C99AA4E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Torre de Belém foi construída para defender Lisboa dos piratas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0C99C-235C-4E38-8112-DAA64DF3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412" y="2519787"/>
            <a:ext cx="6236786" cy="36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1866882-28CA-4235-844D-9CB3AF5DC7B3}"/>
              </a:ext>
            </a:extLst>
          </p:cNvPr>
          <p:cNvSpPr txBox="1"/>
          <p:nvPr/>
        </p:nvSpPr>
        <p:spPr>
          <a:xfrm>
            <a:off x="760021" y="498764"/>
            <a:ext cx="109846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pequena fortaleza, considerada “um dos mais originais edifícios de arquitetura militar do reinado de D. Manuel“  ( inaugurada em1520 – arquiteto Francisco de Arruda )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Projetada para defender a barra da cidade</a:t>
            </a:r>
            <a:r>
              <a:rPr lang="pt-BR" dirty="0"/>
              <a:t>, funciona como um navio de pedra, equipado com artilharia na zona térrea para </a:t>
            </a:r>
            <a:r>
              <a:rPr lang="pt-BR" dirty="0">
                <a:solidFill>
                  <a:srgbClr val="FF0000"/>
                </a:solidFill>
              </a:rPr>
              <a:t>fazer fogo rasante e cruzado </a:t>
            </a:r>
            <a:r>
              <a:rPr lang="pt-BR" dirty="0"/>
              <a:t>com a Torre Velha, situada na margem sul do rio. Mas ao longo dos tempos, a fortificação irá desempenhar </a:t>
            </a:r>
            <a:r>
              <a:rPr lang="pt-BR" dirty="0">
                <a:solidFill>
                  <a:srgbClr val="FF0000"/>
                </a:solidFill>
              </a:rPr>
              <a:t>funções de controle aduaneiro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vai ser farol</a:t>
            </a:r>
            <a:r>
              <a:rPr lang="pt-BR" dirty="0"/>
              <a:t>, telégrafo e até prisão, por sinal bem terrível.</a:t>
            </a:r>
          </a:p>
          <a:p>
            <a:endParaRPr lang="pt-BR" dirty="0"/>
          </a:p>
          <a:p>
            <a:r>
              <a:rPr lang="pt-BR" dirty="0"/>
              <a:t>A Torre de menagem, destaca-se do conjunto. </a:t>
            </a:r>
            <a:r>
              <a:rPr lang="pt-BR" dirty="0">
                <a:solidFill>
                  <a:srgbClr val="FF0000"/>
                </a:solidFill>
              </a:rPr>
              <a:t>Ladeada pelos símbolos do rei</a:t>
            </a:r>
            <a:r>
              <a:rPr lang="pt-BR" dirty="0"/>
              <a:t>, a esfera armilar e a cruz de Cristo, era a casa do governador. O varandim é cercado de guaritas, com</a:t>
            </a:r>
            <a:r>
              <a:rPr lang="pt-BR" b="1" dirty="0">
                <a:solidFill>
                  <a:srgbClr val="FF0000"/>
                </a:solidFill>
              </a:rPr>
              <a:t> cúpulas exóticas</a:t>
            </a:r>
            <a:r>
              <a:rPr lang="pt-BR" dirty="0"/>
              <a:t>, inspiradas no oriente. A decoração que envolve e sobressai nos três pisos do edifício é própria do estilo manuelino, com os elementos naturalistas em grande destaque. E há ainda a escultura do rinoceronte, animal que só os portugueses tinham visto até então.</a:t>
            </a:r>
          </a:p>
          <a:p>
            <a:endParaRPr lang="pt-BR" dirty="0"/>
          </a:p>
          <a:p>
            <a:r>
              <a:rPr lang="pt-BR" dirty="0"/>
              <a:t>Foi classificada Património da Humanidade em 1983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https://ensina.rtp.pt/artigo/torre-de-belem-a-joia-ribeirinha/</a:t>
            </a:r>
            <a:endParaRPr lang="pt-BR" dirty="0"/>
          </a:p>
          <a:p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246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1370</Words>
  <Application>Microsoft Office PowerPoint</Application>
  <PresentationFormat>Širokoúhlá obrazovka</PresentationFormat>
  <Paragraphs>92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Arte Manuelina</vt:lpstr>
      <vt:lpstr>Arte Manuelina - Mosteiro do Jerónimos </vt:lpstr>
      <vt:lpstr>       Na Igreja, em forma de cruz latina, uma abóboda desafia a gravidade em 25 metros de altura e sem o amparo de uma só coluna. Aqui guardam-se túmulos de reis, rainhas, escritores e poetas.  https://ensina.rtp.pt/artigo/patrimonio-mundial-portugues-mosteiro-dos-jeronimos/   Em 1983, Património da Humanidade</vt:lpstr>
      <vt:lpstr>Mosteiro dos Jerónimos</vt:lpstr>
      <vt:lpstr>Portal-sul -  está virado para o rio Tejo, um retábulo com apóstolos, profetas, santas e doutores, todos a olhar a  Virgem de Santa Maria de Belém. </vt:lpstr>
      <vt:lpstr>Informações resumidas sobr o Mosteiro dos Jerónimos:   https://pt.slideshare.net/sara5oliveira/portal-sul-dos-jernimos.   </vt:lpstr>
      <vt:lpstr>Mosteiro da Batalha</vt:lpstr>
      <vt:lpstr>Torre de Belém / São Vicente</vt:lpstr>
      <vt:lpstr>Prezentace aplikace PowerPoint</vt:lpstr>
      <vt:lpstr> 4 séculos depois   - Séc. XIX</vt:lpstr>
      <vt:lpstr>Prezentace aplikace PowerPoint</vt:lpstr>
      <vt:lpstr>Prezentace aplikace PowerPoint</vt:lpstr>
      <vt:lpstr>Mapa cor-de-rosa 1886 / Ultimato 1890</vt:lpstr>
      <vt:lpstr>Mapa cor-de-rosa</vt:lpstr>
      <vt:lpstr>Pode saber e ver mais aqui: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Fatima Nery</dc:creator>
  <cp:lastModifiedBy>Fatima Nery</cp:lastModifiedBy>
  <cp:revision>35</cp:revision>
  <dcterms:created xsi:type="dcterms:W3CDTF">2021-05-20T16:36:37Z</dcterms:created>
  <dcterms:modified xsi:type="dcterms:W3CDTF">2021-06-08T06:05:40Z</dcterms:modified>
</cp:coreProperties>
</file>