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73" r:id="rId5"/>
    <p:sldId id="265" r:id="rId6"/>
    <p:sldId id="269" r:id="rId7"/>
    <p:sldId id="274" r:id="rId8"/>
    <p:sldId id="276" r:id="rId9"/>
    <p:sldId id="275" r:id="rId10"/>
    <p:sldId id="277" r:id="rId11"/>
    <p:sldId id="279" r:id="rId12"/>
    <p:sldId id="280" r:id="rId13"/>
    <p:sldId id="281" r:id="rId14"/>
    <p:sldId id="258" r:id="rId15"/>
    <p:sldId id="259" r:id="rId16"/>
    <p:sldId id="260" r:id="rId17"/>
    <p:sldId id="262" r:id="rId18"/>
    <p:sldId id="261" r:id="rId19"/>
    <p:sldId id="272" r:id="rId20"/>
    <p:sldId id="278" r:id="rId2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3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7B5FA-409D-4145-B066-25597211BC2A}" type="datetimeFigureOut">
              <a:rPr lang="cs-CZ" smtClean="0"/>
              <a:t>08.06.2021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71AE4-99B4-4143-B187-A922BB0481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4959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7B5FA-409D-4145-B066-25597211BC2A}" type="datetimeFigureOut">
              <a:rPr lang="cs-CZ" smtClean="0"/>
              <a:t>08.06.2021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71AE4-99B4-4143-B187-A922BB0481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688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7B5FA-409D-4145-B066-25597211BC2A}" type="datetimeFigureOut">
              <a:rPr lang="cs-CZ" smtClean="0"/>
              <a:t>08.06.2021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71AE4-99B4-4143-B187-A922BB0481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0873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7B5FA-409D-4145-B066-25597211BC2A}" type="datetimeFigureOut">
              <a:rPr lang="cs-CZ" smtClean="0"/>
              <a:t>08.06.2021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71AE4-99B4-4143-B187-A922BB0481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2411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7B5FA-409D-4145-B066-25597211BC2A}" type="datetimeFigureOut">
              <a:rPr lang="cs-CZ" smtClean="0"/>
              <a:t>08.06.2021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71AE4-99B4-4143-B187-A922BB0481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893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7B5FA-409D-4145-B066-25597211BC2A}" type="datetimeFigureOut">
              <a:rPr lang="cs-CZ" smtClean="0"/>
              <a:t>08.06.2021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71AE4-99B4-4143-B187-A922BB0481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9429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7B5FA-409D-4145-B066-25597211BC2A}" type="datetimeFigureOut">
              <a:rPr lang="cs-CZ" smtClean="0"/>
              <a:t>08.06.2021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71AE4-99B4-4143-B187-A922BB0481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1709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7B5FA-409D-4145-B066-25597211BC2A}" type="datetimeFigureOut">
              <a:rPr lang="cs-CZ" smtClean="0"/>
              <a:t>08.06.2021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71AE4-99B4-4143-B187-A922BB0481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6156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7B5FA-409D-4145-B066-25597211BC2A}" type="datetimeFigureOut">
              <a:rPr lang="cs-CZ" smtClean="0"/>
              <a:t>08.06.2021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71AE4-99B4-4143-B187-A922BB0481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2126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7B5FA-409D-4145-B066-25597211BC2A}" type="datetimeFigureOut">
              <a:rPr lang="cs-CZ" smtClean="0"/>
              <a:t>08.06.2021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71AE4-99B4-4143-B187-A922BB0481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3461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7B5FA-409D-4145-B066-25597211BC2A}" type="datetimeFigureOut">
              <a:rPr lang="cs-CZ" smtClean="0"/>
              <a:t>08.06.2021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71AE4-99B4-4143-B187-A922BB0481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7423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7B5FA-409D-4145-B066-25597211BC2A}" type="datetimeFigureOut">
              <a:rPr lang="cs-CZ" smtClean="0"/>
              <a:t>08.06.2021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71AE4-99B4-4143-B187-A922BB0481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3912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xpresso.pt/sociedade/2016-12-21-A-freguesia-mais-multicultural-de-Portugal-o-caldeirao-de-Arroios-onde-cabem-pessoas-de-79-nacionalidades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cite.gov.pt/pt/destaques/complementosDestqs2/Desigualdade_salarial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cite.gov.pt/pt/destaques/complementosDestqs2/Desigualdade_salarial.pdf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ensina.rtp.pt/artigo/portugal-a-envelhecer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19794" y="1122363"/>
            <a:ext cx="9048206" cy="1124448"/>
          </a:xfrm>
        </p:spPr>
        <p:txBody>
          <a:bodyPr/>
          <a:lstStyle/>
          <a:p>
            <a:r>
              <a:rPr lang="cs-CZ" dirty="0" err="1"/>
              <a:t>Indicadores</a:t>
            </a:r>
            <a:r>
              <a:rPr lang="cs-CZ" dirty="0"/>
              <a:t> </a:t>
            </a:r>
            <a:r>
              <a:rPr lang="cs-CZ" dirty="0" err="1"/>
              <a:t>sociais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19794" y="2560320"/>
            <a:ext cx="9048206" cy="2697480"/>
          </a:xfrm>
        </p:spPr>
        <p:txBody>
          <a:bodyPr/>
          <a:lstStyle/>
          <a:p>
            <a:r>
              <a:rPr lang="cs-CZ" dirty="0" err="1"/>
              <a:t>Popula</a:t>
            </a:r>
            <a:r>
              <a:rPr lang="pt-PT" dirty="0"/>
              <a:t>ção – Saúde – Educação – Proteção social </a:t>
            </a:r>
            <a:r>
              <a:rPr lang="cs-CZ" dirty="0">
                <a:hlinkClick r:id="rId2"/>
              </a:rPr>
              <a:t>https://w</a:t>
            </a:r>
            <a:endParaRPr lang="pt-PT" dirty="0"/>
          </a:p>
          <a:p>
            <a:r>
              <a:rPr lang="cs-CZ" dirty="0"/>
              <a:t>w.ine.pt/</a:t>
            </a:r>
            <a:r>
              <a:rPr lang="cs-CZ" dirty="0" err="1"/>
              <a:t>xportal</a:t>
            </a:r>
            <a:r>
              <a:rPr lang="cs-CZ" dirty="0"/>
              <a:t>/</a:t>
            </a:r>
            <a:r>
              <a:rPr lang="cs-CZ" dirty="0" err="1"/>
              <a:t>xmain?xpgid</a:t>
            </a:r>
            <a:r>
              <a:rPr lang="cs-CZ" dirty="0"/>
              <a:t>=</a:t>
            </a:r>
            <a:r>
              <a:rPr lang="cs-CZ" dirty="0" err="1"/>
              <a:t>ine_main&amp;xpid</a:t>
            </a:r>
            <a:r>
              <a:rPr lang="cs-CZ" dirty="0"/>
              <a:t>=</a:t>
            </a:r>
            <a:r>
              <a:rPr lang="cs-CZ" dirty="0" err="1"/>
              <a:t>INE&amp;xlang</a:t>
            </a:r>
            <a:r>
              <a:rPr lang="cs-CZ" dirty="0"/>
              <a:t>=n</a:t>
            </a:r>
            <a:endParaRPr lang="pt-PT" dirty="0"/>
          </a:p>
          <a:p>
            <a:pPr algn="l"/>
            <a:endParaRPr lang="pt-PT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727" y="4705350"/>
            <a:ext cx="177165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254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456043F7-9BD4-470D-BE98-CBD34976A4F1}"/>
              </a:ext>
            </a:extLst>
          </p:cNvPr>
          <p:cNvSpPr txBox="1"/>
          <p:nvPr/>
        </p:nvSpPr>
        <p:spPr>
          <a:xfrm>
            <a:off x="839244" y="688932"/>
            <a:ext cx="1116069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/>
              <a:t>Nos últimos 5 anos é possível ver uma diminuição gradual destes valores devido à diminuição da comunidade brasileira em Portugal e o aumento de cidadãos estrangeiros oriundos de </a:t>
            </a:r>
            <a:r>
              <a:rPr lang="pt-BR" sz="2000" dirty="0">
                <a:solidFill>
                  <a:srgbClr val="FF0000"/>
                </a:solidFill>
              </a:rPr>
              <a:t>países do leste da Europa</a:t>
            </a:r>
          </a:p>
          <a:p>
            <a:r>
              <a:rPr lang="pt-BR" sz="2000" dirty="0">
                <a:solidFill>
                  <a:srgbClr val="FF0000"/>
                </a:solidFill>
              </a:rPr>
              <a:t>e da Ásia.</a:t>
            </a:r>
          </a:p>
          <a:p>
            <a:endParaRPr lang="pt-BR" dirty="0">
              <a:solidFill>
                <a:srgbClr val="FF0000"/>
              </a:solidFill>
            </a:endParaRPr>
          </a:p>
          <a:p>
            <a:r>
              <a:rPr lang="pt-BR" sz="2000" dirty="0"/>
              <a:t>A proporção de muçulmanos em Portugal representa uma das taxas mais reduzidas da Europa, embora seja a maior comunidade religiosa não cristã no país, sendo caracterizada como social e culturalmente</a:t>
            </a:r>
          </a:p>
          <a:p>
            <a:r>
              <a:rPr lang="pt-BR" sz="2000" dirty="0"/>
              <a:t>ativa (Tiesler, 2005).</a:t>
            </a:r>
          </a:p>
          <a:p>
            <a:endParaRPr lang="pt-BR" sz="2000" dirty="0"/>
          </a:p>
          <a:p>
            <a:r>
              <a:rPr lang="pt-BR" sz="2000" dirty="0">
                <a:solidFill>
                  <a:srgbClr val="FF0000"/>
                </a:solidFill>
              </a:rPr>
              <a:t>A partir de 2006</a:t>
            </a:r>
            <a:r>
              <a:rPr lang="pt-BR" sz="2000" dirty="0"/>
              <a:t> houve um aumento no número de  imigrantes provenientes de países maioritariamente muçulmanos - diversificação da comunidade muçulmana em Portugal. Os novos países não têm qualquer ligação colonial a Portugal e são essencialmente </a:t>
            </a:r>
            <a:r>
              <a:rPr lang="pt-BR" sz="2000" dirty="0">
                <a:solidFill>
                  <a:srgbClr val="FF0000"/>
                </a:solidFill>
              </a:rPr>
              <a:t>a Índia, o Paquistão e o Bangladesh </a:t>
            </a:r>
            <a:r>
              <a:rPr lang="pt-BR" sz="2000" dirty="0"/>
              <a:t>(Tiesler, 2005). Apesar do aumento </a:t>
            </a:r>
            <a:r>
              <a:rPr lang="pt-BR" u="sng" dirty="0"/>
              <a:t>população muçulmana relativamente à população residente em Portugal é de 0,15%, </a:t>
            </a:r>
            <a:r>
              <a:rPr lang="pt-BR" dirty="0"/>
              <a:t>e de</a:t>
            </a:r>
          </a:p>
          <a:p>
            <a:r>
              <a:rPr lang="pt-BR" u="sng" dirty="0"/>
              <a:t>4,12% relativamente ao total da população imigrante </a:t>
            </a:r>
            <a:r>
              <a:rPr lang="pt-BR" dirty="0"/>
              <a:t>em 2015.</a:t>
            </a:r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BR" dirty="0"/>
              <a:t>(</a:t>
            </a:r>
            <a:r>
              <a:rPr lang="pt-BR" dirty="0">
                <a:solidFill>
                  <a:srgbClr val="92D050"/>
                </a:solidFill>
              </a:rPr>
              <a:t>Demografia da População Imigrante em Portugal</a:t>
            </a:r>
            <a:r>
              <a:rPr lang="pt-BR" dirty="0"/>
              <a:t>)</a:t>
            </a:r>
          </a:p>
          <a:p>
            <a:endParaRPr lang="pt-PT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9748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0E2B27-577D-457B-A36A-B7AAAB567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Praça do Martim Moniz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AEACC37-00AE-46DC-AFE3-0C53AC0E4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521" y="1260117"/>
            <a:ext cx="8317092" cy="551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769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A80A8D-EA77-4D4A-A309-4EBFFB0BD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Fim do Ramadão voltou a comemorar-se no Martim Moniz, em Lisboa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3C72895-FA4A-41D1-B8D3-11D613229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160" y="1690688"/>
            <a:ext cx="7284179" cy="461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931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9E4810-E2FC-437B-9E3A-5AB37A9BC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Escola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56F02C1-5A60-4E49-8981-3BF0A127A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343" y="1240077"/>
            <a:ext cx="7223158" cy="482252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DD4AC836-E7F2-484C-9407-C0883B349487}"/>
              </a:ext>
            </a:extLst>
          </p:cNvPr>
          <p:cNvSpPr txBox="1"/>
          <p:nvPr/>
        </p:nvSpPr>
        <p:spPr>
          <a:xfrm>
            <a:off x="2442575" y="365125"/>
            <a:ext cx="94320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linkClick r:id="rId3"/>
              </a:rPr>
              <a:t>https://expresso.pt/sociedade/2016-12-21-A-freguesia-mais-multicultural-de-Portugal-o-caldeirao-de-Arroios-onde-cabem-pessoas-de-79-nacionalidades</a:t>
            </a:r>
            <a:endParaRPr lang="pt-PT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5416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Desemprego em Portugal e fuxo de brasileiros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6820" y="1956253"/>
            <a:ext cx="637950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164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/>
              <a:t>Taxa de desemprego</a:t>
            </a:r>
            <a:br>
              <a:rPr lang="pt-PT" dirty="0"/>
            </a:br>
            <a:r>
              <a:rPr lang="pt-PT" sz="2000" dirty="0"/>
              <a:t>https://www.pordata.pt/Portugal/Taxa+de+desemprego+total+e+por+sexo+(percentagem)-550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,4Taxa de desemprego: total e por sexo (7%) -</a:t>
            </a:r>
          </a:p>
          <a:p>
            <a:r>
              <a:rPr lang="pt-BR" dirty="0"/>
              <a:t>Quantos homens ou mulheres desempregados existem por cada 100 </a:t>
            </a:r>
            <a:r>
              <a:rPr lang="pt-BR" dirty="0" err="1"/>
              <a:t>activos</a:t>
            </a:r>
            <a:r>
              <a:rPr lang="pt-BR" dirty="0"/>
              <a:t>? (7,4% M) _ (6.6% - H) precisamos de recuar até aos anos oitenta para termos valores tão baixos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4754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Anos de Crise Económica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4014" y="1816638"/>
            <a:ext cx="7943522" cy="489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218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11" y="280478"/>
            <a:ext cx="9244396" cy="50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143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57944"/>
            <a:ext cx="8158692" cy="611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117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E3E4E4-2D5E-4E01-8A6E-5CD9BF202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Desigualdade Salarial entre Homens e Mulheres em Portugal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521AC0-E59F-40E3-A606-704BBD175C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Os dados estatísticos, quer nacionais, quer internacionais, demonstram que continuam a</a:t>
            </a:r>
          </a:p>
          <a:p>
            <a:pPr marL="0" indent="0">
              <a:buNone/>
            </a:pPr>
            <a:r>
              <a:rPr lang="pt-BR" dirty="0"/>
              <a:t>  *existir </a:t>
            </a:r>
            <a:r>
              <a:rPr lang="pt-BR" dirty="0">
                <a:solidFill>
                  <a:srgbClr val="FF0000"/>
                </a:solidFill>
              </a:rPr>
              <a:t>discriminações e desigualdades </a:t>
            </a:r>
            <a:r>
              <a:rPr lang="pt-BR" dirty="0"/>
              <a:t>complexas e persistentes no  mercado de trabalho. </a:t>
            </a:r>
          </a:p>
          <a:p>
            <a:pPr marL="0" indent="0">
              <a:buNone/>
            </a:pPr>
            <a:r>
              <a:rPr lang="pt-BR" dirty="0"/>
              <a:t>*As mulheres auferem em média </a:t>
            </a:r>
            <a:r>
              <a:rPr lang="pt-BR" dirty="0">
                <a:solidFill>
                  <a:srgbClr val="FF0000"/>
                </a:solidFill>
              </a:rPr>
              <a:t>menos 16,7% </a:t>
            </a:r>
            <a:r>
              <a:rPr lang="pt-BR" dirty="0"/>
              <a:t>do que os</a:t>
            </a:r>
          </a:p>
          <a:p>
            <a:pPr marL="0" indent="0">
              <a:buNone/>
            </a:pPr>
            <a:r>
              <a:rPr lang="pt-BR" dirty="0"/>
              <a:t>homens, no que se refere à remuneração </a:t>
            </a:r>
            <a:r>
              <a:rPr lang="pt-BR" dirty="0">
                <a:solidFill>
                  <a:srgbClr val="FF0000"/>
                </a:solidFill>
              </a:rPr>
              <a:t>mensal base, </a:t>
            </a:r>
            <a:r>
              <a:rPr lang="pt-BR" dirty="0"/>
              <a:t>mas</a:t>
            </a:r>
          </a:p>
          <a:p>
            <a:pPr marL="0" indent="0">
              <a:buNone/>
            </a:pPr>
            <a:r>
              <a:rPr lang="pt-BR" dirty="0"/>
              <a:t>a diferença salarial é ainda mais acentuada quando se</a:t>
            </a:r>
          </a:p>
          <a:p>
            <a:pPr marL="0" indent="0">
              <a:buNone/>
            </a:pPr>
            <a:r>
              <a:rPr lang="pt-BR" dirty="0"/>
              <a:t>considera o ganho médio mensal.</a:t>
            </a:r>
          </a:p>
          <a:p>
            <a:pPr marL="0" indent="0">
              <a:buNone/>
            </a:pPr>
            <a:r>
              <a:rPr lang="pt-BR" sz="1800" dirty="0">
                <a:hlinkClick r:id="rId2"/>
              </a:rPr>
              <a:t>http://cite.gov.pt/pt/destaques/complementosDestqs2/Desigualdade_salarial.pdf</a:t>
            </a:r>
            <a:endParaRPr lang="pt-BR" sz="1800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8183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População:</a:t>
            </a:r>
            <a:r>
              <a:rPr lang="cs-CZ" sz="1600" dirty="0"/>
              <a:t>https://www.ine.pt/xportal/xmain?xpid=INE&amp;xpgid=ine_indicadores&amp;contecto=pi&amp;indOcorrCod=0008273&amp;selTab=tab0</a:t>
            </a:r>
            <a:br>
              <a:rPr lang="cs-CZ" sz="1600" dirty="0"/>
            </a:br>
            <a:br>
              <a:rPr lang="pt-PT" sz="1600" dirty="0"/>
            </a:br>
            <a:br>
              <a:rPr lang="pt-PT" sz="1600" dirty="0"/>
            </a:br>
            <a:endParaRPr lang="cs-CZ" sz="1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45474"/>
            <a:ext cx="10515600" cy="4831489"/>
          </a:xfrm>
        </p:spPr>
        <p:txBody>
          <a:bodyPr>
            <a:normAutofit fontScale="40000" lnSpcReduction="20000"/>
          </a:bodyPr>
          <a:lstStyle/>
          <a:p>
            <a:endParaRPr lang="pt-PT" dirty="0"/>
          </a:p>
          <a:p>
            <a:endParaRPr lang="pt-PT" dirty="0"/>
          </a:p>
          <a:p>
            <a:r>
              <a:rPr lang="pt-BR" sz="3500" dirty="0"/>
              <a:t>Portugal</a:t>
            </a:r>
            <a:r>
              <a:rPr lang="pt-BR" sz="3500" dirty="0">
                <a:solidFill>
                  <a:srgbClr val="FF0000"/>
                </a:solidFill>
              </a:rPr>
              <a:t>	10 291 027</a:t>
            </a:r>
            <a:r>
              <a:rPr lang="pt-BR" sz="3500" dirty="0"/>
              <a:t>	4 867 692	5 423 335</a:t>
            </a:r>
            <a:br>
              <a:rPr lang="pt-BR" sz="3500" dirty="0"/>
            </a:br>
            <a:r>
              <a:rPr lang="pt-BR" sz="3500" dirty="0"/>
              <a:t>Continente	</a:t>
            </a:r>
            <a:r>
              <a:rPr lang="pt-BR" sz="3500" dirty="0">
                <a:solidFill>
                  <a:srgbClr val="FF0000"/>
                </a:solidFill>
              </a:rPr>
              <a:t>9 792 797</a:t>
            </a:r>
            <a:r>
              <a:rPr lang="pt-BR" sz="3500" dirty="0"/>
              <a:t>	4 630 471	5 162 326</a:t>
            </a:r>
            <a:br>
              <a:rPr lang="pt-BR" sz="3500" dirty="0"/>
            </a:br>
            <a:r>
              <a:rPr lang="pt-BR" sz="3500" dirty="0"/>
              <a:t>Região Autónoma dos Açores	243 862	118 810	125 052</a:t>
            </a:r>
            <a:br>
              <a:rPr lang="pt-BR" sz="3500" dirty="0"/>
            </a:br>
            <a:r>
              <a:rPr lang="pt-BR" sz="3500" dirty="0"/>
              <a:t>Região Autónoma da Madeira	254 368</a:t>
            </a:r>
            <a:endParaRPr lang="cs-CZ" sz="3500" dirty="0"/>
          </a:p>
          <a:p>
            <a:pPr marL="0" indent="0">
              <a:buNone/>
            </a:pPr>
            <a:r>
              <a:rPr lang="pt-PT" sz="3500" dirty="0"/>
              <a:t>_______________________________________________________________________________________________</a:t>
            </a:r>
          </a:p>
          <a:p>
            <a:pPr marL="0" indent="0">
              <a:buNone/>
            </a:pPr>
            <a:r>
              <a:rPr lang="pt-PT" sz="3500" dirty="0"/>
              <a:t>Saldo migatório:</a:t>
            </a:r>
          </a:p>
          <a:p>
            <a:r>
              <a:rPr lang="en-US" sz="3500" dirty="0"/>
              <a:t>Place of residence (NUTS - 2013) (1)	Net migration (No.) by Place of residence (NUTS - 2013); Annual (2)</a:t>
            </a:r>
          </a:p>
          <a:p>
            <a:r>
              <a:rPr lang="en-US" sz="3500" dirty="0"/>
              <a:t>Data reference period - 2017</a:t>
            </a:r>
          </a:p>
          <a:p>
            <a:r>
              <a:rPr lang="en-US" sz="3500" dirty="0"/>
              <a:t>Portugal	4 886  </a:t>
            </a:r>
            <a:r>
              <a:rPr lang="en-US" sz="3500" dirty="0" err="1"/>
              <a:t>Continente</a:t>
            </a:r>
            <a:r>
              <a:rPr lang="en-US" sz="3500" dirty="0"/>
              <a:t>	6 237</a:t>
            </a:r>
          </a:p>
          <a:p>
            <a:r>
              <a:rPr lang="en-US" sz="3500" dirty="0" err="1"/>
              <a:t>Região</a:t>
            </a:r>
            <a:r>
              <a:rPr lang="en-US" sz="3500" dirty="0"/>
              <a:t> </a:t>
            </a:r>
            <a:r>
              <a:rPr lang="en-US" sz="3500" dirty="0" err="1"/>
              <a:t>Autónoma</a:t>
            </a:r>
            <a:r>
              <a:rPr lang="en-US" sz="3500" dirty="0"/>
              <a:t> dos </a:t>
            </a:r>
            <a:r>
              <a:rPr lang="en-US" sz="3500" dirty="0" err="1"/>
              <a:t>Açores</a:t>
            </a:r>
            <a:r>
              <a:rPr lang="en-US" sz="3500" dirty="0"/>
              <a:t>	-1 396</a:t>
            </a:r>
          </a:p>
          <a:p>
            <a:r>
              <a:rPr lang="en-US" sz="3500" dirty="0" err="1"/>
              <a:t>Região</a:t>
            </a:r>
            <a:r>
              <a:rPr lang="en-US" sz="3500" dirty="0"/>
              <a:t> </a:t>
            </a:r>
            <a:r>
              <a:rPr lang="en-US" sz="3500" dirty="0" err="1"/>
              <a:t>Autónoma</a:t>
            </a:r>
            <a:r>
              <a:rPr lang="en-US" sz="3500" dirty="0"/>
              <a:t> da Madeira	45</a:t>
            </a:r>
          </a:p>
          <a:p>
            <a:pPr marL="0" indent="0">
              <a:buNone/>
            </a:pPr>
            <a:endParaRPr lang="en-US" sz="3500" dirty="0"/>
          </a:p>
          <a:p>
            <a:r>
              <a:rPr lang="en-US" sz="3500" dirty="0"/>
              <a:t>Net migration (No.) by Place of residence (NUTS - 2013); Annual - Statistics Portugal, Demographic indicators</a:t>
            </a:r>
          </a:p>
          <a:p>
            <a:r>
              <a:rPr lang="en-US" sz="3500" dirty="0"/>
              <a:t>Note(s):</a:t>
            </a:r>
          </a:p>
          <a:p>
            <a:r>
              <a:rPr lang="en-US" sz="3500" dirty="0"/>
              <a:t>(1) From January 1, 2015 came into force a new version of NUTS (NUTS 2013). At NUTS II level was just a name change in "</a:t>
            </a:r>
            <a:r>
              <a:rPr lang="en-US" sz="3500" dirty="0" err="1"/>
              <a:t>Lisboa</a:t>
            </a:r>
            <a:r>
              <a:rPr lang="en-US" sz="3500" dirty="0"/>
              <a:t>" which became known as "</a:t>
            </a:r>
            <a:r>
              <a:rPr lang="en-US" sz="3500" dirty="0" err="1"/>
              <a:t>Área</a:t>
            </a:r>
            <a:r>
              <a:rPr lang="en-US" sz="3500" dirty="0"/>
              <a:t> </a:t>
            </a:r>
            <a:r>
              <a:rPr lang="en-US" sz="3500" dirty="0" err="1"/>
              <a:t>Metropolitana</a:t>
            </a:r>
            <a:r>
              <a:rPr lang="en-US" sz="3500" dirty="0"/>
              <a:t> de </a:t>
            </a:r>
            <a:r>
              <a:rPr lang="en-US" sz="3500" dirty="0" err="1"/>
              <a:t>Lisboa</a:t>
            </a:r>
            <a:r>
              <a:rPr lang="en-US" sz="3500" dirty="0"/>
              <a:t>".</a:t>
            </a:r>
          </a:p>
          <a:p>
            <a:r>
              <a:rPr lang="en-US" sz="3500" dirty="0"/>
              <a:t>(2) Annual Provisional Resident Population Estimates, according to the administrative territorial organization (Official Administrative Map of Portugal - CAOP 2013) and the new version of NUTS (NUTS 2013) that came into force from January 1, 2015 onwards.</a:t>
            </a:r>
            <a:endParaRPr lang="cs-CZ" sz="3500" dirty="0"/>
          </a:p>
        </p:txBody>
      </p:sp>
    </p:spTree>
    <p:extLst>
      <p:ext uri="{BB962C8B-B14F-4D97-AF65-F5344CB8AC3E}">
        <p14:creationId xmlns:p14="http://schemas.microsoft.com/office/powerpoint/2010/main" val="33054682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FF312CB1-3599-4ABC-8811-6E412266AA66}"/>
              </a:ext>
            </a:extLst>
          </p:cNvPr>
          <p:cNvSpPr txBox="1"/>
          <p:nvPr/>
        </p:nvSpPr>
        <p:spPr>
          <a:xfrm>
            <a:off x="701458" y="350730"/>
            <a:ext cx="85678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/>
              <a:t>* O diferencial salarial entre homens e mulheres é maior nos níveis de qualificação mais elevados.</a:t>
            </a:r>
            <a:endParaRPr lang="cs-CZ" sz="24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3218AA2-C904-471B-BF69-EDFCB30632F3}"/>
              </a:ext>
            </a:extLst>
          </p:cNvPr>
          <p:cNvSpPr txBox="1"/>
          <p:nvPr/>
        </p:nvSpPr>
        <p:spPr>
          <a:xfrm>
            <a:off x="826718" y="1816274"/>
            <a:ext cx="83141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* As disparidades salariais entre homens e mulheres são também maiores nos níveis de habilitações académicas mais elevadas</a:t>
            </a: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C2A776C-7DB7-4EB8-8A0A-EA9994476350}"/>
              </a:ext>
            </a:extLst>
          </p:cNvPr>
          <p:cNvSpPr txBox="1"/>
          <p:nvPr/>
        </p:nvSpPr>
        <p:spPr>
          <a:xfrm>
            <a:off x="701458" y="2716535"/>
            <a:ext cx="82014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* Quanto maior a participação feminina numa atividade económica maior o diferencial salarial entre homens e mulheres.</a:t>
            </a:r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06DDAF2A-610F-4C8F-ABA1-47F1E9A8CE0A}"/>
              </a:ext>
            </a:extLst>
          </p:cNvPr>
          <p:cNvSpPr txBox="1"/>
          <p:nvPr/>
        </p:nvSpPr>
        <p:spPr>
          <a:xfrm>
            <a:off x="826718" y="3616796"/>
            <a:ext cx="43966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/>
              <a:t>* </a:t>
            </a:r>
            <a:r>
              <a:rPr lang="cs-CZ" dirty="0" err="1"/>
              <a:t>Disparidades</a:t>
            </a:r>
            <a:r>
              <a:rPr lang="cs-CZ" dirty="0"/>
              <a:t> </a:t>
            </a:r>
            <a:r>
              <a:rPr lang="cs-CZ" dirty="0" err="1"/>
              <a:t>Salariais</a:t>
            </a:r>
            <a:r>
              <a:rPr lang="cs-CZ" dirty="0"/>
              <a:t> </a:t>
            </a:r>
            <a:r>
              <a:rPr lang="cs-CZ" dirty="0" err="1"/>
              <a:t>por</a:t>
            </a:r>
            <a:r>
              <a:rPr lang="cs-CZ" dirty="0"/>
              <a:t> REGIÃO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E7DCB1B3-19A0-471C-AE20-A244423F6120}"/>
              </a:ext>
            </a:extLst>
          </p:cNvPr>
          <p:cNvSpPr txBox="1"/>
          <p:nvPr/>
        </p:nvSpPr>
        <p:spPr>
          <a:xfrm>
            <a:off x="701458" y="4586293"/>
            <a:ext cx="667324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linkClick r:id="rId2"/>
              </a:rPr>
              <a:t>http://cite.gov.pt/pt/destaques/complementosDestqs2/Desigualdade_salarial.pdf</a:t>
            </a:r>
            <a:endParaRPr lang="pt-PT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9604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EBF49D-638C-4E31-8513-3FE1E5B15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Portugal </a:t>
            </a:r>
            <a:r>
              <a:rPr lang="pt-PT" b="1" dirty="0"/>
              <a:t>está </a:t>
            </a:r>
            <a:r>
              <a:rPr lang="cs-CZ" b="1" dirty="0"/>
              <a:t>a </a:t>
            </a:r>
            <a:r>
              <a:rPr lang="cs-CZ" b="1" dirty="0" err="1"/>
              <a:t>envelhecer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8B8EE9-21C8-4267-8EF2-D64E5E7D3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0181"/>
            <a:ext cx="10515600" cy="4886782"/>
          </a:xfrm>
        </p:spPr>
        <p:txBody>
          <a:bodyPr>
            <a:normAutofit fontScale="25000" lnSpcReduction="20000"/>
          </a:bodyPr>
          <a:lstStyle/>
          <a:p>
            <a:r>
              <a:rPr lang="pt-BR" sz="8000" dirty="0"/>
              <a:t>As estatísticas revelam que o envelhecimento da população portuguesa vai acelerar: </a:t>
            </a:r>
          </a:p>
          <a:p>
            <a:pPr marL="0" indent="0">
              <a:buNone/>
            </a:pPr>
            <a:r>
              <a:rPr lang="pt-BR" sz="8000" dirty="0"/>
              <a:t>  -   poucos nascimentos e </a:t>
            </a:r>
          </a:p>
          <a:p>
            <a:pPr marL="0" indent="0">
              <a:buNone/>
            </a:pPr>
            <a:r>
              <a:rPr lang="pt-BR" sz="8000" dirty="0"/>
              <a:t>   - falta de uma política de imigração mais vigorosa agravam o problema.</a:t>
            </a:r>
          </a:p>
          <a:p>
            <a:pPr marL="0" indent="0">
              <a:buNone/>
            </a:pPr>
            <a:endParaRPr lang="pt-BR" sz="8000" dirty="0"/>
          </a:p>
          <a:p>
            <a:pPr marL="0" indent="0">
              <a:buNone/>
            </a:pPr>
            <a:r>
              <a:rPr lang="pt-BR" sz="8000" dirty="0"/>
              <a:t>* </a:t>
            </a:r>
            <a:r>
              <a:rPr lang="pt-BR" sz="8000" dirty="0">
                <a:solidFill>
                  <a:srgbClr val="FF0000"/>
                </a:solidFill>
              </a:rPr>
              <a:t>Em 2050 </a:t>
            </a:r>
            <a:r>
              <a:rPr lang="pt-BR" sz="8000" dirty="0"/>
              <a:t>Portugal </a:t>
            </a:r>
            <a:r>
              <a:rPr lang="pt-BR" sz="8000" dirty="0">
                <a:solidFill>
                  <a:srgbClr val="FF0000"/>
                </a:solidFill>
              </a:rPr>
              <a:t>cerca de metade da população vai ter mais de 55 anos. </a:t>
            </a:r>
          </a:p>
          <a:p>
            <a:pPr marL="0" indent="0">
              <a:buNone/>
            </a:pPr>
            <a:r>
              <a:rPr lang="pt-BR" sz="8000" dirty="0"/>
              <a:t>* Apesar da esperança de vida estar a aumentar, a   população ativa será cada vez menor.</a:t>
            </a:r>
          </a:p>
          <a:p>
            <a:endParaRPr lang="pt-BR" sz="8000" dirty="0"/>
          </a:p>
          <a:p>
            <a:r>
              <a:rPr lang="pt-BR" sz="8000" dirty="0"/>
              <a:t>Desde os anos 60 do século XX o número de nascimentos tem vindo sempre a diminuir. </a:t>
            </a:r>
          </a:p>
          <a:p>
            <a:endParaRPr lang="pt-BR" sz="8000" dirty="0"/>
          </a:p>
          <a:p>
            <a:r>
              <a:rPr lang="pt-BR" sz="8000" dirty="0"/>
              <a:t>são muito poucas as regiões com um número de nascimentos superior ao das mortes  -</a:t>
            </a:r>
          </a:p>
          <a:p>
            <a:pPr marL="0" indent="0">
              <a:buNone/>
            </a:pPr>
            <a:r>
              <a:rPr lang="pt-BR" sz="8000" dirty="0"/>
              <a:t> </a:t>
            </a:r>
          </a:p>
          <a:p>
            <a:pPr marL="0" indent="0">
              <a:buNone/>
            </a:pPr>
            <a:r>
              <a:rPr lang="pt-BR" sz="8000" dirty="0"/>
              <a:t>* sem os fluxos migratórios o saldo populacional seria ainda mais desequilibrado.</a:t>
            </a:r>
          </a:p>
          <a:p>
            <a:pPr marL="0" indent="0">
              <a:buNone/>
            </a:pPr>
            <a:endParaRPr lang="pt-BR" sz="8000" dirty="0"/>
          </a:p>
          <a:p>
            <a:r>
              <a:rPr lang="pt-BR" sz="8000" dirty="0"/>
              <a:t>São necessários incentivos à família, bem como uma política de imigração para que o país se torne demograficamente sustentável. </a:t>
            </a:r>
          </a:p>
          <a:p>
            <a:pPr marL="0" indent="0">
              <a:buNone/>
            </a:pPr>
            <a:r>
              <a:rPr lang="pt-PT" sz="8000" dirty="0">
                <a:hlinkClick r:id="rId2"/>
              </a:rPr>
              <a:t>https://ensina.rtp.pt/artigo/portugal-a-envelhecer/</a:t>
            </a:r>
            <a:endParaRPr lang="pt-PT" sz="8000" dirty="0"/>
          </a:p>
          <a:p>
            <a:endParaRPr lang="pt-PT" sz="8000" dirty="0"/>
          </a:p>
          <a:p>
            <a:endParaRPr lang="pt-PT" sz="6400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pPr marL="0" indent="0">
              <a:buNone/>
            </a:pPr>
            <a:endParaRPr lang="pt-PT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7568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2ADA84-DB11-42E3-AE6F-7587CB039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Número de estrangeiros a viver em Portugal ultrapassa o meio milhão.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2FEBC0-1793-4AE6-A7A1-FAC4639674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PT" dirty="0">
                <a:solidFill>
                  <a:srgbClr val="FF0000"/>
                </a:solidFill>
              </a:rPr>
              <a:t>Em </a:t>
            </a:r>
            <a:r>
              <a:rPr lang="cs-CZ" dirty="0">
                <a:solidFill>
                  <a:srgbClr val="FF0000"/>
                </a:solidFill>
              </a:rPr>
              <a:t>2019</a:t>
            </a:r>
            <a:r>
              <a:rPr lang="pt-PT" dirty="0">
                <a:solidFill>
                  <a:srgbClr val="FF0000"/>
                </a:solidFill>
              </a:rPr>
              <a:t> </a:t>
            </a:r>
            <a:r>
              <a:rPr lang="pt-BR" dirty="0"/>
              <a:t>População estrangeira com estatuto legal de residente era:   </a:t>
            </a:r>
          </a:p>
          <a:p>
            <a:pPr marL="0" indent="0">
              <a:buNone/>
            </a:pPr>
            <a:r>
              <a:rPr lang="cs-CZ" dirty="0"/>
              <a:t>588.976</a:t>
            </a:r>
            <a:r>
              <a:rPr lang="pt-PT" dirty="0"/>
              <a:t>     </a:t>
            </a:r>
            <a:r>
              <a:rPr lang="pt-BR" dirty="0"/>
              <a:t>= uma subida de quase 23%.</a:t>
            </a:r>
          </a:p>
          <a:p>
            <a:r>
              <a:rPr lang="pt-BR" dirty="0"/>
              <a:t>Os </a:t>
            </a:r>
            <a:r>
              <a:rPr lang="pt-BR" dirty="0">
                <a:solidFill>
                  <a:srgbClr val="FF0000"/>
                </a:solidFill>
              </a:rPr>
              <a:t>brasileiros</a:t>
            </a:r>
            <a:r>
              <a:rPr lang="pt-BR" dirty="0"/>
              <a:t> representam um quarto do total, com 151.304 cidadãos residentes.</a:t>
            </a:r>
          </a:p>
          <a:p>
            <a:r>
              <a:rPr lang="pt-BR" dirty="0"/>
              <a:t> A segunda comunidade mais representada é </a:t>
            </a:r>
            <a:r>
              <a:rPr lang="pt-BR" dirty="0">
                <a:solidFill>
                  <a:srgbClr val="FF0000"/>
                </a:solidFill>
              </a:rPr>
              <a:t>Cabo Verde</a:t>
            </a:r>
            <a:r>
              <a:rPr lang="pt-BR" dirty="0"/>
              <a:t>, com 37.436 residentes, </a:t>
            </a:r>
          </a:p>
          <a:p>
            <a:r>
              <a:rPr lang="pt-BR" dirty="0"/>
              <a:t>seguida do </a:t>
            </a:r>
            <a:r>
              <a:rPr lang="pt-BR" dirty="0">
                <a:solidFill>
                  <a:srgbClr val="FF0000"/>
                </a:solidFill>
              </a:rPr>
              <a:t>Reino Unido</a:t>
            </a:r>
            <a:r>
              <a:rPr lang="pt-BR" dirty="0"/>
              <a:t>, com 34.358, resultado do “efeito Brexit”. </a:t>
            </a:r>
          </a:p>
          <a:p>
            <a:r>
              <a:rPr lang="pt-BR" dirty="0"/>
              <a:t>Pedidos de nacionalidade subiram quase 80%.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3503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/>
              <a:t>Religiões presentes em Portugal</a:t>
            </a:r>
            <a:br>
              <a:rPr lang="pt-PT" dirty="0"/>
            </a:br>
            <a:r>
              <a:rPr lang="pt-PT" sz="1800" dirty="0"/>
              <a:t>https://www.ine.pt/xportal/xmain?xpid=INE&amp;xpgid=ine_indicadores&amp;indOcorrCod=0006396&amp;contexto=bd&amp;selTab=tab2&amp;xlang=pt</a:t>
            </a:r>
            <a:endParaRPr lang="cs-CZ" sz="1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014811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t-BR" dirty="0"/>
              <a:t>Católica 8 989 849	 </a:t>
            </a:r>
          </a:p>
          <a:p>
            <a:pPr marL="0" indent="0">
              <a:buNone/>
            </a:pPr>
            <a:r>
              <a:rPr lang="pt-BR" dirty="0"/>
              <a:t>Ortodoxa7 281 887	</a:t>
            </a:r>
          </a:p>
          <a:p>
            <a:pPr marL="0" indent="0">
              <a:buNone/>
            </a:pPr>
            <a:r>
              <a:rPr lang="pt-BR" dirty="0"/>
              <a:t>Protestante56 550	</a:t>
            </a:r>
          </a:p>
          <a:p>
            <a:pPr marL="0" indent="0">
              <a:buNone/>
            </a:pPr>
            <a:r>
              <a:rPr lang="pt-BR" dirty="0"/>
              <a:t>Outra cristã	75 571</a:t>
            </a:r>
          </a:p>
          <a:p>
            <a:pPr marL="0" indent="0">
              <a:buNone/>
            </a:pPr>
            <a:r>
              <a:rPr lang="pt-BR" dirty="0"/>
              <a:t>Judaica163 338	</a:t>
            </a:r>
          </a:p>
          <a:p>
            <a:pPr marL="0" indent="0">
              <a:buNone/>
            </a:pPr>
            <a:r>
              <a:rPr lang="pt-BR" dirty="0"/>
              <a:t>Muçulmana 20 640	</a:t>
            </a:r>
          </a:p>
          <a:p>
            <a:pPr marL="0" indent="0">
              <a:buNone/>
            </a:pPr>
            <a:r>
              <a:rPr lang="pt-BR" dirty="0"/>
              <a:t>Outra não cristã28 596	</a:t>
            </a:r>
          </a:p>
          <a:p>
            <a:pPr marL="0" indent="0">
              <a:buNone/>
            </a:pPr>
            <a:r>
              <a:rPr lang="pt-BR" dirty="0"/>
              <a:t>Sem religião 615 332	</a:t>
            </a:r>
          </a:p>
          <a:p>
            <a:pPr marL="0" indent="0">
              <a:buNone/>
            </a:pPr>
            <a:r>
              <a:rPr lang="pt-BR" dirty="0"/>
              <a:t>Não resposta744 874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A Comunidade Islâmica de Lisboa foi a primeira a reaparecer na Península Ibérica									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8747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932919"/>
            <a:ext cx="5468148" cy="4112047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BBA2F519-7C4F-437C-B79C-D400228C6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1952" y="164884"/>
            <a:ext cx="4402825" cy="2465582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3DEC25CE-F6D3-4E88-AB23-7403011775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9678" y="2605087"/>
            <a:ext cx="6237209" cy="370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830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8B5316-C59C-489E-80E7-FEAB30645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/>
              <a:t>Comunidade muçulmana de Lisboa </a:t>
            </a:r>
            <a:br>
              <a:rPr lang="pt-BR" sz="3200" b="1" dirty="0"/>
            </a:br>
            <a:r>
              <a:rPr lang="pt-BR" sz="2000" b="1" dirty="0"/>
              <a:t>http://ensina.rtp.pt/artigo/a-mesquita-central-de-lisboa/</a:t>
            </a:r>
            <a:br>
              <a:rPr lang="pt-BR" sz="2000" b="1" dirty="0"/>
            </a:br>
            <a:endParaRPr lang="cs-CZ" sz="2000" b="1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A2DEDA98-7796-42F5-96CC-28CC83EC2DBC}"/>
              </a:ext>
            </a:extLst>
          </p:cNvPr>
          <p:cNvSpPr txBox="1"/>
          <p:nvPr/>
        </p:nvSpPr>
        <p:spPr>
          <a:xfrm>
            <a:off x="1070974" y="2229633"/>
            <a:ext cx="105156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O templo muçulmano de Lisboa abre normalmente as portas a visitas e tem vários espaços que servem esta comunidade de </a:t>
            </a:r>
            <a:r>
              <a:rPr lang="pt-BR" sz="2400" b="1" dirty="0">
                <a:solidFill>
                  <a:srgbClr val="FF0000"/>
                </a:solidFill>
              </a:rPr>
              <a:t>cinquenta mil muçulmanos </a:t>
            </a:r>
            <a:r>
              <a:rPr lang="pt-BR" sz="2400" dirty="0"/>
              <a:t>que vivem em Portugal. </a:t>
            </a:r>
          </a:p>
          <a:p>
            <a:endParaRPr lang="pt-BR" sz="2400" dirty="0"/>
          </a:p>
          <a:p>
            <a:r>
              <a:rPr lang="pt-BR" sz="2400" dirty="0"/>
              <a:t>*  A mesquita existe há cerca de 30 anos :  – para além de salas de oração para homens e mulheres,  tem  espaços para aulas, uma biblioteca, um refeitório e uma sala mortuária.</a:t>
            </a:r>
          </a:p>
          <a:p>
            <a:endParaRPr lang="pt-BR" sz="2400" dirty="0"/>
          </a:p>
          <a:p>
            <a:r>
              <a:rPr lang="pt-BR" sz="2400" dirty="0"/>
              <a:t>Em Portugal existem cerca de 50 espaços de culto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043488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C836C6-A12B-48D7-8CEE-EA5ED35DE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Concessão da Nacionalidade Portuguesa a  Judeus Sefarditas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5A3A11C-970E-4EBC-A424-378A02E87E06}"/>
              </a:ext>
            </a:extLst>
          </p:cNvPr>
          <p:cNvSpPr txBox="1"/>
          <p:nvPr/>
        </p:nvSpPr>
        <p:spPr>
          <a:xfrm>
            <a:off x="701457" y="1690688"/>
            <a:ext cx="10835013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FF0000"/>
                </a:solidFill>
              </a:rPr>
              <a:t>Judeus Sefarditas</a:t>
            </a:r>
            <a:r>
              <a:rPr lang="pt-BR" sz="2400" dirty="0"/>
              <a:t>” -  descendentes dos antigos judeus e nome dado às comunidades judaicas tradicionais da Península Ibérica</a:t>
            </a:r>
          </a:p>
          <a:p>
            <a:endParaRPr lang="pt-BR" sz="2400" dirty="0"/>
          </a:p>
          <a:p>
            <a:r>
              <a:rPr lang="pt-BR" sz="2400" dirty="0"/>
              <a:t>Depois do </a:t>
            </a:r>
            <a:r>
              <a:rPr lang="pt-BR" sz="2400" dirty="0">
                <a:solidFill>
                  <a:srgbClr val="FF0000"/>
                </a:solidFill>
              </a:rPr>
              <a:t>Édito de Alhambra </a:t>
            </a:r>
            <a:r>
              <a:rPr lang="pt-BR" sz="2400" dirty="0"/>
              <a:t>de 1492 e a perseguição levada a cabo pela Inquisição Espanhola, um grande número de judeus espanhóis procuraram refúgio em Portugal e estabeleceram-se nas comunidades judaicas portuguesas. Em 1496, D. Manuel I ordenada a expulsão de todos os judeus que não se tinham convertido ao Catolicismo.</a:t>
            </a:r>
          </a:p>
          <a:p>
            <a:endParaRPr lang="pt-BR" sz="2400" dirty="0"/>
          </a:p>
          <a:p>
            <a:r>
              <a:rPr lang="pt-BR" sz="2400" dirty="0"/>
              <a:t> </a:t>
            </a:r>
            <a:r>
              <a:rPr lang="pt-BR" sz="2400" dirty="0">
                <a:solidFill>
                  <a:srgbClr val="FF0000"/>
                </a:solidFill>
              </a:rPr>
              <a:t>a Lei da Nacionalidade</a:t>
            </a:r>
            <a:r>
              <a:rPr lang="pt-BR" sz="2400" dirty="0"/>
              <a:t> foi alterada para conceder a aquisição da cidadania portuguesa aos descendentes dos Judeus Sefarditas de Portugal.</a:t>
            </a:r>
          </a:p>
          <a:p>
            <a:r>
              <a:rPr lang="pt-BR" sz="2400" dirty="0"/>
              <a:t>(Decreto-Lei nº30-A/2015 de 27 de Fevereiro.)</a:t>
            </a:r>
          </a:p>
          <a:p>
            <a:endParaRPr lang="pt-BR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553723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B18C61-24DA-44A8-89E8-4EE086155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País de origem</a:t>
            </a: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D911B76-C143-4037-AE42-11E1C01992AE}"/>
              </a:ext>
            </a:extLst>
          </p:cNvPr>
          <p:cNvSpPr txBox="1"/>
          <p:nvPr/>
        </p:nvSpPr>
        <p:spPr>
          <a:xfrm>
            <a:off x="713984" y="1929008"/>
            <a:ext cx="106398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* A maioria dos imigrantes residentes em Portugal são migrantes laborais e oriundos</a:t>
            </a:r>
          </a:p>
          <a:p>
            <a:r>
              <a:rPr lang="pt-BR" dirty="0"/>
              <a:t>de ex-colónias portuguesas,</a:t>
            </a: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D4DF195-DE53-4247-B1F7-1835B263445B}"/>
              </a:ext>
            </a:extLst>
          </p:cNvPr>
          <p:cNvSpPr txBox="1"/>
          <p:nvPr/>
        </p:nvSpPr>
        <p:spPr>
          <a:xfrm>
            <a:off x="713983" y="2813660"/>
            <a:ext cx="1053438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Podemos falar de 3 vagas: </a:t>
            </a:r>
          </a:p>
          <a:p>
            <a:r>
              <a:rPr lang="pt-BR" dirty="0"/>
              <a:t>1- a primeira vaga imigratória ocorreu entre </a:t>
            </a:r>
            <a:r>
              <a:rPr lang="pt-BR" dirty="0">
                <a:solidFill>
                  <a:srgbClr val="FF0000"/>
                </a:solidFill>
              </a:rPr>
              <a:t>1994 e 2000  </a:t>
            </a:r>
            <a:r>
              <a:rPr lang="pt-BR" dirty="0"/>
              <a:t>e ficou marcada pelo crescimento de </a:t>
            </a:r>
            <a:r>
              <a:rPr lang="pt-BR" b="1" dirty="0"/>
              <a:t>imigrantes dos PALOP</a:t>
            </a:r>
          </a:p>
          <a:p>
            <a:r>
              <a:rPr lang="pt-BR" dirty="0"/>
              <a:t>2- </a:t>
            </a:r>
            <a:r>
              <a:rPr lang="pt-BR" dirty="0">
                <a:solidFill>
                  <a:srgbClr val="FF0000"/>
                </a:solidFill>
              </a:rPr>
              <a:t>2000.2005 </a:t>
            </a:r>
            <a:r>
              <a:rPr lang="pt-BR" dirty="0"/>
              <a:t>imigração oriunda dos países da </a:t>
            </a:r>
            <a:r>
              <a:rPr lang="pt-BR" b="1" dirty="0"/>
              <a:t>Europa de Leste</a:t>
            </a:r>
            <a:r>
              <a:rPr lang="pt-BR" dirty="0"/>
              <a:t>, nomeadamente da Ucrânia, que depressa se tornou numa comunidade relevante no total dos estrangeiros em Portugal</a:t>
            </a:r>
          </a:p>
          <a:p>
            <a:r>
              <a:rPr lang="pt-BR" dirty="0"/>
              <a:t>3- </a:t>
            </a:r>
            <a:r>
              <a:rPr lang="pt-BR" dirty="0">
                <a:solidFill>
                  <a:srgbClr val="FF0000"/>
                </a:solidFill>
              </a:rPr>
              <a:t>2005-20010 </a:t>
            </a:r>
            <a:r>
              <a:rPr lang="pt-BR" dirty="0"/>
              <a:t>crescimento significativo do número de imigrantes de origem </a:t>
            </a:r>
            <a:r>
              <a:rPr lang="pt-BR" b="1" dirty="0"/>
              <a:t>brasileira</a:t>
            </a:r>
            <a:r>
              <a:rPr lang="pt-BR" dirty="0"/>
              <a:t>, que aumentou de 31,546 para 116,220 indivíduos em</a:t>
            </a:r>
          </a:p>
          <a:p>
            <a:r>
              <a:rPr lang="pt-BR" dirty="0"/>
              <a:t>2009.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800887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1376</Words>
  <Application>Microsoft Office PowerPoint</Application>
  <PresentationFormat>Širokoúhlá obrazovka</PresentationFormat>
  <Paragraphs>118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Motiv Office</vt:lpstr>
      <vt:lpstr>Indicadores sociais</vt:lpstr>
      <vt:lpstr>População:https://www.ine.pt/xportal/xmain?xpid=INE&amp;xpgid=ine_indicadores&amp;contecto=pi&amp;indOcorrCod=0008273&amp;selTab=tab0   </vt:lpstr>
      <vt:lpstr>Portugal está a envelhecer</vt:lpstr>
      <vt:lpstr>Número de estrangeiros a viver em Portugal ultrapassa o meio milhão. </vt:lpstr>
      <vt:lpstr>Religiões presentes em Portugal https://www.ine.pt/xportal/xmain?xpid=INE&amp;xpgid=ine_indicadores&amp;indOcorrCod=0006396&amp;contexto=bd&amp;selTab=tab2&amp;xlang=pt</vt:lpstr>
      <vt:lpstr>Prezentace aplikace PowerPoint</vt:lpstr>
      <vt:lpstr>Comunidade muçulmana de Lisboa  http://ensina.rtp.pt/artigo/a-mesquita-central-de-lisboa/ </vt:lpstr>
      <vt:lpstr>Concessão da Nacionalidade Portuguesa a  Judeus Sefarditas</vt:lpstr>
      <vt:lpstr>País de origem</vt:lpstr>
      <vt:lpstr>Prezentace aplikace PowerPoint</vt:lpstr>
      <vt:lpstr>Praça do Martim Moniz</vt:lpstr>
      <vt:lpstr>Fim do Ramadão voltou a comemorar-se no Martim Moniz, em Lisboa</vt:lpstr>
      <vt:lpstr>Escola</vt:lpstr>
      <vt:lpstr>Desemprego em Portugal e fuxo de brasileiros</vt:lpstr>
      <vt:lpstr>Taxa de desemprego https://www.pordata.pt/Portugal/Taxa+de+desemprego+total+e+por+sexo+(percentagem)-550</vt:lpstr>
      <vt:lpstr>Anos de Crise Económica</vt:lpstr>
      <vt:lpstr>Prezentace aplikace PowerPoint</vt:lpstr>
      <vt:lpstr>Prezentace aplikace PowerPoint</vt:lpstr>
      <vt:lpstr>Desigualdade Salarial entre Homens e Mulheres em Portugal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Indicadores sociais</dc:title>
  <dc:creator>Maria de Fátima Baptista Nery Plch</dc:creator>
  <cp:lastModifiedBy>Fatima Nery</cp:lastModifiedBy>
  <cp:revision>34</cp:revision>
  <dcterms:created xsi:type="dcterms:W3CDTF">2019-03-27T11:09:54Z</dcterms:created>
  <dcterms:modified xsi:type="dcterms:W3CDTF">2021-06-08T05:57:54Z</dcterms:modified>
</cp:coreProperties>
</file>