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99" r:id="rId5"/>
    <p:sldId id="300" r:id="rId6"/>
    <p:sldId id="301" r:id="rId7"/>
    <p:sldId id="266" r:id="rId8"/>
    <p:sldId id="267" r:id="rId9"/>
    <p:sldId id="268" r:id="rId10"/>
    <p:sldId id="270" r:id="rId11"/>
    <p:sldId id="271" r:id="rId12"/>
    <p:sldId id="272" r:id="rId13"/>
    <p:sldId id="274" r:id="rId14"/>
    <p:sldId id="276" r:id="rId15"/>
    <p:sldId id="277" r:id="rId16"/>
    <p:sldId id="278" r:id="rId17"/>
    <p:sldId id="337" r:id="rId18"/>
    <p:sldId id="339" r:id="rId19"/>
    <p:sldId id="303" r:id="rId20"/>
    <p:sldId id="340" r:id="rId21"/>
    <p:sldId id="338" r:id="rId22"/>
    <p:sldId id="342" r:id="rId23"/>
    <p:sldId id="307" r:id="rId24"/>
    <p:sldId id="344" r:id="rId25"/>
    <p:sldId id="311" r:id="rId26"/>
    <p:sldId id="343" r:id="rId27"/>
    <p:sldId id="341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12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336" r:id="rId49"/>
    <p:sldId id="313" r:id="rId50"/>
    <p:sldId id="314" r:id="rId51"/>
    <p:sldId id="315" r:id="rId52"/>
    <p:sldId id="317" r:id="rId53"/>
    <p:sldId id="324" r:id="rId54"/>
    <p:sldId id="345" r:id="rId55"/>
    <p:sldId id="326" r:id="rId56"/>
    <p:sldId id="327" r:id="rId57"/>
    <p:sldId id="328" r:id="rId58"/>
    <p:sldId id="329" r:id="rId59"/>
    <p:sldId id="330" r:id="rId60"/>
    <p:sldId id="332" r:id="rId61"/>
    <p:sldId id="333" r:id="rId62"/>
    <p:sldId id="334" r:id="rId63"/>
    <p:sldId id="335" r:id="rId64"/>
    <p:sldId id="298" r:id="rId6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26E8-9A30-4FD5-8C53-F7B8D6F06F4A}" type="datetimeFigureOut">
              <a:rPr lang="cs-CZ" smtClean="0"/>
              <a:pPr/>
              <a:t>30.10.2016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4658-6835-49A2-B165-82B0701336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376263"/>
          </a:xfrm>
        </p:spPr>
        <p:txBody>
          <a:bodyPr>
            <a:normAutofit/>
          </a:bodyPr>
          <a:lstStyle/>
          <a:p>
            <a:r>
              <a:rPr lang="fr-FR" b="1" dirty="0" smtClean="0"/>
              <a:t>La littérature française traduite en Tchécoslovaquie entre 1918 et 1939</a:t>
            </a:r>
            <a:endParaRPr lang="fr-FR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736304"/>
          </a:xfrm>
        </p:spPr>
        <p:txBody>
          <a:bodyPr>
            <a:normAutofit fontScale="92500" lnSpcReduction="20000"/>
          </a:bodyPr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Zuzana Raková,</a:t>
            </a:r>
          </a:p>
          <a:p>
            <a:r>
              <a:rPr lang="cs-CZ" b="1" dirty="0">
                <a:solidFill>
                  <a:schemeClr val="tx1"/>
                </a:solidFill>
              </a:rPr>
              <a:t> Institut de </a:t>
            </a:r>
            <a:r>
              <a:rPr lang="cs-CZ" b="1" dirty="0" err="1">
                <a:solidFill>
                  <a:schemeClr val="tx1"/>
                </a:solidFill>
              </a:rPr>
              <a:t>langues</a:t>
            </a:r>
            <a:r>
              <a:rPr lang="cs-CZ" b="1" dirty="0">
                <a:solidFill>
                  <a:schemeClr val="tx1"/>
                </a:solidFill>
              </a:rPr>
              <a:t> et </a:t>
            </a:r>
            <a:r>
              <a:rPr lang="cs-CZ" b="1" dirty="0" err="1">
                <a:solidFill>
                  <a:schemeClr val="tx1"/>
                </a:solidFill>
              </a:rPr>
              <a:t>littératures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romanes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</a:p>
          <a:p>
            <a:r>
              <a:rPr lang="cs-CZ" b="1" dirty="0" err="1">
                <a:solidFill>
                  <a:schemeClr val="tx1"/>
                </a:solidFill>
              </a:rPr>
              <a:t>Faculté</a:t>
            </a:r>
            <a:r>
              <a:rPr lang="cs-CZ" b="1" dirty="0">
                <a:solidFill>
                  <a:schemeClr val="tx1"/>
                </a:solidFill>
              </a:rPr>
              <a:t> des </a:t>
            </a:r>
            <a:r>
              <a:rPr lang="cs-CZ" b="1" dirty="0" err="1">
                <a:solidFill>
                  <a:schemeClr val="tx1"/>
                </a:solidFill>
              </a:rPr>
              <a:t>Lettres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 err="1">
                <a:solidFill>
                  <a:schemeClr val="tx1"/>
                </a:solidFill>
              </a:rPr>
              <a:t>Université</a:t>
            </a:r>
            <a:r>
              <a:rPr lang="cs-CZ" b="1" dirty="0">
                <a:solidFill>
                  <a:schemeClr val="tx1"/>
                </a:solidFill>
              </a:rPr>
              <a:t> Masaryk de Brno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</a:t>
            </a:r>
            <a:r>
              <a:rPr lang="cs-CZ" sz="3200" b="1" dirty="0" err="1"/>
              <a:t>poésie</a:t>
            </a:r>
            <a:r>
              <a:rPr lang="cs-CZ" sz="3200" b="1" dirty="0"/>
              <a:t> - </a:t>
            </a:r>
            <a:r>
              <a:rPr lang="cs-CZ" sz="3200" b="1" dirty="0" err="1"/>
              <a:t>anthologies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r-FR" sz="3600" b="1" dirty="0" err="1" smtClean="0"/>
              <a:t>Hanuš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Jelínek</a:t>
            </a:r>
            <a:r>
              <a:rPr lang="fr-FR" sz="3600" b="1" dirty="0" smtClean="0"/>
              <a:t> </a:t>
            </a:r>
            <a:r>
              <a:rPr lang="fr-FR" sz="3600" dirty="0" smtClean="0"/>
              <a:t>: </a:t>
            </a:r>
            <a:r>
              <a:rPr lang="fr-FR" sz="3600" i="1" dirty="0" err="1" smtClean="0"/>
              <a:t>Zpěvy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sladké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Francie</a:t>
            </a:r>
            <a:r>
              <a:rPr lang="fr-FR" sz="3600" dirty="0" smtClean="0"/>
              <a:t> (1925, 1938), </a:t>
            </a:r>
            <a:r>
              <a:rPr lang="fr-FR" sz="3600" i="1" dirty="0" smtClean="0"/>
              <a:t>Nové </a:t>
            </a:r>
            <a:r>
              <a:rPr lang="fr-FR" sz="3600" i="1" dirty="0" err="1" smtClean="0"/>
              <a:t>zpěvy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sladké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Francie</a:t>
            </a:r>
            <a:r>
              <a:rPr lang="fr-FR" sz="3600" dirty="0" smtClean="0"/>
              <a:t> (1930, 1938) et </a:t>
            </a:r>
            <a:r>
              <a:rPr lang="fr-FR" sz="3600" i="1" dirty="0" err="1" smtClean="0"/>
              <a:t>Starofrancouzské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zpěvy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milostné</a:t>
            </a:r>
            <a:r>
              <a:rPr lang="fr-FR" sz="3600" i="1" dirty="0" smtClean="0"/>
              <a:t> i </a:t>
            </a:r>
            <a:r>
              <a:rPr lang="fr-FR" sz="3600" i="1" dirty="0" err="1" smtClean="0"/>
              <a:t>rozmarné</a:t>
            </a:r>
            <a:r>
              <a:rPr lang="fr-FR" sz="3600" dirty="0" smtClean="0"/>
              <a:t> (1936)</a:t>
            </a:r>
          </a:p>
          <a:p>
            <a:r>
              <a:rPr lang="fr-FR" sz="3600" b="1" dirty="0" err="1" smtClean="0"/>
              <a:t>Jindřich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Hořejší</a:t>
            </a:r>
            <a:r>
              <a:rPr lang="fr-FR" sz="3600" b="1" dirty="0" smtClean="0"/>
              <a:t> </a:t>
            </a:r>
            <a:r>
              <a:rPr lang="fr-FR" sz="3600" dirty="0" smtClean="0"/>
              <a:t>(participation) : </a:t>
            </a:r>
            <a:r>
              <a:rPr lang="fr-FR" sz="3600" i="1" dirty="0" err="1" smtClean="0"/>
              <a:t>Ozvěny</a:t>
            </a:r>
            <a:r>
              <a:rPr lang="fr-FR" sz="3600" dirty="0" smtClean="0"/>
              <a:t> (1927) et </a:t>
            </a:r>
            <a:r>
              <a:rPr lang="fr-FR" sz="3600" i="1" dirty="0" err="1" smtClean="0"/>
              <a:t>Básně</a:t>
            </a:r>
            <a:r>
              <a:rPr lang="fr-FR" sz="3600" dirty="0" smtClean="0"/>
              <a:t> (1932, 1935).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</a:t>
            </a:r>
            <a:r>
              <a:rPr lang="cs-CZ" sz="3200" b="1" dirty="0" err="1" smtClean="0"/>
              <a:t>poésie</a:t>
            </a:r>
            <a:r>
              <a:rPr lang="cs-CZ" sz="3200" b="1" dirty="0" smtClean="0"/>
              <a:t> - </a:t>
            </a:r>
            <a:r>
              <a:rPr lang="cs-CZ" sz="3200" b="1" dirty="0" err="1"/>
              <a:t>poètes</a:t>
            </a:r>
            <a:r>
              <a:rPr lang="cs-CZ" sz="3200" b="1" dirty="0"/>
              <a:t> </a:t>
            </a:r>
            <a:r>
              <a:rPr lang="cs-CZ" sz="3200" b="1" dirty="0" err="1"/>
              <a:t>maudits</a:t>
            </a:r>
            <a:r>
              <a:rPr lang="cs-CZ" sz="3200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Baudelaire - traductions de </a:t>
            </a:r>
            <a:r>
              <a:rPr lang="fr-FR" sz="3600" b="1" dirty="0" err="1" smtClean="0"/>
              <a:t>Jaroslav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Haasz</a:t>
            </a:r>
            <a:r>
              <a:rPr lang="fr-FR" sz="3600" dirty="0" smtClean="0"/>
              <a:t>, </a:t>
            </a:r>
            <a:r>
              <a:rPr lang="fr-FR" sz="3600" b="1" dirty="0" err="1" smtClean="0"/>
              <a:t>Svatopluk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Kadlec</a:t>
            </a:r>
            <a:r>
              <a:rPr lang="fr-FR" sz="3600" b="1" dirty="0" smtClean="0"/>
              <a:t> </a:t>
            </a:r>
            <a:r>
              <a:rPr lang="fr-FR" sz="3600" dirty="0" smtClean="0"/>
              <a:t>(</a:t>
            </a:r>
            <a:r>
              <a:rPr lang="fr-FR" sz="3600" i="1" dirty="0" err="1" smtClean="0"/>
              <a:t>Květy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zla</a:t>
            </a:r>
            <a:r>
              <a:rPr lang="fr-FR" sz="3600" dirty="0" smtClean="0"/>
              <a:t>, 1933, 1934, la première traduction complète de cette </a:t>
            </a:r>
            <a:r>
              <a:rPr lang="fr-FR" sz="3600" dirty="0" err="1" smtClean="0"/>
              <a:t>oeuvre</a:t>
            </a:r>
            <a:r>
              <a:rPr lang="fr-FR" sz="3600" dirty="0" smtClean="0"/>
              <a:t>) et </a:t>
            </a:r>
            <a:r>
              <a:rPr lang="fr-FR" sz="3600" b="1" dirty="0" err="1" smtClean="0"/>
              <a:t>Vítězslav</a:t>
            </a:r>
            <a:r>
              <a:rPr lang="fr-FR" sz="3600" b="1" dirty="0" smtClean="0"/>
              <a:t> Nezval</a:t>
            </a:r>
          </a:p>
          <a:p>
            <a:r>
              <a:rPr lang="fr-FR" sz="3600" dirty="0" smtClean="0"/>
              <a:t>Mallarmé - en traduction de </a:t>
            </a:r>
            <a:r>
              <a:rPr lang="fr-FR" sz="3600" b="1" dirty="0" smtClean="0"/>
              <a:t>Emanuel z </a:t>
            </a:r>
            <a:r>
              <a:rPr lang="fr-FR" sz="3600" b="1" dirty="0" err="1" smtClean="0"/>
              <a:t>Lešehradu</a:t>
            </a:r>
            <a:r>
              <a:rPr lang="fr-FR" sz="3600" dirty="0" smtClean="0"/>
              <a:t> (</a:t>
            </a:r>
            <a:r>
              <a:rPr lang="fr-FR" sz="3600" i="1" dirty="0" err="1" smtClean="0"/>
              <a:t>Relikviář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Stephana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Mallarméa</a:t>
            </a:r>
            <a:r>
              <a:rPr lang="fr-FR" sz="3600" dirty="0" smtClean="0"/>
              <a:t>, 1919) et de </a:t>
            </a:r>
            <a:r>
              <a:rPr lang="fr-FR" sz="3600" b="1" dirty="0" smtClean="0"/>
              <a:t>V. Nezval </a:t>
            </a:r>
            <a:r>
              <a:rPr lang="fr-FR" sz="3600" dirty="0" smtClean="0"/>
              <a:t>(</a:t>
            </a:r>
            <a:r>
              <a:rPr lang="fr-FR" sz="3600" i="1" dirty="0" err="1" smtClean="0"/>
              <a:t>Vrh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kostek</a:t>
            </a:r>
            <a:r>
              <a:rPr lang="fr-FR" sz="3600" dirty="0" smtClean="0"/>
              <a:t>, </a:t>
            </a:r>
            <a:r>
              <a:rPr lang="fr-FR" sz="3600" i="1" dirty="0" err="1" smtClean="0"/>
              <a:t>Poesie</a:t>
            </a:r>
            <a:r>
              <a:rPr lang="fr-FR" sz="3600" dirty="0" smtClean="0"/>
              <a:t>, 1931)</a:t>
            </a:r>
            <a:endParaRPr lang="fr-FR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</a:t>
            </a:r>
            <a:r>
              <a:rPr lang="cs-CZ" sz="3200" b="1" dirty="0" err="1"/>
              <a:t>poésie</a:t>
            </a:r>
            <a:r>
              <a:rPr lang="cs-CZ" sz="3200" b="1" dirty="0"/>
              <a:t> - </a:t>
            </a:r>
            <a:r>
              <a:rPr lang="cs-CZ" sz="3200" b="1" dirty="0" err="1"/>
              <a:t>poètes</a:t>
            </a:r>
            <a:r>
              <a:rPr lang="cs-CZ" sz="3200" b="1" dirty="0"/>
              <a:t> </a:t>
            </a:r>
            <a:r>
              <a:rPr lang="cs-CZ" sz="3200" b="1" dirty="0" err="1"/>
              <a:t>maudits</a:t>
            </a:r>
            <a:r>
              <a:rPr lang="cs-CZ" sz="3200" b="1" dirty="0"/>
              <a:t>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fr-FR" dirty="0" smtClean="0"/>
              <a:t>Lautréamont était traduit par </a:t>
            </a:r>
            <a:r>
              <a:rPr lang="fr-FR" b="1" dirty="0" err="1" smtClean="0"/>
              <a:t>Jaroslav</a:t>
            </a:r>
            <a:r>
              <a:rPr lang="fr-FR" b="1" dirty="0" smtClean="0"/>
              <a:t> </a:t>
            </a:r>
            <a:r>
              <a:rPr lang="fr-FR" b="1" dirty="0" err="1" smtClean="0"/>
              <a:t>Zaorálek</a:t>
            </a:r>
            <a:r>
              <a:rPr lang="fr-FR" dirty="0" smtClean="0"/>
              <a:t> (</a:t>
            </a:r>
            <a:r>
              <a:rPr lang="fr-FR" dirty="0" err="1" smtClean="0"/>
              <a:t>pseudonym</a:t>
            </a:r>
            <a:r>
              <a:rPr lang="fr-FR" dirty="0" smtClean="0"/>
              <a:t> </a:t>
            </a:r>
            <a:r>
              <a:rPr lang="fr-FR" dirty="0" err="1" smtClean="0"/>
              <a:t>Vodehnal</a:t>
            </a:r>
            <a:r>
              <a:rPr lang="fr-FR" dirty="0" smtClean="0"/>
              <a:t>) et </a:t>
            </a:r>
            <a:r>
              <a:rPr lang="fr-FR" b="1" dirty="0" err="1" smtClean="0"/>
              <a:t>Jindřich</a:t>
            </a:r>
            <a:r>
              <a:rPr lang="fr-FR" b="1" dirty="0" smtClean="0"/>
              <a:t> </a:t>
            </a:r>
            <a:r>
              <a:rPr lang="fr-FR" b="1" dirty="0" err="1" smtClean="0"/>
              <a:t>Hořejší</a:t>
            </a:r>
            <a:r>
              <a:rPr lang="fr-FR" dirty="0" smtClean="0"/>
              <a:t> (1929)</a:t>
            </a:r>
          </a:p>
          <a:p>
            <a:r>
              <a:rPr lang="fr-FR" smtClean="0"/>
              <a:t>Rimbaud </a:t>
            </a:r>
            <a:r>
              <a:rPr lang="fr-FR" dirty="0" smtClean="0"/>
              <a:t>par </a:t>
            </a:r>
            <a:r>
              <a:rPr lang="fr-FR" b="1" dirty="0" err="1" smtClean="0"/>
              <a:t>Vítězslav</a:t>
            </a:r>
            <a:r>
              <a:rPr lang="fr-FR" b="1" dirty="0" smtClean="0"/>
              <a:t> Nezval</a:t>
            </a:r>
            <a:r>
              <a:rPr lang="fr-FR" dirty="0" smtClean="0"/>
              <a:t> (</a:t>
            </a:r>
            <a:r>
              <a:rPr lang="fr-FR" i="1" dirty="0" err="1" smtClean="0"/>
              <a:t>Dílo</a:t>
            </a:r>
            <a:r>
              <a:rPr lang="fr-FR" i="1" dirty="0" smtClean="0"/>
              <a:t> J.-A. </a:t>
            </a:r>
            <a:r>
              <a:rPr lang="fr-FR" i="1" dirty="0" err="1" smtClean="0"/>
              <a:t>Rimbauda</a:t>
            </a:r>
            <a:r>
              <a:rPr lang="fr-FR" i="1" dirty="0" smtClean="0"/>
              <a:t>,</a:t>
            </a:r>
            <a:r>
              <a:rPr lang="fr-FR" dirty="0" smtClean="0"/>
              <a:t> 1930)</a:t>
            </a:r>
          </a:p>
          <a:p>
            <a:r>
              <a:rPr lang="fr-FR" dirty="0" smtClean="0"/>
              <a:t>Verlaine par </a:t>
            </a:r>
            <a:r>
              <a:rPr lang="fr-FR" b="1" dirty="0" err="1" smtClean="0"/>
              <a:t>Bohuslav</a:t>
            </a:r>
            <a:r>
              <a:rPr lang="fr-FR" b="1" dirty="0" smtClean="0"/>
              <a:t> </a:t>
            </a:r>
            <a:r>
              <a:rPr lang="fr-FR" b="1" dirty="0" err="1" smtClean="0"/>
              <a:t>Reynek</a:t>
            </a:r>
            <a:r>
              <a:rPr lang="fr-FR" b="1" dirty="0" smtClean="0"/>
              <a:t> </a:t>
            </a:r>
            <a:r>
              <a:rPr lang="fr-FR" dirty="0" smtClean="0"/>
              <a:t>(1929)</a:t>
            </a:r>
          </a:p>
          <a:p>
            <a:r>
              <a:rPr lang="fr-FR" dirty="0" smtClean="0"/>
              <a:t>On considère François Villon comme précurseur des poètes maudits.</a:t>
            </a:r>
          </a:p>
          <a:p>
            <a:r>
              <a:rPr lang="fr-FR" dirty="0" smtClean="0"/>
              <a:t>Villon est traduit par </a:t>
            </a:r>
            <a:r>
              <a:rPr lang="fr-FR" b="1" dirty="0" err="1" smtClean="0"/>
              <a:t>Otokar</a:t>
            </a:r>
            <a:r>
              <a:rPr lang="fr-FR" b="1" dirty="0" smtClean="0"/>
              <a:t> Fischer </a:t>
            </a:r>
            <a:r>
              <a:rPr lang="fr-FR" dirty="0" smtClean="0"/>
              <a:t>(1927)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Traductions</a:t>
            </a:r>
            <a:r>
              <a:rPr lang="cs-CZ" sz="3200" b="1" dirty="0" smtClean="0"/>
              <a:t> de la </a:t>
            </a:r>
            <a:r>
              <a:rPr lang="cs-CZ" sz="3200" b="1" dirty="0" err="1" smtClean="0"/>
              <a:t>poésie</a:t>
            </a:r>
            <a:r>
              <a:rPr lang="cs-CZ" sz="3200" b="1" dirty="0" smtClean="0"/>
              <a:t> - </a:t>
            </a:r>
            <a:r>
              <a:rPr lang="cs-CZ" sz="3200" b="1" dirty="0" err="1" smtClean="0"/>
              <a:t>poésie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d´avant</a:t>
            </a:r>
            <a:r>
              <a:rPr lang="cs-CZ" sz="3200" b="1" dirty="0" smtClean="0"/>
              <a:t>-garde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Guillaume Apollinaire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en 1919 paraît </a:t>
            </a:r>
            <a:r>
              <a:rPr lang="fr-FR" b="1" i="1" dirty="0" smtClean="0"/>
              <a:t>La Zone</a:t>
            </a:r>
            <a:r>
              <a:rPr lang="fr-FR" b="1" dirty="0" smtClean="0"/>
              <a:t> (</a:t>
            </a:r>
            <a:r>
              <a:rPr lang="fr-FR" b="1" i="1" dirty="0" err="1" smtClean="0"/>
              <a:t>Pásmo</a:t>
            </a:r>
            <a:r>
              <a:rPr lang="fr-FR" b="1" dirty="0" smtClean="0"/>
              <a:t>) </a:t>
            </a:r>
            <a:r>
              <a:rPr lang="fr-FR" dirty="0" smtClean="0"/>
              <a:t>en traduction de </a:t>
            </a:r>
            <a:r>
              <a:rPr lang="fr-FR" dirty="0" err="1" smtClean="0"/>
              <a:t>Čapek</a:t>
            </a:r>
            <a:r>
              <a:rPr lang="fr-FR" dirty="0" smtClean="0"/>
              <a:t>, suivie des recueils </a:t>
            </a:r>
            <a:r>
              <a:rPr lang="fr-FR" smtClean="0"/>
              <a:t>de </a:t>
            </a:r>
            <a:r>
              <a:rPr lang="fr-FR" b="1" smtClean="0"/>
              <a:t>M</a:t>
            </a:r>
            <a:r>
              <a:rPr lang="cs-CZ" b="1" smtClean="0"/>
              <a:t>iloš</a:t>
            </a:r>
            <a:r>
              <a:rPr lang="fr-FR" b="1" smtClean="0"/>
              <a:t> </a:t>
            </a:r>
            <a:r>
              <a:rPr lang="fr-FR" b="1" dirty="0" err="1" smtClean="0"/>
              <a:t>Hlávka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i="1" dirty="0" err="1" smtClean="0"/>
              <a:t>Básně</a:t>
            </a:r>
            <a:r>
              <a:rPr lang="fr-FR" dirty="0" smtClean="0"/>
              <a:t>, 1928, 1929, 1935), </a:t>
            </a:r>
            <a:r>
              <a:rPr lang="fr-FR" b="1" dirty="0" err="1" smtClean="0"/>
              <a:t>Zdeněk</a:t>
            </a:r>
            <a:r>
              <a:rPr lang="fr-FR" b="1" dirty="0" smtClean="0"/>
              <a:t> </a:t>
            </a:r>
            <a:r>
              <a:rPr lang="fr-FR" b="1" dirty="0" err="1" smtClean="0"/>
              <a:t>Kalista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i="1" dirty="0" err="1" smtClean="0"/>
              <a:t>Alkoholy</a:t>
            </a:r>
            <a:r>
              <a:rPr lang="fr-FR" dirty="0" smtClean="0"/>
              <a:t>, 1930)</a:t>
            </a:r>
          </a:p>
          <a:p>
            <a:r>
              <a:rPr lang="fr-FR" dirty="0" smtClean="0"/>
              <a:t>traductions de sa poésie par </a:t>
            </a:r>
            <a:r>
              <a:rPr lang="fr-FR" b="1" dirty="0" err="1" smtClean="0"/>
              <a:t>Jindřich</a:t>
            </a:r>
            <a:r>
              <a:rPr lang="fr-FR" b="1" dirty="0" smtClean="0"/>
              <a:t> </a:t>
            </a:r>
            <a:r>
              <a:rPr lang="fr-FR" b="1" dirty="0" err="1" smtClean="0"/>
              <a:t>Hořejší</a:t>
            </a:r>
            <a:r>
              <a:rPr lang="fr-FR" b="1" dirty="0" smtClean="0"/>
              <a:t>, Karel </a:t>
            </a:r>
            <a:r>
              <a:rPr lang="fr-FR" b="1" dirty="0" err="1" smtClean="0"/>
              <a:t>Čapek</a:t>
            </a:r>
            <a:r>
              <a:rPr lang="fr-FR" b="1" dirty="0" smtClean="0"/>
              <a:t>, </a:t>
            </a:r>
            <a:r>
              <a:rPr lang="fr-FR" b="1" dirty="0" err="1" smtClean="0"/>
              <a:t>Zdeněk</a:t>
            </a:r>
            <a:r>
              <a:rPr lang="fr-FR" b="1" dirty="0" smtClean="0"/>
              <a:t> </a:t>
            </a:r>
            <a:r>
              <a:rPr lang="fr-FR" b="1" dirty="0" err="1" smtClean="0"/>
              <a:t>Kalista</a:t>
            </a:r>
            <a:r>
              <a:rPr lang="fr-FR" b="1" dirty="0" smtClean="0"/>
              <a:t> </a:t>
            </a:r>
            <a:r>
              <a:rPr lang="fr-FR" dirty="0" smtClean="0"/>
              <a:t>et </a:t>
            </a:r>
            <a:r>
              <a:rPr lang="fr-FR" b="1" dirty="0" err="1" smtClean="0"/>
              <a:t>Jaroslav</a:t>
            </a:r>
            <a:r>
              <a:rPr lang="fr-FR" b="1" dirty="0" smtClean="0"/>
              <a:t> Seifert </a:t>
            </a:r>
            <a:r>
              <a:rPr lang="fr-FR" dirty="0" smtClean="0"/>
              <a:t>dans </a:t>
            </a:r>
            <a:r>
              <a:rPr lang="fr-FR" b="1" dirty="0" smtClean="0"/>
              <a:t>la revue </a:t>
            </a:r>
            <a:r>
              <a:rPr lang="fr-FR" b="1" dirty="0" err="1" smtClean="0"/>
              <a:t>ReD</a:t>
            </a:r>
            <a:r>
              <a:rPr lang="fr-FR" b="1" dirty="0" smtClean="0"/>
              <a:t> 2 </a:t>
            </a:r>
            <a:r>
              <a:rPr lang="fr-FR" dirty="0" smtClean="0"/>
              <a:t>(1928-1929), dans le numéro spécialement consacré aux poèmes d´Apollinaire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</a:t>
            </a:r>
            <a:r>
              <a:rPr lang="cs-CZ" sz="3200" b="1" dirty="0" err="1"/>
              <a:t>poésie</a:t>
            </a:r>
            <a:r>
              <a:rPr lang="cs-CZ" sz="3200" b="1" dirty="0"/>
              <a:t> - </a:t>
            </a:r>
            <a:r>
              <a:rPr lang="cs-CZ" sz="3200" b="1" dirty="0" err="1"/>
              <a:t>poésie</a:t>
            </a:r>
            <a:r>
              <a:rPr lang="cs-CZ" sz="3200" b="1" dirty="0"/>
              <a:t> </a:t>
            </a:r>
            <a:r>
              <a:rPr lang="cs-CZ" sz="3200" b="1" dirty="0" err="1"/>
              <a:t>d´avant</a:t>
            </a:r>
            <a:r>
              <a:rPr lang="cs-CZ" sz="3200" b="1" dirty="0"/>
              <a:t>-garde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r>
              <a:rPr lang="fr-FR" sz="3600" dirty="0" smtClean="0"/>
              <a:t>Le plus grand recueil d´</a:t>
            </a:r>
            <a:r>
              <a:rPr lang="fr-FR" sz="3600" b="1" dirty="0" smtClean="0"/>
              <a:t>Apollinaire</a:t>
            </a:r>
            <a:r>
              <a:rPr lang="fr-FR" sz="3600" dirty="0" smtClean="0"/>
              <a:t> de cette époque  :</a:t>
            </a:r>
          </a:p>
          <a:p>
            <a:r>
              <a:rPr lang="fr-FR" sz="3600" i="1" dirty="0" smtClean="0"/>
              <a:t>Guillaume Apollinaire. </a:t>
            </a:r>
            <a:r>
              <a:rPr lang="fr-FR" sz="3600" i="1" dirty="0" err="1" smtClean="0"/>
              <a:t>Básně</a:t>
            </a:r>
            <a:r>
              <a:rPr lang="fr-FR" sz="3600" i="1" dirty="0" smtClean="0"/>
              <a:t>. </a:t>
            </a:r>
            <a:r>
              <a:rPr lang="fr-FR" sz="3600" i="1" dirty="0" err="1" smtClean="0"/>
              <a:t>Souborné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vydání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českých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překladů</a:t>
            </a:r>
            <a:r>
              <a:rPr lang="fr-FR" sz="3600" i="1" dirty="0" smtClean="0"/>
              <a:t> Karla </a:t>
            </a:r>
            <a:r>
              <a:rPr lang="fr-FR" sz="3600" i="1" dirty="0" err="1" smtClean="0"/>
              <a:t>Čapka</a:t>
            </a:r>
            <a:r>
              <a:rPr lang="fr-FR" sz="3600" i="1" dirty="0" smtClean="0"/>
              <a:t>, </a:t>
            </a:r>
            <a:r>
              <a:rPr lang="fr-FR" sz="3600" i="1" dirty="0" err="1" smtClean="0"/>
              <a:t>Jindřicha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Hořejšího</a:t>
            </a:r>
            <a:r>
              <a:rPr lang="fr-FR" sz="3600" i="1" dirty="0" smtClean="0"/>
              <a:t>, </a:t>
            </a:r>
            <a:r>
              <a:rPr lang="fr-FR" sz="3600" i="1" dirty="0" err="1" smtClean="0"/>
              <a:t>Zdeňka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Kalisty</a:t>
            </a:r>
            <a:r>
              <a:rPr lang="fr-FR" sz="3600" i="1" dirty="0" smtClean="0"/>
              <a:t> a </a:t>
            </a:r>
            <a:r>
              <a:rPr lang="fr-FR" sz="3600" i="1" dirty="0" err="1" smtClean="0"/>
              <a:t>Jaroslava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Seiferta</a:t>
            </a:r>
            <a:r>
              <a:rPr lang="fr-FR" sz="3600" i="1" dirty="0" smtClean="0"/>
              <a:t> s </a:t>
            </a:r>
            <a:r>
              <a:rPr lang="fr-FR" sz="3600" i="1" dirty="0" err="1" smtClean="0"/>
              <a:t>předmluvou</a:t>
            </a:r>
            <a:r>
              <a:rPr lang="fr-FR" sz="3600" i="1" dirty="0" smtClean="0"/>
              <a:t> Karla </a:t>
            </a:r>
            <a:r>
              <a:rPr lang="fr-FR" sz="3600" i="1" dirty="0" err="1" smtClean="0"/>
              <a:t>Teiga</a:t>
            </a:r>
            <a:r>
              <a:rPr lang="fr-FR" sz="3600" dirty="0" smtClean="0"/>
              <a:t> (1935).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</a:t>
            </a:r>
            <a:r>
              <a:rPr lang="cs-CZ" sz="3200" b="1" dirty="0" err="1"/>
              <a:t>poésie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fr-FR" sz="3600" dirty="0" smtClean="0"/>
              <a:t>D´autres poètes publiés :</a:t>
            </a:r>
          </a:p>
          <a:p>
            <a:r>
              <a:rPr lang="fr-FR" sz="3600" dirty="0" smtClean="0"/>
              <a:t>Charles Cros (</a:t>
            </a:r>
            <a:r>
              <a:rPr lang="fr-FR" sz="3600" i="1" dirty="0" err="1" smtClean="0"/>
              <a:t>Vybouřený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život</a:t>
            </a:r>
            <a:r>
              <a:rPr lang="fr-FR" sz="3600" smtClean="0"/>
              <a:t>, </a:t>
            </a:r>
            <a:r>
              <a:rPr lang="fr-FR" sz="3600" b="1" smtClean="0"/>
              <a:t>S</a:t>
            </a:r>
            <a:r>
              <a:rPr lang="cs-CZ" sz="3600" b="1" smtClean="0"/>
              <a:t>vatopluk</a:t>
            </a:r>
            <a:r>
              <a:rPr lang="fr-FR" sz="3600" b="1" smtClean="0"/>
              <a:t> </a:t>
            </a:r>
            <a:r>
              <a:rPr lang="fr-FR" sz="3600" b="1" dirty="0" err="1" smtClean="0"/>
              <a:t>Kadlec</a:t>
            </a:r>
            <a:r>
              <a:rPr lang="fr-FR" sz="3600" dirty="0" smtClean="0"/>
              <a:t>, 1929)</a:t>
            </a:r>
          </a:p>
          <a:p>
            <a:r>
              <a:rPr lang="fr-FR" sz="3600" dirty="0" smtClean="0"/>
              <a:t>Paul Valéry (</a:t>
            </a:r>
            <a:r>
              <a:rPr lang="fr-FR" sz="3600" i="1" dirty="0" err="1" smtClean="0"/>
              <a:t>Hřbitov</a:t>
            </a:r>
            <a:r>
              <a:rPr lang="fr-FR" sz="3600" i="1" dirty="0" smtClean="0"/>
              <a:t> u </a:t>
            </a:r>
            <a:r>
              <a:rPr lang="fr-FR" sz="3600" i="1" dirty="0" err="1" smtClean="0"/>
              <a:t>moře</a:t>
            </a:r>
            <a:r>
              <a:rPr lang="fr-FR" sz="3600" dirty="0" smtClean="0"/>
              <a:t>, </a:t>
            </a:r>
            <a:r>
              <a:rPr lang="fr-FR" sz="3600" b="1" dirty="0" smtClean="0"/>
              <a:t>Josef </a:t>
            </a:r>
            <a:r>
              <a:rPr lang="fr-FR" sz="3600" b="1" dirty="0" err="1" smtClean="0"/>
              <a:t>Palivec</a:t>
            </a:r>
            <a:r>
              <a:rPr lang="fr-FR" sz="3600" dirty="0" smtClean="0"/>
              <a:t>, 1928)</a:t>
            </a:r>
          </a:p>
          <a:p>
            <a:r>
              <a:rPr lang="fr-FR" sz="3600" dirty="0" smtClean="0"/>
              <a:t>Jean Cocteau (</a:t>
            </a:r>
            <a:r>
              <a:rPr lang="fr-FR" sz="3600" i="1" dirty="0" smtClean="0"/>
              <a:t>Kohout a </a:t>
            </a:r>
            <a:r>
              <a:rPr lang="fr-FR" sz="3600" i="1" dirty="0" err="1" smtClean="0"/>
              <a:t>Venuše</a:t>
            </a:r>
            <a:r>
              <a:rPr lang="fr-FR" sz="3600" smtClean="0"/>
              <a:t>, </a:t>
            </a:r>
            <a:r>
              <a:rPr lang="fr-FR" sz="3600" b="1" smtClean="0"/>
              <a:t>M</a:t>
            </a:r>
            <a:r>
              <a:rPr lang="cs-CZ" sz="3600" b="1" smtClean="0"/>
              <a:t>iloš</a:t>
            </a:r>
            <a:r>
              <a:rPr lang="fr-FR" sz="3600" b="1" smtClean="0"/>
              <a:t> </a:t>
            </a:r>
            <a:r>
              <a:rPr lang="fr-FR" sz="3600" b="1" dirty="0" err="1" smtClean="0"/>
              <a:t>Hlávka</a:t>
            </a:r>
            <a:r>
              <a:rPr lang="fr-FR" sz="3600" dirty="0" smtClean="0"/>
              <a:t>, 1927) </a:t>
            </a:r>
          </a:p>
          <a:p>
            <a:r>
              <a:rPr lang="fr-FR" sz="3600" dirty="0" smtClean="0"/>
              <a:t>Émile Verhaeren (</a:t>
            </a:r>
            <a:r>
              <a:rPr lang="fr-FR" sz="3600" i="1" dirty="0" err="1" smtClean="0"/>
              <a:t>Vzpoura</a:t>
            </a:r>
            <a:r>
              <a:rPr lang="fr-FR" sz="3600" dirty="0" smtClean="0"/>
              <a:t>, </a:t>
            </a:r>
            <a:r>
              <a:rPr lang="fr-FR" sz="3600" b="1" dirty="0" smtClean="0"/>
              <a:t>J. </a:t>
            </a:r>
            <a:r>
              <a:rPr lang="fr-FR" sz="3600" b="1" dirty="0" err="1" smtClean="0"/>
              <a:t>Hořejší</a:t>
            </a:r>
            <a:r>
              <a:rPr lang="fr-FR" sz="3600" dirty="0" smtClean="0"/>
              <a:t>, 1923)</a:t>
            </a:r>
          </a:p>
          <a:p>
            <a:r>
              <a:rPr lang="fr-FR" sz="3600" dirty="0" smtClean="0"/>
              <a:t>Paul Éluard (</a:t>
            </a:r>
            <a:r>
              <a:rPr lang="fr-FR" sz="3600" i="1" dirty="0" err="1" smtClean="0"/>
              <a:t>Veřejná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růže</a:t>
            </a:r>
            <a:r>
              <a:rPr lang="fr-FR" sz="3600" dirty="0" smtClean="0"/>
              <a:t>, </a:t>
            </a:r>
            <a:r>
              <a:rPr lang="fr-FR" sz="3600" b="1" dirty="0" smtClean="0"/>
              <a:t>V. Nezval</a:t>
            </a:r>
            <a:r>
              <a:rPr lang="fr-FR" sz="3600" dirty="0" smtClean="0"/>
              <a:t>, 1936).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</a:t>
            </a:r>
            <a:r>
              <a:rPr lang="cs-CZ" sz="3200" b="1" dirty="0" err="1"/>
              <a:t>poésie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fr-FR" dirty="0" smtClean="0"/>
              <a:t>Certaines traductions de qualité deviennent partie intégrante du contexte littéraire tchèque :</a:t>
            </a:r>
          </a:p>
          <a:p>
            <a:r>
              <a:rPr lang="fr-FR" dirty="0" smtClean="0"/>
              <a:t>Par ex.</a:t>
            </a:r>
            <a:r>
              <a:rPr lang="fr-FR" b="1" dirty="0" smtClean="0"/>
              <a:t> Villon </a:t>
            </a:r>
            <a:r>
              <a:rPr lang="fr-FR" dirty="0" smtClean="0"/>
              <a:t>traduit </a:t>
            </a:r>
            <a:r>
              <a:rPr lang="fr-FR" smtClean="0"/>
              <a:t>par </a:t>
            </a:r>
            <a:r>
              <a:rPr lang="fr-FR" b="1" smtClean="0"/>
              <a:t>O</a:t>
            </a:r>
            <a:r>
              <a:rPr lang="cs-CZ" b="1" smtClean="0"/>
              <a:t>tokar</a:t>
            </a:r>
            <a:r>
              <a:rPr lang="fr-FR" b="1" smtClean="0"/>
              <a:t> </a:t>
            </a:r>
            <a:r>
              <a:rPr lang="fr-FR" b="1" dirty="0" smtClean="0"/>
              <a:t>Fischer </a:t>
            </a:r>
            <a:r>
              <a:rPr lang="fr-FR" dirty="0" smtClean="0"/>
              <a:t>ou</a:t>
            </a:r>
          </a:p>
          <a:p>
            <a:r>
              <a:rPr lang="fr-FR" b="1" dirty="0" smtClean="0"/>
              <a:t>Jehan Rictus </a:t>
            </a:r>
            <a:r>
              <a:rPr lang="fr-FR" dirty="0" smtClean="0"/>
              <a:t>et </a:t>
            </a:r>
            <a:r>
              <a:rPr lang="fr-FR" b="1" dirty="0" smtClean="0"/>
              <a:t>Tristan Corbière </a:t>
            </a:r>
            <a:r>
              <a:rPr lang="fr-FR" smtClean="0"/>
              <a:t>par </a:t>
            </a:r>
            <a:r>
              <a:rPr lang="fr-FR" b="1" smtClean="0"/>
              <a:t>J</a:t>
            </a:r>
            <a:r>
              <a:rPr lang="cs-CZ" b="1" smtClean="0"/>
              <a:t>indřich</a:t>
            </a:r>
            <a:r>
              <a:rPr lang="fr-FR" b="1" smtClean="0"/>
              <a:t> </a:t>
            </a:r>
            <a:r>
              <a:rPr lang="fr-FR" b="1" dirty="0" err="1" smtClean="0"/>
              <a:t>Hořejší</a:t>
            </a:r>
            <a:r>
              <a:rPr lang="fr-FR" dirty="0" smtClean="0"/>
              <a:t> ou</a:t>
            </a:r>
          </a:p>
          <a:p>
            <a:r>
              <a:rPr lang="fr-FR" b="1" dirty="0" smtClean="0"/>
              <a:t>Rimbaud</a:t>
            </a:r>
            <a:r>
              <a:rPr lang="fr-FR" dirty="0" smtClean="0"/>
              <a:t> en traduction de </a:t>
            </a:r>
            <a:r>
              <a:rPr lang="fr-FR" b="1" dirty="0" smtClean="0"/>
              <a:t>Nezval</a:t>
            </a:r>
            <a:r>
              <a:rPr lang="fr-FR" dirty="0" smtClean="0"/>
              <a:t> et</a:t>
            </a:r>
          </a:p>
          <a:p>
            <a:r>
              <a:rPr lang="fr-FR" i="1" dirty="0" smtClean="0"/>
              <a:t>La Zone</a:t>
            </a:r>
            <a:r>
              <a:rPr lang="fr-FR" dirty="0" smtClean="0"/>
              <a:t> d´</a:t>
            </a:r>
            <a:r>
              <a:rPr lang="fr-FR" b="1" dirty="0" smtClean="0"/>
              <a:t>Apollinaire</a:t>
            </a:r>
            <a:r>
              <a:rPr lang="fr-FR" dirty="0" smtClean="0"/>
              <a:t> par </a:t>
            </a:r>
            <a:r>
              <a:rPr lang="fr-FR" b="1" dirty="0" err="1" smtClean="0"/>
              <a:t>Čapek</a:t>
            </a:r>
            <a:r>
              <a:rPr lang="fr-FR" dirty="0" smtClean="0"/>
              <a:t> font partie de la poésie tchèque.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smtClean="0"/>
              <a:t>Sigismund Bouška (1867-1942)</a:t>
            </a:r>
            <a:endParaRPr lang="cs-CZ" sz="3200" b="1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74441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smtClean="0"/>
              <a:t>Otokar Fischer (1883-1938)</a:t>
            </a:r>
            <a:endParaRPr lang="cs-CZ" sz="3200" b="1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17646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4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cs-CZ" sz="3200" b="1" smtClean="0"/>
              <a:t>Jindřich Hořejší (1886-1941) </a:t>
            </a:r>
            <a:endParaRPr lang="cs-CZ" sz="3200" b="1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1764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 smtClean="0"/>
              <a:t>Liberté</a:t>
            </a:r>
            <a:r>
              <a:rPr lang="cs-CZ" sz="3600" b="1" dirty="0" smtClean="0"/>
              <a:t> x </a:t>
            </a:r>
            <a:r>
              <a:rPr lang="cs-CZ" sz="3600" b="1" dirty="0" err="1" smtClean="0"/>
              <a:t>fidélité</a:t>
            </a:r>
            <a:r>
              <a:rPr lang="cs-CZ" sz="3600" b="1" dirty="0" smtClean="0"/>
              <a:t> </a:t>
            </a:r>
            <a:br>
              <a:rPr lang="cs-CZ" sz="3600" b="1" dirty="0" smtClean="0"/>
            </a:br>
            <a:r>
              <a:rPr lang="cs-CZ" sz="3600" b="1" dirty="0" err="1" smtClean="0"/>
              <a:t>dans</a:t>
            </a:r>
            <a:r>
              <a:rPr lang="cs-CZ" sz="3600" b="1" dirty="0" smtClean="0"/>
              <a:t> l´</a:t>
            </a:r>
            <a:r>
              <a:rPr lang="cs-CZ" sz="3600" b="1" dirty="0" err="1" smtClean="0"/>
              <a:t>histoire</a:t>
            </a:r>
            <a:r>
              <a:rPr lang="cs-CZ" sz="3600" b="1" dirty="0" smtClean="0"/>
              <a:t> de la </a:t>
            </a:r>
            <a:r>
              <a:rPr lang="cs-CZ" sz="3600" b="1" dirty="0" err="1" smtClean="0"/>
              <a:t>traduction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tchèque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dirty="0" smtClean="0"/>
              <a:t>Tandis que la génération de la Moderne tchèque (1890-1918) introduisait des exotismes et créolismes linguistiques en tchèques (gallicismes pour des traductions du français), pour créer la couleur locale, </a:t>
            </a:r>
          </a:p>
          <a:p>
            <a:r>
              <a:rPr lang="fr-FR" sz="3600" dirty="0" smtClean="0"/>
              <a:t>mais essayait d´être fidèle au contenu </a:t>
            </a:r>
            <a:r>
              <a:rPr lang="fr-FR" sz="3600" smtClean="0"/>
              <a:t>de l´original</a:t>
            </a:r>
            <a:r>
              <a:rPr lang="cs-CZ" sz="3600" smtClean="0"/>
              <a:t>,</a:t>
            </a:r>
            <a:r>
              <a:rPr lang="fr-FR" sz="3600" smtClean="0"/>
              <a:t> </a:t>
            </a:r>
            <a:endParaRPr lang="fr-FR" sz="3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smtClean="0"/>
              <a:t>Josef Palivec (1886-1975)</a:t>
            </a:r>
            <a:endParaRPr lang="cs-CZ" sz="3200" b="1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17646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cs-CZ" sz="3200" b="1" smtClean="0"/>
              <a:t>Karel Čapek (1890-1938)</a:t>
            </a:r>
            <a:endParaRPr lang="cs-CZ" sz="3200" b="1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884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smtClean="0"/>
              <a:t>Svatopluk Kadlec (1898-1971)</a:t>
            </a:r>
            <a:endParaRPr lang="cs-CZ" sz="3200" b="1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96044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7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smtClean="0"/>
              <a:t>Vítězslav Nezval (1900-1958)</a:t>
            </a:r>
            <a:endParaRPr lang="cs-CZ" sz="3200" b="1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81" y="1052513"/>
            <a:ext cx="39864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smtClean="0"/>
              <a:t>Jaroslav Seifert (1901-1986)</a:t>
            </a:r>
            <a:endParaRPr lang="cs-CZ" sz="3200" b="1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1764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smtClean="0"/>
              <a:t>Karel Teige (1900-1951)</a:t>
            </a:r>
            <a:endParaRPr lang="cs-CZ" sz="3200" b="1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53650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smtClean="0"/>
              <a:t>Zdeněk Kalista (1900-1982)</a:t>
            </a:r>
            <a:endParaRPr lang="cs-CZ" sz="3200" b="1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1764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cs-CZ" sz="3200" b="1" smtClean="0"/>
              <a:t>Miloš Hlávka (1907-1945)</a:t>
            </a:r>
            <a:endParaRPr lang="cs-CZ" sz="3200" b="1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4644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</a:t>
            </a:r>
            <a:r>
              <a:rPr lang="cs-CZ" sz="3200" b="1" dirty="0" err="1" smtClean="0"/>
              <a:t>du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drame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Entre 1918 et 1939, les Tchèques et les Slovaques vivaient en contact direct avec tout ce qui se passait dans le théâtre français moderne.</a:t>
            </a:r>
          </a:p>
          <a:p>
            <a:r>
              <a:rPr lang="fr-FR" sz="3600" dirty="0" smtClean="0"/>
              <a:t>Presque tout ce qui fut valable dans l´art théâtral français pendant le demi-siècle avant la seconde guerre mondiale (1889-1939), passait sur la scène tchèque.</a:t>
            </a:r>
            <a:endParaRPr lang="fr-FR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</a:t>
            </a:r>
            <a:r>
              <a:rPr lang="cs-CZ" sz="3200" b="1" dirty="0" err="1"/>
              <a:t>du</a:t>
            </a:r>
            <a:r>
              <a:rPr lang="cs-CZ" sz="3200" b="1" dirty="0"/>
              <a:t> </a:t>
            </a:r>
            <a:r>
              <a:rPr lang="cs-CZ" sz="3200" b="1" dirty="0" err="1"/>
              <a:t>drame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fr-FR" dirty="0" smtClean="0"/>
              <a:t>Dès 1889, où </a:t>
            </a:r>
            <a:r>
              <a:rPr lang="fr-FR" b="1" dirty="0" smtClean="0"/>
              <a:t>Sarah Bernhardt</a:t>
            </a:r>
            <a:r>
              <a:rPr lang="fr-FR" dirty="0" smtClean="0"/>
              <a:t>, venant pour la première fois à Prague, les spectateurs tchèques ont toujours réservé un bon accueil aux troupes françaises.</a:t>
            </a:r>
          </a:p>
          <a:p>
            <a:r>
              <a:rPr lang="fr-FR" dirty="0" smtClean="0"/>
              <a:t>Au printemps 1936, la tournée officielle, dans la capitale tchécoslovaque, de la </a:t>
            </a:r>
            <a:r>
              <a:rPr lang="fr-FR" b="1" i="1" dirty="0" smtClean="0"/>
              <a:t>Comédie-Française</a:t>
            </a:r>
            <a:r>
              <a:rPr lang="fr-FR" dirty="0" smtClean="0"/>
              <a:t> marqua le point culminant de ces voyages (à cette occasion, Le Théâtre Français donna </a:t>
            </a:r>
            <a:r>
              <a:rPr lang="fr-FR" i="1" dirty="0" smtClean="0"/>
              <a:t>On ne badine pas avec l´amour</a:t>
            </a:r>
            <a:r>
              <a:rPr lang="fr-FR" dirty="0" smtClean="0"/>
              <a:t>, de </a:t>
            </a:r>
            <a:r>
              <a:rPr lang="fr-FR" b="1" dirty="0" smtClean="0"/>
              <a:t>Musset</a:t>
            </a:r>
            <a:r>
              <a:rPr lang="fr-FR" dirty="0" smtClean="0"/>
              <a:t>,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err="1" smtClean="0"/>
              <a:t>Liberté</a:t>
            </a:r>
            <a:r>
              <a:rPr lang="cs-CZ" sz="4000" b="1" dirty="0" smtClean="0"/>
              <a:t> x </a:t>
            </a:r>
            <a:r>
              <a:rPr lang="cs-CZ" sz="4000" b="1" dirty="0" err="1" smtClean="0"/>
              <a:t>fidélité</a:t>
            </a:r>
            <a:r>
              <a:rPr lang="cs-CZ" sz="4000" b="1" dirty="0" smtClean="0"/>
              <a:t> </a:t>
            </a:r>
            <a:br>
              <a:rPr lang="cs-CZ" sz="4000" b="1" dirty="0" smtClean="0"/>
            </a:br>
            <a:r>
              <a:rPr lang="cs-CZ" sz="4000" b="1" dirty="0" err="1" smtClean="0"/>
              <a:t>dans</a:t>
            </a:r>
            <a:r>
              <a:rPr lang="cs-CZ" sz="4000" b="1" dirty="0" smtClean="0"/>
              <a:t> l´</a:t>
            </a:r>
            <a:r>
              <a:rPr lang="cs-CZ" sz="4000" b="1" dirty="0" err="1" smtClean="0"/>
              <a:t>histoire</a:t>
            </a:r>
            <a:r>
              <a:rPr lang="cs-CZ" sz="4000" b="1" dirty="0" smtClean="0"/>
              <a:t> de la </a:t>
            </a:r>
            <a:r>
              <a:rPr lang="cs-CZ" sz="4000" b="1" dirty="0" err="1" smtClean="0"/>
              <a:t>traduction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tchèque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La génération de 1918-1945 (</a:t>
            </a:r>
            <a:r>
              <a:rPr lang="fr-FR" sz="3600" dirty="0" err="1" smtClean="0"/>
              <a:t>Zaorálek</a:t>
            </a:r>
            <a:r>
              <a:rPr lang="fr-FR" sz="3600" dirty="0" smtClean="0"/>
              <a:t>, Eisner, </a:t>
            </a:r>
            <a:r>
              <a:rPr lang="fr-FR" sz="3600" dirty="0" err="1" smtClean="0"/>
              <a:t>Hořejší</a:t>
            </a:r>
            <a:r>
              <a:rPr lang="fr-FR" sz="3600" dirty="0" smtClean="0"/>
              <a:t>) se réclamait des traductions libres, créatrices. </a:t>
            </a:r>
          </a:p>
          <a:p>
            <a:r>
              <a:rPr lang="fr-FR" sz="3600" dirty="0" smtClean="0"/>
              <a:t>Les traducteurs faisait des adaptations, localisations (</a:t>
            </a:r>
            <a:r>
              <a:rPr lang="fr-FR" sz="3600" dirty="0" err="1" smtClean="0"/>
              <a:t>Jaroslav</a:t>
            </a:r>
            <a:r>
              <a:rPr lang="fr-FR" sz="3600" dirty="0" smtClean="0"/>
              <a:t> </a:t>
            </a:r>
            <a:r>
              <a:rPr lang="fr-FR" sz="3600" dirty="0" err="1" smtClean="0"/>
              <a:t>Zaorálek</a:t>
            </a:r>
            <a:r>
              <a:rPr lang="fr-FR" sz="3600" dirty="0" smtClean="0"/>
              <a:t> : </a:t>
            </a:r>
            <a:r>
              <a:rPr lang="fr-FR" sz="3600" dirty="0" err="1" smtClean="0"/>
              <a:t>Zvonokosy</a:t>
            </a:r>
            <a:r>
              <a:rPr lang="fr-FR" sz="3600" dirty="0" smtClean="0"/>
              <a:t>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</a:t>
            </a:r>
            <a:r>
              <a:rPr lang="cs-CZ" sz="3200" b="1" dirty="0" err="1"/>
              <a:t>du</a:t>
            </a:r>
            <a:r>
              <a:rPr lang="cs-CZ" sz="3200" b="1" dirty="0"/>
              <a:t> </a:t>
            </a:r>
            <a:r>
              <a:rPr lang="cs-CZ" sz="3200" b="1" dirty="0" err="1"/>
              <a:t>drame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Entre 1918 et 1939, les scènes de Prague se multiplièrent et les contacts avec la France s´intensifièrent</a:t>
            </a:r>
          </a:p>
          <a:p>
            <a:r>
              <a:rPr lang="fr-FR" sz="3600" dirty="0" smtClean="0"/>
              <a:t> On a joué à Prague les mêmes auteurs dramatiques français qui étaient joués en même temps sur les scènes parisiennes.</a:t>
            </a:r>
            <a:endParaRPr lang="fr-FR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</a:t>
            </a:r>
            <a:r>
              <a:rPr lang="cs-CZ" sz="3200" b="1" dirty="0" err="1"/>
              <a:t>du</a:t>
            </a:r>
            <a:r>
              <a:rPr lang="cs-CZ" sz="3200" b="1" dirty="0"/>
              <a:t> </a:t>
            </a:r>
            <a:r>
              <a:rPr lang="cs-CZ" sz="3200" b="1" dirty="0" err="1"/>
              <a:t>drame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En 1933 </a:t>
            </a:r>
            <a:r>
              <a:rPr lang="fr-FR" sz="3600" b="1" dirty="0" smtClean="0"/>
              <a:t>Alfred Savoir </a:t>
            </a:r>
            <a:r>
              <a:rPr lang="fr-FR" sz="3600" dirty="0" smtClean="0"/>
              <a:t>(1883-1934) donna la première de la </a:t>
            </a:r>
            <a:r>
              <a:rPr lang="fr-FR" sz="3600" i="1" dirty="0" smtClean="0"/>
              <a:t>Voie Lactée</a:t>
            </a:r>
            <a:r>
              <a:rPr lang="fr-FR" sz="3600" dirty="0" smtClean="0"/>
              <a:t>, fameuse pièce à clé, à Prague, </a:t>
            </a:r>
          </a:p>
          <a:p>
            <a:r>
              <a:rPr lang="fr-FR" sz="3600" b="1" dirty="0" smtClean="0"/>
              <a:t>A. P. Antoine </a:t>
            </a:r>
            <a:r>
              <a:rPr lang="fr-FR" sz="3600" dirty="0" smtClean="0"/>
              <a:t>y donna sa </a:t>
            </a:r>
            <a:r>
              <a:rPr lang="fr-FR" sz="3600" i="1" dirty="0" smtClean="0"/>
              <a:t>Chanson d´Asie</a:t>
            </a:r>
            <a:r>
              <a:rPr lang="fr-FR" sz="3600" dirty="0" smtClean="0"/>
              <a:t> (traduite ensuite par J. </a:t>
            </a:r>
            <a:r>
              <a:rPr lang="fr-FR" sz="3600" dirty="0" err="1" smtClean="0"/>
              <a:t>Hořejší</a:t>
            </a:r>
            <a:r>
              <a:rPr lang="fr-FR" sz="3600" dirty="0" smtClean="0"/>
              <a:t>, </a:t>
            </a:r>
            <a:r>
              <a:rPr lang="fr-FR" sz="3600" i="1" dirty="0" err="1" smtClean="0"/>
              <a:t>Píseň</a:t>
            </a:r>
            <a:r>
              <a:rPr lang="fr-FR" sz="3600" i="1" dirty="0" smtClean="0"/>
              <a:t> Asie</a:t>
            </a:r>
            <a:r>
              <a:rPr lang="fr-FR" sz="3600" dirty="0" smtClean="0"/>
              <a:t>, et édité par le Théâtre national de Brno en 1945). </a:t>
            </a:r>
            <a:endParaRPr lang="fr-FR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</a:t>
            </a:r>
            <a:r>
              <a:rPr lang="cs-CZ" sz="3200" b="1" dirty="0" err="1"/>
              <a:t>du</a:t>
            </a:r>
            <a:r>
              <a:rPr lang="cs-CZ" sz="3200" b="1" dirty="0"/>
              <a:t> </a:t>
            </a:r>
            <a:r>
              <a:rPr lang="cs-CZ" sz="3200" b="1" dirty="0" err="1"/>
              <a:t>drame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r>
              <a:rPr lang="fr-FR" sz="3600" dirty="0" smtClean="0"/>
              <a:t>Les traducteurs de théâtre cherchaient à renouer avec la tradition de </a:t>
            </a:r>
            <a:r>
              <a:rPr lang="fr-FR" sz="3600" dirty="0" err="1" smtClean="0"/>
              <a:t>Vrchlický</a:t>
            </a:r>
            <a:r>
              <a:rPr lang="fr-FR" sz="3600" dirty="0" smtClean="0"/>
              <a:t>. </a:t>
            </a:r>
          </a:p>
          <a:p>
            <a:r>
              <a:rPr lang="fr-FR" sz="3600" dirty="0" smtClean="0"/>
              <a:t>On révisait des traductions en vers de </a:t>
            </a:r>
            <a:r>
              <a:rPr lang="fr-FR" sz="3600" dirty="0" err="1" smtClean="0"/>
              <a:t>Vrchlický</a:t>
            </a:r>
            <a:r>
              <a:rPr lang="fr-FR" sz="3600" dirty="0" smtClean="0"/>
              <a:t> selon les nouveaux principes, formulés par </a:t>
            </a:r>
            <a:r>
              <a:rPr lang="fr-FR" sz="3600" b="1" dirty="0" smtClean="0"/>
              <a:t>K. </a:t>
            </a:r>
            <a:r>
              <a:rPr lang="fr-FR" sz="3600" b="1" dirty="0" err="1" smtClean="0"/>
              <a:t>Čapek</a:t>
            </a:r>
            <a:r>
              <a:rPr lang="fr-FR" sz="3600" b="1" dirty="0" smtClean="0"/>
              <a:t> </a:t>
            </a:r>
            <a:r>
              <a:rPr lang="fr-FR" sz="3600" dirty="0" smtClean="0"/>
              <a:t>dans le texte </a:t>
            </a:r>
            <a:r>
              <a:rPr lang="fr-FR" sz="3600" i="1" dirty="0" err="1" smtClean="0"/>
              <a:t>Český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jevištní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alexandrín</a:t>
            </a:r>
            <a:r>
              <a:rPr lang="fr-FR" sz="3600" dirty="0" smtClean="0"/>
              <a:t> (1921).</a:t>
            </a:r>
          </a:p>
          <a:p>
            <a:pPr marL="0" indent="0">
              <a:buNone/>
            </a:pPr>
            <a:endParaRPr lang="cs-CZ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</a:t>
            </a:r>
            <a:r>
              <a:rPr lang="cs-CZ" sz="3200" b="1" dirty="0" err="1"/>
              <a:t>du</a:t>
            </a:r>
            <a:r>
              <a:rPr lang="cs-CZ" sz="3200" b="1" dirty="0"/>
              <a:t> </a:t>
            </a:r>
            <a:r>
              <a:rPr lang="cs-CZ" sz="3200" b="1" dirty="0" err="1"/>
              <a:t>drame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fr-FR" sz="3600" dirty="0" smtClean="0"/>
              <a:t>Par exemple la version de </a:t>
            </a:r>
            <a:r>
              <a:rPr lang="fr-FR" sz="3600" b="1" i="1" dirty="0" smtClean="0"/>
              <a:t>Cyrano de Bergerac</a:t>
            </a:r>
            <a:r>
              <a:rPr lang="fr-FR" sz="3600" dirty="0" smtClean="0"/>
              <a:t>, corrigée par J. </a:t>
            </a:r>
            <a:r>
              <a:rPr lang="fr-FR" sz="3600" dirty="0" err="1" smtClean="0"/>
              <a:t>Hořejší</a:t>
            </a:r>
            <a:r>
              <a:rPr lang="fr-FR" sz="3600" dirty="0" smtClean="0"/>
              <a:t>, était jouée encore au début des années 1970.</a:t>
            </a:r>
          </a:p>
          <a:p>
            <a:r>
              <a:rPr lang="fr-FR" sz="3600" b="1" dirty="0" err="1" smtClean="0"/>
              <a:t>Jindřich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Hořejší</a:t>
            </a:r>
            <a:r>
              <a:rPr lang="fr-FR" sz="3600" b="1" dirty="0" smtClean="0"/>
              <a:t> </a:t>
            </a:r>
            <a:r>
              <a:rPr lang="fr-FR" sz="3600" dirty="0" smtClean="0"/>
              <a:t>renouait avec la tradition des traductions dramatiques fondée par </a:t>
            </a:r>
            <a:r>
              <a:rPr lang="fr-FR" sz="3600" dirty="0" err="1" smtClean="0"/>
              <a:t>Vrchlický</a:t>
            </a:r>
            <a:r>
              <a:rPr lang="fr-FR" sz="3600" dirty="0" smtClean="0"/>
              <a:t> dans sa </a:t>
            </a:r>
            <a:r>
              <a:rPr lang="fr-FR" sz="3600" dirty="0" err="1" smtClean="0"/>
              <a:t>tradu</a:t>
            </a:r>
            <a:r>
              <a:rPr lang="cs-CZ" sz="3600" dirty="0" smtClean="0"/>
              <a:t>c</a:t>
            </a:r>
            <a:r>
              <a:rPr lang="fr-FR" sz="3600" dirty="0" err="1" smtClean="0"/>
              <a:t>tion</a:t>
            </a:r>
            <a:r>
              <a:rPr lang="fr-FR" sz="3600" dirty="0" smtClean="0"/>
              <a:t> de </a:t>
            </a:r>
            <a:r>
              <a:rPr lang="fr-FR" sz="3600" b="1" i="1" dirty="0" err="1" smtClean="0"/>
              <a:t>Faidra</a:t>
            </a:r>
            <a:r>
              <a:rPr lang="fr-FR" sz="3600" dirty="0" smtClean="0"/>
              <a:t> de </a:t>
            </a:r>
            <a:r>
              <a:rPr lang="fr-FR" sz="3600" b="1" dirty="0" smtClean="0"/>
              <a:t>Jean Racine </a:t>
            </a:r>
            <a:r>
              <a:rPr lang="fr-FR" sz="3600" dirty="0" smtClean="0"/>
              <a:t>(1926).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</a:t>
            </a:r>
            <a:r>
              <a:rPr lang="cs-CZ" sz="3200" b="1" dirty="0" err="1"/>
              <a:t>du</a:t>
            </a:r>
            <a:r>
              <a:rPr lang="cs-CZ" sz="3200" b="1" dirty="0"/>
              <a:t> </a:t>
            </a:r>
            <a:r>
              <a:rPr lang="cs-CZ" sz="3200" b="1" dirty="0" err="1"/>
              <a:t>drame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fr-FR" dirty="0" smtClean="0"/>
              <a:t>Les traductions des pièces </a:t>
            </a:r>
            <a:r>
              <a:rPr lang="fr-FR" dirty="0" err="1" smtClean="0"/>
              <a:t>avantgarde</a:t>
            </a:r>
            <a:r>
              <a:rPr lang="fr-FR" dirty="0" smtClean="0"/>
              <a:t> étaient d´une qualité exceptionnelle.</a:t>
            </a:r>
          </a:p>
          <a:p>
            <a:r>
              <a:rPr lang="fr-FR" dirty="0" smtClean="0"/>
              <a:t>Mentionnons </a:t>
            </a:r>
            <a:r>
              <a:rPr lang="fr-FR" b="1" i="1" dirty="0" err="1" smtClean="0"/>
              <a:t>Prsy</a:t>
            </a:r>
            <a:r>
              <a:rPr lang="fr-FR" b="1" i="1" dirty="0" smtClean="0"/>
              <a:t> </a:t>
            </a:r>
            <a:r>
              <a:rPr lang="fr-FR" b="1" i="1" dirty="0" err="1" smtClean="0"/>
              <a:t>Tirésiovy</a:t>
            </a:r>
            <a:r>
              <a:rPr lang="fr-FR" b="1" dirty="0" smtClean="0"/>
              <a:t> </a:t>
            </a:r>
            <a:r>
              <a:rPr lang="fr-FR" dirty="0" smtClean="0"/>
              <a:t>d´</a:t>
            </a:r>
            <a:r>
              <a:rPr lang="fr-FR" b="1" dirty="0" smtClean="0"/>
              <a:t>Apollinaire</a:t>
            </a:r>
            <a:r>
              <a:rPr lang="fr-FR" dirty="0" smtClean="0"/>
              <a:t> traduit par </a:t>
            </a:r>
            <a:r>
              <a:rPr lang="fr-FR" b="1" dirty="0" smtClean="0"/>
              <a:t>J. Seifert </a:t>
            </a:r>
            <a:r>
              <a:rPr lang="fr-FR" dirty="0" smtClean="0"/>
              <a:t>(1926), </a:t>
            </a:r>
          </a:p>
          <a:p>
            <a:r>
              <a:rPr lang="fr-FR" b="1" i="1" dirty="0" err="1" smtClean="0"/>
              <a:t>Orfeus</a:t>
            </a:r>
            <a:r>
              <a:rPr lang="fr-FR" dirty="0" smtClean="0"/>
              <a:t> de </a:t>
            </a:r>
            <a:r>
              <a:rPr lang="fr-FR" b="1" dirty="0" smtClean="0"/>
              <a:t>Jean Cocteau </a:t>
            </a:r>
            <a:r>
              <a:rPr lang="fr-FR" dirty="0" smtClean="0"/>
              <a:t>par </a:t>
            </a:r>
            <a:r>
              <a:rPr lang="fr-FR" b="1" dirty="0" err="1" smtClean="0"/>
              <a:t>Jiří</a:t>
            </a:r>
            <a:r>
              <a:rPr lang="fr-FR" b="1" dirty="0" smtClean="0"/>
              <a:t> </a:t>
            </a:r>
            <a:r>
              <a:rPr lang="fr-FR" b="1" dirty="0" err="1" smtClean="0"/>
              <a:t>Voskovec</a:t>
            </a:r>
            <a:r>
              <a:rPr lang="fr-FR" b="1" dirty="0" smtClean="0"/>
              <a:t> </a:t>
            </a:r>
            <a:r>
              <a:rPr lang="fr-FR" dirty="0" smtClean="0"/>
              <a:t>et sa traduction du </a:t>
            </a:r>
            <a:r>
              <a:rPr lang="fr-FR" b="1" i="1" dirty="0" smtClean="0"/>
              <a:t>Roi Ubu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cs-CZ" b="1" dirty="0" smtClean="0"/>
              <a:t>Alfred </a:t>
            </a:r>
            <a:r>
              <a:rPr lang="cs-CZ" b="1" dirty="0" err="1" smtClean="0"/>
              <a:t>Jarry</a:t>
            </a:r>
            <a:r>
              <a:rPr lang="cs-CZ" dirty="0" smtClean="0"/>
              <a:t>, </a:t>
            </a:r>
            <a:r>
              <a:rPr lang="fr-FR" i="1" dirty="0" smtClean="0"/>
              <a:t>Ubu </a:t>
            </a:r>
            <a:r>
              <a:rPr lang="fr-FR" i="1" dirty="0" err="1" smtClean="0"/>
              <a:t>králem</a:t>
            </a:r>
            <a:r>
              <a:rPr lang="fr-FR" dirty="0" smtClean="0"/>
              <a:t>, joué en 1928, publié en 1930).</a:t>
            </a:r>
          </a:p>
          <a:p>
            <a:r>
              <a:rPr lang="fr-FR" dirty="0" smtClean="0"/>
              <a:t>Toutes ces pièces étaient jouées sur la scène du Théâtre libéré. 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cs-CZ" sz="3600" b="1" smtClean="0"/>
              <a:t>Jiří Voskovec (1905-1981)</a:t>
            </a:r>
            <a:endParaRPr lang="cs-CZ" sz="3600" b="1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39248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83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</a:t>
            </a:r>
            <a:r>
              <a:rPr lang="cs-CZ" sz="3200" b="1" dirty="0" smtClean="0"/>
              <a:t>de la prose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fr-FR" dirty="0" smtClean="0"/>
              <a:t>Certaines </a:t>
            </a:r>
            <a:r>
              <a:rPr lang="fr-FR" dirty="0" err="1" smtClean="0"/>
              <a:t>oeuvres</a:t>
            </a:r>
            <a:r>
              <a:rPr lang="fr-FR" dirty="0" smtClean="0"/>
              <a:t> classiques sont traduits simultanément par plusieurs traducteurs. </a:t>
            </a:r>
          </a:p>
          <a:p>
            <a:r>
              <a:rPr lang="fr-FR" b="1" i="1" dirty="0" smtClean="0"/>
              <a:t>Eugénie Grandet </a:t>
            </a:r>
            <a:r>
              <a:rPr lang="fr-FR" dirty="0" smtClean="0"/>
              <a:t>de </a:t>
            </a:r>
            <a:r>
              <a:rPr lang="fr-FR" b="1" dirty="0" smtClean="0"/>
              <a:t>Balzac</a:t>
            </a:r>
            <a:r>
              <a:rPr lang="fr-FR" dirty="0" smtClean="0"/>
              <a:t> paraît :</a:t>
            </a:r>
          </a:p>
          <a:p>
            <a:r>
              <a:rPr lang="fr-FR" dirty="0" smtClean="0"/>
              <a:t>en 1924 (traduite par </a:t>
            </a:r>
            <a:r>
              <a:rPr lang="fr-FR" dirty="0" err="1" smtClean="0"/>
              <a:t>Otokar</a:t>
            </a:r>
            <a:r>
              <a:rPr lang="fr-FR" dirty="0" smtClean="0"/>
              <a:t> </a:t>
            </a:r>
            <a:r>
              <a:rPr lang="fr-FR" dirty="0" err="1" smtClean="0"/>
              <a:t>Šimek</a:t>
            </a:r>
            <a:r>
              <a:rPr lang="fr-FR" dirty="0" smtClean="0"/>
              <a:t>, 1900)</a:t>
            </a:r>
          </a:p>
          <a:p>
            <a:r>
              <a:rPr lang="fr-FR" dirty="0" smtClean="0"/>
              <a:t>en 1923 dans la traduction de T. </a:t>
            </a:r>
            <a:r>
              <a:rPr lang="fr-FR" dirty="0" err="1" smtClean="0"/>
              <a:t>Březohorský</a:t>
            </a:r>
            <a:endParaRPr lang="fr-FR" dirty="0" smtClean="0"/>
          </a:p>
          <a:p>
            <a:r>
              <a:rPr lang="fr-FR" dirty="0" smtClean="0"/>
              <a:t>en 1927 dans la traduction de </a:t>
            </a:r>
            <a:r>
              <a:rPr lang="fr-FR" dirty="0" err="1" smtClean="0"/>
              <a:t>Zdenka</a:t>
            </a:r>
            <a:r>
              <a:rPr lang="fr-FR" dirty="0" smtClean="0"/>
              <a:t> </a:t>
            </a:r>
            <a:r>
              <a:rPr lang="fr-FR" dirty="0" err="1" smtClean="0"/>
              <a:t>Folprechtová</a:t>
            </a:r>
            <a:endParaRPr lang="fr-FR" dirty="0" smtClean="0"/>
          </a:p>
          <a:p>
            <a:r>
              <a:rPr lang="fr-FR" dirty="0" smtClean="0"/>
              <a:t>en 1928 dans la traduction de </a:t>
            </a:r>
            <a:r>
              <a:rPr lang="fr-FR" dirty="0" err="1" smtClean="0"/>
              <a:t>Jaroslav</a:t>
            </a:r>
            <a:r>
              <a:rPr lang="fr-FR" dirty="0" smtClean="0"/>
              <a:t> </a:t>
            </a:r>
            <a:r>
              <a:rPr lang="fr-FR" dirty="0" err="1" smtClean="0"/>
              <a:t>Poch</a:t>
            </a:r>
            <a:endParaRPr lang="fr-FR" dirty="0" smtClean="0"/>
          </a:p>
          <a:p>
            <a:r>
              <a:rPr lang="fr-FR" dirty="0" smtClean="0"/>
              <a:t>en 1929 dans la traduction de Jan </a:t>
            </a:r>
            <a:r>
              <a:rPr lang="fr-FR" dirty="0" err="1" smtClean="0"/>
              <a:t>Čep</a:t>
            </a:r>
            <a:r>
              <a:rPr lang="fr-FR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prose </a:t>
            </a:r>
            <a:r>
              <a:rPr lang="cs-CZ" sz="3200" b="1" dirty="0" smtClean="0"/>
              <a:t>- </a:t>
            </a:r>
            <a:r>
              <a:rPr lang="cs-CZ" sz="3200" b="1" dirty="0" err="1" smtClean="0"/>
              <a:t>traduction</a:t>
            </a:r>
            <a:r>
              <a:rPr lang="cs-CZ" sz="3200" b="1" dirty="0" smtClean="0"/>
              <a:t> </a:t>
            </a:r>
            <a:r>
              <a:rPr lang="cs-CZ" sz="3200" b="1" dirty="0" err="1"/>
              <a:t>collective</a:t>
            </a:r>
            <a:r>
              <a:rPr lang="cs-CZ" sz="3200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fr-FR" dirty="0" smtClean="0"/>
              <a:t>la traduction de </a:t>
            </a:r>
            <a:r>
              <a:rPr lang="fr-FR" b="1" dirty="0" smtClean="0"/>
              <a:t>Marcel Proust </a:t>
            </a:r>
            <a:r>
              <a:rPr lang="fr-FR" dirty="0" smtClean="0"/>
              <a:t>: </a:t>
            </a:r>
            <a:r>
              <a:rPr lang="fr-FR" i="1" dirty="0" smtClean="0"/>
              <a:t>À la recherche du temps perdu</a:t>
            </a:r>
            <a:r>
              <a:rPr lang="fr-FR" dirty="0" smtClean="0"/>
              <a:t>, 1913-1927, chez </a:t>
            </a:r>
            <a:r>
              <a:rPr lang="fr-FR" dirty="0" err="1" smtClean="0"/>
              <a:t>Odeon</a:t>
            </a:r>
            <a:r>
              <a:rPr lang="fr-FR" dirty="0" smtClean="0"/>
              <a:t> entre 1927 et 1930</a:t>
            </a:r>
          </a:p>
          <a:p>
            <a:r>
              <a:rPr lang="fr-FR" dirty="0" smtClean="0"/>
              <a:t>Traduit par :</a:t>
            </a:r>
          </a:p>
          <a:p>
            <a:r>
              <a:rPr lang="fr-FR" dirty="0" err="1" smtClean="0"/>
              <a:t>Jaroslava</a:t>
            </a:r>
            <a:r>
              <a:rPr lang="fr-FR" dirty="0" smtClean="0"/>
              <a:t> </a:t>
            </a:r>
            <a:r>
              <a:rPr lang="fr-FR" dirty="0" err="1" smtClean="0"/>
              <a:t>Vobrubová-Koutecká</a:t>
            </a:r>
            <a:r>
              <a:rPr lang="fr-FR" dirty="0" smtClean="0"/>
              <a:t> (1</a:t>
            </a:r>
            <a:r>
              <a:rPr lang="fr-FR" baseline="30000" dirty="0" smtClean="0"/>
              <a:t>e</a:t>
            </a:r>
            <a:r>
              <a:rPr lang="fr-FR" dirty="0" smtClean="0"/>
              <a:t> partie du 1</a:t>
            </a:r>
            <a:r>
              <a:rPr lang="fr-FR" baseline="30000" dirty="0" smtClean="0"/>
              <a:t>er</a:t>
            </a:r>
            <a:r>
              <a:rPr lang="fr-FR" dirty="0" smtClean="0"/>
              <a:t> volume), </a:t>
            </a:r>
          </a:p>
          <a:p>
            <a:r>
              <a:rPr lang="fr-FR" dirty="0" err="1" smtClean="0"/>
              <a:t>Miloslav</a:t>
            </a:r>
            <a:r>
              <a:rPr lang="fr-FR" dirty="0" smtClean="0"/>
              <a:t> </a:t>
            </a:r>
            <a:r>
              <a:rPr lang="fr-FR" dirty="0" err="1" smtClean="0"/>
              <a:t>Jirda</a:t>
            </a:r>
            <a:r>
              <a:rPr lang="fr-FR" dirty="0" smtClean="0"/>
              <a:t> (5</a:t>
            </a:r>
            <a:r>
              <a:rPr lang="fr-FR" baseline="30000" dirty="0" smtClean="0"/>
              <a:t>e</a:t>
            </a:r>
            <a:r>
              <a:rPr lang="fr-FR" dirty="0" smtClean="0"/>
              <a:t> volume),</a:t>
            </a:r>
          </a:p>
          <a:p>
            <a:r>
              <a:rPr lang="fr-FR" dirty="0" err="1" smtClean="0"/>
              <a:t>Bohumil</a:t>
            </a:r>
            <a:r>
              <a:rPr lang="fr-FR" dirty="0" smtClean="0"/>
              <a:t> </a:t>
            </a:r>
            <a:r>
              <a:rPr lang="fr-FR" dirty="0" err="1" smtClean="0"/>
              <a:t>Mathesius</a:t>
            </a:r>
            <a:r>
              <a:rPr lang="fr-FR" dirty="0" smtClean="0"/>
              <a:t> (une partie du 7</a:t>
            </a:r>
            <a:r>
              <a:rPr lang="fr-FR" baseline="30000" dirty="0" smtClean="0"/>
              <a:t>e</a:t>
            </a:r>
            <a:r>
              <a:rPr lang="fr-FR" dirty="0" smtClean="0"/>
              <a:t> volume) </a:t>
            </a:r>
          </a:p>
          <a:p>
            <a:r>
              <a:rPr lang="fr-FR" dirty="0" err="1" smtClean="0"/>
              <a:t>Jaroslav</a:t>
            </a:r>
            <a:r>
              <a:rPr lang="fr-FR" dirty="0" smtClean="0"/>
              <a:t> </a:t>
            </a:r>
            <a:r>
              <a:rPr lang="fr-FR" dirty="0" err="1" smtClean="0"/>
              <a:t>Zaorálek</a:t>
            </a:r>
            <a:r>
              <a:rPr lang="fr-FR" dirty="0" smtClean="0"/>
              <a:t> (le reste)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prose </a:t>
            </a:r>
            <a:r>
              <a:rPr lang="cs-CZ" sz="3200" b="1" dirty="0" smtClean="0"/>
              <a:t>- </a:t>
            </a:r>
            <a:r>
              <a:rPr lang="cs-CZ" sz="3200" b="1" dirty="0" err="1"/>
              <a:t>traduction</a:t>
            </a:r>
            <a:r>
              <a:rPr lang="cs-CZ" sz="3200" b="1" dirty="0"/>
              <a:t> </a:t>
            </a:r>
            <a:r>
              <a:rPr lang="cs-CZ" sz="3200" b="1" dirty="0" err="1"/>
              <a:t>collective</a:t>
            </a:r>
            <a:r>
              <a:rPr lang="cs-CZ" sz="3200" b="1" dirty="0"/>
              <a:t>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fr-FR" sz="3600" dirty="0" smtClean="0"/>
              <a:t>En 1931 paraît </a:t>
            </a:r>
            <a:r>
              <a:rPr lang="fr-FR" sz="3600" b="1" i="1" dirty="0" smtClean="0"/>
              <a:t>La Vie de Gargantua et Pantagruel</a:t>
            </a:r>
            <a:r>
              <a:rPr lang="fr-FR" sz="3600" dirty="0" smtClean="0"/>
              <a:t> de </a:t>
            </a:r>
            <a:r>
              <a:rPr lang="fr-FR" sz="3600" b="1" dirty="0" smtClean="0"/>
              <a:t>Rabelais</a:t>
            </a:r>
            <a:r>
              <a:rPr lang="fr-FR" sz="3600" dirty="0" smtClean="0"/>
              <a:t>, dans la version intégrale ; la première partie (Gargantua) date de 1912. </a:t>
            </a:r>
          </a:p>
          <a:p>
            <a:r>
              <a:rPr lang="fr-FR" sz="3600" dirty="0" smtClean="0"/>
              <a:t>Le collectif des traducteurs s´appelait </a:t>
            </a:r>
            <a:r>
              <a:rPr lang="fr-FR" sz="3600" b="1" dirty="0" err="1" smtClean="0"/>
              <a:t>Jihočeská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Theléma</a:t>
            </a:r>
            <a:r>
              <a:rPr lang="fr-FR" sz="3600" b="1" dirty="0" smtClean="0"/>
              <a:t> </a:t>
            </a:r>
            <a:r>
              <a:rPr lang="fr-FR" sz="3600" dirty="0" smtClean="0"/>
              <a:t>(</a:t>
            </a:r>
            <a:r>
              <a:rPr lang="fr-FR" sz="3600" b="1" dirty="0" smtClean="0"/>
              <a:t>P. M. </a:t>
            </a:r>
            <a:r>
              <a:rPr lang="fr-FR" sz="3600" b="1" dirty="0" err="1" smtClean="0"/>
              <a:t>Haškovec</a:t>
            </a:r>
            <a:r>
              <a:rPr lang="fr-FR" sz="3600" b="1" dirty="0" smtClean="0"/>
              <a:t> + Karel </a:t>
            </a:r>
            <a:r>
              <a:rPr lang="fr-FR" sz="3600" b="1" dirty="0" err="1" smtClean="0"/>
              <a:t>Šafář</a:t>
            </a:r>
            <a:r>
              <a:rPr lang="fr-FR" sz="3600" b="1" dirty="0" smtClean="0"/>
              <a:t> </a:t>
            </a:r>
            <a:r>
              <a:rPr lang="fr-FR" sz="3600" dirty="0" smtClean="0"/>
              <a:t>(1889-1970), </a:t>
            </a:r>
            <a:r>
              <a:rPr lang="fr-FR" sz="3600" b="1" dirty="0" smtClean="0"/>
              <a:t>Josef </a:t>
            </a:r>
            <a:r>
              <a:rPr lang="fr-FR" sz="3600" b="1" dirty="0" err="1" smtClean="0"/>
              <a:t>Rejlek</a:t>
            </a:r>
            <a:r>
              <a:rPr lang="fr-FR" sz="3600" b="1" dirty="0" smtClean="0"/>
              <a:t> </a:t>
            </a:r>
            <a:r>
              <a:rPr lang="fr-FR" sz="3600" dirty="0" smtClean="0"/>
              <a:t>(1888-1958).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cs-CZ" sz="3200" b="1" dirty="0" err="1" smtClean="0"/>
              <a:t>Traduction</a:t>
            </a:r>
            <a:r>
              <a:rPr lang="cs-CZ" sz="3200" b="1" dirty="0" smtClean="0"/>
              <a:t> </a:t>
            </a:r>
            <a:r>
              <a:rPr lang="cs-CZ" sz="3200" b="1" dirty="0"/>
              <a:t>de la </a:t>
            </a:r>
            <a:r>
              <a:rPr lang="cs-CZ" sz="3200" b="1" dirty="0" smtClean="0"/>
              <a:t>prose</a:t>
            </a:r>
            <a:r>
              <a:rPr lang="cs-CZ" sz="3200" b="1" dirty="0"/>
              <a:t> </a:t>
            </a:r>
            <a:r>
              <a:rPr lang="cs-CZ" sz="3200" b="1" dirty="0" smtClean="0"/>
              <a:t>- </a:t>
            </a:r>
            <a:r>
              <a:rPr lang="cs-CZ" sz="3200" b="1" dirty="0" err="1" smtClean="0"/>
              <a:t>projets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éditoriaux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Édition des classiques français</a:t>
            </a:r>
          </a:p>
          <a:p>
            <a:r>
              <a:rPr lang="fr-FR" sz="3600" dirty="0" smtClean="0"/>
              <a:t>Chez</a:t>
            </a:r>
            <a:r>
              <a:rPr lang="fr-FR" sz="3600" i="1" dirty="0" smtClean="0"/>
              <a:t> </a:t>
            </a:r>
            <a:r>
              <a:rPr lang="fr-FR" sz="3600" i="1" err="1" smtClean="0"/>
              <a:t>Aventinum</a:t>
            </a:r>
            <a:r>
              <a:rPr lang="fr-FR" sz="3600" i="1" smtClean="0"/>
              <a:t> </a:t>
            </a:r>
            <a:r>
              <a:rPr lang="cs-CZ" sz="3600" smtClean="0"/>
              <a:t>(Otakar Štorch—Marien) </a:t>
            </a:r>
            <a:r>
              <a:rPr lang="fr-FR" sz="3600" smtClean="0"/>
              <a:t>paraissent </a:t>
            </a:r>
            <a:r>
              <a:rPr lang="fr-FR" sz="3600" dirty="0" smtClean="0"/>
              <a:t>en 1931 les </a:t>
            </a:r>
            <a:r>
              <a:rPr lang="fr-FR" sz="3600" dirty="0" err="1" smtClean="0"/>
              <a:t>oeuvres</a:t>
            </a:r>
            <a:r>
              <a:rPr lang="fr-FR" sz="3600" dirty="0" smtClean="0"/>
              <a:t> complètes de </a:t>
            </a:r>
            <a:r>
              <a:rPr lang="fr-FR" sz="3600" b="1" dirty="0" smtClean="0"/>
              <a:t>Gustave Flaubert</a:t>
            </a:r>
            <a:r>
              <a:rPr lang="fr-FR" sz="3600" dirty="0" smtClean="0"/>
              <a:t>, sous la rédaction </a:t>
            </a:r>
            <a:r>
              <a:rPr lang="fr-FR" sz="3600" b="1" dirty="0" smtClean="0"/>
              <a:t>d´</a:t>
            </a:r>
            <a:r>
              <a:rPr lang="fr-FR" sz="3600" b="1" dirty="0" err="1" smtClean="0"/>
              <a:t>Otokar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Šimek</a:t>
            </a:r>
            <a:r>
              <a:rPr lang="fr-FR" sz="3600" dirty="0" smtClean="0"/>
              <a:t>. </a:t>
            </a:r>
          </a:p>
          <a:p>
            <a:r>
              <a:rPr lang="fr-FR" sz="3600" dirty="0" smtClean="0"/>
              <a:t>Les traducteurs : </a:t>
            </a:r>
            <a:r>
              <a:rPr lang="fr-FR" sz="3600" dirty="0" err="1" smtClean="0"/>
              <a:t>Růžena</a:t>
            </a:r>
            <a:r>
              <a:rPr lang="fr-FR" sz="3600" dirty="0" smtClean="0"/>
              <a:t> </a:t>
            </a:r>
            <a:r>
              <a:rPr lang="fr-FR" sz="3600" dirty="0" err="1" smtClean="0"/>
              <a:t>Thonová</a:t>
            </a:r>
            <a:r>
              <a:rPr lang="fr-FR" sz="3600" dirty="0" smtClean="0"/>
              <a:t>, Otto </a:t>
            </a:r>
            <a:r>
              <a:rPr lang="fr-FR" sz="3600" dirty="0" err="1" smtClean="0"/>
              <a:t>Rádl</a:t>
            </a:r>
            <a:r>
              <a:rPr lang="fr-FR" sz="3600" dirty="0" smtClean="0"/>
              <a:t>, </a:t>
            </a:r>
            <a:r>
              <a:rPr lang="fr-FR" sz="3600" dirty="0" err="1" smtClean="0"/>
              <a:t>Stáša</a:t>
            </a:r>
            <a:r>
              <a:rPr lang="fr-FR" sz="3600" dirty="0" smtClean="0"/>
              <a:t> </a:t>
            </a:r>
            <a:r>
              <a:rPr lang="fr-FR" sz="3600" dirty="0" err="1" smtClean="0"/>
              <a:t>Jílovská</a:t>
            </a:r>
            <a:r>
              <a:rPr lang="fr-FR" sz="3600" dirty="0" smtClean="0"/>
              <a:t>, </a:t>
            </a:r>
            <a:r>
              <a:rPr lang="fr-FR" sz="3600" dirty="0" err="1" smtClean="0"/>
              <a:t>Jarmila</a:t>
            </a:r>
            <a:r>
              <a:rPr lang="fr-FR" sz="3600" dirty="0" smtClean="0"/>
              <a:t> </a:t>
            </a:r>
            <a:r>
              <a:rPr lang="fr-FR" sz="3600" dirty="0" err="1" smtClean="0"/>
              <a:t>Pospíšilová-Čapková</a:t>
            </a:r>
            <a:r>
              <a:rPr lang="fr-FR" sz="3600" dirty="0" smtClean="0"/>
              <a:t>, Norbert Havel, </a:t>
            </a:r>
            <a:r>
              <a:rPr lang="fr-FR" sz="3600" dirty="0" err="1" smtClean="0"/>
              <a:t>Otokar</a:t>
            </a:r>
            <a:r>
              <a:rPr lang="fr-FR" sz="3600" dirty="0" smtClean="0"/>
              <a:t> </a:t>
            </a:r>
            <a:r>
              <a:rPr lang="fr-FR" sz="3600" dirty="0" err="1" smtClean="0"/>
              <a:t>Šimek</a:t>
            </a:r>
            <a:r>
              <a:rPr lang="fr-FR" sz="3600" dirty="0" smtClean="0"/>
              <a:t>, </a:t>
            </a:r>
            <a:r>
              <a:rPr lang="fr-FR" sz="3600" dirty="0" err="1" smtClean="0"/>
              <a:t>Arnošt</a:t>
            </a:r>
            <a:r>
              <a:rPr lang="fr-FR" sz="3600" dirty="0" smtClean="0"/>
              <a:t> </a:t>
            </a:r>
            <a:r>
              <a:rPr lang="fr-FR" sz="3600" dirty="0" err="1" smtClean="0"/>
              <a:t>Procházka</a:t>
            </a:r>
            <a:r>
              <a:rPr lang="fr-FR" sz="3600" dirty="0" smtClean="0"/>
              <a:t>, Jan </a:t>
            </a:r>
            <a:r>
              <a:rPr lang="fr-FR" sz="3600" dirty="0" err="1" smtClean="0"/>
              <a:t>Čep</a:t>
            </a:r>
            <a:r>
              <a:rPr lang="fr-FR" sz="3600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fr-FR" sz="2800"/>
              <a:t>Traductions </a:t>
            </a:r>
            <a:r>
              <a:rPr lang="fr-FR" sz="2800" b="1"/>
              <a:t>du français</a:t>
            </a:r>
            <a:r>
              <a:rPr lang="cs-CZ" sz="2800" b="1"/>
              <a:t> </a:t>
            </a:r>
            <a:r>
              <a:rPr lang="fr-FR" sz="2800" b="1"/>
              <a:t>en tchèque</a:t>
            </a:r>
            <a:r>
              <a:rPr lang="cs-CZ" sz="2800"/>
              <a:t> </a:t>
            </a:r>
            <a:r>
              <a:rPr lang="fr-FR" sz="2800" b="1"/>
              <a:t>(</a:t>
            </a:r>
            <a:r>
              <a:rPr lang="fr-FR" sz="2800" b="1" smtClean="0"/>
              <a:t>1</a:t>
            </a:r>
            <a:r>
              <a:rPr lang="cs-CZ" sz="2800" b="1" smtClean="0"/>
              <a:t>90</a:t>
            </a:r>
            <a:r>
              <a:rPr lang="fr-FR" sz="2800" b="1" smtClean="0"/>
              <a:t>1-</a:t>
            </a:r>
            <a:r>
              <a:rPr lang="cs-CZ" sz="2800" b="1" smtClean="0"/>
              <a:t>2015</a:t>
            </a:r>
            <a:r>
              <a:rPr lang="fr-FR" sz="2800" b="1" smtClean="0"/>
              <a:t>)</a:t>
            </a:r>
            <a:r>
              <a:rPr lang="fr-FR" sz="2800"/>
              <a:t> :</a:t>
            </a:r>
            <a:endParaRPr lang="cs-CZ" sz="28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cs-CZ" sz="2800"/>
              <a:t>E</a:t>
            </a:r>
            <a:r>
              <a:rPr lang="fr-FR" sz="2800"/>
              <a:t>ntre </a:t>
            </a:r>
            <a:r>
              <a:rPr lang="fr-FR" sz="2800" b="1" smtClean="0"/>
              <a:t>1</a:t>
            </a:r>
            <a:r>
              <a:rPr lang="cs-CZ" sz="2800" b="1" smtClean="0"/>
              <a:t>90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92</a:t>
            </a:r>
            <a:r>
              <a:rPr lang="fr-FR" sz="2800" b="1" smtClean="0"/>
              <a:t>0 </a:t>
            </a:r>
            <a:r>
              <a:rPr lang="cs-CZ" sz="2800" b="1"/>
              <a:t>- </a:t>
            </a:r>
            <a:r>
              <a:rPr lang="fr-FR" sz="2800" b="1"/>
              <a:t>1949</a:t>
            </a:r>
            <a:r>
              <a:rPr lang="fr-FR" sz="2800" smtClean="0"/>
              <a:t> </a:t>
            </a:r>
            <a:r>
              <a:rPr lang="cs-CZ" sz="2800"/>
              <a:t>traductions du </a:t>
            </a:r>
            <a:r>
              <a:rPr lang="fr-FR" sz="2800" b="1"/>
              <a:t>français</a:t>
            </a:r>
            <a:r>
              <a:rPr lang="fr-FR" sz="2800"/>
              <a:t>, </a:t>
            </a:r>
            <a:endParaRPr lang="cs-CZ" sz="2800"/>
          </a:p>
          <a:p>
            <a:r>
              <a:rPr lang="fr-FR" sz="2800"/>
              <a:t>entre </a:t>
            </a:r>
            <a:r>
              <a:rPr lang="fr-FR" sz="2800" b="1" smtClean="0"/>
              <a:t>1</a:t>
            </a:r>
            <a:r>
              <a:rPr lang="cs-CZ" sz="2800" b="1" smtClean="0"/>
              <a:t>92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94</a:t>
            </a:r>
            <a:r>
              <a:rPr lang="fr-FR" sz="2800" b="1" smtClean="0"/>
              <a:t>0</a:t>
            </a:r>
            <a:r>
              <a:rPr lang="fr-FR" sz="2800" smtClean="0"/>
              <a:t> </a:t>
            </a:r>
            <a:r>
              <a:rPr lang="cs-CZ" sz="2800" b="1"/>
              <a:t>- </a:t>
            </a:r>
            <a:r>
              <a:rPr lang="fr-FR" sz="2800" b="1"/>
              <a:t>3220</a:t>
            </a:r>
            <a:r>
              <a:rPr lang="fr-FR" sz="2800" b="1" smtClean="0"/>
              <a:t> </a:t>
            </a:r>
            <a:r>
              <a:rPr lang="cs-CZ" sz="2800"/>
              <a:t>traductions</a:t>
            </a:r>
            <a:r>
              <a:rPr lang="cs-CZ" sz="2800" b="1"/>
              <a:t> </a:t>
            </a:r>
            <a:r>
              <a:rPr lang="cs-CZ" sz="2800"/>
              <a:t>du </a:t>
            </a:r>
            <a:r>
              <a:rPr lang="fr-FR" sz="2800" b="1"/>
              <a:t>français</a:t>
            </a:r>
            <a:r>
              <a:rPr lang="cs-CZ" sz="2800" b="1"/>
              <a:t>,</a:t>
            </a:r>
            <a:r>
              <a:rPr lang="fr-FR" sz="2800"/>
              <a:t> </a:t>
            </a:r>
            <a:endParaRPr lang="cs-CZ" sz="2800"/>
          </a:p>
          <a:p>
            <a:r>
              <a:rPr lang="fr-FR" sz="2800"/>
              <a:t>entre </a:t>
            </a:r>
            <a:r>
              <a:rPr lang="fr-FR" sz="2800" b="1" smtClean="0"/>
              <a:t>1</a:t>
            </a:r>
            <a:r>
              <a:rPr lang="cs-CZ" sz="2800" b="1" smtClean="0"/>
              <a:t>94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96</a:t>
            </a:r>
            <a:r>
              <a:rPr lang="fr-FR" sz="2800" b="1" smtClean="0"/>
              <a:t>0 </a:t>
            </a:r>
            <a:r>
              <a:rPr lang="cs-CZ" sz="2800" b="1"/>
              <a:t>- </a:t>
            </a:r>
            <a:r>
              <a:rPr lang="fr-FR" sz="2800" b="1"/>
              <a:t>1228</a:t>
            </a:r>
            <a:r>
              <a:rPr lang="fr-FR" sz="2800" smtClean="0"/>
              <a:t> </a:t>
            </a:r>
            <a:r>
              <a:rPr lang="cs-CZ" sz="2800"/>
              <a:t>traductions</a:t>
            </a:r>
            <a:r>
              <a:rPr lang="cs-CZ" sz="2800" b="1"/>
              <a:t> </a:t>
            </a:r>
            <a:r>
              <a:rPr lang="cs-CZ" sz="2800"/>
              <a:t>du </a:t>
            </a:r>
            <a:r>
              <a:rPr lang="fr-FR" sz="2800" b="1"/>
              <a:t>français</a:t>
            </a:r>
            <a:r>
              <a:rPr lang="cs-CZ" sz="2800" b="1"/>
              <a:t>.</a:t>
            </a:r>
          </a:p>
          <a:p>
            <a:r>
              <a:rPr lang="cs-CZ" sz="2800"/>
              <a:t>= Total - </a:t>
            </a:r>
            <a:r>
              <a:rPr lang="fr-FR" sz="2800" b="1" smtClean="0"/>
              <a:t>1</a:t>
            </a:r>
            <a:r>
              <a:rPr lang="cs-CZ" sz="2800" b="1" smtClean="0"/>
              <a:t>90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95</a:t>
            </a:r>
            <a:r>
              <a:rPr lang="fr-FR" sz="2800" b="1" smtClean="0"/>
              <a:t>0</a:t>
            </a:r>
            <a:r>
              <a:rPr lang="cs-CZ" sz="2800" smtClean="0"/>
              <a:t> </a:t>
            </a:r>
            <a:r>
              <a:rPr lang="cs-CZ" sz="2800"/>
              <a:t>= </a:t>
            </a:r>
            <a:r>
              <a:rPr lang="fr-FR" sz="2800" b="1"/>
              <a:t>5672</a:t>
            </a:r>
            <a:r>
              <a:rPr lang="fr-FR" sz="2800" smtClean="0"/>
              <a:t> </a:t>
            </a:r>
            <a:r>
              <a:rPr lang="cs-CZ" sz="2800"/>
              <a:t>traductions.</a:t>
            </a:r>
          </a:p>
          <a:p>
            <a:r>
              <a:rPr lang="cs-CZ" sz="2800"/>
              <a:t>E</a:t>
            </a:r>
            <a:r>
              <a:rPr lang="fr-FR" sz="2800"/>
              <a:t>ntre </a:t>
            </a:r>
            <a:r>
              <a:rPr lang="fr-FR" sz="2800" b="1" smtClean="0"/>
              <a:t>1</a:t>
            </a:r>
            <a:r>
              <a:rPr lang="cs-CZ" sz="2800" b="1" smtClean="0"/>
              <a:t>96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98</a:t>
            </a:r>
            <a:r>
              <a:rPr lang="fr-FR" sz="2800" b="1" smtClean="0"/>
              <a:t>0</a:t>
            </a:r>
            <a:r>
              <a:rPr lang="cs-CZ" sz="2800" smtClean="0"/>
              <a:t> </a:t>
            </a:r>
            <a:r>
              <a:rPr lang="cs-CZ" sz="2800"/>
              <a:t>- </a:t>
            </a:r>
            <a:r>
              <a:rPr lang="fr-FR" sz="2800" b="1"/>
              <a:t>1542</a:t>
            </a:r>
            <a:r>
              <a:rPr lang="cs-CZ" sz="2800" b="1" smtClean="0"/>
              <a:t> </a:t>
            </a:r>
            <a:r>
              <a:rPr lang="cs-CZ" sz="2800"/>
              <a:t>traductions</a:t>
            </a:r>
            <a:r>
              <a:rPr lang="cs-CZ" sz="2800" b="1"/>
              <a:t> </a:t>
            </a:r>
            <a:r>
              <a:rPr lang="cs-CZ" sz="2800"/>
              <a:t>du </a:t>
            </a:r>
            <a:r>
              <a:rPr lang="fr-FR" sz="2800" b="1"/>
              <a:t>français</a:t>
            </a:r>
            <a:r>
              <a:rPr lang="fr-FR" sz="2800"/>
              <a:t> </a:t>
            </a:r>
            <a:endParaRPr lang="cs-CZ" sz="2800"/>
          </a:p>
          <a:p>
            <a:r>
              <a:rPr lang="fr-FR" sz="2800"/>
              <a:t>entre </a:t>
            </a:r>
            <a:r>
              <a:rPr lang="fr-FR" sz="2800" b="1" smtClean="0"/>
              <a:t>1</a:t>
            </a:r>
            <a:r>
              <a:rPr lang="cs-CZ" sz="2800" b="1" smtClean="0"/>
              <a:t>98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cs-CZ" sz="2800" b="1" smtClean="0"/>
              <a:t>200</a:t>
            </a:r>
            <a:r>
              <a:rPr lang="fr-FR" sz="2800" b="1" smtClean="0"/>
              <a:t>0</a:t>
            </a:r>
            <a:r>
              <a:rPr lang="cs-CZ" sz="2800" smtClean="0"/>
              <a:t> </a:t>
            </a:r>
            <a:r>
              <a:rPr lang="cs-CZ" sz="2800"/>
              <a:t>- </a:t>
            </a:r>
            <a:r>
              <a:rPr lang="fr-FR" sz="2800" b="1"/>
              <a:t>2313</a:t>
            </a:r>
            <a:r>
              <a:rPr lang="fr-FR" sz="2800" smtClean="0"/>
              <a:t> </a:t>
            </a:r>
            <a:r>
              <a:rPr lang="cs-CZ" sz="2800"/>
              <a:t>traductions du </a:t>
            </a:r>
            <a:r>
              <a:rPr lang="fr-FR" sz="2800" b="1"/>
              <a:t>français</a:t>
            </a:r>
            <a:endParaRPr lang="cs-CZ" sz="2800" b="1"/>
          </a:p>
          <a:p>
            <a:r>
              <a:rPr lang="fr-FR" sz="2800"/>
              <a:t>entre </a:t>
            </a:r>
            <a:r>
              <a:rPr lang="cs-CZ" sz="2800" b="1" smtClean="0"/>
              <a:t>200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cs-CZ" sz="2800" b="1" smtClean="0"/>
              <a:t>2015</a:t>
            </a:r>
            <a:r>
              <a:rPr lang="fr-FR" sz="2800" smtClean="0"/>
              <a:t> </a:t>
            </a:r>
            <a:r>
              <a:rPr lang="cs-CZ" sz="2800"/>
              <a:t>– </a:t>
            </a:r>
            <a:r>
              <a:rPr lang="fr-FR" sz="2800" b="1"/>
              <a:t>4283</a:t>
            </a:r>
            <a:r>
              <a:rPr lang="cs-CZ" sz="2800" b="1" smtClean="0"/>
              <a:t> </a:t>
            </a:r>
            <a:r>
              <a:rPr lang="cs-CZ" sz="2800"/>
              <a:t>traductions du </a:t>
            </a:r>
            <a:r>
              <a:rPr lang="fr-FR" sz="2800" b="1"/>
              <a:t>français</a:t>
            </a:r>
            <a:endParaRPr lang="cs-CZ" sz="2800"/>
          </a:p>
          <a:p>
            <a:r>
              <a:rPr lang="cs-CZ" sz="2800"/>
              <a:t>= Total - </a:t>
            </a:r>
            <a:r>
              <a:rPr lang="fr-FR" sz="2800" b="1" smtClean="0"/>
              <a:t>1</a:t>
            </a:r>
            <a:r>
              <a:rPr lang="cs-CZ" sz="2800" b="1" smtClean="0"/>
              <a:t>9</a:t>
            </a:r>
            <a:r>
              <a:rPr lang="fr-FR" sz="2800" b="1" smtClean="0"/>
              <a:t>51 </a:t>
            </a:r>
            <a:r>
              <a:rPr lang="fr-FR" sz="2800" b="1"/>
              <a:t>et </a:t>
            </a:r>
            <a:r>
              <a:rPr lang="cs-CZ" sz="2800" b="1" smtClean="0"/>
              <a:t>200</a:t>
            </a:r>
            <a:r>
              <a:rPr lang="fr-FR" sz="2800" b="1" smtClean="0"/>
              <a:t>0</a:t>
            </a:r>
            <a:r>
              <a:rPr lang="fr-FR" sz="2800" smtClean="0"/>
              <a:t> </a:t>
            </a:r>
            <a:r>
              <a:rPr lang="cs-CZ" sz="2800"/>
              <a:t>= </a:t>
            </a:r>
            <a:r>
              <a:rPr lang="fr-FR" sz="2800" b="1"/>
              <a:t>4530</a:t>
            </a:r>
            <a:r>
              <a:rPr lang="cs-CZ" sz="2800" smtClean="0"/>
              <a:t> </a:t>
            </a:r>
            <a:r>
              <a:rPr lang="cs-CZ" sz="2800"/>
              <a:t>traductions du </a:t>
            </a:r>
            <a:r>
              <a:rPr lang="fr-FR" sz="2800" b="1"/>
              <a:t>français</a:t>
            </a:r>
            <a:endParaRPr lang="cs-CZ" sz="2800"/>
          </a:p>
          <a:p>
            <a:r>
              <a:rPr lang="fr-FR" sz="2800"/>
              <a:t>(</a:t>
            </a:r>
            <a:r>
              <a:rPr lang="cs-CZ" sz="2800"/>
              <a:t>y </a:t>
            </a:r>
            <a:r>
              <a:rPr lang="fr-FR" sz="2800"/>
              <a:t>com</a:t>
            </a:r>
            <a:r>
              <a:rPr lang="cs-CZ" sz="2800"/>
              <a:t>p</a:t>
            </a:r>
            <a:r>
              <a:rPr lang="fr-FR" sz="2800"/>
              <a:t>ris les </a:t>
            </a:r>
            <a:r>
              <a:rPr lang="fr-FR" sz="2800" b="1"/>
              <a:t>rééditions</a:t>
            </a:r>
            <a:r>
              <a:rPr lang="fr-FR" sz="2800"/>
              <a:t> et </a:t>
            </a:r>
            <a:r>
              <a:rPr lang="fr-FR" sz="2800" b="1"/>
              <a:t>retraductions</a:t>
            </a:r>
            <a:r>
              <a:rPr lang="fr-FR" sz="2800"/>
              <a:t>)</a:t>
            </a:r>
            <a:endParaRPr lang="cs-CZ" sz="2800"/>
          </a:p>
          <a:p>
            <a:r>
              <a:rPr lang="fr-FR" sz="2800" i="1"/>
              <a:t>Bibliographie nationale tchèque </a:t>
            </a:r>
            <a:r>
              <a:rPr lang="fr-FR" sz="2800"/>
              <a:t>(ČNB, www.nkp.cz</a:t>
            </a:r>
            <a:r>
              <a:rPr lang="fr-FR" sz="2800" smtClean="0"/>
              <a:t>)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051882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</a:t>
            </a:r>
            <a:r>
              <a:rPr lang="cs-CZ" sz="3200" b="1" dirty="0"/>
              <a:t> de la </a:t>
            </a:r>
            <a:r>
              <a:rPr lang="cs-CZ" sz="3200" b="1" dirty="0" smtClean="0"/>
              <a:t>prose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Parmi les traductions réussies appartiennent les romans de </a:t>
            </a:r>
            <a:r>
              <a:rPr lang="fr-FR" sz="3600" b="1" dirty="0" smtClean="0"/>
              <a:t>Romain Rolland</a:t>
            </a:r>
            <a:r>
              <a:rPr lang="fr-FR" sz="3600" dirty="0" smtClean="0"/>
              <a:t> :</a:t>
            </a:r>
          </a:p>
          <a:p>
            <a:r>
              <a:rPr lang="fr-FR" sz="3600" i="1" dirty="0" smtClean="0"/>
              <a:t>Jean Christophe (Jan </a:t>
            </a:r>
            <a:r>
              <a:rPr lang="fr-FR" sz="3600" i="1" dirty="0" err="1" smtClean="0"/>
              <a:t>Kryštof</a:t>
            </a:r>
            <a:r>
              <a:rPr lang="fr-FR" sz="3600" i="1" dirty="0" smtClean="0"/>
              <a:t>)</a:t>
            </a:r>
            <a:r>
              <a:rPr lang="fr-FR" sz="3600" dirty="0" smtClean="0"/>
              <a:t> traduit par </a:t>
            </a:r>
            <a:r>
              <a:rPr lang="fr-FR" sz="3600" b="1" dirty="0" smtClean="0"/>
              <a:t>Josef </a:t>
            </a:r>
            <a:r>
              <a:rPr lang="fr-FR" sz="3600" b="1" dirty="0" err="1" smtClean="0"/>
              <a:t>Kopal</a:t>
            </a:r>
            <a:endParaRPr lang="fr-FR" sz="3600" b="1" dirty="0" smtClean="0"/>
          </a:p>
          <a:p>
            <a:r>
              <a:rPr lang="fr-FR" sz="3600" dirty="0" smtClean="0"/>
              <a:t> </a:t>
            </a:r>
            <a:r>
              <a:rPr lang="fr-FR" sz="3600" i="1" dirty="0" smtClean="0"/>
              <a:t>Colas </a:t>
            </a:r>
            <a:r>
              <a:rPr lang="fr-FR" sz="3600" i="1" dirty="0" err="1" smtClean="0"/>
              <a:t>Breugnon</a:t>
            </a:r>
            <a:r>
              <a:rPr lang="fr-FR" sz="3600" dirty="0" smtClean="0"/>
              <a:t> (</a:t>
            </a:r>
            <a:r>
              <a:rPr lang="fr-FR" sz="3600" i="1" dirty="0" err="1" smtClean="0"/>
              <a:t>Dobrý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člověk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ještě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žije</a:t>
            </a:r>
            <a:r>
              <a:rPr lang="fr-FR" sz="3600" i="1" dirty="0" smtClean="0"/>
              <a:t>)</a:t>
            </a:r>
            <a:r>
              <a:rPr lang="fr-FR" sz="3600" dirty="0" smtClean="0"/>
              <a:t> traduit par </a:t>
            </a:r>
            <a:r>
              <a:rPr lang="fr-FR" sz="3600" b="1" dirty="0" err="1" smtClean="0"/>
              <a:t>Jaroslav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Zaorálek</a:t>
            </a:r>
            <a:r>
              <a:rPr lang="fr-FR" sz="3600" dirty="0" smtClean="0"/>
              <a:t>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</a:t>
            </a:r>
            <a:r>
              <a:rPr lang="cs-CZ" sz="3200" b="1" dirty="0"/>
              <a:t> de la </a:t>
            </a:r>
            <a:r>
              <a:rPr lang="cs-CZ" sz="3200" b="1" dirty="0" smtClean="0"/>
              <a:t>prose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fr-FR" sz="3600" dirty="0" smtClean="0"/>
              <a:t>Parmi les traductions réussies appartiennent aussi les romans de </a:t>
            </a:r>
            <a:r>
              <a:rPr lang="fr-FR" sz="3600" b="1" dirty="0" smtClean="0"/>
              <a:t>Louis-</a:t>
            </a:r>
            <a:r>
              <a:rPr lang="fr-FR" sz="3600" b="1" dirty="0" err="1" smtClean="0"/>
              <a:t>Fedinand</a:t>
            </a:r>
            <a:r>
              <a:rPr lang="fr-FR" sz="3600" b="1" dirty="0" smtClean="0"/>
              <a:t> Céline </a:t>
            </a:r>
            <a:r>
              <a:rPr lang="fr-FR" sz="3600" dirty="0" smtClean="0"/>
              <a:t>et de </a:t>
            </a:r>
            <a:r>
              <a:rPr lang="fr-FR" sz="3600" b="1" dirty="0" smtClean="0"/>
              <a:t>Gabriel Chevalier</a:t>
            </a:r>
            <a:r>
              <a:rPr lang="fr-FR" sz="3600" dirty="0" smtClean="0"/>
              <a:t>:</a:t>
            </a:r>
          </a:p>
          <a:p>
            <a:r>
              <a:rPr lang="fr-FR" sz="3600" i="1" dirty="0" smtClean="0"/>
              <a:t>Voyage au bout de la nuit</a:t>
            </a:r>
            <a:r>
              <a:rPr lang="fr-FR" sz="3600" dirty="0" smtClean="0"/>
              <a:t> de </a:t>
            </a:r>
            <a:r>
              <a:rPr lang="fr-FR" sz="3600" b="1" dirty="0" smtClean="0"/>
              <a:t>L.-F. Céline </a:t>
            </a:r>
            <a:r>
              <a:rPr lang="fr-FR" sz="3600" dirty="0" smtClean="0"/>
              <a:t>(</a:t>
            </a:r>
            <a:r>
              <a:rPr lang="fr-FR" sz="3600" b="1" dirty="0" err="1" smtClean="0"/>
              <a:t>Jaroslav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Zaorálek</a:t>
            </a:r>
            <a:r>
              <a:rPr lang="fr-FR" sz="3600" dirty="0" smtClean="0"/>
              <a:t> et </a:t>
            </a:r>
            <a:r>
              <a:rPr lang="fr-FR" sz="3600" b="1" dirty="0" err="1" smtClean="0"/>
              <a:t>Jindřich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Hořejší</a:t>
            </a:r>
            <a:r>
              <a:rPr lang="fr-FR" sz="3600" dirty="0" smtClean="0"/>
              <a:t>, 1933, un an après l´original)</a:t>
            </a:r>
          </a:p>
          <a:p>
            <a:r>
              <a:rPr lang="fr-FR" sz="3600" dirty="0" smtClean="0"/>
              <a:t> </a:t>
            </a:r>
            <a:r>
              <a:rPr lang="fr-FR" sz="3600" i="1" dirty="0" err="1" smtClean="0"/>
              <a:t>Clochemerle</a:t>
            </a:r>
            <a:r>
              <a:rPr lang="fr-FR" sz="3600" i="1" dirty="0" smtClean="0"/>
              <a:t> </a:t>
            </a:r>
            <a:r>
              <a:rPr lang="fr-FR" sz="3600" dirty="0" smtClean="0"/>
              <a:t>de </a:t>
            </a:r>
            <a:r>
              <a:rPr lang="fr-FR" sz="3600" b="1" dirty="0" smtClean="0"/>
              <a:t>G. Chevalier </a:t>
            </a:r>
            <a:r>
              <a:rPr lang="fr-FR" sz="3600" dirty="0" smtClean="0"/>
              <a:t>(</a:t>
            </a:r>
            <a:r>
              <a:rPr lang="fr-FR" sz="3600" i="1" dirty="0" err="1" smtClean="0"/>
              <a:t>Zvonokosy</a:t>
            </a:r>
            <a:r>
              <a:rPr lang="fr-FR" sz="3600" dirty="0" smtClean="0"/>
              <a:t> dans la traduction de </a:t>
            </a:r>
            <a:r>
              <a:rPr lang="fr-FR" sz="3600" b="1" dirty="0" smtClean="0"/>
              <a:t>J. </a:t>
            </a:r>
            <a:r>
              <a:rPr lang="fr-FR" sz="3600" b="1" dirty="0" err="1" smtClean="0"/>
              <a:t>Zaorálek</a:t>
            </a:r>
            <a:r>
              <a:rPr lang="fr-FR" sz="3600" dirty="0" smtClean="0"/>
              <a:t>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</a:t>
            </a:r>
            <a:r>
              <a:rPr lang="cs-CZ" sz="3200" b="1" dirty="0"/>
              <a:t> de la </a:t>
            </a:r>
            <a:r>
              <a:rPr lang="cs-CZ" sz="3200" b="1" dirty="0" smtClean="0"/>
              <a:t>prose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La surabondance des livres traduits provoqua des critiques, par ex. celle de l´écrivain Karel </a:t>
            </a:r>
            <a:r>
              <a:rPr lang="fr-FR" sz="3600" dirty="0" err="1" smtClean="0"/>
              <a:t>Čapek</a:t>
            </a:r>
            <a:r>
              <a:rPr lang="fr-FR" sz="3600" dirty="0" smtClean="0"/>
              <a:t>, car les traductions d´auteurs étrangers </a:t>
            </a:r>
            <a:r>
              <a:rPr lang="fr-FR" sz="3600" dirty="0" err="1" smtClean="0"/>
              <a:t>concur</a:t>
            </a:r>
            <a:r>
              <a:rPr lang="cs-CZ" sz="3600" dirty="0" smtClean="0"/>
              <a:t>r</a:t>
            </a:r>
            <a:r>
              <a:rPr lang="fr-FR" sz="3600" dirty="0" err="1" smtClean="0"/>
              <a:t>ençaient</a:t>
            </a:r>
            <a:r>
              <a:rPr lang="fr-FR" sz="3600" dirty="0" smtClean="0"/>
              <a:t> les auteurs tchèques.</a:t>
            </a:r>
            <a:endParaRPr lang="fr-FR" sz="3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</a:t>
            </a:r>
            <a:r>
              <a:rPr lang="cs-CZ" sz="3200" b="1" dirty="0"/>
              <a:t> de la </a:t>
            </a:r>
            <a:r>
              <a:rPr lang="cs-CZ" sz="3200" b="1" dirty="0" smtClean="0"/>
              <a:t>prose - </a:t>
            </a:r>
            <a:r>
              <a:rPr lang="cs-CZ" sz="3200" b="1" dirty="0" err="1" smtClean="0"/>
              <a:t>statistiques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Entre 1931 et 1939, le nombre total des traductions publiées en </a:t>
            </a:r>
            <a:r>
              <a:rPr lang="fr-FR" sz="3600" dirty="0" err="1" smtClean="0"/>
              <a:t>Tchécoslov</a:t>
            </a:r>
            <a:r>
              <a:rPr lang="cs-CZ" sz="3600" dirty="0" smtClean="0"/>
              <a:t>a</a:t>
            </a:r>
            <a:r>
              <a:rPr lang="fr-FR" sz="3600" err="1" smtClean="0"/>
              <a:t>quie</a:t>
            </a:r>
            <a:r>
              <a:rPr lang="fr-FR" sz="3600" smtClean="0"/>
              <a:t> fut </a:t>
            </a:r>
            <a:r>
              <a:rPr lang="fr-FR" sz="3600" dirty="0" smtClean="0"/>
              <a:t>6 247 </a:t>
            </a:r>
          </a:p>
          <a:p>
            <a:r>
              <a:rPr lang="cs-CZ" sz="3600" smtClean="0"/>
              <a:t>Dont </a:t>
            </a:r>
            <a:r>
              <a:rPr lang="fr-FR" sz="3600" smtClean="0"/>
              <a:t>1 193 traductions</a:t>
            </a:r>
            <a:r>
              <a:rPr lang="cs-CZ" sz="3600" smtClean="0"/>
              <a:t> (</a:t>
            </a:r>
            <a:r>
              <a:rPr lang="fr-FR" sz="3600" smtClean="0"/>
              <a:t>soit 19 %</a:t>
            </a:r>
            <a:r>
              <a:rPr lang="cs-CZ" sz="3600" smtClean="0"/>
              <a:t>)</a:t>
            </a:r>
            <a:r>
              <a:rPr lang="fr-FR" sz="3600" smtClean="0"/>
              <a:t> </a:t>
            </a:r>
            <a:r>
              <a:rPr lang="cs-CZ" sz="3600" smtClean="0"/>
              <a:t>de </a:t>
            </a:r>
            <a:r>
              <a:rPr lang="fr-FR" sz="3600" smtClean="0"/>
              <a:t>la </a:t>
            </a:r>
            <a:r>
              <a:rPr lang="fr-FR" sz="3600" dirty="0" smtClean="0"/>
              <a:t>littérature française (en 1931</a:t>
            </a:r>
            <a:r>
              <a:rPr lang="fr-FR" sz="3600" smtClean="0"/>
              <a:t>, ce </a:t>
            </a:r>
            <a:r>
              <a:rPr lang="fr-FR" sz="3600" dirty="0" smtClean="0"/>
              <a:t>fut même 35 </a:t>
            </a:r>
            <a:r>
              <a:rPr lang="fr-FR" sz="3600" smtClean="0"/>
              <a:t>%). </a:t>
            </a:r>
            <a:endParaRPr lang="cs-CZ" sz="3600" smtClean="0"/>
          </a:p>
          <a:p>
            <a:r>
              <a:rPr lang="fr-FR" sz="3600" smtClean="0"/>
              <a:t>Près </a:t>
            </a:r>
            <a:r>
              <a:rPr lang="fr-FR" sz="3600" dirty="0" smtClean="0"/>
              <a:t>d´un livre sur cinq traduit en tchèque l´était du français.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</a:t>
            </a:r>
            <a:r>
              <a:rPr lang="cs-CZ" sz="3200" b="1" dirty="0"/>
              <a:t> de la </a:t>
            </a:r>
            <a:r>
              <a:rPr lang="cs-CZ" sz="3200" b="1" dirty="0" smtClean="0"/>
              <a:t>prose – </a:t>
            </a:r>
            <a:r>
              <a:rPr lang="cs-CZ" sz="3200" b="1" dirty="0" err="1" smtClean="0"/>
              <a:t>statistiques</a:t>
            </a:r>
            <a:r>
              <a:rPr lang="cs-CZ" sz="3200" b="1" dirty="0" smtClean="0"/>
              <a:t> 1931-1939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Total - 1200 titres traduit du français :</a:t>
            </a:r>
          </a:p>
          <a:p>
            <a:r>
              <a:rPr lang="fr-FR" dirty="0" smtClean="0"/>
              <a:t>Alexandre Dumas 62 titres</a:t>
            </a:r>
          </a:p>
          <a:p>
            <a:r>
              <a:rPr lang="fr-FR" dirty="0" smtClean="0"/>
              <a:t>Victor Hugo 35 titres</a:t>
            </a:r>
          </a:p>
          <a:p>
            <a:r>
              <a:rPr lang="fr-FR" dirty="0" smtClean="0"/>
              <a:t>Émile Zola 20 titres</a:t>
            </a:r>
          </a:p>
          <a:p>
            <a:r>
              <a:rPr lang="fr-FR" dirty="0" smtClean="0"/>
              <a:t>Honoré de Balzac 15 titres</a:t>
            </a:r>
          </a:p>
          <a:p>
            <a:r>
              <a:rPr lang="fr-FR" dirty="0" smtClean="0"/>
              <a:t>Anatole France 18 volumes (</a:t>
            </a:r>
            <a:r>
              <a:rPr lang="fr-FR" dirty="0" err="1" smtClean="0"/>
              <a:t>oeuvres</a:t>
            </a:r>
            <a:r>
              <a:rPr lang="fr-FR" dirty="0" smtClean="0"/>
              <a:t> complètes)</a:t>
            </a:r>
          </a:p>
          <a:p>
            <a:r>
              <a:rPr lang="fr-FR" dirty="0" smtClean="0"/>
              <a:t>Gustave Flaubert 12 volumes (</a:t>
            </a:r>
            <a:r>
              <a:rPr lang="fr-FR" dirty="0" err="1" smtClean="0"/>
              <a:t>oeuvres</a:t>
            </a:r>
            <a:r>
              <a:rPr lang="fr-FR" dirty="0" smtClean="0"/>
              <a:t> complètes)</a:t>
            </a:r>
          </a:p>
          <a:p>
            <a:r>
              <a:rPr lang="fr-FR" dirty="0" smtClean="0"/>
              <a:t>Guy de Maupassant 12 volumes (</a:t>
            </a:r>
            <a:r>
              <a:rPr lang="fr-FR" dirty="0" err="1" smtClean="0"/>
              <a:t>oeuvres</a:t>
            </a:r>
            <a:r>
              <a:rPr lang="fr-FR" dirty="0" smtClean="0"/>
              <a:t> complètes).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</a:t>
            </a:r>
            <a:r>
              <a:rPr lang="cs-CZ" sz="3200" b="1" dirty="0"/>
              <a:t> de la prose – </a:t>
            </a:r>
            <a:r>
              <a:rPr lang="cs-CZ" sz="3200" b="1" dirty="0" err="1"/>
              <a:t>statistiques</a:t>
            </a:r>
            <a:r>
              <a:rPr lang="cs-CZ" sz="3200" b="1" dirty="0"/>
              <a:t> 1931-1939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Auteurs contemporains :</a:t>
            </a:r>
          </a:p>
          <a:p>
            <a:r>
              <a:rPr lang="fr-FR" sz="3600" b="1" dirty="0" smtClean="0"/>
              <a:t>André Maurois </a:t>
            </a:r>
            <a:r>
              <a:rPr lang="fr-FR" sz="3600" dirty="0" smtClean="0"/>
              <a:t>23 volumes (1931-1939)</a:t>
            </a:r>
          </a:p>
          <a:p>
            <a:r>
              <a:rPr lang="fr-FR" sz="3600" i="1" dirty="0" smtClean="0"/>
              <a:t>Les Thibault</a:t>
            </a:r>
            <a:r>
              <a:rPr lang="fr-FR" sz="3600" dirty="0" smtClean="0"/>
              <a:t> de </a:t>
            </a:r>
            <a:r>
              <a:rPr lang="fr-FR" sz="3600" b="1" dirty="0" smtClean="0"/>
              <a:t>Roger Martin du Gard </a:t>
            </a:r>
            <a:r>
              <a:rPr lang="fr-FR" sz="3600" dirty="0" smtClean="0"/>
              <a:t>traduits complètement (1931-1939)</a:t>
            </a:r>
          </a:p>
          <a:p>
            <a:r>
              <a:rPr lang="fr-FR" sz="3600" dirty="0" smtClean="0"/>
              <a:t>Neuf premiers volumes des </a:t>
            </a:r>
            <a:r>
              <a:rPr lang="fr-FR" sz="3600" i="1" dirty="0" smtClean="0"/>
              <a:t>Hommes de bonne volonté</a:t>
            </a:r>
            <a:r>
              <a:rPr lang="fr-FR" sz="3600" dirty="0" smtClean="0"/>
              <a:t> de </a:t>
            </a:r>
            <a:r>
              <a:rPr lang="fr-FR" sz="3600" b="1" dirty="0" smtClean="0"/>
              <a:t>Jules Romains </a:t>
            </a:r>
            <a:r>
              <a:rPr lang="fr-FR" sz="3600" dirty="0" smtClean="0"/>
              <a:t>(1937-1938) </a:t>
            </a:r>
            <a:endParaRPr lang="fr-FR" sz="3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</a:t>
            </a:r>
            <a:r>
              <a:rPr lang="cs-CZ" sz="3200" b="1" dirty="0"/>
              <a:t> de la prose – </a:t>
            </a:r>
            <a:r>
              <a:rPr lang="cs-CZ" sz="3200" b="1" dirty="0" err="1"/>
              <a:t>statistiques</a:t>
            </a:r>
            <a:r>
              <a:rPr lang="cs-CZ" sz="3200" b="1" dirty="0"/>
              <a:t> 1931-1939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fr-FR" sz="3600" b="1" dirty="0" smtClean="0"/>
              <a:t>Georges Simenon  </a:t>
            </a:r>
            <a:r>
              <a:rPr lang="fr-FR" sz="3600" dirty="0" smtClean="0"/>
              <a:t>- en moyenne un roman par an </a:t>
            </a:r>
          </a:p>
          <a:p>
            <a:r>
              <a:rPr lang="fr-FR" sz="3600" b="1" dirty="0" smtClean="0"/>
              <a:t>Colette</a:t>
            </a:r>
            <a:r>
              <a:rPr lang="fr-FR" sz="3600" dirty="0" smtClean="0"/>
              <a:t>, 2 à 4 livres traduits par an</a:t>
            </a:r>
          </a:p>
          <a:p>
            <a:r>
              <a:rPr lang="fr-FR" sz="3600" b="1" dirty="0" smtClean="0"/>
              <a:t>Paul Claudel</a:t>
            </a:r>
            <a:r>
              <a:rPr lang="fr-FR" sz="3600" dirty="0" smtClean="0"/>
              <a:t>, au total 9 titres dans la période suivie</a:t>
            </a:r>
          </a:p>
          <a:p>
            <a:r>
              <a:rPr lang="fr-FR" sz="3600" b="1" dirty="0" smtClean="0"/>
              <a:t>Georges Bernanos</a:t>
            </a:r>
            <a:r>
              <a:rPr lang="fr-FR" sz="3600" dirty="0" smtClean="0"/>
              <a:t>, 5 romans (</a:t>
            </a:r>
            <a:r>
              <a:rPr lang="fr-FR" sz="3600" i="1" dirty="0" smtClean="0"/>
              <a:t>Sous le Soleil de Satan</a:t>
            </a:r>
            <a:r>
              <a:rPr lang="fr-FR" sz="3600" dirty="0" smtClean="0"/>
              <a:t>, 1932, </a:t>
            </a:r>
            <a:r>
              <a:rPr lang="fr-FR" sz="3600" i="1" dirty="0" smtClean="0"/>
              <a:t>L´Imposture</a:t>
            </a:r>
            <a:r>
              <a:rPr lang="fr-FR" sz="3600" dirty="0" smtClean="0"/>
              <a:t>, 1935, </a:t>
            </a:r>
            <a:r>
              <a:rPr lang="fr-FR" sz="3600" i="1" dirty="0" smtClean="0"/>
              <a:t>La joie</a:t>
            </a:r>
            <a:r>
              <a:rPr lang="fr-FR" sz="3600" dirty="0" smtClean="0"/>
              <a:t>, 1935, </a:t>
            </a:r>
            <a:r>
              <a:rPr lang="fr-FR" sz="3600" i="1" dirty="0" smtClean="0"/>
              <a:t>Un Crime</a:t>
            </a:r>
            <a:r>
              <a:rPr lang="fr-FR" sz="3600" dirty="0" smtClean="0"/>
              <a:t>, 1936, </a:t>
            </a:r>
            <a:r>
              <a:rPr lang="fr-FR" sz="3600" i="1" dirty="0" smtClean="0"/>
              <a:t>Journal d´un Curé de campagne</a:t>
            </a:r>
            <a:r>
              <a:rPr lang="fr-FR" sz="3600" dirty="0" smtClean="0"/>
              <a:t>, 1937)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</a:t>
            </a:r>
            <a:r>
              <a:rPr lang="cs-CZ" sz="3200" b="1" dirty="0"/>
              <a:t> de la prose – </a:t>
            </a:r>
            <a:r>
              <a:rPr lang="cs-CZ" sz="3200" b="1" dirty="0" err="1"/>
              <a:t>statistiques</a:t>
            </a:r>
            <a:r>
              <a:rPr lang="cs-CZ" sz="3200" b="1" dirty="0"/>
              <a:t> 1931-1939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fr-FR" sz="3600" i="1" dirty="0" smtClean="0"/>
              <a:t>Le Voyage au Bout de la Nuit </a:t>
            </a:r>
            <a:r>
              <a:rPr lang="fr-FR" sz="3600" dirty="0" smtClean="0"/>
              <a:t>(Paris, Denoël, 1932), de </a:t>
            </a:r>
            <a:r>
              <a:rPr lang="fr-FR" sz="3600" b="1" dirty="0" smtClean="0"/>
              <a:t>Céline</a:t>
            </a:r>
            <a:r>
              <a:rPr lang="fr-FR" sz="3600" dirty="0" smtClean="0"/>
              <a:t>, atteignit, un an après sa publication parisienne, 4 éditions en Tchécoslovaquie (2 éditions en 1933, 2 autres en 1934, toutes chez </a:t>
            </a:r>
            <a:r>
              <a:rPr lang="fr-FR" sz="3600" dirty="0" err="1" smtClean="0"/>
              <a:t>František</a:t>
            </a:r>
            <a:r>
              <a:rPr lang="fr-FR" sz="3600" dirty="0" smtClean="0"/>
              <a:t> </a:t>
            </a:r>
            <a:r>
              <a:rPr lang="fr-FR" sz="3600" dirty="0" err="1" smtClean="0"/>
              <a:t>Borový</a:t>
            </a:r>
            <a:r>
              <a:rPr lang="fr-FR" sz="3600" dirty="0" smtClean="0"/>
              <a:t>). </a:t>
            </a:r>
          </a:p>
          <a:p>
            <a:r>
              <a:rPr lang="fr-FR" sz="3600" dirty="0" smtClean="0"/>
              <a:t>D´autres </a:t>
            </a:r>
            <a:r>
              <a:rPr lang="fr-FR" sz="3600" dirty="0" err="1" smtClean="0"/>
              <a:t>oeuvres</a:t>
            </a:r>
            <a:r>
              <a:rPr lang="fr-FR" sz="3600" dirty="0" smtClean="0"/>
              <a:t> de </a:t>
            </a:r>
            <a:r>
              <a:rPr lang="fr-FR" sz="3600" b="1" dirty="0" smtClean="0"/>
              <a:t>Céline</a:t>
            </a:r>
            <a:r>
              <a:rPr lang="fr-FR" sz="3600" dirty="0" smtClean="0"/>
              <a:t>, </a:t>
            </a:r>
            <a:r>
              <a:rPr lang="fr-FR" sz="3600" i="1" dirty="0" smtClean="0"/>
              <a:t>L´Eglise</a:t>
            </a:r>
            <a:r>
              <a:rPr lang="fr-FR" sz="3600" dirty="0" smtClean="0"/>
              <a:t> (traduit en 1934 par </a:t>
            </a:r>
            <a:r>
              <a:rPr lang="fr-FR" sz="3600" dirty="0" err="1" smtClean="0"/>
              <a:t>Jaroslav</a:t>
            </a:r>
            <a:r>
              <a:rPr lang="fr-FR" sz="3600" dirty="0" smtClean="0"/>
              <a:t> </a:t>
            </a:r>
            <a:r>
              <a:rPr lang="fr-FR" sz="3600" dirty="0" err="1" smtClean="0"/>
              <a:t>Zaorálek</a:t>
            </a:r>
            <a:r>
              <a:rPr lang="fr-FR" sz="3600" dirty="0" smtClean="0"/>
              <a:t>), </a:t>
            </a:r>
            <a:r>
              <a:rPr lang="fr-FR" sz="3600" i="1" dirty="0" smtClean="0"/>
              <a:t>Mort à crédit</a:t>
            </a:r>
            <a:r>
              <a:rPr lang="fr-FR" sz="3600" dirty="0" smtClean="0"/>
              <a:t> (J. </a:t>
            </a:r>
            <a:r>
              <a:rPr lang="fr-FR" sz="3600" dirty="0" err="1" smtClean="0"/>
              <a:t>Zaorálek</a:t>
            </a:r>
            <a:r>
              <a:rPr lang="fr-FR" sz="3600" dirty="0" smtClean="0"/>
              <a:t>, 1936). </a:t>
            </a:r>
            <a:endParaRPr lang="fr-FR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cs-CZ" sz="3200" b="1"/>
              <a:t>Traduction de la prose</a:t>
            </a:r>
            <a:endParaRPr lang="cs-CZ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20000"/>
          </a:bodyPr>
          <a:lstStyle/>
          <a:p>
            <a:r>
              <a:rPr lang="cs-CZ"/>
              <a:t>T</a:t>
            </a:r>
            <a:r>
              <a:rPr lang="cs-CZ" smtClean="0"/>
              <a:t>raductions de la littérature érotique du 18</a:t>
            </a:r>
            <a:r>
              <a:rPr lang="cs-CZ" baseline="30000" smtClean="0"/>
              <a:t>e</a:t>
            </a:r>
            <a:r>
              <a:rPr lang="cs-CZ" smtClean="0"/>
              <a:t> s.:</a:t>
            </a:r>
          </a:p>
          <a:p>
            <a:r>
              <a:rPr lang="cs-CZ" smtClean="0"/>
              <a:t>1928-29 – </a:t>
            </a:r>
            <a:r>
              <a:rPr lang="cs-CZ" b="1" smtClean="0"/>
              <a:t>Choderlos de Laclos</a:t>
            </a:r>
            <a:r>
              <a:rPr lang="cs-CZ" smtClean="0"/>
              <a:t>, les Liaisons dangeureuses - Nebezpečné známosti, S. K. Neumann</a:t>
            </a:r>
          </a:p>
          <a:p>
            <a:r>
              <a:rPr lang="cs-CZ" b="1" smtClean="0"/>
              <a:t>Restif de la Bretonne</a:t>
            </a:r>
            <a:r>
              <a:rPr lang="cs-CZ" smtClean="0"/>
              <a:t>, Fanuščina nožka</a:t>
            </a:r>
            <a:r>
              <a:rPr lang="cs-CZ" i="1"/>
              <a:t> </a:t>
            </a:r>
            <a:r>
              <a:rPr lang="cs-CZ" i="1" smtClean="0"/>
              <a:t>/Le </a:t>
            </a:r>
            <a:r>
              <a:rPr lang="cs-CZ" i="1"/>
              <a:t>Pied de Fanchette</a:t>
            </a:r>
            <a:r>
              <a:rPr lang="cs-CZ" smtClean="0"/>
              <a:t>, 1928, traduit par S</a:t>
            </a:r>
            <a:r>
              <a:rPr lang="cs-CZ"/>
              <a:t>. K. </a:t>
            </a:r>
            <a:r>
              <a:rPr lang="cs-CZ" smtClean="0"/>
              <a:t>Neumann</a:t>
            </a:r>
          </a:p>
          <a:p>
            <a:r>
              <a:rPr lang="cs-CZ" b="1" smtClean="0"/>
              <a:t>Voltaire</a:t>
            </a:r>
            <a:r>
              <a:rPr lang="cs-CZ" smtClean="0"/>
              <a:t>,  Odaliska/</a:t>
            </a:r>
            <a:r>
              <a:rPr lang="cs-CZ" i="1" smtClean="0"/>
              <a:t>L´Odalisque</a:t>
            </a:r>
            <a:r>
              <a:rPr lang="cs-CZ" smtClean="0"/>
              <a:t>, 1928, Emil Hartman, </a:t>
            </a:r>
            <a:r>
              <a:rPr lang="cs-CZ"/>
              <a:t>livre rare</a:t>
            </a:r>
            <a:endParaRPr lang="cs-CZ" smtClean="0"/>
          </a:p>
          <a:p>
            <a:r>
              <a:rPr lang="cs-CZ" smtClean="0"/>
              <a:t>Le marquis de </a:t>
            </a:r>
            <a:r>
              <a:rPr lang="cs-CZ" b="1" smtClean="0"/>
              <a:t>Sade</a:t>
            </a:r>
            <a:r>
              <a:rPr lang="cs-CZ" smtClean="0"/>
              <a:t>, Filosofie v budoáru/</a:t>
            </a:r>
            <a:r>
              <a:rPr lang="fr-FR" i="1"/>
              <a:t>La Philosophie dans le boudoir</a:t>
            </a:r>
            <a:r>
              <a:rPr lang="cs-CZ" smtClean="0"/>
              <a:t>, 1929, bibliofilie (livre rare, pour un cercle d´amis)</a:t>
            </a:r>
          </a:p>
          <a:p>
            <a:r>
              <a:rPr lang="cs-CZ" smtClean="0"/>
              <a:t>L´abbé </a:t>
            </a:r>
            <a:r>
              <a:rPr lang="cs-CZ" b="1" smtClean="0"/>
              <a:t>Prévost</a:t>
            </a:r>
            <a:r>
              <a:rPr lang="cs-CZ" smtClean="0"/>
              <a:t>, Manon Lescaut, 7 traductions entre 1921 et 1930 (Váňa, Paulík, Jar. Jan Pavlík, Vobrubová-Koutecká, Růžena Peyrová, Jiří Ježek)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649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smtClean="0"/>
              <a:t>Jaroslav Zaorálek (1896-1947)</a:t>
            </a:r>
            <a:endParaRPr lang="cs-CZ" sz="3200" b="1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8884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fr-FR" sz="2800"/>
              <a:t>Traductions </a:t>
            </a:r>
            <a:r>
              <a:rPr lang="fr-FR" sz="2800" b="1"/>
              <a:t>d</a:t>
            </a:r>
            <a:r>
              <a:rPr lang="cs-CZ" sz="2800" b="1"/>
              <a:t>e l´allemand </a:t>
            </a:r>
            <a:r>
              <a:rPr lang="fr-FR" sz="2800" b="1"/>
              <a:t>en tchèque</a:t>
            </a:r>
            <a:r>
              <a:rPr lang="cs-CZ" sz="2800"/>
              <a:t> </a:t>
            </a:r>
            <a:r>
              <a:rPr lang="fr-FR" sz="2800" b="1"/>
              <a:t>(</a:t>
            </a:r>
            <a:r>
              <a:rPr lang="fr-FR" sz="2800" b="1" smtClean="0"/>
              <a:t>1</a:t>
            </a:r>
            <a:r>
              <a:rPr lang="cs-CZ" sz="2800" b="1" smtClean="0"/>
              <a:t>90</a:t>
            </a:r>
            <a:r>
              <a:rPr lang="fr-FR" sz="2800" b="1" smtClean="0"/>
              <a:t>1-</a:t>
            </a:r>
            <a:r>
              <a:rPr lang="cs-CZ" sz="2800" b="1" smtClean="0"/>
              <a:t>2015</a:t>
            </a:r>
            <a:r>
              <a:rPr lang="fr-FR" sz="2800" b="1" smtClean="0"/>
              <a:t>)</a:t>
            </a:r>
            <a:r>
              <a:rPr lang="fr-FR" sz="2800"/>
              <a:t> :</a:t>
            </a:r>
            <a:endParaRPr lang="cs-CZ" sz="28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05475"/>
          </a:xfrm>
        </p:spPr>
        <p:txBody>
          <a:bodyPr>
            <a:normAutofit/>
          </a:bodyPr>
          <a:lstStyle/>
          <a:p>
            <a:r>
              <a:rPr lang="cs-CZ" sz="2800"/>
              <a:t>E</a:t>
            </a:r>
            <a:r>
              <a:rPr lang="fr-FR" sz="2800"/>
              <a:t>ntre </a:t>
            </a:r>
            <a:r>
              <a:rPr lang="fr-FR" sz="2800" b="1" smtClean="0"/>
              <a:t>1</a:t>
            </a:r>
            <a:r>
              <a:rPr lang="cs-CZ" sz="2800" b="1" smtClean="0"/>
              <a:t>90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92</a:t>
            </a:r>
            <a:r>
              <a:rPr lang="fr-FR" sz="2800" b="1" smtClean="0"/>
              <a:t>0 </a:t>
            </a:r>
            <a:r>
              <a:rPr lang="cs-CZ" sz="2800" b="1"/>
              <a:t>- </a:t>
            </a:r>
            <a:r>
              <a:rPr lang="fr-FR" sz="2800" b="1"/>
              <a:t>939</a:t>
            </a:r>
            <a:r>
              <a:rPr lang="fr-FR" sz="2800" b="1" smtClean="0"/>
              <a:t> </a:t>
            </a:r>
            <a:r>
              <a:rPr lang="cs-CZ" sz="2800" smtClean="0"/>
              <a:t>trad.</a:t>
            </a:r>
            <a:r>
              <a:rPr lang="cs-CZ" sz="2800" b="1" smtClean="0"/>
              <a:t> </a:t>
            </a:r>
            <a:r>
              <a:rPr lang="cs-CZ" sz="2800"/>
              <a:t>de</a:t>
            </a:r>
            <a:r>
              <a:rPr lang="cs-CZ" sz="2800" b="1"/>
              <a:t> l´allemand</a:t>
            </a:r>
            <a:r>
              <a:rPr lang="fr-FR" sz="2800"/>
              <a:t>, </a:t>
            </a:r>
            <a:endParaRPr lang="cs-CZ" sz="2800"/>
          </a:p>
          <a:p>
            <a:r>
              <a:rPr lang="fr-FR" sz="2800"/>
              <a:t>entre </a:t>
            </a:r>
            <a:r>
              <a:rPr lang="fr-FR" sz="2800" b="1" smtClean="0"/>
              <a:t>1</a:t>
            </a:r>
            <a:r>
              <a:rPr lang="cs-CZ" sz="2800" b="1" smtClean="0"/>
              <a:t>92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94</a:t>
            </a:r>
            <a:r>
              <a:rPr lang="fr-FR" sz="2800" b="1" smtClean="0"/>
              <a:t>0</a:t>
            </a:r>
            <a:r>
              <a:rPr lang="fr-FR" sz="2800" smtClean="0"/>
              <a:t> </a:t>
            </a:r>
            <a:r>
              <a:rPr lang="cs-CZ" sz="2800" b="1"/>
              <a:t>- </a:t>
            </a:r>
            <a:r>
              <a:rPr lang="fr-FR" sz="2800" b="1"/>
              <a:t>2341</a:t>
            </a:r>
            <a:r>
              <a:rPr lang="fr-FR" sz="2800" b="1" smtClean="0"/>
              <a:t> </a:t>
            </a:r>
            <a:r>
              <a:rPr lang="cs-CZ" sz="2800" smtClean="0"/>
              <a:t>trad. </a:t>
            </a:r>
            <a:r>
              <a:rPr lang="cs-CZ" sz="2800"/>
              <a:t>de</a:t>
            </a:r>
            <a:r>
              <a:rPr lang="cs-CZ" sz="2800" b="1"/>
              <a:t> l´allemand,</a:t>
            </a:r>
            <a:r>
              <a:rPr lang="fr-FR" sz="2800"/>
              <a:t> </a:t>
            </a:r>
            <a:endParaRPr lang="cs-CZ" sz="2800"/>
          </a:p>
          <a:p>
            <a:r>
              <a:rPr lang="fr-FR" sz="2800"/>
              <a:t>entre </a:t>
            </a:r>
            <a:r>
              <a:rPr lang="fr-FR" sz="2800" b="1" smtClean="0"/>
              <a:t>1</a:t>
            </a:r>
            <a:r>
              <a:rPr lang="cs-CZ" sz="2800" b="1" smtClean="0"/>
              <a:t>94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96</a:t>
            </a:r>
            <a:r>
              <a:rPr lang="fr-FR" sz="2800" b="1" smtClean="0"/>
              <a:t>0 </a:t>
            </a:r>
            <a:r>
              <a:rPr lang="cs-CZ" sz="2800" b="1"/>
              <a:t>- </a:t>
            </a:r>
            <a:r>
              <a:rPr lang="fr-FR" sz="2800" b="1" smtClean="0"/>
              <a:t>2342</a:t>
            </a:r>
            <a:r>
              <a:rPr lang="fr-FR" sz="2800" smtClean="0"/>
              <a:t> </a:t>
            </a:r>
            <a:r>
              <a:rPr lang="cs-CZ" sz="2800" smtClean="0"/>
              <a:t>trad. </a:t>
            </a:r>
            <a:r>
              <a:rPr lang="cs-CZ" sz="2800"/>
              <a:t>de</a:t>
            </a:r>
            <a:r>
              <a:rPr lang="cs-CZ" sz="2800" b="1"/>
              <a:t> l´allemand.</a:t>
            </a:r>
          </a:p>
          <a:p>
            <a:r>
              <a:rPr lang="cs-CZ" sz="2800"/>
              <a:t>= Total - </a:t>
            </a:r>
            <a:r>
              <a:rPr lang="fr-FR" sz="2800" b="1" smtClean="0"/>
              <a:t>1</a:t>
            </a:r>
            <a:r>
              <a:rPr lang="cs-CZ" sz="2800" b="1" smtClean="0"/>
              <a:t>90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</a:t>
            </a:r>
            <a:r>
              <a:rPr lang="fr-FR" sz="2800" b="1" smtClean="0"/>
              <a:t>50</a:t>
            </a:r>
            <a:r>
              <a:rPr lang="cs-CZ" sz="2800" smtClean="0"/>
              <a:t> </a:t>
            </a:r>
            <a:r>
              <a:rPr lang="cs-CZ" sz="2800"/>
              <a:t>= </a:t>
            </a:r>
            <a:r>
              <a:rPr lang="fr-FR" sz="2800" b="1" smtClean="0"/>
              <a:t>4741</a:t>
            </a:r>
            <a:r>
              <a:rPr lang="fr-FR" sz="2800" smtClean="0"/>
              <a:t> </a:t>
            </a:r>
            <a:r>
              <a:rPr lang="cs-CZ" sz="2800"/>
              <a:t>traductions.</a:t>
            </a:r>
          </a:p>
          <a:p>
            <a:r>
              <a:rPr lang="cs-CZ" sz="2800"/>
              <a:t>E</a:t>
            </a:r>
            <a:r>
              <a:rPr lang="fr-FR" sz="2800"/>
              <a:t>ntre </a:t>
            </a:r>
            <a:r>
              <a:rPr lang="fr-FR" sz="2800" b="1" smtClean="0"/>
              <a:t>1</a:t>
            </a:r>
            <a:r>
              <a:rPr lang="cs-CZ" sz="2800" b="1" smtClean="0"/>
              <a:t>9</a:t>
            </a:r>
            <a:r>
              <a:rPr lang="cs-CZ" sz="2800" b="1"/>
              <a:t>6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98</a:t>
            </a:r>
            <a:r>
              <a:rPr lang="fr-FR" sz="2800" b="1" smtClean="0"/>
              <a:t>0</a:t>
            </a:r>
            <a:r>
              <a:rPr lang="cs-CZ" sz="2800" smtClean="0"/>
              <a:t> </a:t>
            </a:r>
            <a:r>
              <a:rPr lang="cs-CZ" sz="2800"/>
              <a:t>- </a:t>
            </a:r>
            <a:r>
              <a:rPr lang="fr-FR" sz="2800" b="1"/>
              <a:t>2318</a:t>
            </a:r>
            <a:r>
              <a:rPr lang="cs-CZ" sz="2800" smtClean="0"/>
              <a:t> trad. </a:t>
            </a:r>
            <a:r>
              <a:rPr lang="cs-CZ" sz="2800"/>
              <a:t>de</a:t>
            </a:r>
            <a:r>
              <a:rPr lang="cs-CZ" sz="2800" b="1"/>
              <a:t> l´allemand</a:t>
            </a:r>
            <a:endParaRPr lang="cs-CZ" sz="2800"/>
          </a:p>
          <a:p>
            <a:r>
              <a:rPr lang="fr-FR" sz="2800"/>
              <a:t>entre </a:t>
            </a:r>
            <a:r>
              <a:rPr lang="fr-FR" sz="2800" b="1" smtClean="0"/>
              <a:t>1</a:t>
            </a:r>
            <a:r>
              <a:rPr lang="cs-CZ" sz="2800" b="1" smtClean="0"/>
              <a:t>98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cs-CZ" sz="2800" b="1" smtClean="0"/>
              <a:t>200</a:t>
            </a:r>
            <a:r>
              <a:rPr lang="fr-FR" sz="2800" b="1" smtClean="0"/>
              <a:t>0</a:t>
            </a:r>
            <a:r>
              <a:rPr lang="cs-CZ" sz="2800" smtClean="0"/>
              <a:t> </a:t>
            </a:r>
            <a:r>
              <a:rPr lang="cs-CZ" sz="2800"/>
              <a:t>- </a:t>
            </a:r>
            <a:r>
              <a:rPr lang="fr-FR" sz="2800" b="1" smtClean="0"/>
              <a:t>12477</a:t>
            </a:r>
            <a:r>
              <a:rPr lang="fr-FR" sz="2800" smtClean="0"/>
              <a:t> </a:t>
            </a:r>
            <a:r>
              <a:rPr lang="cs-CZ" sz="2800" smtClean="0"/>
              <a:t>trad. </a:t>
            </a:r>
            <a:r>
              <a:rPr lang="cs-CZ" sz="2800"/>
              <a:t>de</a:t>
            </a:r>
            <a:r>
              <a:rPr lang="cs-CZ" sz="2800" b="1"/>
              <a:t> l´allemand</a:t>
            </a:r>
          </a:p>
          <a:p>
            <a:r>
              <a:rPr lang="fr-FR" sz="2800"/>
              <a:t>entre </a:t>
            </a:r>
            <a:r>
              <a:rPr lang="cs-CZ" sz="2800" b="1" smtClean="0"/>
              <a:t>2001</a:t>
            </a:r>
            <a:r>
              <a:rPr lang="fr-FR" sz="2800" b="1" smtClean="0"/>
              <a:t> </a:t>
            </a:r>
            <a:r>
              <a:rPr lang="fr-FR" sz="2800" b="1"/>
              <a:t>et </a:t>
            </a:r>
            <a:r>
              <a:rPr lang="cs-CZ" sz="2800" b="1" smtClean="0"/>
              <a:t>2015</a:t>
            </a:r>
            <a:r>
              <a:rPr lang="fr-FR" sz="2800" smtClean="0"/>
              <a:t> </a:t>
            </a:r>
            <a:r>
              <a:rPr lang="cs-CZ" sz="2800"/>
              <a:t>– </a:t>
            </a:r>
            <a:r>
              <a:rPr lang="fr-FR" sz="2800" b="1"/>
              <a:t>17043</a:t>
            </a:r>
            <a:r>
              <a:rPr lang="cs-CZ" sz="2800" b="1" smtClean="0"/>
              <a:t> </a:t>
            </a:r>
            <a:r>
              <a:rPr lang="cs-CZ" sz="2800" smtClean="0"/>
              <a:t>trad. </a:t>
            </a:r>
            <a:r>
              <a:rPr lang="cs-CZ" sz="2800"/>
              <a:t>de</a:t>
            </a:r>
            <a:r>
              <a:rPr lang="cs-CZ" sz="2800" b="1"/>
              <a:t> l´allemand</a:t>
            </a:r>
            <a:endParaRPr lang="cs-CZ" sz="2800"/>
          </a:p>
          <a:p>
            <a:r>
              <a:rPr lang="cs-CZ" sz="2800"/>
              <a:t>Total </a:t>
            </a:r>
            <a:r>
              <a:rPr lang="fr-FR" sz="2800" b="1" smtClean="0"/>
              <a:t>1</a:t>
            </a:r>
            <a:r>
              <a:rPr lang="cs-CZ" sz="2800" b="1" smtClean="0"/>
              <a:t>9</a:t>
            </a:r>
            <a:r>
              <a:rPr lang="fr-FR" sz="2800" b="1" smtClean="0"/>
              <a:t>51 </a:t>
            </a:r>
            <a:r>
              <a:rPr lang="fr-FR" sz="2800" b="1"/>
              <a:t>et </a:t>
            </a:r>
            <a:r>
              <a:rPr lang="cs-CZ" sz="2800" b="1" smtClean="0"/>
              <a:t>200</a:t>
            </a:r>
            <a:r>
              <a:rPr lang="fr-FR" sz="2800" b="1" smtClean="0"/>
              <a:t>0</a:t>
            </a:r>
            <a:r>
              <a:rPr lang="fr-FR" sz="2800" smtClean="0"/>
              <a:t> </a:t>
            </a:r>
            <a:r>
              <a:rPr lang="cs-CZ" sz="2800"/>
              <a:t>= </a:t>
            </a:r>
            <a:r>
              <a:rPr lang="fr-FR" sz="2800" b="1"/>
              <a:t>15638</a:t>
            </a:r>
            <a:r>
              <a:rPr lang="cs-CZ" sz="2800" b="1" smtClean="0"/>
              <a:t> </a:t>
            </a:r>
            <a:r>
              <a:rPr lang="cs-CZ" sz="2800" smtClean="0"/>
              <a:t>trad.</a:t>
            </a:r>
            <a:r>
              <a:rPr lang="cs-CZ" sz="2800" b="1" smtClean="0"/>
              <a:t> </a:t>
            </a:r>
            <a:r>
              <a:rPr lang="cs-CZ" sz="2800"/>
              <a:t>de</a:t>
            </a:r>
            <a:r>
              <a:rPr lang="cs-CZ" sz="2800" b="1"/>
              <a:t> l´allemand</a:t>
            </a:r>
          </a:p>
          <a:p>
            <a:r>
              <a:rPr lang="fr-FR" sz="2800"/>
              <a:t>(</a:t>
            </a:r>
            <a:r>
              <a:rPr lang="cs-CZ" sz="2800"/>
              <a:t>y </a:t>
            </a:r>
            <a:r>
              <a:rPr lang="fr-FR" sz="2800"/>
              <a:t>com</a:t>
            </a:r>
            <a:r>
              <a:rPr lang="cs-CZ" sz="2800"/>
              <a:t>p</a:t>
            </a:r>
            <a:r>
              <a:rPr lang="fr-FR" sz="2800"/>
              <a:t>ris les </a:t>
            </a:r>
            <a:r>
              <a:rPr lang="fr-FR" sz="2800" b="1"/>
              <a:t>rééditions</a:t>
            </a:r>
            <a:r>
              <a:rPr lang="fr-FR" sz="2800"/>
              <a:t> et </a:t>
            </a:r>
            <a:r>
              <a:rPr lang="fr-FR" sz="2800" b="1"/>
              <a:t>retraductions</a:t>
            </a:r>
            <a:r>
              <a:rPr lang="fr-FR" sz="2800"/>
              <a:t>)</a:t>
            </a:r>
            <a:endParaRPr lang="cs-CZ" sz="2800"/>
          </a:p>
          <a:p>
            <a:r>
              <a:rPr lang="fr-FR" sz="2800" i="1"/>
              <a:t>Bibliographie nationale tchèque </a:t>
            </a:r>
            <a:r>
              <a:rPr lang="fr-FR" sz="2800"/>
              <a:t>(ČNB, www.nkp.cz)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15596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smtClean="0"/>
              <a:t>Otokar Šimek (1878-1950)</a:t>
            </a:r>
            <a:endParaRPr lang="cs-CZ" sz="3200" b="1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9604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8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smtClean="0"/>
              <a:t>Jan Čep (1902-1974)</a:t>
            </a:r>
            <a:endParaRPr lang="cs-CZ" sz="3200" b="1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74441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smtClean="0"/>
              <a:t>Jaroslava Vobrubová-Koutecká (1891-1969)</a:t>
            </a:r>
            <a:endParaRPr lang="cs-CZ" sz="3200" b="1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5283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6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smtClean="0"/>
              <a:t>Zdeněk Hobzík (1900-1969)</a:t>
            </a:r>
            <a:endParaRPr lang="cs-CZ" sz="3200" b="1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6724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9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smtClean="0"/>
              <a:t>Josef Heyduk (1904-1994)</a:t>
            </a:r>
            <a:endParaRPr lang="cs-CZ" sz="3200" b="1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74441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b="1" smtClean="0"/>
              <a:t>Václav Černý (1905-1987)</a:t>
            </a:r>
            <a:endParaRPr lang="cs-CZ" sz="3200" b="1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10445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2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smtClean="0">
                <a:solidFill>
                  <a:sysClr val="windowText" lastClr="000000"/>
                </a:solidFill>
              </a:rPr>
              <a:t>Traductions tchèques du français 1910-1929</a:t>
            </a:r>
            <a:endParaRPr lang="cs-CZ" sz="3200" b="1">
              <a:solidFill>
                <a:sysClr val="windowText" lastClr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endParaRPr lang="cs-CZ" sz="2800"/>
          </a:p>
          <a:p>
            <a:endParaRPr lang="cs-CZ" sz="2800"/>
          </a:p>
          <a:p>
            <a:pPr marL="0" indent="0">
              <a:buNone/>
            </a:pPr>
            <a:r>
              <a:rPr lang="cs-CZ" sz="2800"/>
              <a:t> </a:t>
            </a:r>
          </a:p>
          <a:p>
            <a:pPr marL="0" indent="0">
              <a:buNone/>
            </a:pPr>
            <a:r>
              <a:rPr lang="cs-CZ" sz="2800"/>
              <a:t> 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cs-CZ" sz="2800" smtClean="0">
              <a:ea typeface="Calibri"/>
              <a:cs typeface="Times New Roman"/>
            </a:endParaRPr>
          </a:p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1" y="1060973"/>
            <a:ext cx="83529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0209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3200" smtClean="0"/>
              <a:t/>
            </a:r>
            <a:br>
              <a:rPr lang="cs-CZ" sz="3200" smtClean="0"/>
            </a:br>
            <a:r>
              <a:rPr lang="cs-CZ" sz="3200" b="1">
                <a:solidFill>
                  <a:sysClr val="windowText" lastClr="000000"/>
                </a:solidFill>
              </a:rPr>
              <a:t>Traductions tchèques du français </a:t>
            </a:r>
            <a:r>
              <a:rPr lang="cs-CZ" sz="3200" b="1" smtClean="0"/>
              <a:t>1930-1949</a:t>
            </a:r>
            <a:r>
              <a:rPr lang="cs-CZ" sz="3200"/>
              <a:t/>
            </a:r>
            <a:br>
              <a:rPr lang="cs-CZ" sz="3200"/>
            </a:br>
            <a:endParaRPr lang="cs-CZ" sz="320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280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019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>
                <a:solidFill>
                  <a:sysClr val="windowText" lastClr="000000"/>
                </a:solidFill>
              </a:rPr>
              <a:t>Traductions tchèques </a:t>
            </a:r>
            <a:r>
              <a:rPr lang="cs-CZ" sz="3200" b="1" smtClean="0">
                <a:solidFill>
                  <a:sysClr val="windowText" lastClr="000000"/>
                </a:solidFill>
              </a:rPr>
              <a:t>de l´allemand 1910-1929</a:t>
            </a:r>
            <a:endParaRPr lang="cs-CZ" sz="320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636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>
                <a:solidFill>
                  <a:sysClr val="windowText" lastClr="000000"/>
                </a:solidFill>
              </a:rPr>
              <a:t>Traductions tchèques </a:t>
            </a:r>
            <a:r>
              <a:rPr lang="cs-CZ" sz="3200" b="1" smtClean="0">
                <a:solidFill>
                  <a:sysClr val="windowText" lastClr="000000"/>
                </a:solidFill>
              </a:rPr>
              <a:t>de l´allemand 1930-1949</a:t>
            </a:r>
            <a:endParaRPr lang="cs-CZ" sz="320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7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fr-FR" sz="2800"/>
              <a:t>Traductions </a:t>
            </a:r>
            <a:r>
              <a:rPr lang="cs-CZ" sz="2800"/>
              <a:t>de </a:t>
            </a:r>
            <a:r>
              <a:rPr lang="cs-CZ" sz="2800" b="1"/>
              <a:t>l´anglais </a:t>
            </a:r>
            <a:r>
              <a:rPr lang="fr-FR" sz="2800" b="1"/>
              <a:t>en tchèque</a:t>
            </a:r>
            <a:r>
              <a:rPr lang="cs-CZ" sz="2800"/>
              <a:t> </a:t>
            </a:r>
            <a:r>
              <a:rPr lang="fr-FR" sz="2800" b="1"/>
              <a:t>(</a:t>
            </a:r>
            <a:r>
              <a:rPr lang="fr-FR" sz="2800" b="1" smtClean="0"/>
              <a:t>1</a:t>
            </a:r>
            <a:r>
              <a:rPr lang="cs-CZ" sz="2800" b="1" smtClean="0"/>
              <a:t>90</a:t>
            </a:r>
            <a:r>
              <a:rPr lang="fr-FR" sz="2800" b="1" smtClean="0"/>
              <a:t>1-</a:t>
            </a:r>
            <a:r>
              <a:rPr lang="cs-CZ" sz="2800" b="1" smtClean="0"/>
              <a:t>2015</a:t>
            </a:r>
            <a:r>
              <a:rPr lang="fr-FR" sz="2800" b="1" smtClean="0"/>
              <a:t>)</a:t>
            </a:r>
            <a:r>
              <a:rPr lang="fr-FR" sz="2800"/>
              <a:t> :</a:t>
            </a:r>
            <a:endParaRPr lang="cs-CZ" sz="28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cs-CZ" sz="2800"/>
              <a:t>E</a:t>
            </a:r>
            <a:r>
              <a:rPr lang="fr-FR" sz="2800"/>
              <a:t>ntre </a:t>
            </a:r>
            <a:r>
              <a:rPr lang="fr-FR" sz="2800" b="1" smtClean="0"/>
              <a:t>1</a:t>
            </a:r>
            <a:r>
              <a:rPr lang="cs-CZ" sz="2800" b="1" smtClean="0"/>
              <a:t>90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92</a:t>
            </a:r>
            <a:r>
              <a:rPr lang="fr-FR" sz="2800" b="1" smtClean="0"/>
              <a:t>0 </a:t>
            </a:r>
            <a:r>
              <a:rPr lang="cs-CZ" sz="2800" b="1"/>
              <a:t>- </a:t>
            </a:r>
            <a:r>
              <a:rPr lang="fr-FR" sz="2800" b="1"/>
              <a:t>1382</a:t>
            </a:r>
            <a:r>
              <a:rPr lang="fr-FR" sz="2800" smtClean="0"/>
              <a:t> </a:t>
            </a:r>
            <a:r>
              <a:rPr lang="cs-CZ" sz="2800"/>
              <a:t>traductions de </a:t>
            </a:r>
            <a:r>
              <a:rPr lang="cs-CZ" sz="2800" b="1"/>
              <a:t>l´anglais</a:t>
            </a:r>
            <a:r>
              <a:rPr lang="fr-FR" sz="2800"/>
              <a:t>, </a:t>
            </a:r>
            <a:endParaRPr lang="cs-CZ" sz="2800"/>
          </a:p>
          <a:p>
            <a:r>
              <a:rPr lang="fr-FR" sz="2800"/>
              <a:t>entre </a:t>
            </a:r>
            <a:r>
              <a:rPr lang="fr-FR" sz="2800" b="1" smtClean="0"/>
              <a:t>1</a:t>
            </a:r>
            <a:r>
              <a:rPr lang="cs-CZ" sz="2800" b="1" smtClean="0"/>
              <a:t>92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94</a:t>
            </a:r>
            <a:r>
              <a:rPr lang="fr-FR" sz="2800" b="1" smtClean="0"/>
              <a:t>0</a:t>
            </a:r>
            <a:r>
              <a:rPr lang="fr-FR" sz="2800" smtClean="0"/>
              <a:t> </a:t>
            </a:r>
            <a:r>
              <a:rPr lang="cs-CZ" sz="2800" b="1" smtClean="0"/>
              <a:t>– </a:t>
            </a:r>
            <a:r>
              <a:rPr lang="fr-FR" sz="2800" b="1" smtClean="0"/>
              <a:t>3791</a:t>
            </a:r>
            <a:r>
              <a:rPr lang="fr-FR" sz="2800" smtClean="0"/>
              <a:t> </a:t>
            </a:r>
            <a:r>
              <a:rPr lang="cs-CZ" sz="2800"/>
              <a:t>traductions de </a:t>
            </a:r>
            <a:r>
              <a:rPr lang="cs-CZ" sz="2800" b="1"/>
              <a:t>l´anglais,</a:t>
            </a:r>
            <a:r>
              <a:rPr lang="fr-FR" sz="2800"/>
              <a:t> </a:t>
            </a:r>
            <a:endParaRPr lang="cs-CZ" sz="2800"/>
          </a:p>
          <a:p>
            <a:r>
              <a:rPr lang="fr-FR" sz="2800"/>
              <a:t>entre </a:t>
            </a:r>
            <a:r>
              <a:rPr lang="fr-FR" sz="2800" b="1" smtClean="0"/>
              <a:t>1</a:t>
            </a:r>
            <a:r>
              <a:rPr lang="cs-CZ" sz="2800" b="1" smtClean="0"/>
              <a:t>94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96</a:t>
            </a:r>
            <a:r>
              <a:rPr lang="fr-FR" sz="2800" b="1" smtClean="0"/>
              <a:t>0 </a:t>
            </a:r>
            <a:r>
              <a:rPr lang="cs-CZ" sz="2800" b="1"/>
              <a:t>- </a:t>
            </a:r>
            <a:r>
              <a:rPr lang="fr-FR" sz="2800" b="1"/>
              <a:t>1909</a:t>
            </a:r>
            <a:r>
              <a:rPr lang="fr-FR" sz="2800" smtClean="0"/>
              <a:t> </a:t>
            </a:r>
            <a:r>
              <a:rPr lang="cs-CZ" sz="2800"/>
              <a:t>traductions de </a:t>
            </a:r>
            <a:r>
              <a:rPr lang="cs-CZ" sz="2800" b="1"/>
              <a:t>l´anglais.</a:t>
            </a:r>
          </a:p>
          <a:p>
            <a:r>
              <a:rPr lang="cs-CZ" sz="2800"/>
              <a:t>= Total - </a:t>
            </a:r>
            <a:r>
              <a:rPr lang="fr-FR" sz="2800" b="1" smtClean="0"/>
              <a:t>1</a:t>
            </a:r>
            <a:r>
              <a:rPr lang="cs-CZ" sz="2800" b="1" smtClean="0"/>
              <a:t>90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</a:t>
            </a:r>
            <a:r>
              <a:rPr lang="fr-FR" sz="2800" b="1" smtClean="0"/>
              <a:t>50</a:t>
            </a:r>
            <a:r>
              <a:rPr lang="cs-CZ" sz="2800" smtClean="0"/>
              <a:t> </a:t>
            </a:r>
            <a:r>
              <a:rPr lang="cs-CZ" sz="2800"/>
              <a:t>= </a:t>
            </a:r>
            <a:r>
              <a:rPr lang="fr-FR" sz="2800" b="1"/>
              <a:t>6277</a:t>
            </a:r>
            <a:r>
              <a:rPr lang="fr-FR" sz="2800" b="1" smtClean="0"/>
              <a:t> </a:t>
            </a:r>
            <a:r>
              <a:rPr lang="cs-CZ" sz="2800"/>
              <a:t>traductions.</a:t>
            </a:r>
          </a:p>
          <a:p>
            <a:r>
              <a:rPr lang="cs-CZ" sz="2800"/>
              <a:t>E</a:t>
            </a:r>
            <a:r>
              <a:rPr lang="fr-FR" sz="2800"/>
              <a:t>ntre </a:t>
            </a:r>
            <a:r>
              <a:rPr lang="fr-FR" sz="2800" b="1" smtClean="0"/>
              <a:t>1</a:t>
            </a:r>
            <a:r>
              <a:rPr lang="cs-CZ" sz="2800" b="1" smtClean="0"/>
              <a:t>96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fr-FR" sz="2800" b="1" smtClean="0"/>
              <a:t>1</a:t>
            </a:r>
            <a:r>
              <a:rPr lang="cs-CZ" sz="2800" b="1" smtClean="0"/>
              <a:t>98</a:t>
            </a:r>
            <a:r>
              <a:rPr lang="fr-FR" sz="2800" b="1" smtClean="0"/>
              <a:t>0</a:t>
            </a:r>
            <a:r>
              <a:rPr lang="cs-CZ" sz="2800" smtClean="0"/>
              <a:t> </a:t>
            </a:r>
            <a:r>
              <a:rPr lang="cs-CZ" sz="2800"/>
              <a:t>- </a:t>
            </a:r>
            <a:r>
              <a:rPr lang="fr-FR" sz="2800" b="1"/>
              <a:t>2602</a:t>
            </a:r>
            <a:r>
              <a:rPr lang="cs-CZ" sz="2800" b="1" smtClean="0"/>
              <a:t> </a:t>
            </a:r>
            <a:r>
              <a:rPr lang="cs-CZ" sz="2800"/>
              <a:t>traductions de </a:t>
            </a:r>
            <a:r>
              <a:rPr lang="cs-CZ" sz="2800" b="1"/>
              <a:t>l´anglais </a:t>
            </a:r>
            <a:endParaRPr lang="cs-CZ" sz="2800"/>
          </a:p>
          <a:p>
            <a:r>
              <a:rPr lang="fr-FR" sz="2800"/>
              <a:t>entre </a:t>
            </a:r>
            <a:r>
              <a:rPr lang="fr-FR" sz="2800" b="1" smtClean="0"/>
              <a:t>1</a:t>
            </a:r>
            <a:r>
              <a:rPr lang="cs-CZ" sz="2800" b="1" smtClean="0"/>
              <a:t>98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cs-CZ" sz="2800" b="1" smtClean="0"/>
              <a:t>200</a:t>
            </a:r>
            <a:r>
              <a:rPr lang="fr-FR" sz="2800" b="1" smtClean="0"/>
              <a:t>0</a:t>
            </a:r>
            <a:r>
              <a:rPr lang="cs-CZ" sz="2800" smtClean="0"/>
              <a:t> </a:t>
            </a:r>
            <a:r>
              <a:rPr lang="cs-CZ" sz="2800"/>
              <a:t>- </a:t>
            </a:r>
            <a:r>
              <a:rPr lang="fr-FR" sz="2800" b="1"/>
              <a:t>16699</a:t>
            </a:r>
            <a:r>
              <a:rPr lang="fr-FR" sz="2800" smtClean="0"/>
              <a:t> </a:t>
            </a:r>
            <a:r>
              <a:rPr lang="cs-CZ" sz="2800"/>
              <a:t>traductions de </a:t>
            </a:r>
            <a:r>
              <a:rPr lang="cs-CZ" sz="2800" b="1"/>
              <a:t>l´anglais </a:t>
            </a:r>
          </a:p>
          <a:p>
            <a:r>
              <a:rPr lang="fr-FR" sz="2800"/>
              <a:t>entre </a:t>
            </a:r>
            <a:r>
              <a:rPr lang="cs-CZ" sz="2800" b="1" smtClean="0"/>
              <a:t>200</a:t>
            </a:r>
            <a:r>
              <a:rPr lang="fr-FR" sz="2800" b="1" smtClean="0"/>
              <a:t>1 </a:t>
            </a:r>
            <a:r>
              <a:rPr lang="fr-FR" sz="2800" b="1"/>
              <a:t>et </a:t>
            </a:r>
            <a:r>
              <a:rPr lang="cs-CZ" sz="2800" b="1" smtClean="0"/>
              <a:t>2015</a:t>
            </a:r>
            <a:r>
              <a:rPr lang="fr-FR" sz="2800" smtClean="0"/>
              <a:t> </a:t>
            </a:r>
            <a:r>
              <a:rPr lang="cs-CZ" sz="2800"/>
              <a:t>– </a:t>
            </a:r>
            <a:r>
              <a:rPr lang="fr-FR" sz="2800" b="1"/>
              <a:t>39528</a:t>
            </a:r>
            <a:r>
              <a:rPr lang="cs-CZ" sz="2800" b="1" smtClean="0"/>
              <a:t> </a:t>
            </a:r>
            <a:r>
              <a:rPr lang="cs-CZ" sz="2800"/>
              <a:t>traductions</a:t>
            </a:r>
            <a:r>
              <a:rPr lang="cs-CZ" sz="2800" b="1"/>
              <a:t> </a:t>
            </a:r>
            <a:r>
              <a:rPr lang="cs-CZ" sz="2800"/>
              <a:t>de </a:t>
            </a:r>
            <a:r>
              <a:rPr lang="cs-CZ" sz="2800" b="1"/>
              <a:t>l´anglais </a:t>
            </a:r>
          </a:p>
          <a:p>
            <a:r>
              <a:rPr lang="cs-CZ" sz="2800"/>
              <a:t>Total </a:t>
            </a:r>
            <a:r>
              <a:rPr lang="fr-FR" sz="2800" b="1" smtClean="0"/>
              <a:t>1</a:t>
            </a:r>
            <a:r>
              <a:rPr lang="cs-CZ" sz="2800" b="1" smtClean="0"/>
              <a:t>9</a:t>
            </a:r>
            <a:r>
              <a:rPr lang="fr-FR" sz="2800" b="1" smtClean="0"/>
              <a:t>51 </a:t>
            </a:r>
            <a:r>
              <a:rPr lang="fr-FR" sz="2800" b="1"/>
              <a:t>et </a:t>
            </a:r>
            <a:r>
              <a:rPr lang="cs-CZ" sz="2800" b="1" smtClean="0"/>
              <a:t>200</a:t>
            </a:r>
            <a:r>
              <a:rPr lang="fr-FR" sz="2800" b="1" smtClean="0"/>
              <a:t>0</a:t>
            </a:r>
            <a:r>
              <a:rPr lang="fr-FR" sz="2800" smtClean="0"/>
              <a:t> </a:t>
            </a:r>
            <a:r>
              <a:rPr lang="cs-CZ" sz="2800"/>
              <a:t>= </a:t>
            </a:r>
            <a:r>
              <a:rPr lang="fr-FR" sz="2800" b="1"/>
              <a:t>20033</a:t>
            </a:r>
            <a:r>
              <a:rPr lang="cs-CZ" sz="2800" b="1" smtClean="0"/>
              <a:t> </a:t>
            </a:r>
            <a:r>
              <a:rPr lang="cs-CZ" sz="2800"/>
              <a:t>traductions</a:t>
            </a:r>
            <a:r>
              <a:rPr lang="cs-CZ" sz="2800" b="1"/>
              <a:t> </a:t>
            </a:r>
            <a:r>
              <a:rPr lang="cs-CZ" sz="2800"/>
              <a:t>de </a:t>
            </a:r>
            <a:r>
              <a:rPr lang="cs-CZ" sz="2800" b="1"/>
              <a:t>l´anglais </a:t>
            </a:r>
          </a:p>
          <a:p>
            <a:r>
              <a:rPr lang="fr-FR" sz="2800"/>
              <a:t>(</a:t>
            </a:r>
            <a:r>
              <a:rPr lang="cs-CZ" sz="2800"/>
              <a:t>y </a:t>
            </a:r>
            <a:r>
              <a:rPr lang="fr-FR" sz="2800"/>
              <a:t>com</a:t>
            </a:r>
            <a:r>
              <a:rPr lang="cs-CZ" sz="2800"/>
              <a:t>p</a:t>
            </a:r>
            <a:r>
              <a:rPr lang="fr-FR" sz="2800"/>
              <a:t>ris les </a:t>
            </a:r>
            <a:r>
              <a:rPr lang="fr-FR" sz="2800" b="1"/>
              <a:t>rééditions</a:t>
            </a:r>
            <a:r>
              <a:rPr lang="fr-FR" sz="2800"/>
              <a:t> et </a:t>
            </a:r>
            <a:r>
              <a:rPr lang="fr-FR" sz="2800" b="1"/>
              <a:t>retraductions</a:t>
            </a:r>
            <a:r>
              <a:rPr lang="fr-FR" sz="2800"/>
              <a:t>)</a:t>
            </a:r>
            <a:endParaRPr lang="cs-CZ" sz="2800"/>
          </a:p>
          <a:p>
            <a:r>
              <a:rPr lang="fr-FR" sz="2800" i="1"/>
              <a:t>Bibliographie nationale tchèque </a:t>
            </a:r>
            <a:r>
              <a:rPr lang="fr-FR" sz="2800"/>
              <a:t>(ČNB, www.nkp.cz</a:t>
            </a:r>
            <a:r>
              <a:rPr lang="fr-FR" sz="2800" smtClean="0"/>
              <a:t>)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3156383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cs-CZ" sz="3200" b="1">
                <a:solidFill>
                  <a:sysClr val="windowText" lastClr="000000"/>
                </a:solidFill>
              </a:rPr>
              <a:t>Traductions tchèques </a:t>
            </a:r>
            <a:r>
              <a:rPr lang="cs-CZ" sz="3200" b="1" smtClean="0">
                <a:solidFill>
                  <a:sysClr val="windowText" lastClr="000000"/>
                </a:solidFill>
              </a:rPr>
              <a:t>de l´anglais 1910-1929</a:t>
            </a:r>
            <a:endParaRPr lang="cs-CZ" sz="320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801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cs-CZ" sz="3200" b="1">
                <a:solidFill>
                  <a:sysClr val="windowText" lastClr="000000"/>
                </a:solidFill>
              </a:rPr>
              <a:t>Traductions tchèques </a:t>
            </a:r>
            <a:r>
              <a:rPr lang="cs-CZ" sz="3200" b="1" smtClean="0">
                <a:solidFill>
                  <a:sysClr val="windowText" lastClr="000000"/>
                </a:solidFill>
              </a:rPr>
              <a:t>de l´anglais 1930-1949</a:t>
            </a:r>
            <a:endParaRPr lang="cs-CZ" sz="320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604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smtClean="0">
                <a:solidFill>
                  <a:sysClr val="windowText" lastClr="000000"/>
                </a:solidFill>
              </a:rPr>
              <a:t>Traductions/livres </a:t>
            </a:r>
            <a:r>
              <a:rPr lang="cs-CZ" sz="3200" b="1">
                <a:solidFill>
                  <a:sysClr val="windowText" lastClr="000000"/>
                </a:solidFill>
              </a:rPr>
              <a:t>tchèques </a:t>
            </a:r>
            <a:r>
              <a:rPr lang="cs-CZ" sz="3200" b="1" smtClean="0">
                <a:solidFill>
                  <a:sysClr val="windowText" lastClr="000000"/>
                </a:solidFill>
              </a:rPr>
              <a:t>1910-1929</a:t>
            </a:r>
            <a:endParaRPr lang="cs-CZ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endParaRPr lang="cs-CZ"/>
          </a:p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49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2348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cs-CZ" sz="3200" b="1">
                <a:solidFill>
                  <a:sysClr val="windowText" lastClr="000000"/>
                </a:solidFill>
              </a:rPr>
              <a:t>Traductions/livres </a:t>
            </a:r>
            <a:r>
              <a:rPr lang="cs-CZ" sz="3200" b="1" smtClean="0">
                <a:solidFill>
                  <a:sysClr val="windowText" lastClr="000000"/>
                </a:solidFill>
              </a:rPr>
              <a:t>tchèques 1930-1949</a:t>
            </a:r>
            <a:endParaRPr lang="cs-CZ" sz="320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80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483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/>
              <a:t>Bibliographie</a:t>
            </a:r>
            <a:r>
              <a:rPr lang="cs-CZ" sz="4000" b="1" dirty="0" smtClean="0"/>
              <a:t> 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cs-CZ" sz="3600" dirty="0" err="1" smtClean="0"/>
              <a:t>Hrala</a:t>
            </a:r>
            <a:r>
              <a:rPr lang="cs-CZ" sz="3600" dirty="0" smtClean="0"/>
              <a:t>, Milan (</a:t>
            </a:r>
            <a:r>
              <a:rPr lang="cs-CZ" sz="3600" dirty="0" err="1" smtClean="0"/>
              <a:t>ed</a:t>
            </a:r>
            <a:r>
              <a:rPr lang="cs-CZ" sz="3600" dirty="0" smtClean="0"/>
              <a:t>.), </a:t>
            </a:r>
            <a:r>
              <a:rPr lang="cs-CZ" sz="3600" i="1" dirty="0" smtClean="0"/>
              <a:t>Kapitoly z dějin českého překladu</a:t>
            </a:r>
            <a:r>
              <a:rPr lang="cs-CZ" sz="3600" dirty="0" smtClean="0"/>
              <a:t>, Karolinum, Praha, 2002.</a:t>
            </a:r>
          </a:p>
          <a:p>
            <a:r>
              <a:rPr lang="cs-CZ" sz="3600" dirty="0" err="1" smtClean="0"/>
              <a:t>Pistorius</a:t>
            </a:r>
            <a:r>
              <a:rPr lang="cs-CZ" sz="3600" dirty="0" smtClean="0"/>
              <a:t>, </a:t>
            </a:r>
            <a:r>
              <a:rPr lang="cs-CZ" sz="3600" dirty="0" err="1" smtClean="0"/>
              <a:t>Georges</a:t>
            </a:r>
            <a:r>
              <a:rPr lang="cs-CZ" sz="3600" dirty="0" smtClean="0"/>
              <a:t> : </a:t>
            </a:r>
            <a:r>
              <a:rPr lang="cs-CZ" sz="3600" i="1" dirty="0" err="1" smtClean="0"/>
              <a:t>Destin</a:t>
            </a:r>
            <a:r>
              <a:rPr lang="cs-CZ" sz="3600" i="1" dirty="0" smtClean="0"/>
              <a:t> de la </a:t>
            </a:r>
            <a:r>
              <a:rPr lang="cs-CZ" sz="3600" i="1" dirty="0" err="1" smtClean="0"/>
              <a:t>culture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française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dans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une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démocratie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populaire</a:t>
            </a:r>
            <a:r>
              <a:rPr lang="cs-CZ" sz="3600" i="1" dirty="0" smtClean="0"/>
              <a:t>. La </a:t>
            </a:r>
            <a:r>
              <a:rPr lang="cs-CZ" sz="3600" i="1" dirty="0" err="1" smtClean="0"/>
              <a:t>présence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française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en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Tchécoslovaquie</a:t>
            </a:r>
            <a:r>
              <a:rPr lang="cs-CZ" sz="3600" i="1" dirty="0" smtClean="0"/>
              <a:t> (1948-1956)</a:t>
            </a:r>
            <a:r>
              <a:rPr lang="cs-CZ" sz="3600" dirty="0" smtClean="0"/>
              <a:t>, Paris, Les </a:t>
            </a:r>
            <a:r>
              <a:rPr lang="cs-CZ" sz="3600" dirty="0" err="1" smtClean="0"/>
              <a:t>Iles</a:t>
            </a:r>
            <a:r>
              <a:rPr lang="cs-CZ" sz="3600" dirty="0" smtClean="0"/>
              <a:t> d´</a:t>
            </a:r>
            <a:r>
              <a:rPr lang="cs-CZ" sz="3600" dirty="0" err="1" smtClean="0"/>
              <a:t>Or</a:t>
            </a:r>
            <a:r>
              <a:rPr lang="cs-CZ" sz="3600" dirty="0" smtClean="0"/>
              <a:t>, 1957.</a:t>
            </a:r>
          </a:p>
          <a:p>
            <a:r>
              <a:rPr lang="cs-CZ" sz="3600" dirty="0" smtClean="0"/>
              <a:t>Levý, Jiří, </a:t>
            </a:r>
            <a:r>
              <a:rPr lang="cs-CZ" sz="3600" i="1" dirty="0" smtClean="0"/>
              <a:t>České teorie překladu</a:t>
            </a:r>
            <a:r>
              <a:rPr lang="cs-CZ" sz="3600" dirty="0" smtClean="0"/>
              <a:t>. Praha, Stát. nakladatelství krásné literatury, hudby a umění, 1957.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Traductions</a:t>
            </a:r>
            <a:r>
              <a:rPr lang="cs-CZ" sz="3600" b="1" dirty="0" smtClean="0"/>
              <a:t> de la </a:t>
            </a:r>
            <a:r>
              <a:rPr lang="cs-CZ" sz="3600" b="1" dirty="0" err="1" smtClean="0"/>
              <a:t>poésie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fr-FR" sz="3600" dirty="0" smtClean="0"/>
              <a:t>Période riche en grands traducteurs de trois générations environ : </a:t>
            </a:r>
          </a:p>
          <a:p>
            <a:r>
              <a:rPr lang="fr-FR" sz="3600"/>
              <a:t>Arnošt </a:t>
            </a:r>
            <a:r>
              <a:rPr lang="fr-FR" sz="3600" smtClean="0"/>
              <a:t>Procházka</a:t>
            </a:r>
            <a:r>
              <a:rPr lang="cs-CZ" sz="3600" smtClean="0"/>
              <a:t> (1869-1925), </a:t>
            </a:r>
            <a:r>
              <a:rPr lang="fr-FR" sz="3600"/>
              <a:t>Viktor </a:t>
            </a:r>
            <a:r>
              <a:rPr lang="fr-FR" sz="3600" smtClean="0"/>
              <a:t>Dyk</a:t>
            </a:r>
            <a:r>
              <a:rPr lang="cs-CZ" sz="3600" smtClean="0"/>
              <a:t> (1877-1931)</a:t>
            </a:r>
            <a:r>
              <a:rPr lang="fr-FR" sz="3600" smtClean="0"/>
              <a:t>, </a:t>
            </a:r>
            <a:r>
              <a:rPr lang="cs-CZ" sz="3600" smtClean="0"/>
              <a:t>Emanuel z Lešehradu (1877-1955), Hanuš Jelínek (1878-1944)</a:t>
            </a:r>
            <a:endParaRPr lang="fr-FR" sz="3600"/>
          </a:p>
          <a:p>
            <a:r>
              <a:rPr lang="fr-FR" sz="3600" smtClean="0"/>
              <a:t>Otokar </a:t>
            </a:r>
            <a:r>
              <a:rPr lang="fr-FR" sz="3600"/>
              <a:t>Fischer, </a:t>
            </a:r>
            <a:r>
              <a:rPr lang="fr-FR" sz="3600" smtClean="0"/>
              <a:t>Jindřich </a:t>
            </a:r>
            <a:r>
              <a:rPr lang="fr-FR" sz="3600"/>
              <a:t>Hořejší</a:t>
            </a:r>
            <a:r>
              <a:rPr lang="fr-FR" sz="3600"/>
              <a:t>,</a:t>
            </a:r>
            <a:r>
              <a:rPr lang="cs-CZ" sz="3600" smtClean="0"/>
              <a:t> </a:t>
            </a:r>
            <a:r>
              <a:rPr lang="fr-FR" sz="3600"/>
              <a:t>Josef Palivec, </a:t>
            </a:r>
            <a:r>
              <a:rPr lang="fr-FR" sz="3600" smtClean="0"/>
              <a:t>Karel </a:t>
            </a:r>
            <a:r>
              <a:rPr lang="fr-FR" sz="3600"/>
              <a:t>Čapek,</a:t>
            </a:r>
            <a:r>
              <a:rPr lang="cs-CZ" sz="3600"/>
              <a:t> </a:t>
            </a:r>
            <a:endParaRPr lang="fr-FR" sz="3600" dirty="0" smtClean="0"/>
          </a:p>
          <a:p>
            <a:r>
              <a:rPr lang="fr-FR" sz="3600" smtClean="0"/>
              <a:t>Svatopluk Kadlec</a:t>
            </a:r>
            <a:r>
              <a:rPr lang="cs-CZ" sz="3600" smtClean="0"/>
              <a:t>, </a:t>
            </a:r>
            <a:r>
              <a:rPr lang="fr-FR" sz="3600"/>
              <a:t>Vítězslav Nezval, </a:t>
            </a:r>
            <a:r>
              <a:rPr lang="fr-FR" sz="3600" smtClean="0"/>
              <a:t>Zdeněk </a:t>
            </a:r>
            <a:r>
              <a:rPr lang="fr-FR" sz="3600"/>
              <a:t>Kalista</a:t>
            </a:r>
            <a:r>
              <a:rPr lang="fr-FR" sz="3600"/>
              <a:t>, </a:t>
            </a:r>
            <a:r>
              <a:rPr lang="fr-FR" sz="3600" smtClean="0"/>
              <a:t>Otto </a:t>
            </a:r>
            <a:r>
              <a:rPr lang="fr-FR" sz="3600" dirty="0" err="1" smtClean="0"/>
              <a:t>František</a:t>
            </a:r>
            <a:r>
              <a:rPr lang="fr-FR" sz="3600" dirty="0" smtClean="0"/>
              <a:t> </a:t>
            </a:r>
            <a:r>
              <a:rPr lang="fr-FR" sz="3600" dirty="0" err="1" smtClean="0"/>
              <a:t>Babler</a:t>
            </a:r>
            <a:r>
              <a:rPr lang="fr-FR" sz="3600" smtClean="0"/>
              <a:t>, </a:t>
            </a:r>
            <a:r>
              <a:rPr lang="cs-CZ" sz="3600" smtClean="0"/>
              <a:t> </a:t>
            </a:r>
            <a:r>
              <a:rPr lang="fr-FR" sz="3600" smtClean="0"/>
              <a:t> </a:t>
            </a:r>
            <a:r>
              <a:rPr lang="fr-FR" sz="3600" smtClean="0"/>
              <a:t>Karel </a:t>
            </a:r>
            <a:r>
              <a:rPr lang="fr-FR" sz="3600" smtClean="0"/>
              <a:t>Teige</a:t>
            </a:r>
            <a:r>
              <a:rPr lang="cs-CZ" sz="3600" smtClean="0"/>
              <a:t>, Jaroslav Seifert</a:t>
            </a:r>
            <a:endParaRPr lang="fr-FR" sz="3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</a:t>
            </a:r>
            <a:r>
              <a:rPr lang="cs-CZ" sz="3200" b="1" dirty="0" err="1" smtClean="0"/>
              <a:t>poésie</a:t>
            </a:r>
            <a:r>
              <a:rPr lang="cs-CZ" sz="3200" b="1" dirty="0" smtClean="0"/>
              <a:t> - </a:t>
            </a:r>
            <a:r>
              <a:rPr lang="cs-CZ" sz="3200" b="1" dirty="0" err="1"/>
              <a:t>anthologies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292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Plusieurs traducteurs se réclamant de </a:t>
            </a:r>
            <a:r>
              <a:rPr lang="fr-FR" sz="3600" dirty="0" err="1" smtClean="0"/>
              <a:t>Vrchlický</a:t>
            </a:r>
            <a:r>
              <a:rPr lang="fr-FR" sz="3600" dirty="0" smtClean="0"/>
              <a:t> voulaient lui succéder en créant une grande anthologie de la poésie française.</a:t>
            </a:r>
          </a:p>
          <a:p>
            <a:r>
              <a:rPr lang="fr-FR" sz="3600" dirty="0" smtClean="0"/>
              <a:t>Ce n´est qu´après 1918 que ce projet datant des années d´avant 1914 était réalisé, par la publication de plusieurs anthologies plus petites:</a:t>
            </a:r>
            <a:endParaRPr lang="fr-FR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Traductions</a:t>
            </a:r>
            <a:r>
              <a:rPr lang="cs-CZ" sz="3200" b="1" dirty="0"/>
              <a:t> de la </a:t>
            </a:r>
            <a:r>
              <a:rPr lang="cs-CZ" sz="3200" b="1" dirty="0" err="1"/>
              <a:t>poésie</a:t>
            </a:r>
            <a:r>
              <a:rPr lang="cs-CZ" sz="3200" b="1" dirty="0"/>
              <a:t> - </a:t>
            </a:r>
            <a:r>
              <a:rPr lang="cs-CZ" sz="3200" b="1" dirty="0" err="1"/>
              <a:t>anthologies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fr-FR" sz="3600" i="1" dirty="0" err="1" smtClean="0"/>
              <a:t>Francouzská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poezie</a:t>
            </a:r>
            <a:r>
              <a:rPr lang="fr-FR" sz="3600" i="1" dirty="0" smtClean="0"/>
              <a:t> nové </a:t>
            </a:r>
            <a:r>
              <a:rPr lang="fr-FR" sz="3600" i="1" dirty="0" err="1" smtClean="0"/>
              <a:t>doby</a:t>
            </a:r>
            <a:r>
              <a:rPr lang="fr-FR" sz="3600" dirty="0" smtClean="0"/>
              <a:t> </a:t>
            </a:r>
            <a:r>
              <a:rPr lang="fr-FR" sz="3600" smtClean="0"/>
              <a:t>de </a:t>
            </a:r>
            <a:r>
              <a:rPr lang="fr-FR" sz="3600" b="1" smtClean="0"/>
              <a:t>K</a:t>
            </a:r>
            <a:r>
              <a:rPr lang="cs-CZ" sz="3600" b="1" smtClean="0"/>
              <a:t>arel</a:t>
            </a:r>
            <a:r>
              <a:rPr lang="fr-FR" sz="3600" b="1" smtClean="0"/>
              <a:t> </a:t>
            </a:r>
            <a:r>
              <a:rPr lang="fr-FR" sz="3600" b="1" dirty="0" err="1" smtClean="0"/>
              <a:t>Čapek</a:t>
            </a:r>
            <a:r>
              <a:rPr lang="fr-FR" sz="3600" b="1" dirty="0" smtClean="0"/>
              <a:t> </a:t>
            </a:r>
            <a:r>
              <a:rPr lang="fr-FR" sz="3600" dirty="0" smtClean="0"/>
              <a:t>(1920, 1929, 1936)</a:t>
            </a:r>
          </a:p>
          <a:p>
            <a:r>
              <a:rPr lang="fr-FR" sz="3600" i="1" dirty="0" err="1" smtClean="0"/>
              <a:t>Ze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současné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poezie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francouzské</a:t>
            </a:r>
            <a:r>
              <a:rPr lang="fr-FR" sz="3600" i="1" dirty="0" smtClean="0"/>
              <a:t>. </a:t>
            </a:r>
            <a:r>
              <a:rPr lang="fr-FR" sz="3600" i="1" dirty="0" err="1" smtClean="0"/>
              <a:t>Od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symbolismu</a:t>
            </a:r>
            <a:r>
              <a:rPr lang="fr-FR" sz="3600" i="1" dirty="0" smtClean="0"/>
              <a:t> k </a:t>
            </a:r>
            <a:r>
              <a:rPr lang="fr-FR" sz="3600" i="1" dirty="0" err="1" smtClean="0"/>
              <a:t>dadaismu</a:t>
            </a:r>
            <a:r>
              <a:rPr lang="fr-FR" sz="3600" dirty="0" smtClean="0"/>
              <a:t> de </a:t>
            </a:r>
            <a:r>
              <a:rPr lang="fr-FR" sz="3600" b="1" dirty="0" err="1" smtClean="0"/>
              <a:t>Hanuš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Jelínek</a:t>
            </a:r>
            <a:r>
              <a:rPr lang="fr-FR" sz="3600" b="1" dirty="0" smtClean="0"/>
              <a:t> </a:t>
            </a:r>
            <a:r>
              <a:rPr lang="fr-FR" sz="3600" dirty="0" smtClean="0"/>
              <a:t>(1925, élargie sous le titre </a:t>
            </a:r>
            <a:r>
              <a:rPr lang="fr-FR" sz="3600" i="1" dirty="0" err="1" smtClean="0"/>
              <a:t>Má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Francie</a:t>
            </a:r>
            <a:r>
              <a:rPr lang="fr-FR" sz="3600" dirty="0" smtClean="0"/>
              <a:t>, 1938) </a:t>
            </a:r>
          </a:p>
          <a:p>
            <a:r>
              <a:rPr lang="fr-FR" sz="3600" i="1" dirty="0" err="1" smtClean="0"/>
              <a:t>Cizí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básníci</a:t>
            </a:r>
            <a:r>
              <a:rPr lang="fr-FR" sz="3600" dirty="0" smtClean="0"/>
              <a:t> (1919) de </a:t>
            </a:r>
            <a:r>
              <a:rPr lang="fr-FR" sz="3600" b="1" dirty="0" err="1" smtClean="0"/>
              <a:t>Arnošt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Procházka</a:t>
            </a:r>
            <a:endParaRPr lang="fr-FR" sz="3600" b="1" dirty="0" smtClean="0"/>
          </a:p>
          <a:p>
            <a:r>
              <a:rPr lang="fr-FR" sz="3600" b="1" smtClean="0"/>
              <a:t>V</a:t>
            </a:r>
            <a:r>
              <a:rPr lang="cs-CZ" sz="3600" b="1" smtClean="0"/>
              <a:t>ítězslav </a:t>
            </a:r>
            <a:r>
              <a:rPr lang="fr-FR" sz="3600" b="1" smtClean="0"/>
              <a:t>Nezval </a:t>
            </a:r>
            <a:r>
              <a:rPr lang="fr-FR" sz="3600" dirty="0" smtClean="0"/>
              <a:t>(participation) : </a:t>
            </a:r>
            <a:r>
              <a:rPr lang="fr-FR" sz="3600" i="1" dirty="0" err="1" smtClean="0"/>
              <a:t>Surrealismus</a:t>
            </a:r>
            <a:r>
              <a:rPr lang="fr-FR" sz="3600" dirty="0" smtClean="0"/>
              <a:t>(1936), </a:t>
            </a:r>
            <a:r>
              <a:rPr lang="fr-FR" sz="3600" i="1" dirty="0" err="1" smtClean="0"/>
              <a:t>Moderní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básnické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směry</a:t>
            </a:r>
            <a:r>
              <a:rPr lang="fr-FR" sz="3600" dirty="0" smtClean="0"/>
              <a:t> (1937)</a:t>
            </a:r>
          </a:p>
          <a:p>
            <a:endParaRPr lang="cs-CZ" sz="3600" dirty="0" smtClean="0"/>
          </a:p>
          <a:p>
            <a:pPr marL="0" indent="0">
              <a:buNone/>
            </a:pPr>
            <a:endParaRPr lang="cs-CZ" sz="3600" dirty="0"/>
          </a:p>
          <a:p>
            <a:endParaRPr lang="cs-CZ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2387</Words>
  <Application>Microsoft Office PowerPoint</Application>
  <PresentationFormat>Předvádění na obrazovce (4:3)</PresentationFormat>
  <Paragraphs>214</Paragraphs>
  <Slides>64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Motiv sady Office</vt:lpstr>
      <vt:lpstr>La littérature française traduite en Tchécoslovaquie entre 1918 et 1939</vt:lpstr>
      <vt:lpstr>Liberté x fidélité  dans l´histoire de la traduction tchèque</vt:lpstr>
      <vt:lpstr>Liberté x fidélité  dans l´histoire de la traduction tchèque</vt:lpstr>
      <vt:lpstr>Traductions du français en tchèque (1901-2015) :</vt:lpstr>
      <vt:lpstr>Traductions de l´allemand en tchèque (1901-2015) :</vt:lpstr>
      <vt:lpstr>Traductions de l´anglais en tchèque (1901-2015) :</vt:lpstr>
      <vt:lpstr>Traductions de la poésie</vt:lpstr>
      <vt:lpstr>Traductions de la poésie - anthologies</vt:lpstr>
      <vt:lpstr>Traductions de la poésie - anthologies</vt:lpstr>
      <vt:lpstr>Traductions de la poésie - anthologies</vt:lpstr>
      <vt:lpstr>Traductions de la poésie - poètes maudits </vt:lpstr>
      <vt:lpstr>Traductions de la poésie - poètes maudits </vt:lpstr>
      <vt:lpstr>Traductions de la poésie - poésie d´avant-garde </vt:lpstr>
      <vt:lpstr>Traductions de la poésie - poésie d´avant-garde </vt:lpstr>
      <vt:lpstr>Traductions de la poésie</vt:lpstr>
      <vt:lpstr>Traductions de la poésie</vt:lpstr>
      <vt:lpstr>Sigismund Bouška (1867-1942)</vt:lpstr>
      <vt:lpstr>Otokar Fischer (1883-1938)</vt:lpstr>
      <vt:lpstr>Jindřich Hořejší (1886-1941) </vt:lpstr>
      <vt:lpstr>Josef Palivec (1886-1975)</vt:lpstr>
      <vt:lpstr>Karel Čapek (1890-1938)</vt:lpstr>
      <vt:lpstr>Svatopluk Kadlec (1898-1971)</vt:lpstr>
      <vt:lpstr>Vítězslav Nezval (1900-1958)</vt:lpstr>
      <vt:lpstr>Jaroslav Seifert (1901-1986)</vt:lpstr>
      <vt:lpstr>Karel Teige (1900-1951)</vt:lpstr>
      <vt:lpstr>Zdeněk Kalista (1900-1982)</vt:lpstr>
      <vt:lpstr>Miloš Hlávka (1907-1945)</vt:lpstr>
      <vt:lpstr>Traductions du drame</vt:lpstr>
      <vt:lpstr>Traductions du drame</vt:lpstr>
      <vt:lpstr>Traductions du drame</vt:lpstr>
      <vt:lpstr>Traductions du drame</vt:lpstr>
      <vt:lpstr>Traductions du drame</vt:lpstr>
      <vt:lpstr>Traductions du drame</vt:lpstr>
      <vt:lpstr>Traductions du drame</vt:lpstr>
      <vt:lpstr>Jiří Voskovec (1905-1981)</vt:lpstr>
      <vt:lpstr>Traductions de la prose </vt:lpstr>
      <vt:lpstr>Traductions de la prose - traduction collective </vt:lpstr>
      <vt:lpstr>Traductions de la prose - traduction collective </vt:lpstr>
      <vt:lpstr>Traduction de la prose - projets éditoriaux </vt:lpstr>
      <vt:lpstr>Traduction de la prose</vt:lpstr>
      <vt:lpstr>Traduction de la prose</vt:lpstr>
      <vt:lpstr>Traduction de la prose</vt:lpstr>
      <vt:lpstr>Traduction de la prose - statistiques</vt:lpstr>
      <vt:lpstr>Traduction de la prose – statistiques 1931-1939</vt:lpstr>
      <vt:lpstr>Traduction de la prose – statistiques 1931-1939</vt:lpstr>
      <vt:lpstr>Traduction de la prose – statistiques 1931-1939</vt:lpstr>
      <vt:lpstr>Traduction de la prose – statistiques 1931-1939</vt:lpstr>
      <vt:lpstr>Traduction de la prose</vt:lpstr>
      <vt:lpstr>Jaroslav Zaorálek (1896-1947)</vt:lpstr>
      <vt:lpstr>Otokar Šimek (1878-1950)</vt:lpstr>
      <vt:lpstr>Jan Čep (1902-1974)</vt:lpstr>
      <vt:lpstr>Jaroslava Vobrubová-Koutecká (1891-1969)</vt:lpstr>
      <vt:lpstr>Zdeněk Hobzík (1900-1969)</vt:lpstr>
      <vt:lpstr>Josef Heyduk (1904-1994)</vt:lpstr>
      <vt:lpstr>Václav Černý (1905-1987)</vt:lpstr>
      <vt:lpstr>Traductions tchèques du français 1910-1929</vt:lpstr>
      <vt:lpstr> Traductions tchèques du français 1930-1949 </vt:lpstr>
      <vt:lpstr>Traductions tchèques de l´allemand 1910-1929</vt:lpstr>
      <vt:lpstr>Traductions tchèques de l´allemand 1930-1949</vt:lpstr>
      <vt:lpstr>Traductions tchèques de l´anglais 1910-1929</vt:lpstr>
      <vt:lpstr>Traductions tchèques de l´anglais 1930-1949</vt:lpstr>
      <vt:lpstr>Traductions/livres tchèques 1910-1929</vt:lpstr>
      <vt:lpstr>Traductions/livres tchèques 1930-1949</vt:lpstr>
      <vt:lpstr>Bibliographie :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littérature française traduite en Tchécoslovaquie entre 1918 et 1939</dc:title>
  <dc:creator>User</dc:creator>
  <cp:lastModifiedBy>HP</cp:lastModifiedBy>
  <cp:revision>84</cp:revision>
  <dcterms:created xsi:type="dcterms:W3CDTF">2012-11-08T13:06:10Z</dcterms:created>
  <dcterms:modified xsi:type="dcterms:W3CDTF">2016-10-30T07:33:56Z</dcterms:modified>
</cp:coreProperties>
</file>