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258" r:id="rId4"/>
    <p:sldId id="259" r:id="rId5"/>
    <p:sldId id="289" r:id="rId6"/>
    <p:sldId id="260" r:id="rId7"/>
    <p:sldId id="277" r:id="rId8"/>
    <p:sldId id="261" r:id="rId9"/>
    <p:sldId id="262" r:id="rId10"/>
    <p:sldId id="263" r:id="rId11"/>
    <p:sldId id="266" r:id="rId12"/>
    <p:sldId id="267" r:id="rId13"/>
    <p:sldId id="268" r:id="rId14"/>
    <p:sldId id="269" r:id="rId15"/>
    <p:sldId id="270" r:id="rId16"/>
    <p:sldId id="271" r:id="rId17"/>
    <p:sldId id="272" r:id="rId18"/>
    <p:sldId id="273" r:id="rId19"/>
    <p:sldId id="274" r:id="rId20"/>
    <p:sldId id="290" r:id="rId21"/>
    <p:sldId id="291" r:id="rId22"/>
    <p:sldId id="275" r:id="rId23"/>
    <p:sldId id="292" r:id="rId24"/>
    <p:sldId id="276" r:id="rId25"/>
    <p:sldId id="278" r:id="rId26"/>
    <p:sldId id="279" r:id="rId27"/>
    <p:sldId id="280" r:id="rId28"/>
    <p:sldId id="281" r:id="rId29"/>
    <p:sldId id="282" r:id="rId30"/>
    <p:sldId id="283" r:id="rId31"/>
    <p:sldId id="293" r:id="rId32"/>
    <p:sldId id="284" r:id="rId33"/>
    <p:sldId id="285" r:id="rId34"/>
    <p:sldId id="286" r:id="rId35"/>
    <p:sldId id="287" r:id="rId36"/>
    <p:sldId id="288" r:id="rId37"/>
  </p:sldIdLst>
  <p:sldSz cx="10080625" cy="7559675"/>
  <p:notesSz cx="6797675" cy="9929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75" userDrawn="1">
          <p15:clr>
            <a:srgbClr val="A4A3A4"/>
          </p15:clr>
        </p15:guide>
        <p15:guide id="2" pos="19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68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675"/>
        <p:guide pos="19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325" cy="498334"/>
          </a:xfrm>
          <a:prstGeom prst="rect">
            <a:avLst/>
          </a:prstGeom>
        </p:spPr>
        <p:txBody>
          <a:bodyPr vert="horz" lIns="83796" tIns="41898" rIns="83796" bIns="41898" rtlCol="0"/>
          <a:lstStyle>
            <a:lvl1pPr algn="l">
              <a:defRPr sz="1100"/>
            </a:lvl1pPr>
          </a:lstStyle>
          <a:p>
            <a:endParaRPr lang="cs-CZ"/>
          </a:p>
        </p:txBody>
      </p:sp>
      <p:sp>
        <p:nvSpPr>
          <p:cNvPr id="3" name="Zástupný symbol pro datum 2"/>
          <p:cNvSpPr>
            <a:spLocks noGrp="1"/>
          </p:cNvSpPr>
          <p:nvPr>
            <p:ph type="dt" sz="quarter" idx="1"/>
          </p:nvPr>
        </p:nvSpPr>
        <p:spPr>
          <a:xfrm>
            <a:off x="3849923" y="0"/>
            <a:ext cx="2946325" cy="498334"/>
          </a:xfrm>
          <a:prstGeom prst="rect">
            <a:avLst/>
          </a:prstGeom>
        </p:spPr>
        <p:txBody>
          <a:bodyPr vert="horz" lIns="83796" tIns="41898" rIns="83796" bIns="41898" rtlCol="0"/>
          <a:lstStyle>
            <a:lvl1pPr algn="r">
              <a:defRPr sz="1100"/>
            </a:lvl1pPr>
          </a:lstStyle>
          <a:p>
            <a:fld id="{15E834AB-4C79-409C-9C01-0BA6B62410A9}" type="datetimeFigureOut">
              <a:rPr lang="cs-CZ" smtClean="0"/>
              <a:t>2.3.2021</a:t>
            </a:fld>
            <a:endParaRPr lang="cs-CZ"/>
          </a:p>
        </p:txBody>
      </p:sp>
      <p:sp>
        <p:nvSpPr>
          <p:cNvPr id="4" name="Zástupný symbol pro zápatí 3"/>
          <p:cNvSpPr>
            <a:spLocks noGrp="1"/>
          </p:cNvSpPr>
          <p:nvPr>
            <p:ph type="ftr" sz="quarter" idx="2"/>
          </p:nvPr>
        </p:nvSpPr>
        <p:spPr>
          <a:xfrm>
            <a:off x="0" y="9431480"/>
            <a:ext cx="2946325" cy="498334"/>
          </a:xfrm>
          <a:prstGeom prst="rect">
            <a:avLst/>
          </a:prstGeom>
        </p:spPr>
        <p:txBody>
          <a:bodyPr vert="horz" lIns="83796" tIns="41898" rIns="83796" bIns="41898" rtlCol="0" anchor="b"/>
          <a:lstStyle>
            <a:lvl1pPr algn="l">
              <a:defRPr sz="1100"/>
            </a:lvl1pPr>
          </a:lstStyle>
          <a:p>
            <a:endParaRPr lang="cs-CZ"/>
          </a:p>
        </p:txBody>
      </p:sp>
      <p:sp>
        <p:nvSpPr>
          <p:cNvPr id="5" name="Zástupný symbol pro číslo snímku 4"/>
          <p:cNvSpPr>
            <a:spLocks noGrp="1"/>
          </p:cNvSpPr>
          <p:nvPr>
            <p:ph type="sldNum" sz="quarter" idx="3"/>
          </p:nvPr>
        </p:nvSpPr>
        <p:spPr>
          <a:xfrm>
            <a:off x="3849923" y="9431480"/>
            <a:ext cx="2946325" cy="498334"/>
          </a:xfrm>
          <a:prstGeom prst="rect">
            <a:avLst/>
          </a:prstGeom>
        </p:spPr>
        <p:txBody>
          <a:bodyPr vert="horz" lIns="83796" tIns="41898" rIns="83796" bIns="41898" rtlCol="0" anchor="b"/>
          <a:lstStyle>
            <a:lvl1pPr algn="r">
              <a:defRPr sz="1100"/>
            </a:lvl1pPr>
          </a:lstStyle>
          <a:p>
            <a:fld id="{4162B9EB-8819-44CD-BAB5-2ABB347D13B9}" type="slidenum">
              <a:rPr lang="cs-CZ" smtClean="0"/>
              <a:t>‹#›</a:t>
            </a:fld>
            <a:endParaRPr lang="cs-CZ"/>
          </a:p>
        </p:txBody>
      </p:sp>
    </p:spTree>
    <p:extLst>
      <p:ext uri="{BB962C8B-B14F-4D97-AF65-F5344CB8AC3E}">
        <p14:creationId xmlns:p14="http://schemas.microsoft.com/office/powerpoint/2010/main" val="1119942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97675" cy="9929813"/>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2050" name="Rectangle 2"/>
          <p:cNvSpPr>
            <a:spLocks noGrp="1" noRot="1" noChangeAspect="1" noChangeArrowheads="1"/>
          </p:cNvSpPr>
          <p:nvPr>
            <p:ph type="sldImg"/>
          </p:nvPr>
        </p:nvSpPr>
        <p:spPr bwMode="auto">
          <a:xfrm>
            <a:off x="917575" y="755650"/>
            <a:ext cx="4959350" cy="3719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1" name="Rectangle 3"/>
          <p:cNvSpPr>
            <a:spLocks noGrp="1" noChangeArrowheads="1"/>
          </p:cNvSpPr>
          <p:nvPr>
            <p:ph type="body"/>
          </p:nvPr>
        </p:nvSpPr>
        <p:spPr bwMode="auto">
          <a:xfrm>
            <a:off x="679482" y="4716478"/>
            <a:ext cx="5435856" cy="44658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cs-CZ" altLang="cs-CZ"/>
          </a:p>
        </p:txBody>
      </p:sp>
      <p:sp>
        <p:nvSpPr>
          <p:cNvPr id="2052" name="Rectangle 4"/>
          <p:cNvSpPr>
            <a:spLocks noGrp="1" noChangeArrowheads="1"/>
          </p:cNvSpPr>
          <p:nvPr>
            <p:ph type="hdr"/>
          </p:nvPr>
        </p:nvSpPr>
        <p:spPr bwMode="auto">
          <a:xfrm>
            <a:off x="0" y="0"/>
            <a:ext cx="2947753" cy="493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0" algn="l"/>
                <a:tab pos="410249" algn="l"/>
                <a:tab pos="821954" algn="l"/>
                <a:tab pos="1233658" algn="l"/>
                <a:tab pos="1645362" algn="l"/>
                <a:tab pos="2057066" algn="l"/>
                <a:tab pos="2468771" algn="l"/>
                <a:tab pos="2880474" algn="l"/>
                <a:tab pos="3292179" algn="l"/>
                <a:tab pos="3703883" algn="l"/>
                <a:tab pos="4115587" algn="l"/>
                <a:tab pos="4527291" algn="l"/>
                <a:tab pos="4938996" algn="l"/>
                <a:tab pos="5350699" algn="l"/>
                <a:tab pos="5762404" algn="l"/>
                <a:tab pos="6174108" algn="l"/>
                <a:tab pos="6585812" algn="l"/>
                <a:tab pos="6997516" algn="l"/>
                <a:tab pos="7409220" algn="l"/>
                <a:tab pos="7820924" algn="l"/>
                <a:tab pos="8232629" algn="l"/>
              </a:tabLst>
              <a:defRPr sz="1300">
                <a:solidFill>
                  <a:srgbClr val="000000"/>
                </a:solidFill>
                <a:latin typeface="Times New Roman" panose="02020603050405020304" pitchFamily="18" charset="0"/>
              </a:defRPr>
            </a:lvl1pPr>
          </a:lstStyle>
          <a:p>
            <a:endParaRPr lang="cs-CZ" altLang="cs-CZ"/>
          </a:p>
        </p:txBody>
      </p:sp>
      <p:sp>
        <p:nvSpPr>
          <p:cNvPr id="2053" name="Rectangle 5"/>
          <p:cNvSpPr>
            <a:spLocks noGrp="1" noChangeArrowheads="1"/>
          </p:cNvSpPr>
          <p:nvPr>
            <p:ph type="dt"/>
          </p:nvPr>
        </p:nvSpPr>
        <p:spPr bwMode="auto">
          <a:xfrm>
            <a:off x="3847068" y="0"/>
            <a:ext cx="2947752" cy="493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0" algn="l"/>
                <a:tab pos="410249" algn="l"/>
                <a:tab pos="821954" algn="l"/>
                <a:tab pos="1233658" algn="l"/>
                <a:tab pos="1645362" algn="l"/>
                <a:tab pos="2057066" algn="l"/>
                <a:tab pos="2468771" algn="l"/>
                <a:tab pos="2880474" algn="l"/>
                <a:tab pos="3292179" algn="l"/>
                <a:tab pos="3703883" algn="l"/>
                <a:tab pos="4115587" algn="l"/>
                <a:tab pos="4527291" algn="l"/>
                <a:tab pos="4938996" algn="l"/>
                <a:tab pos="5350699" algn="l"/>
                <a:tab pos="5762404" algn="l"/>
                <a:tab pos="6174108" algn="l"/>
                <a:tab pos="6585812" algn="l"/>
                <a:tab pos="6997516" algn="l"/>
                <a:tab pos="7409220" algn="l"/>
                <a:tab pos="7820924" algn="l"/>
                <a:tab pos="8232629" algn="l"/>
              </a:tabLst>
              <a:defRPr sz="1300">
                <a:solidFill>
                  <a:srgbClr val="000000"/>
                </a:solidFill>
                <a:latin typeface="Times New Roman" panose="02020603050405020304" pitchFamily="18" charset="0"/>
              </a:defRPr>
            </a:lvl1pPr>
          </a:lstStyle>
          <a:p>
            <a:endParaRPr lang="cs-CZ" altLang="cs-CZ"/>
          </a:p>
        </p:txBody>
      </p:sp>
      <p:sp>
        <p:nvSpPr>
          <p:cNvPr id="2054" name="Rectangle 6"/>
          <p:cNvSpPr>
            <a:spLocks noGrp="1" noChangeArrowheads="1"/>
          </p:cNvSpPr>
          <p:nvPr>
            <p:ph type="ftr"/>
          </p:nvPr>
        </p:nvSpPr>
        <p:spPr bwMode="auto">
          <a:xfrm>
            <a:off x="0" y="9432954"/>
            <a:ext cx="2947753" cy="493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0" algn="l"/>
                <a:tab pos="410249" algn="l"/>
                <a:tab pos="821954" algn="l"/>
                <a:tab pos="1233658" algn="l"/>
                <a:tab pos="1645362" algn="l"/>
                <a:tab pos="2057066" algn="l"/>
                <a:tab pos="2468771" algn="l"/>
                <a:tab pos="2880474" algn="l"/>
                <a:tab pos="3292179" algn="l"/>
                <a:tab pos="3703883" algn="l"/>
                <a:tab pos="4115587" algn="l"/>
                <a:tab pos="4527291" algn="l"/>
                <a:tab pos="4938996" algn="l"/>
                <a:tab pos="5350699" algn="l"/>
                <a:tab pos="5762404" algn="l"/>
                <a:tab pos="6174108" algn="l"/>
                <a:tab pos="6585812" algn="l"/>
                <a:tab pos="6997516" algn="l"/>
                <a:tab pos="7409220" algn="l"/>
                <a:tab pos="7820924" algn="l"/>
                <a:tab pos="8232629" algn="l"/>
              </a:tabLst>
              <a:defRPr sz="1300">
                <a:solidFill>
                  <a:srgbClr val="000000"/>
                </a:solidFill>
                <a:latin typeface="Times New Roman" panose="02020603050405020304" pitchFamily="18" charset="0"/>
              </a:defRPr>
            </a:lvl1pPr>
          </a:lstStyle>
          <a:p>
            <a:endParaRPr lang="cs-CZ" altLang="cs-CZ"/>
          </a:p>
        </p:txBody>
      </p:sp>
      <p:sp>
        <p:nvSpPr>
          <p:cNvPr id="2055" name="Rectangle 7"/>
          <p:cNvSpPr>
            <a:spLocks noGrp="1" noChangeArrowheads="1"/>
          </p:cNvSpPr>
          <p:nvPr>
            <p:ph type="sldNum"/>
          </p:nvPr>
        </p:nvSpPr>
        <p:spPr bwMode="auto">
          <a:xfrm>
            <a:off x="3847068" y="9432954"/>
            <a:ext cx="2947752" cy="493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0" algn="l"/>
                <a:tab pos="410249" algn="l"/>
                <a:tab pos="821954" algn="l"/>
                <a:tab pos="1233658" algn="l"/>
                <a:tab pos="1645362" algn="l"/>
                <a:tab pos="2057066" algn="l"/>
                <a:tab pos="2468771" algn="l"/>
                <a:tab pos="2880474" algn="l"/>
                <a:tab pos="3292179" algn="l"/>
                <a:tab pos="3703883" algn="l"/>
                <a:tab pos="4115587" algn="l"/>
                <a:tab pos="4527291" algn="l"/>
                <a:tab pos="4938996" algn="l"/>
                <a:tab pos="5350699" algn="l"/>
                <a:tab pos="5762404" algn="l"/>
                <a:tab pos="6174108" algn="l"/>
                <a:tab pos="6585812" algn="l"/>
                <a:tab pos="6997516" algn="l"/>
                <a:tab pos="7409220" algn="l"/>
                <a:tab pos="7820924" algn="l"/>
                <a:tab pos="8232629" algn="l"/>
              </a:tabLst>
              <a:defRPr sz="1300">
                <a:solidFill>
                  <a:srgbClr val="000000"/>
                </a:solidFill>
                <a:latin typeface="Times New Roman" panose="02020603050405020304" pitchFamily="18" charset="0"/>
              </a:defRPr>
            </a:lvl1pPr>
          </a:lstStyle>
          <a:p>
            <a:fld id="{5228F4BE-0B32-4D91-A8A3-57B999200719}"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EA72764-46BB-4BEF-B6F2-387A718A99F0}" type="slidenum">
              <a:rPr lang="cs-CZ" altLang="cs-CZ"/>
              <a:pPr/>
              <a:t>1</a:t>
            </a:fld>
            <a:endParaRPr lang="cs-CZ" altLang="cs-CZ"/>
          </a:p>
        </p:txBody>
      </p:sp>
      <p:sp>
        <p:nvSpPr>
          <p:cNvPr id="36865" name="Text Box 1"/>
          <p:cNvSpPr txBox="1">
            <a:spLocks noChangeArrowheads="1"/>
          </p:cNvSpPr>
          <p:nvPr/>
        </p:nvSpPr>
        <p:spPr bwMode="auto">
          <a:xfrm>
            <a:off x="994956" y="754872"/>
            <a:ext cx="4806335" cy="3722759"/>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36866" name="Rectangle 2"/>
          <p:cNvSpPr txBox="1">
            <a:spLocks noGrp="1" noChangeArrowheads="1"/>
          </p:cNvSpPr>
          <p:nvPr>
            <p:ph type="body"/>
          </p:nvPr>
        </p:nvSpPr>
        <p:spPr bwMode="auto">
          <a:xfrm>
            <a:off x="679482" y="4716478"/>
            <a:ext cx="5437284" cy="44673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79A6AF0-8203-4927-9AA9-348DCCEBEF4C}" type="slidenum">
              <a:rPr lang="cs-CZ" altLang="cs-CZ"/>
              <a:pPr/>
              <a:t>11</a:t>
            </a:fld>
            <a:endParaRPr lang="cs-CZ" altLang="cs-CZ"/>
          </a:p>
        </p:txBody>
      </p:sp>
      <p:sp>
        <p:nvSpPr>
          <p:cNvPr id="47105"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80D23F6-1E43-4263-8F03-F76C8F4DC542}" type="slidenum">
              <a:rPr lang="cs-CZ" altLang="cs-CZ"/>
              <a:pPr/>
              <a:t>12</a:t>
            </a:fld>
            <a:endParaRPr lang="cs-CZ" altLang="cs-CZ"/>
          </a:p>
        </p:txBody>
      </p:sp>
      <p:sp>
        <p:nvSpPr>
          <p:cNvPr id="48129"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3744630-02BD-4444-BBEE-7837F58E0321}" type="slidenum">
              <a:rPr lang="cs-CZ" altLang="cs-CZ"/>
              <a:pPr/>
              <a:t>13</a:t>
            </a:fld>
            <a:endParaRPr lang="cs-CZ" altLang="cs-CZ"/>
          </a:p>
        </p:txBody>
      </p:sp>
      <p:sp>
        <p:nvSpPr>
          <p:cNvPr id="49153"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A0C62B6-6F4A-4A44-857E-526786922D42}" type="slidenum">
              <a:rPr lang="cs-CZ" altLang="cs-CZ"/>
              <a:pPr/>
              <a:t>14</a:t>
            </a:fld>
            <a:endParaRPr lang="cs-CZ" altLang="cs-CZ"/>
          </a:p>
        </p:txBody>
      </p:sp>
      <p:sp>
        <p:nvSpPr>
          <p:cNvPr id="50177"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BCD7DB71-DD79-42A5-BB2B-CF7B6FD8DF5C}" type="slidenum">
              <a:rPr lang="cs-CZ" altLang="cs-CZ"/>
              <a:pPr/>
              <a:t>15</a:t>
            </a:fld>
            <a:endParaRPr lang="cs-CZ" altLang="cs-CZ"/>
          </a:p>
        </p:txBody>
      </p:sp>
      <p:sp>
        <p:nvSpPr>
          <p:cNvPr id="51201"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ED549E7-3942-45F8-A876-6192171B9AF6}" type="slidenum">
              <a:rPr lang="cs-CZ" altLang="cs-CZ"/>
              <a:pPr/>
              <a:t>16</a:t>
            </a:fld>
            <a:endParaRPr lang="cs-CZ" altLang="cs-CZ"/>
          </a:p>
        </p:txBody>
      </p:sp>
      <p:sp>
        <p:nvSpPr>
          <p:cNvPr id="52225"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E2145DE-7F0E-4D35-9075-753258B63320}" type="slidenum">
              <a:rPr lang="cs-CZ" altLang="cs-CZ"/>
              <a:pPr/>
              <a:t>17</a:t>
            </a:fld>
            <a:endParaRPr lang="cs-CZ" altLang="cs-CZ"/>
          </a:p>
        </p:txBody>
      </p:sp>
      <p:sp>
        <p:nvSpPr>
          <p:cNvPr id="53249"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A7DD1BF-40EB-4734-9923-0487A7E4C844}" type="slidenum">
              <a:rPr lang="cs-CZ" altLang="cs-CZ"/>
              <a:pPr/>
              <a:t>18</a:t>
            </a:fld>
            <a:endParaRPr lang="cs-CZ" altLang="cs-CZ"/>
          </a:p>
        </p:txBody>
      </p:sp>
      <p:sp>
        <p:nvSpPr>
          <p:cNvPr id="54273"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BEB80A2-E792-4EB7-BBF4-59A704D27E34}" type="slidenum">
              <a:rPr lang="cs-CZ" altLang="cs-CZ"/>
              <a:pPr/>
              <a:t>19</a:t>
            </a:fld>
            <a:endParaRPr lang="cs-CZ" altLang="cs-CZ"/>
          </a:p>
        </p:txBody>
      </p:sp>
      <p:sp>
        <p:nvSpPr>
          <p:cNvPr id="55297"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B26022D-8340-44C8-A78D-38D96E0D6200}" type="slidenum">
              <a:rPr lang="cs-CZ" altLang="cs-CZ"/>
              <a:pPr/>
              <a:t>22</a:t>
            </a:fld>
            <a:endParaRPr lang="cs-CZ" altLang="cs-CZ"/>
          </a:p>
        </p:txBody>
      </p:sp>
      <p:sp>
        <p:nvSpPr>
          <p:cNvPr id="56321"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DB04508-0135-4053-A9CD-A5E59F7AC394}" type="slidenum">
              <a:rPr lang="cs-CZ" altLang="cs-CZ"/>
              <a:pPr/>
              <a:t>2</a:t>
            </a:fld>
            <a:endParaRPr lang="cs-CZ" altLang="cs-CZ"/>
          </a:p>
        </p:txBody>
      </p:sp>
      <p:sp>
        <p:nvSpPr>
          <p:cNvPr id="37889" name="Text Box 1"/>
          <p:cNvSpPr txBox="1">
            <a:spLocks noChangeArrowheads="1"/>
          </p:cNvSpPr>
          <p:nvPr/>
        </p:nvSpPr>
        <p:spPr bwMode="auto">
          <a:xfrm>
            <a:off x="994956" y="754872"/>
            <a:ext cx="4806335" cy="3722759"/>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37890" name="Rectangle 2"/>
          <p:cNvSpPr txBox="1">
            <a:spLocks noGrp="1" noChangeArrowheads="1"/>
          </p:cNvSpPr>
          <p:nvPr>
            <p:ph type="body"/>
          </p:nvPr>
        </p:nvSpPr>
        <p:spPr bwMode="auto">
          <a:xfrm>
            <a:off x="679482" y="4716478"/>
            <a:ext cx="5437284" cy="44673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2BBB779-83B8-4E46-BBC5-B415DAB68E72}" type="slidenum">
              <a:rPr lang="cs-CZ" altLang="cs-CZ"/>
              <a:pPr/>
              <a:t>24</a:t>
            </a:fld>
            <a:endParaRPr lang="cs-CZ" altLang="cs-CZ"/>
          </a:p>
        </p:txBody>
      </p:sp>
      <p:sp>
        <p:nvSpPr>
          <p:cNvPr id="57345"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85255B8-7635-4D23-8207-D7E2CF8A8AA3}" type="slidenum">
              <a:rPr lang="cs-CZ" altLang="cs-CZ"/>
              <a:pPr/>
              <a:t>25</a:t>
            </a:fld>
            <a:endParaRPr lang="cs-CZ" altLang="cs-CZ"/>
          </a:p>
        </p:txBody>
      </p:sp>
      <p:sp>
        <p:nvSpPr>
          <p:cNvPr id="59393" name="Text Box 1"/>
          <p:cNvSpPr txBox="1">
            <a:spLocks noChangeArrowheads="1"/>
          </p:cNvSpPr>
          <p:nvPr/>
        </p:nvSpPr>
        <p:spPr bwMode="auto">
          <a:xfrm>
            <a:off x="994956" y="754872"/>
            <a:ext cx="4806335" cy="3722759"/>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59394" name="Rectangle 2"/>
          <p:cNvSpPr txBox="1">
            <a:spLocks noGrp="1" noChangeArrowheads="1"/>
          </p:cNvSpPr>
          <p:nvPr>
            <p:ph type="body"/>
          </p:nvPr>
        </p:nvSpPr>
        <p:spPr bwMode="auto">
          <a:xfrm>
            <a:off x="679482" y="4716478"/>
            <a:ext cx="5437284" cy="44673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9CED5F9-6D30-4286-BD8D-BB878B635ED3}" type="slidenum">
              <a:rPr lang="cs-CZ" altLang="cs-CZ"/>
              <a:pPr/>
              <a:t>26</a:t>
            </a:fld>
            <a:endParaRPr lang="cs-CZ" altLang="cs-CZ"/>
          </a:p>
        </p:txBody>
      </p:sp>
      <p:sp>
        <p:nvSpPr>
          <p:cNvPr id="60417"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A5F5C7C-D281-4450-9551-3790D3218AD0}" type="slidenum">
              <a:rPr lang="cs-CZ" altLang="cs-CZ"/>
              <a:pPr/>
              <a:t>27</a:t>
            </a:fld>
            <a:endParaRPr lang="cs-CZ" altLang="cs-CZ"/>
          </a:p>
        </p:txBody>
      </p:sp>
      <p:sp>
        <p:nvSpPr>
          <p:cNvPr id="61441"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87A580-64C4-469C-80D1-BBFB53A2812D}" type="slidenum">
              <a:rPr lang="cs-CZ" altLang="cs-CZ"/>
              <a:pPr/>
              <a:t>28</a:t>
            </a:fld>
            <a:endParaRPr lang="cs-CZ" altLang="cs-CZ"/>
          </a:p>
        </p:txBody>
      </p:sp>
      <p:sp>
        <p:nvSpPr>
          <p:cNvPr id="62465"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7D358A3-80F4-4B7C-86A6-35D1604766E1}" type="slidenum">
              <a:rPr lang="cs-CZ" altLang="cs-CZ"/>
              <a:pPr/>
              <a:t>29</a:t>
            </a:fld>
            <a:endParaRPr lang="cs-CZ" altLang="cs-CZ"/>
          </a:p>
        </p:txBody>
      </p:sp>
      <p:sp>
        <p:nvSpPr>
          <p:cNvPr id="63489"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0"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149B877-0FCF-4A5F-A157-69E2F5D70764}" type="slidenum">
              <a:rPr lang="cs-CZ" altLang="cs-CZ"/>
              <a:pPr/>
              <a:t>30</a:t>
            </a:fld>
            <a:endParaRPr lang="cs-CZ" altLang="cs-CZ"/>
          </a:p>
        </p:txBody>
      </p:sp>
      <p:sp>
        <p:nvSpPr>
          <p:cNvPr id="64513"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4"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BDB57FD-1761-428A-B0FD-539456A5E398}" type="slidenum">
              <a:rPr lang="cs-CZ" altLang="cs-CZ"/>
              <a:pPr/>
              <a:t>32</a:t>
            </a:fld>
            <a:endParaRPr lang="cs-CZ" altLang="cs-CZ"/>
          </a:p>
        </p:txBody>
      </p:sp>
      <p:sp>
        <p:nvSpPr>
          <p:cNvPr id="65537"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8"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F931785-4708-46CA-AD2A-D9377EADB6E1}" type="slidenum">
              <a:rPr lang="cs-CZ" altLang="cs-CZ"/>
              <a:pPr/>
              <a:t>33</a:t>
            </a:fld>
            <a:endParaRPr lang="cs-CZ" altLang="cs-CZ"/>
          </a:p>
        </p:txBody>
      </p:sp>
      <p:sp>
        <p:nvSpPr>
          <p:cNvPr id="66561"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2"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8D5834A-E6EE-42B8-8485-1DC1B0FD1EBA}" type="slidenum">
              <a:rPr lang="cs-CZ" altLang="cs-CZ"/>
              <a:pPr/>
              <a:t>34</a:t>
            </a:fld>
            <a:endParaRPr lang="cs-CZ" altLang="cs-CZ"/>
          </a:p>
        </p:txBody>
      </p:sp>
      <p:sp>
        <p:nvSpPr>
          <p:cNvPr id="67585"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6"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C212513-752D-4098-B6E7-6C55697A844F}" type="slidenum">
              <a:rPr lang="cs-CZ" altLang="cs-CZ"/>
              <a:pPr/>
              <a:t>3</a:t>
            </a:fld>
            <a:endParaRPr lang="cs-CZ" altLang="cs-CZ"/>
          </a:p>
        </p:txBody>
      </p:sp>
      <p:sp>
        <p:nvSpPr>
          <p:cNvPr id="38913" name="Text Box 1"/>
          <p:cNvSpPr txBox="1">
            <a:spLocks noChangeArrowheads="1"/>
          </p:cNvSpPr>
          <p:nvPr/>
        </p:nvSpPr>
        <p:spPr bwMode="auto">
          <a:xfrm>
            <a:off x="994956" y="754872"/>
            <a:ext cx="4806335" cy="3722759"/>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38914" name="Rectangle 2"/>
          <p:cNvSpPr txBox="1">
            <a:spLocks noGrp="1" noChangeArrowheads="1"/>
          </p:cNvSpPr>
          <p:nvPr>
            <p:ph type="body"/>
          </p:nvPr>
        </p:nvSpPr>
        <p:spPr bwMode="auto">
          <a:xfrm>
            <a:off x="679482" y="4716478"/>
            <a:ext cx="5437284" cy="44673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AFC1D2C-6DC4-4373-80F9-CB2ACBEC32F3}" type="slidenum">
              <a:rPr lang="cs-CZ" altLang="cs-CZ"/>
              <a:pPr/>
              <a:t>35</a:t>
            </a:fld>
            <a:endParaRPr lang="cs-CZ" altLang="cs-CZ"/>
          </a:p>
        </p:txBody>
      </p:sp>
      <p:sp>
        <p:nvSpPr>
          <p:cNvPr id="68609"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0"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6953351-D282-400D-9FEE-F5FF1578DD83}" type="slidenum">
              <a:rPr lang="cs-CZ" altLang="cs-CZ"/>
              <a:pPr/>
              <a:t>36</a:t>
            </a:fld>
            <a:endParaRPr lang="cs-CZ" altLang="cs-CZ"/>
          </a:p>
        </p:txBody>
      </p:sp>
      <p:sp>
        <p:nvSpPr>
          <p:cNvPr id="69633"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4"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47A0370-346C-4F0C-838A-16CCA502C396}" type="slidenum">
              <a:rPr lang="cs-CZ" altLang="cs-CZ"/>
              <a:pPr/>
              <a:t>4</a:t>
            </a:fld>
            <a:endParaRPr lang="cs-CZ" altLang="cs-CZ"/>
          </a:p>
        </p:txBody>
      </p:sp>
      <p:sp>
        <p:nvSpPr>
          <p:cNvPr id="39937" name="Text Box 1"/>
          <p:cNvSpPr txBox="1">
            <a:spLocks noChangeArrowheads="1"/>
          </p:cNvSpPr>
          <p:nvPr/>
        </p:nvSpPr>
        <p:spPr bwMode="auto">
          <a:xfrm>
            <a:off x="994956" y="754872"/>
            <a:ext cx="4806335" cy="3722759"/>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p>
        </p:txBody>
      </p:sp>
      <p:sp>
        <p:nvSpPr>
          <p:cNvPr id="39938" name="Rectangle 2"/>
          <p:cNvSpPr txBox="1">
            <a:spLocks noGrp="1" noChangeArrowheads="1"/>
          </p:cNvSpPr>
          <p:nvPr>
            <p:ph type="body"/>
          </p:nvPr>
        </p:nvSpPr>
        <p:spPr bwMode="auto">
          <a:xfrm>
            <a:off x="679482" y="4716478"/>
            <a:ext cx="5437284" cy="44673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DC88580-03F4-4DD3-A32C-FFAE2E18106E}" type="slidenum">
              <a:rPr lang="cs-CZ" altLang="cs-CZ"/>
              <a:pPr/>
              <a:t>6</a:t>
            </a:fld>
            <a:endParaRPr lang="cs-CZ" altLang="cs-CZ"/>
          </a:p>
        </p:txBody>
      </p:sp>
      <p:sp>
        <p:nvSpPr>
          <p:cNvPr id="40961"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0D3DF36-067D-40E2-ACA4-CCFBED6744D0}" type="slidenum">
              <a:rPr lang="cs-CZ" altLang="cs-CZ"/>
              <a:pPr/>
              <a:t>7</a:t>
            </a:fld>
            <a:endParaRPr lang="cs-CZ" altLang="cs-CZ"/>
          </a:p>
        </p:txBody>
      </p:sp>
      <p:sp>
        <p:nvSpPr>
          <p:cNvPr id="58369"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extLst>
      <p:ext uri="{BB962C8B-B14F-4D97-AF65-F5344CB8AC3E}">
        <p14:creationId xmlns:p14="http://schemas.microsoft.com/office/powerpoint/2010/main" val="442954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BBBD289-748F-4944-A14D-1554B74E7310}" type="slidenum">
              <a:rPr lang="cs-CZ" altLang="cs-CZ"/>
              <a:pPr/>
              <a:t>8</a:t>
            </a:fld>
            <a:endParaRPr lang="cs-CZ" altLang="cs-CZ"/>
          </a:p>
        </p:txBody>
      </p:sp>
      <p:sp>
        <p:nvSpPr>
          <p:cNvPr id="41985"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236B8B0-C8A6-4848-8C34-F1330C30D59F}" type="slidenum">
              <a:rPr lang="cs-CZ" altLang="cs-CZ"/>
              <a:pPr/>
              <a:t>9</a:t>
            </a:fld>
            <a:endParaRPr lang="cs-CZ" altLang="cs-CZ"/>
          </a:p>
        </p:txBody>
      </p:sp>
      <p:sp>
        <p:nvSpPr>
          <p:cNvPr id="43009"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F5EC8C2-826D-4359-88F6-B87583D9ECDA}" type="slidenum">
              <a:rPr lang="cs-CZ" altLang="cs-CZ"/>
              <a:pPr/>
              <a:t>10</a:t>
            </a:fld>
            <a:endParaRPr lang="cs-CZ" altLang="cs-CZ"/>
          </a:p>
        </p:txBody>
      </p:sp>
      <p:sp>
        <p:nvSpPr>
          <p:cNvPr id="44033" name="Rectangle 1"/>
          <p:cNvSpPr txBox="1">
            <a:spLocks noGrp="1" noRot="1" noChangeAspect="1" noChangeArrowheads="1"/>
          </p:cNvSpPr>
          <p:nvPr>
            <p:ph type="sldImg"/>
          </p:nvPr>
        </p:nvSpPr>
        <p:spPr bwMode="auto">
          <a:xfrm>
            <a:off x="917575" y="755650"/>
            <a:ext cx="4959350" cy="3721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Rectangle 2"/>
          <p:cNvSpPr txBox="1">
            <a:spLocks noGrp="1" noChangeArrowheads="1"/>
          </p:cNvSpPr>
          <p:nvPr>
            <p:ph type="body" idx="1"/>
          </p:nvPr>
        </p:nvSpPr>
        <p:spPr bwMode="auto">
          <a:xfrm>
            <a:off x="679482" y="4716478"/>
            <a:ext cx="5437284" cy="43832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96" tIns="41898" rIns="83796" bIns="41898" anchor="ctr"/>
          <a:lstStyle/>
          <a:p>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260475" y="1236663"/>
            <a:ext cx="7559675" cy="2632075"/>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idx="10"/>
          </p:nvPr>
        </p:nvSpPr>
        <p:spPr/>
        <p:txBody>
          <a:bodyPr/>
          <a:lstStyle>
            <a:lvl1pPr>
              <a:defRPr/>
            </a:lvl1pPr>
          </a:lstStyle>
          <a:p>
            <a:endParaRPr lang="cs-CZ" altLang="cs-CZ"/>
          </a:p>
        </p:txBody>
      </p:sp>
      <p:sp>
        <p:nvSpPr>
          <p:cNvPr id="5" name="Zástupný symbol pro zápatí 4"/>
          <p:cNvSpPr>
            <a:spLocks noGrp="1"/>
          </p:cNvSpPr>
          <p:nvPr>
            <p:ph type="ftr" idx="11"/>
          </p:nvPr>
        </p:nvSpPr>
        <p:spPr/>
        <p:txBody>
          <a:bodyPr/>
          <a:lstStyle>
            <a:lvl1pPr>
              <a:defRPr/>
            </a:lvl1pPr>
          </a:lstStyle>
          <a:p>
            <a:endParaRPr lang="cs-CZ" altLang="cs-CZ"/>
          </a:p>
        </p:txBody>
      </p:sp>
      <p:sp>
        <p:nvSpPr>
          <p:cNvPr id="6" name="Zástupný symbol pro číslo snímku 5"/>
          <p:cNvSpPr>
            <a:spLocks noGrp="1"/>
          </p:cNvSpPr>
          <p:nvPr>
            <p:ph type="sldNum" idx="12"/>
          </p:nvPr>
        </p:nvSpPr>
        <p:spPr/>
        <p:txBody>
          <a:bodyPr/>
          <a:lstStyle>
            <a:lvl1pPr>
              <a:defRPr/>
            </a:lvl1pPr>
          </a:lstStyle>
          <a:p>
            <a:fld id="{7C5B9DA4-A7C7-464A-B128-3F987D2B80C0}" type="slidenum">
              <a:rPr lang="cs-CZ" altLang="cs-CZ"/>
              <a:pPr/>
              <a:t>‹#›</a:t>
            </a:fld>
            <a:endParaRPr lang="cs-CZ" altLang="cs-CZ"/>
          </a:p>
        </p:txBody>
      </p:sp>
    </p:spTree>
    <p:extLst>
      <p:ext uri="{BB962C8B-B14F-4D97-AF65-F5344CB8AC3E}">
        <p14:creationId xmlns:p14="http://schemas.microsoft.com/office/powerpoint/2010/main" val="199821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idx="10"/>
          </p:nvPr>
        </p:nvSpPr>
        <p:spPr/>
        <p:txBody>
          <a:bodyPr/>
          <a:lstStyle>
            <a:lvl1pPr>
              <a:defRPr/>
            </a:lvl1pPr>
          </a:lstStyle>
          <a:p>
            <a:endParaRPr lang="cs-CZ" altLang="cs-CZ"/>
          </a:p>
        </p:txBody>
      </p:sp>
      <p:sp>
        <p:nvSpPr>
          <p:cNvPr id="5" name="Zástupný symbol pro zápatí 4"/>
          <p:cNvSpPr>
            <a:spLocks noGrp="1"/>
          </p:cNvSpPr>
          <p:nvPr>
            <p:ph type="ftr" idx="11"/>
          </p:nvPr>
        </p:nvSpPr>
        <p:spPr/>
        <p:txBody>
          <a:bodyPr/>
          <a:lstStyle>
            <a:lvl1pPr>
              <a:defRPr/>
            </a:lvl1pPr>
          </a:lstStyle>
          <a:p>
            <a:endParaRPr lang="cs-CZ" altLang="cs-CZ"/>
          </a:p>
        </p:txBody>
      </p:sp>
      <p:sp>
        <p:nvSpPr>
          <p:cNvPr id="6" name="Zástupný symbol pro číslo snímku 5"/>
          <p:cNvSpPr>
            <a:spLocks noGrp="1"/>
          </p:cNvSpPr>
          <p:nvPr>
            <p:ph type="sldNum" idx="12"/>
          </p:nvPr>
        </p:nvSpPr>
        <p:spPr/>
        <p:txBody>
          <a:bodyPr/>
          <a:lstStyle>
            <a:lvl1pPr>
              <a:defRPr/>
            </a:lvl1pPr>
          </a:lstStyle>
          <a:p>
            <a:fld id="{FEA51E7B-9FA0-44DD-9BA5-1572BEEB995D}" type="slidenum">
              <a:rPr lang="cs-CZ" altLang="cs-CZ"/>
              <a:pPr/>
              <a:t>‹#›</a:t>
            </a:fld>
            <a:endParaRPr lang="cs-CZ" altLang="cs-CZ"/>
          </a:p>
        </p:txBody>
      </p:sp>
    </p:spTree>
    <p:extLst>
      <p:ext uri="{BB962C8B-B14F-4D97-AF65-F5344CB8AC3E}">
        <p14:creationId xmlns:p14="http://schemas.microsoft.com/office/powerpoint/2010/main" val="2199347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304088" y="301625"/>
            <a:ext cx="2266950" cy="645318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3238" y="301625"/>
            <a:ext cx="6648450" cy="645318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idx="10"/>
          </p:nvPr>
        </p:nvSpPr>
        <p:spPr/>
        <p:txBody>
          <a:bodyPr/>
          <a:lstStyle>
            <a:lvl1pPr>
              <a:defRPr/>
            </a:lvl1pPr>
          </a:lstStyle>
          <a:p>
            <a:endParaRPr lang="cs-CZ" altLang="cs-CZ"/>
          </a:p>
        </p:txBody>
      </p:sp>
      <p:sp>
        <p:nvSpPr>
          <p:cNvPr id="5" name="Zástupný symbol pro zápatí 4"/>
          <p:cNvSpPr>
            <a:spLocks noGrp="1"/>
          </p:cNvSpPr>
          <p:nvPr>
            <p:ph type="ftr" idx="11"/>
          </p:nvPr>
        </p:nvSpPr>
        <p:spPr/>
        <p:txBody>
          <a:bodyPr/>
          <a:lstStyle>
            <a:lvl1pPr>
              <a:defRPr/>
            </a:lvl1pPr>
          </a:lstStyle>
          <a:p>
            <a:endParaRPr lang="cs-CZ" altLang="cs-CZ"/>
          </a:p>
        </p:txBody>
      </p:sp>
      <p:sp>
        <p:nvSpPr>
          <p:cNvPr id="6" name="Zástupný symbol pro číslo snímku 5"/>
          <p:cNvSpPr>
            <a:spLocks noGrp="1"/>
          </p:cNvSpPr>
          <p:nvPr>
            <p:ph type="sldNum" idx="12"/>
          </p:nvPr>
        </p:nvSpPr>
        <p:spPr/>
        <p:txBody>
          <a:bodyPr/>
          <a:lstStyle>
            <a:lvl1pPr>
              <a:defRPr/>
            </a:lvl1pPr>
          </a:lstStyle>
          <a:p>
            <a:fld id="{C39E0580-C02C-45D5-94EB-F960E9F92DC2}" type="slidenum">
              <a:rPr lang="cs-CZ" altLang="cs-CZ"/>
              <a:pPr/>
              <a:t>‹#›</a:t>
            </a:fld>
            <a:endParaRPr lang="cs-CZ" altLang="cs-CZ"/>
          </a:p>
        </p:txBody>
      </p:sp>
    </p:spTree>
    <p:extLst>
      <p:ext uri="{BB962C8B-B14F-4D97-AF65-F5344CB8AC3E}">
        <p14:creationId xmlns:p14="http://schemas.microsoft.com/office/powerpoint/2010/main" val="2774295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503238" y="301625"/>
            <a:ext cx="9067800" cy="1258888"/>
          </a:xfrm>
        </p:spPr>
        <p:txBody>
          <a:bodyPr/>
          <a:lstStyle/>
          <a:p>
            <a:r>
              <a:rPr lang="cs-CZ"/>
              <a:t>Kliknutím lze upravit styl.</a:t>
            </a:r>
          </a:p>
        </p:txBody>
      </p:sp>
      <p:sp>
        <p:nvSpPr>
          <p:cNvPr id="3" name="Zástupný symbol pro datum 2"/>
          <p:cNvSpPr>
            <a:spLocks noGrp="1"/>
          </p:cNvSpPr>
          <p:nvPr>
            <p:ph type="dt" idx="10"/>
          </p:nvPr>
        </p:nvSpPr>
        <p:spPr>
          <a:xfrm>
            <a:off x="503238" y="6886575"/>
            <a:ext cx="2344737" cy="517525"/>
          </a:xfrm>
        </p:spPr>
        <p:txBody>
          <a:bodyPr/>
          <a:lstStyle>
            <a:lvl1pPr>
              <a:defRPr/>
            </a:lvl1pPr>
          </a:lstStyle>
          <a:p>
            <a:endParaRPr lang="cs-CZ" altLang="cs-CZ"/>
          </a:p>
        </p:txBody>
      </p:sp>
      <p:sp>
        <p:nvSpPr>
          <p:cNvPr id="4" name="Zástupný symbol pro zápatí 3"/>
          <p:cNvSpPr>
            <a:spLocks noGrp="1"/>
          </p:cNvSpPr>
          <p:nvPr>
            <p:ph type="ftr" idx="11"/>
          </p:nvPr>
        </p:nvSpPr>
        <p:spPr>
          <a:xfrm>
            <a:off x="3448050" y="6886575"/>
            <a:ext cx="3192463" cy="517525"/>
          </a:xfrm>
        </p:spPr>
        <p:txBody>
          <a:bodyPr/>
          <a:lstStyle>
            <a:lvl1pPr>
              <a:defRPr/>
            </a:lvl1pPr>
          </a:lstStyle>
          <a:p>
            <a:endParaRPr lang="cs-CZ" altLang="cs-CZ"/>
          </a:p>
        </p:txBody>
      </p:sp>
      <p:sp>
        <p:nvSpPr>
          <p:cNvPr id="5" name="Zástupný symbol pro číslo snímku 4"/>
          <p:cNvSpPr>
            <a:spLocks noGrp="1"/>
          </p:cNvSpPr>
          <p:nvPr>
            <p:ph type="sldNum" idx="12"/>
          </p:nvPr>
        </p:nvSpPr>
        <p:spPr>
          <a:xfrm>
            <a:off x="7227888" y="6886575"/>
            <a:ext cx="2344737" cy="517525"/>
          </a:xfrm>
        </p:spPr>
        <p:txBody>
          <a:bodyPr/>
          <a:lstStyle>
            <a:lvl1pPr>
              <a:defRPr/>
            </a:lvl1pPr>
          </a:lstStyle>
          <a:p>
            <a:fld id="{93EC2EC8-016B-46CE-8C19-3ABD70EF0A29}" type="slidenum">
              <a:rPr lang="cs-CZ" altLang="cs-CZ"/>
              <a:pPr/>
              <a:t>‹#›</a:t>
            </a:fld>
            <a:endParaRPr lang="cs-CZ" altLang="cs-CZ"/>
          </a:p>
        </p:txBody>
      </p:sp>
    </p:spTree>
    <p:extLst>
      <p:ext uri="{BB962C8B-B14F-4D97-AF65-F5344CB8AC3E}">
        <p14:creationId xmlns:p14="http://schemas.microsoft.com/office/powerpoint/2010/main" val="33597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idx="10"/>
          </p:nvPr>
        </p:nvSpPr>
        <p:spPr/>
        <p:txBody>
          <a:bodyPr/>
          <a:lstStyle>
            <a:lvl1pPr>
              <a:defRPr/>
            </a:lvl1pPr>
          </a:lstStyle>
          <a:p>
            <a:endParaRPr lang="cs-CZ" altLang="cs-CZ"/>
          </a:p>
        </p:txBody>
      </p:sp>
      <p:sp>
        <p:nvSpPr>
          <p:cNvPr id="5" name="Zástupný symbol pro zápatí 4"/>
          <p:cNvSpPr>
            <a:spLocks noGrp="1"/>
          </p:cNvSpPr>
          <p:nvPr>
            <p:ph type="ftr" idx="11"/>
          </p:nvPr>
        </p:nvSpPr>
        <p:spPr/>
        <p:txBody>
          <a:bodyPr/>
          <a:lstStyle>
            <a:lvl1pPr>
              <a:defRPr/>
            </a:lvl1pPr>
          </a:lstStyle>
          <a:p>
            <a:endParaRPr lang="cs-CZ" altLang="cs-CZ"/>
          </a:p>
        </p:txBody>
      </p:sp>
      <p:sp>
        <p:nvSpPr>
          <p:cNvPr id="6" name="Zástupný symbol pro číslo snímku 5"/>
          <p:cNvSpPr>
            <a:spLocks noGrp="1"/>
          </p:cNvSpPr>
          <p:nvPr>
            <p:ph type="sldNum" idx="12"/>
          </p:nvPr>
        </p:nvSpPr>
        <p:spPr/>
        <p:txBody>
          <a:bodyPr/>
          <a:lstStyle>
            <a:lvl1pPr>
              <a:defRPr/>
            </a:lvl1pPr>
          </a:lstStyle>
          <a:p>
            <a:fld id="{76ABF59F-4183-42E1-B171-EDE75C15EA24}" type="slidenum">
              <a:rPr lang="cs-CZ" altLang="cs-CZ"/>
              <a:pPr/>
              <a:t>‹#›</a:t>
            </a:fld>
            <a:endParaRPr lang="cs-CZ" altLang="cs-CZ"/>
          </a:p>
        </p:txBody>
      </p:sp>
    </p:spTree>
    <p:extLst>
      <p:ext uri="{BB962C8B-B14F-4D97-AF65-F5344CB8AC3E}">
        <p14:creationId xmlns:p14="http://schemas.microsoft.com/office/powerpoint/2010/main" val="268133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87388" y="1884363"/>
            <a:ext cx="8694737" cy="31448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Upravte styly předlohy textu.</a:t>
            </a:r>
          </a:p>
        </p:txBody>
      </p:sp>
      <p:sp>
        <p:nvSpPr>
          <p:cNvPr id="4" name="Zástupný symbol pro datum 3"/>
          <p:cNvSpPr>
            <a:spLocks noGrp="1"/>
          </p:cNvSpPr>
          <p:nvPr>
            <p:ph type="dt" idx="10"/>
          </p:nvPr>
        </p:nvSpPr>
        <p:spPr/>
        <p:txBody>
          <a:bodyPr/>
          <a:lstStyle>
            <a:lvl1pPr>
              <a:defRPr/>
            </a:lvl1pPr>
          </a:lstStyle>
          <a:p>
            <a:endParaRPr lang="cs-CZ" altLang="cs-CZ"/>
          </a:p>
        </p:txBody>
      </p:sp>
      <p:sp>
        <p:nvSpPr>
          <p:cNvPr id="5" name="Zástupný symbol pro zápatí 4"/>
          <p:cNvSpPr>
            <a:spLocks noGrp="1"/>
          </p:cNvSpPr>
          <p:nvPr>
            <p:ph type="ftr" idx="11"/>
          </p:nvPr>
        </p:nvSpPr>
        <p:spPr/>
        <p:txBody>
          <a:bodyPr/>
          <a:lstStyle>
            <a:lvl1pPr>
              <a:defRPr/>
            </a:lvl1pPr>
          </a:lstStyle>
          <a:p>
            <a:endParaRPr lang="cs-CZ" altLang="cs-CZ"/>
          </a:p>
        </p:txBody>
      </p:sp>
      <p:sp>
        <p:nvSpPr>
          <p:cNvPr id="6" name="Zástupný symbol pro číslo snímku 5"/>
          <p:cNvSpPr>
            <a:spLocks noGrp="1"/>
          </p:cNvSpPr>
          <p:nvPr>
            <p:ph type="sldNum" idx="12"/>
          </p:nvPr>
        </p:nvSpPr>
        <p:spPr/>
        <p:txBody>
          <a:bodyPr/>
          <a:lstStyle>
            <a:lvl1pPr>
              <a:defRPr/>
            </a:lvl1pPr>
          </a:lstStyle>
          <a:p>
            <a:fld id="{5AE408E4-6DA6-4651-9792-E177900CF4E6}" type="slidenum">
              <a:rPr lang="cs-CZ" altLang="cs-CZ"/>
              <a:pPr/>
              <a:t>‹#›</a:t>
            </a:fld>
            <a:endParaRPr lang="cs-CZ" altLang="cs-CZ"/>
          </a:p>
        </p:txBody>
      </p:sp>
    </p:spTree>
    <p:extLst>
      <p:ext uri="{BB962C8B-B14F-4D97-AF65-F5344CB8AC3E}">
        <p14:creationId xmlns:p14="http://schemas.microsoft.com/office/powerpoint/2010/main" val="3560652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3238" y="1768475"/>
            <a:ext cx="4457700" cy="4986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113338" y="1768475"/>
            <a:ext cx="4457700" cy="4986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idx="10"/>
          </p:nvPr>
        </p:nvSpPr>
        <p:spPr/>
        <p:txBody>
          <a:bodyPr/>
          <a:lstStyle>
            <a:lvl1pPr>
              <a:defRPr/>
            </a:lvl1pPr>
          </a:lstStyle>
          <a:p>
            <a:endParaRPr lang="cs-CZ" altLang="cs-CZ"/>
          </a:p>
        </p:txBody>
      </p:sp>
      <p:sp>
        <p:nvSpPr>
          <p:cNvPr id="6" name="Zástupný symbol pro zápatí 5"/>
          <p:cNvSpPr>
            <a:spLocks noGrp="1"/>
          </p:cNvSpPr>
          <p:nvPr>
            <p:ph type="ftr" idx="11"/>
          </p:nvPr>
        </p:nvSpPr>
        <p:spPr/>
        <p:txBody>
          <a:bodyPr/>
          <a:lstStyle>
            <a:lvl1pPr>
              <a:defRPr/>
            </a:lvl1pPr>
          </a:lstStyle>
          <a:p>
            <a:endParaRPr lang="cs-CZ" altLang="cs-CZ"/>
          </a:p>
        </p:txBody>
      </p:sp>
      <p:sp>
        <p:nvSpPr>
          <p:cNvPr id="7" name="Zástupný symbol pro číslo snímku 6"/>
          <p:cNvSpPr>
            <a:spLocks noGrp="1"/>
          </p:cNvSpPr>
          <p:nvPr>
            <p:ph type="sldNum" idx="12"/>
          </p:nvPr>
        </p:nvSpPr>
        <p:spPr/>
        <p:txBody>
          <a:bodyPr/>
          <a:lstStyle>
            <a:lvl1pPr>
              <a:defRPr/>
            </a:lvl1pPr>
          </a:lstStyle>
          <a:p>
            <a:fld id="{44F7ADB4-73C0-406C-B70B-88F11D17678A}" type="slidenum">
              <a:rPr lang="cs-CZ" altLang="cs-CZ"/>
              <a:pPr/>
              <a:t>‹#›</a:t>
            </a:fld>
            <a:endParaRPr lang="cs-CZ" altLang="cs-CZ"/>
          </a:p>
        </p:txBody>
      </p:sp>
    </p:spTree>
    <p:extLst>
      <p:ext uri="{BB962C8B-B14F-4D97-AF65-F5344CB8AC3E}">
        <p14:creationId xmlns:p14="http://schemas.microsoft.com/office/powerpoint/2010/main" val="21831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93738" y="403225"/>
            <a:ext cx="8694737" cy="1460500"/>
          </a:xfrm>
        </p:spPr>
        <p:txBody>
          <a:bodyPr/>
          <a:lstStyle/>
          <a:p>
            <a:r>
              <a:rPr lang="cs-CZ"/>
              <a:t>Kliknutím lze upravit styl.</a:t>
            </a:r>
          </a:p>
        </p:txBody>
      </p:sp>
      <p:sp>
        <p:nvSpPr>
          <p:cNvPr id="3" name="Zástupný symbol pro text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693738" y="2760663"/>
            <a:ext cx="4265612" cy="406241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5103813" y="2760663"/>
            <a:ext cx="4284662" cy="406241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idx="10"/>
          </p:nvPr>
        </p:nvSpPr>
        <p:spPr/>
        <p:txBody>
          <a:bodyPr/>
          <a:lstStyle>
            <a:lvl1pPr>
              <a:defRPr/>
            </a:lvl1pPr>
          </a:lstStyle>
          <a:p>
            <a:endParaRPr lang="cs-CZ" altLang="cs-CZ"/>
          </a:p>
        </p:txBody>
      </p:sp>
      <p:sp>
        <p:nvSpPr>
          <p:cNvPr id="8" name="Zástupný symbol pro zápatí 7"/>
          <p:cNvSpPr>
            <a:spLocks noGrp="1"/>
          </p:cNvSpPr>
          <p:nvPr>
            <p:ph type="ftr" idx="11"/>
          </p:nvPr>
        </p:nvSpPr>
        <p:spPr/>
        <p:txBody>
          <a:bodyPr/>
          <a:lstStyle>
            <a:lvl1pPr>
              <a:defRPr/>
            </a:lvl1pPr>
          </a:lstStyle>
          <a:p>
            <a:endParaRPr lang="cs-CZ" altLang="cs-CZ"/>
          </a:p>
        </p:txBody>
      </p:sp>
      <p:sp>
        <p:nvSpPr>
          <p:cNvPr id="9" name="Zástupný symbol pro číslo snímku 8"/>
          <p:cNvSpPr>
            <a:spLocks noGrp="1"/>
          </p:cNvSpPr>
          <p:nvPr>
            <p:ph type="sldNum" idx="12"/>
          </p:nvPr>
        </p:nvSpPr>
        <p:spPr/>
        <p:txBody>
          <a:bodyPr/>
          <a:lstStyle>
            <a:lvl1pPr>
              <a:defRPr/>
            </a:lvl1pPr>
          </a:lstStyle>
          <a:p>
            <a:fld id="{6AA0DE03-DE07-40EA-A223-4671E5A712A0}" type="slidenum">
              <a:rPr lang="cs-CZ" altLang="cs-CZ"/>
              <a:pPr/>
              <a:t>‹#›</a:t>
            </a:fld>
            <a:endParaRPr lang="cs-CZ" altLang="cs-CZ"/>
          </a:p>
        </p:txBody>
      </p:sp>
    </p:spTree>
    <p:extLst>
      <p:ext uri="{BB962C8B-B14F-4D97-AF65-F5344CB8AC3E}">
        <p14:creationId xmlns:p14="http://schemas.microsoft.com/office/powerpoint/2010/main" val="325622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idx="10"/>
          </p:nvPr>
        </p:nvSpPr>
        <p:spPr/>
        <p:txBody>
          <a:bodyPr/>
          <a:lstStyle>
            <a:lvl1pPr>
              <a:defRPr/>
            </a:lvl1pPr>
          </a:lstStyle>
          <a:p>
            <a:endParaRPr lang="cs-CZ" altLang="cs-CZ"/>
          </a:p>
        </p:txBody>
      </p:sp>
      <p:sp>
        <p:nvSpPr>
          <p:cNvPr id="4" name="Zástupný symbol pro zápatí 3"/>
          <p:cNvSpPr>
            <a:spLocks noGrp="1"/>
          </p:cNvSpPr>
          <p:nvPr>
            <p:ph type="ftr" idx="11"/>
          </p:nvPr>
        </p:nvSpPr>
        <p:spPr/>
        <p:txBody>
          <a:bodyPr/>
          <a:lstStyle>
            <a:lvl1pPr>
              <a:defRPr/>
            </a:lvl1pPr>
          </a:lstStyle>
          <a:p>
            <a:endParaRPr lang="cs-CZ" altLang="cs-CZ"/>
          </a:p>
        </p:txBody>
      </p:sp>
      <p:sp>
        <p:nvSpPr>
          <p:cNvPr id="5" name="Zástupný symbol pro číslo snímku 4"/>
          <p:cNvSpPr>
            <a:spLocks noGrp="1"/>
          </p:cNvSpPr>
          <p:nvPr>
            <p:ph type="sldNum" idx="12"/>
          </p:nvPr>
        </p:nvSpPr>
        <p:spPr/>
        <p:txBody>
          <a:bodyPr/>
          <a:lstStyle>
            <a:lvl1pPr>
              <a:defRPr/>
            </a:lvl1pPr>
          </a:lstStyle>
          <a:p>
            <a:fld id="{A6FC28EC-C4AB-474C-9C38-5CC04730BB91}" type="slidenum">
              <a:rPr lang="cs-CZ" altLang="cs-CZ"/>
              <a:pPr/>
              <a:t>‹#›</a:t>
            </a:fld>
            <a:endParaRPr lang="cs-CZ" altLang="cs-CZ"/>
          </a:p>
        </p:txBody>
      </p:sp>
    </p:spTree>
    <p:extLst>
      <p:ext uri="{BB962C8B-B14F-4D97-AF65-F5344CB8AC3E}">
        <p14:creationId xmlns:p14="http://schemas.microsoft.com/office/powerpoint/2010/main" val="3236118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idx="10"/>
          </p:nvPr>
        </p:nvSpPr>
        <p:spPr/>
        <p:txBody>
          <a:bodyPr/>
          <a:lstStyle>
            <a:lvl1pPr>
              <a:defRPr/>
            </a:lvl1pPr>
          </a:lstStyle>
          <a:p>
            <a:endParaRPr lang="cs-CZ" altLang="cs-CZ"/>
          </a:p>
        </p:txBody>
      </p:sp>
      <p:sp>
        <p:nvSpPr>
          <p:cNvPr id="3" name="Zástupný symbol pro zápatí 2"/>
          <p:cNvSpPr>
            <a:spLocks noGrp="1"/>
          </p:cNvSpPr>
          <p:nvPr>
            <p:ph type="ftr" idx="11"/>
          </p:nvPr>
        </p:nvSpPr>
        <p:spPr/>
        <p:txBody>
          <a:bodyPr/>
          <a:lstStyle>
            <a:lvl1pPr>
              <a:defRPr/>
            </a:lvl1pPr>
          </a:lstStyle>
          <a:p>
            <a:endParaRPr lang="cs-CZ" altLang="cs-CZ"/>
          </a:p>
        </p:txBody>
      </p:sp>
      <p:sp>
        <p:nvSpPr>
          <p:cNvPr id="4" name="Zástupný symbol pro číslo snímku 3"/>
          <p:cNvSpPr>
            <a:spLocks noGrp="1"/>
          </p:cNvSpPr>
          <p:nvPr>
            <p:ph type="sldNum" idx="12"/>
          </p:nvPr>
        </p:nvSpPr>
        <p:spPr/>
        <p:txBody>
          <a:bodyPr/>
          <a:lstStyle>
            <a:lvl1pPr>
              <a:defRPr/>
            </a:lvl1pPr>
          </a:lstStyle>
          <a:p>
            <a:fld id="{95FBFCD4-94D1-4B83-88C8-D97B4598D44C}" type="slidenum">
              <a:rPr lang="cs-CZ" altLang="cs-CZ"/>
              <a:pPr/>
              <a:t>‹#›</a:t>
            </a:fld>
            <a:endParaRPr lang="cs-CZ" altLang="cs-CZ"/>
          </a:p>
        </p:txBody>
      </p:sp>
    </p:spTree>
    <p:extLst>
      <p:ext uri="{BB962C8B-B14F-4D97-AF65-F5344CB8AC3E}">
        <p14:creationId xmlns:p14="http://schemas.microsoft.com/office/powerpoint/2010/main" val="337610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93738" y="503238"/>
            <a:ext cx="3251200" cy="17653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idx="10"/>
          </p:nvPr>
        </p:nvSpPr>
        <p:spPr/>
        <p:txBody>
          <a:bodyPr/>
          <a:lstStyle>
            <a:lvl1pPr>
              <a:defRPr/>
            </a:lvl1pPr>
          </a:lstStyle>
          <a:p>
            <a:endParaRPr lang="cs-CZ" altLang="cs-CZ"/>
          </a:p>
        </p:txBody>
      </p:sp>
      <p:sp>
        <p:nvSpPr>
          <p:cNvPr id="6" name="Zástupný symbol pro zápatí 5"/>
          <p:cNvSpPr>
            <a:spLocks noGrp="1"/>
          </p:cNvSpPr>
          <p:nvPr>
            <p:ph type="ftr" idx="11"/>
          </p:nvPr>
        </p:nvSpPr>
        <p:spPr/>
        <p:txBody>
          <a:bodyPr/>
          <a:lstStyle>
            <a:lvl1pPr>
              <a:defRPr/>
            </a:lvl1pPr>
          </a:lstStyle>
          <a:p>
            <a:endParaRPr lang="cs-CZ" altLang="cs-CZ"/>
          </a:p>
        </p:txBody>
      </p:sp>
      <p:sp>
        <p:nvSpPr>
          <p:cNvPr id="7" name="Zástupný symbol pro číslo snímku 6"/>
          <p:cNvSpPr>
            <a:spLocks noGrp="1"/>
          </p:cNvSpPr>
          <p:nvPr>
            <p:ph type="sldNum" idx="12"/>
          </p:nvPr>
        </p:nvSpPr>
        <p:spPr/>
        <p:txBody>
          <a:bodyPr/>
          <a:lstStyle>
            <a:lvl1pPr>
              <a:defRPr/>
            </a:lvl1pPr>
          </a:lstStyle>
          <a:p>
            <a:fld id="{F9C1694B-B2B5-4774-8395-067E88EDFCD6}" type="slidenum">
              <a:rPr lang="cs-CZ" altLang="cs-CZ"/>
              <a:pPr/>
              <a:t>‹#›</a:t>
            </a:fld>
            <a:endParaRPr lang="cs-CZ" altLang="cs-CZ"/>
          </a:p>
        </p:txBody>
      </p:sp>
    </p:spTree>
    <p:extLst>
      <p:ext uri="{BB962C8B-B14F-4D97-AF65-F5344CB8AC3E}">
        <p14:creationId xmlns:p14="http://schemas.microsoft.com/office/powerpoint/2010/main" val="743541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93738" y="503238"/>
            <a:ext cx="3251200" cy="17653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idx="10"/>
          </p:nvPr>
        </p:nvSpPr>
        <p:spPr/>
        <p:txBody>
          <a:bodyPr/>
          <a:lstStyle>
            <a:lvl1pPr>
              <a:defRPr/>
            </a:lvl1pPr>
          </a:lstStyle>
          <a:p>
            <a:endParaRPr lang="cs-CZ" altLang="cs-CZ"/>
          </a:p>
        </p:txBody>
      </p:sp>
      <p:sp>
        <p:nvSpPr>
          <p:cNvPr id="6" name="Zástupný symbol pro zápatí 5"/>
          <p:cNvSpPr>
            <a:spLocks noGrp="1"/>
          </p:cNvSpPr>
          <p:nvPr>
            <p:ph type="ftr" idx="11"/>
          </p:nvPr>
        </p:nvSpPr>
        <p:spPr/>
        <p:txBody>
          <a:bodyPr/>
          <a:lstStyle>
            <a:lvl1pPr>
              <a:defRPr/>
            </a:lvl1pPr>
          </a:lstStyle>
          <a:p>
            <a:endParaRPr lang="cs-CZ" altLang="cs-CZ"/>
          </a:p>
        </p:txBody>
      </p:sp>
      <p:sp>
        <p:nvSpPr>
          <p:cNvPr id="7" name="Zástupný symbol pro číslo snímku 6"/>
          <p:cNvSpPr>
            <a:spLocks noGrp="1"/>
          </p:cNvSpPr>
          <p:nvPr>
            <p:ph type="sldNum" idx="12"/>
          </p:nvPr>
        </p:nvSpPr>
        <p:spPr/>
        <p:txBody>
          <a:bodyPr/>
          <a:lstStyle>
            <a:lvl1pPr>
              <a:defRPr/>
            </a:lvl1pPr>
          </a:lstStyle>
          <a:p>
            <a:fld id="{770A7E0D-8189-4D10-83CC-619280A18641}" type="slidenum">
              <a:rPr lang="cs-CZ" altLang="cs-CZ"/>
              <a:pPr/>
              <a:t>‹#›</a:t>
            </a:fld>
            <a:endParaRPr lang="cs-CZ" altLang="cs-CZ"/>
          </a:p>
        </p:txBody>
      </p:sp>
    </p:spTree>
    <p:extLst>
      <p:ext uri="{BB962C8B-B14F-4D97-AF65-F5344CB8AC3E}">
        <p14:creationId xmlns:p14="http://schemas.microsoft.com/office/powerpoint/2010/main" val="829086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7800" cy="125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cs-CZ"/>
              <a:t>Klepněte pro úpravu formátu titulního textu</a:t>
            </a:r>
          </a:p>
        </p:txBody>
      </p:sp>
      <p:sp>
        <p:nvSpPr>
          <p:cNvPr id="1026" name="Rectangle 2"/>
          <p:cNvSpPr>
            <a:spLocks noGrp="1" noChangeArrowheads="1"/>
          </p:cNvSpPr>
          <p:nvPr>
            <p:ph type="body" idx="1"/>
          </p:nvPr>
        </p:nvSpPr>
        <p:spPr bwMode="auto">
          <a:xfrm>
            <a:off x="503238" y="1768475"/>
            <a:ext cx="9067800" cy="4986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cs-CZ"/>
              <a:t>Klepněte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a:p>
            <a:pPr lvl="4"/>
            <a:r>
              <a:rPr lang="en-GB" altLang="cs-CZ"/>
              <a:t>Osmá úroveň textu</a:t>
            </a:r>
          </a:p>
          <a:p>
            <a:pPr lvl="4"/>
            <a:r>
              <a:rPr lang="en-GB" altLang="cs-CZ"/>
              <a:t>Devátá úroveň</a:t>
            </a:r>
          </a:p>
        </p:txBody>
      </p:sp>
      <p:sp>
        <p:nvSpPr>
          <p:cNvPr id="1027" name="Rectangle 3"/>
          <p:cNvSpPr>
            <a:spLocks noGrp="1" noChangeArrowheads="1"/>
          </p:cNvSpPr>
          <p:nvPr>
            <p:ph type="dt"/>
          </p:nvPr>
        </p:nvSpPr>
        <p:spPr bwMode="auto">
          <a:xfrm>
            <a:off x="503238" y="6886575"/>
            <a:ext cx="23447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endParaRPr lang="cs-CZ" altLang="cs-CZ"/>
          </a:p>
        </p:txBody>
      </p:sp>
      <p:sp>
        <p:nvSpPr>
          <p:cNvPr id="1028" name="Rectangle 4"/>
          <p:cNvSpPr>
            <a:spLocks noGrp="1" noChangeArrowheads="1"/>
          </p:cNvSpPr>
          <p:nvPr>
            <p:ph type="ftr"/>
          </p:nvPr>
        </p:nvSpPr>
        <p:spPr bwMode="auto">
          <a:xfrm>
            <a:off x="3448050" y="6886575"/>
            <a:ext cx="3192463"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endParaRPr lang="cs-CZ" altLang="cs-CZ"/>
          </a:p>
        </p:txBody>
      </p:sp>
      <p:sp>
        <p:nvSpPr>
          <p:cNvPr id="1029" name="Rectangle 5"/>
          <p:cNvSpPr>
            <a:spLocks noGrp="1" noChangeArrowheads="1"/>
          </p:cNvSpPr>
          <p:nvPr>
            <p:ph type="sldNum"/>
          </p:nvPr>
        </p:nvSpPr>
        <p:spPr bwMode="auto">
          <a:xfrm>
            <a:off x="7227888" y="6886575"/>
            <a:ext cx="23447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fld id="{9D1305C0-9D53-4C55-9E1F-80D4ED1F7F06}"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346075"/>
            <a:ext cx="9070975" cy="1171575"/>
          </a:xfrm>
          <a:ln/>
        </p:spPr>
        <p:txBody>
          <a:bodyPr tIns="2808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3200">
                <a:latin typeface="ArialMT" pitchFamily="32" charset="0"/>
              </a:rPr>
              <a:t>Synchronisation und Untertitelung</a:t>
            </a:r>
          </a:p>
        </p:txBody>
      </p:sp>
      <p:sp>
        <p:nvSpPr>
          <p:cNvPr id="3074" name="Rectangle 2"/>
          <p:cNvSpPr>
            <a:spLocks noGrp="1" noChangeArrowheads="1"/>
          </p:cNvSpPr>
          <p:nvPr>
            <p:ph type="subTitle" idx="4294967295"/>
          </p:nvPr>
        </p:nvSpPr>
        <p:spPr bwMode="auto">
          <a:xfrm>
            <a:off x="503238" y="1219200"/>
            <a:ext cx="9070975" cy="60896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484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t>GOEDEFROY, Martine</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sz="2800"/>
              <a:t>DE LINDE, Zo</a:t>
            </a:r>
            <a:r>
              <a:rPr lang="en-US" altLang="cs-CZ" sz="2800"/>
              <a:t>é; Kay, Neil: The Semiotics of Subtitling. Manchester: St. Jerome Publishing, 1999.</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2800"/>
              <a:t>GOTTLIEB, Henrik: Subtitling - A new university discipline, In: Teaching Translation and Interpreting: Training, Talent and Experience; 1992. S. 101-121.</a:t>
            </a:r>
            <a:r>
              <a:rPr lang="en-US" altLang="cs-CZ"/>
              <a:t>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sz="2800"/>
              <a:t>IVARSSON, Jan: Subtitling for the Media - A Handbook of an Art, Stockholm: Transedit, 1992.</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sz="2800"/>
              <a:t>KARAMITROGLOU, Fotios: Towards a Methodology for the Investigation of Norms in Audiovisual Translation. The Choice between Subtitling and Revoicing in Greece. Amsterdam - Atlanta: Editions Rodopi B.V., 2000.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sz="2800"/>
              <a:t>Pavel Reich: The Film and the Book in Translation. Brno 2006. Ved. dipl. práce PhDr. Jarmila Fictumová.</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a:t>
            </a:r>
          </a:p>
        </p:txBody>
      </p:sp>
      <p:sp>
        <p:nvSpPr>
          <p:cNvPr id="10242"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Um das Einblenden eines neuen Untertitels zu erkennen, benötigt das menschli-</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che Auge etwa 1/6 bis 1/4 Sekunde. D</a:t>
            </a:r>
            <a:r>
              <a:rPr lang="en-US" altLang="cs-CZ"/>
              <a:t>er Abstand zwischen </a:t>
            </a:r>
            <a:r>
              <a:rPr lang="cs-CZ" altLang="cs-CZ"/>
              <a:t>den einzelnen Untertiteln sollte mindestens 1/6  bis 1/4 Sekunde betragen.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Untertitelung</a:t>
            </a:r>
            <a:r>
              <a:rPr lang="de-DE" altLang="cs-CZ" dirty="0"/>
              <a:t> ist Kürzung</a:t>
            </a:r>
            <a:endParaRPr lang="cs-CZ" altLang="cs-CZ" dirty="0"/>
          </a:p>
        </p:txBody>
      </p:sp>
      <p:sp>
        <p:nvSpPr>
          <p:cNvPr id="13314"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 </a:t>
            </a:r>
            <a:r>
              <a:rPr lang="cs-CZ" altLang="cs-CZ" b="1"/>
              <a:t>Auslassung oder Umformulierung von Dialogteilen</a:t>
            </a:r>
            <a:r>
              <a:rPr lang="cs-CZ" altLang="cs-CZ"/>
              <a:t>, die nicht unbedingt zum Verständnis notwendig sind bzw. die aus dem dazugehörigen Bild ersichtlich sind:</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O: </a:t>
            </a:r>
            <a:r>
              <a:rPr lang="en-GB" altLang="cs-CZ" i="1"/>
              <a:t>I can't shut this case </a:t>
            </a:r>
            <a:r>
              <a:rPr lang="en-GB" altLang="cs-CZ"/>
              <a:t>(Koffer ist auf</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dem Bildschirm zu sehen)</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UT: </a:t>
            </a:r>
            <a:r>
              <a:rPr lang="cs-CZ" altLang="cs-CZ" i="1"/>
              <a:t>Ich krieg ihn nicht zu.</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Untertitelung</a:t>
            </a:r>
            <a:r>
              <a:rPr lang="de-DE" altLang="cs-CZ" dirty="0"/>
              <a:t> ist Kürzung</a:t>
            </a:r>
            <a:endParaRPr lang="cs-CZ" altLang="cs-CZ" dirty="0"/>
          </a:p>
        </p:txBody>
      </p:sp>
      <p:sp>
        <p:nvSpPr>
          <p:cNvPr id="14338"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 </a:t>
            </a:r>
            <a:r>
              <a:rPr lang="cs-CZ" altLang="cs-CZ" b="1"/>
              <a:t>Auslassungen von Wiederholungen</a:t>
            </a:r>
            <a:r>
              <a:rPr lang="cs-CZ" altLang="cs-CZ"/>
              <a:t>, die aus dem Kontext ersichtlich sind:</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O: Um - stick it </a:t>
            </a:r>
            <a:r>
              <a:rPr lang="en-GB" altLang="cs-CZ" i="1"/>
              <a:t>in the fridge</a:t>
            </a:r>
            <a:r>
              <a:rPr lang="en-GB" altLang="cs-CZ"/>
              <a:t>. </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You can't put your pregnancy </a:t>
            </a:r>
            <a:r>
              <a:rPr lang="en-GB" altLang="cs-CZ" i="1"/>
              <a:t>in the </a:t>
            </a:r>
            <a:r>
              <a:rPr lang="cs-CZ" altLang="cs-CZ" i="1"/>
              <a:t>fridge</a:t>
            </a:r>
            <a:r>
              <a:rPr lang="cs-CZ" altLang="cs-CZ"/>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UT: Geben Sie es in den </a:t>
            </a:r>
            <a:r>
              <a:rPr lang="cs-CZ" altLang="cs-CZ" i="1"/>
              <a:t>Kühlschrank</a:t>
            </a:r>
            <a:r>
              <a:rPr lang="cs-CZ" altLang="cs-CZ"/>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Du kannst es nicht </a:t>
            </a:r>
            <a:r>
              <a:rPr lang="cs-CZ" altLang="cs-CZ" i="1"/>
              <a:t>dort </a:t>
            </a:r>
            <a:r>
              <a:rPr lang="cs-CZ" altLang="cs-CZ"/>
              <a:t>hintun.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Untertitelung</a:t>
            </a:r>
            <a:r>
              <a:rPr lang="de-DE" altLang="cs-CZ" dirty="0"/>
              <a:t> ist Kürzung</a:t>
            </a:r>
            <a:endParaRPr lang="cs-CZ" altLang="cs-CZ" dirty="0"/>
          </a:p>
        </p:txBody>
      </p:sp>
      <p:sp>
        <p:nvSpPr>
          <p:cNvPr id="15362"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b="1" dirty="0" err="1"/>
              <a:t>Auslassung</a:t>
            </a:r>
            <a:r>
              <a:rPr lang="cs-CZ" altLang="cs-CZ" b="1" dirty="0"/>
              <a:t> von </a:t>
            </a:r>
            <a:r>
              <a:rPr lang="cs-CZ" altLang="cs-CZ" b="1" dirty="0" err="1"/>
              <a:t>Füllwörtern</a:t>
            </a:r>
            <a:r>
              <a:rPr lang="cs-CZ" altLang="cs-CZ" b="1" dirty="0"/>
              <a:t> </a:t>
            </a:r>
            <a:r>
              <a:rPr lang="cs-CZ" altLang="cs-CZ" dirty="0" err="1"/>
              <a:t>wie</a:t>
            </a:r>
            <a:r>
              <a:rPr lang="cs-CZ" altLang="cs-CZ" dirty="0"/>
              <a:t> ,</a:t>
            </a:r>
            <a:r>
              <a:rPr lang="cs-CZ" altLang="cs-CZ" dirty="0" err="1"/>
              <a:t>well</a:t>
            </a:r>
            <a:r>
              <a:rPr lang="cs-CZ" altLang="cs-CZ" dirty="0"/>
              <a:t>' oder ,I </a:t>
            </a:r>
            <a:r>
              <a:rPr lang="cs-CZ" altLang="cs-CZ" dirty="0" err="1"/>
              <a:t>say</a:t>
            </a:r>
            <a:r>
              <a:rPr lang="cs-CZ" altLang="cs-CZ" dirty="0"/>
              <a:t>', von </a:t>
            </a:r>
            <a:r>
              <a:rPr lang="cs-CZ" altLang="cs-CZ" dirty="0" err="1"/>
              <a:t>Frageanhängseln</a:t>
            </a:r>
            <a:r>
              <a:rPr lang="cs-CZ" altLang="cs-CZ" dirty="0"/>
              <a:t> </a:t>
            </a:r>
            <a:r>
              <a:rPr lang="cs-CZ" altLang="cs-CZ" dirty="0" err="1"/>
              <a:t>wie</a:t>
            </a:r>
            <a:r>
              <a:rPr lang="cs-CZ" altLang="cs-CZ" dirty="0"/>
              <a:t> ,</a:t>
            </a:r>
            <a:r>
              <a:rPr lang="cs-CZ" altLang="cs-CZ" dirty="0" err="1"/>
              <a:t>isn't</a:t>
            </a:r>
            <a:r>
              <a:rPr lang="cs-CZ" altLang="cs-CZ" dirty="0"/>
              <a:t> </a:t>
            </a:r>
            <a:r>
              <a:rPr lang="cs-CZ" altLang="cs-CZ" dirty="0" err="1"/>
              <a:t>it</a:t>
            </a:r>
            <a:r>
              <a:rPr lang="cs-CZ" altLang="cs-CZ" dirty="0"/>
              <a:t>?', ,</a:t>
            </a:r>
            <a:r>
              <a:rPr lang="cs-CZ" altLang="cs-CZ" dirty="0" err="1"/>
              <a:t>don't</a:t>
            </a:r>
            <a:r>
              <a:rPr lang="cs-CZ" altLang="cs-CZ" dirty="0"/>
              <a:t> </a:t>
            </a:r>
            <a:r>
              <a:rPr lang="cs-CZ" altLang="cs-CZ" dirty="0" err="1"/>
              <a:t>you</a:t>
            </a:r>
            <a:r>
              <a:rPr lang="cs-CZ" altLang="cs-CZ" dirty="0"/>
              <a:t>' oder von </a:t>
            </a:r>
            <a:r>
              <a:rPr lang="cs-CZ" altLang="cs-CZ" dirty="0" err="1"/>
              <a:t>kurzen</a:t>
            </a:r>
            <a:r>
              <a:rPr lang="cs-CZ" altLang="cs-CZ" dirty="0"/>
              <a:t> </a:t>
            </a:r>
            <a:r>
              <a:rPr lang="cs-CZ" altLang="cs-CZ" dirty="0" err="1"/>
              <a:t>Ausdrükken</a:t>
            </a:r>
            <a:r>
              <a:rPr lang="cs-CZ" altLang="cs-CZ" dirty="0"/>
              <a:t>, </a:t>
            </a:r>
            <a:r>
              <a:rPr lang="cs-CZ" altLang="cs-CZ" dirty="0" err="1"/>
              <a:t>die</a:t>
            </a:r>
            <a:r>
              <a:rPr lang="cs-CZ" altLang="cs-CZ" dirty="0"/>
              <a:t> </a:t>
            </a:r>
            <a:r>
              <a:rPr lang="cs-CZ" altLang="cs-CZ" dirty="0" err="1"/>
              <a:t>bereits</a:t>
            </a:r>
            <a:r>
              <a:rPr lang="cs-CZ" altLang="cs-CZ" dirty="0"/>
              <a:t> </a:t>
            </a:r>
            <a:r>
              <a:rPr lang="cs-CZ" altLang="cs-CZ" dirty="0" err="1"/>
              <a:t>Gesagtes</a:t>
            </a:r>
            <a:r>
              <a:rPr lang="cs-CZ" altLang="cs-CZ" dirty="0"/>
              <a:t> </a:t>
            </a:r>
            <a:r>
              <a:rPr lang="cs-CZ" altLang="cs-CZ" dirty="0" err="1"/>
              <a:t>noch</a:t>
            </a:r>
            <a:r>
              <a:rPr lang="cs-CZ" altLang="cs-CZ" dirty="0"/>
              <a:t> </a:t>
            </a:r>
            <a:r>
              <a:rPr lang="cs-CZ" altLang="cs-CZ" dirty="0" err="1"/>
              <a:t>zusätzlich</a:t>
            </a:r>
            <a:r>
              <a:rPr lang="cs-CZ" altLang="cs-CZ" dirty="0"/>
              <a:t> </a:t>
            </a:r>
            <a:r>
              <a:rPr lang="cs-CZ" altLang="cs-CZ" dirty="0" err="1"/>
              <a:t>betonen</a:t>
            </a:r>
            <a:r>
              <a:rPr lang="cs-CZ" altLang="cs-CZ" dirty="0"/>
              <a:t> </a:t>
            </a:r>
            <a:r>
              <a:rPr lang="cs-CZ" altLang="cs-CZ" dirty="0" err="1"/>
              <a:t>sollen</a:t>
            </a:r>
            <a:r>
              <a:rPr lang="cs-CZ" altLang="cs-CZ" dirty="0"/>
              <a:t>, </a:t>
            </a:r>
            <a:r>
              <a:rPr lang="cs-CZ" altLang="cs-CZ" dirty="0" err="1"/>
              <a:t>z.B</a:t>
            </a:r>
            <a:r>
              <a:rPr lang="cs-CZ" altLang="cs-CZ" dirty="0"/>
              <a:t>. ,</a:t>
            </a:r>
            <a:r>
              <a:rPr lang="cs-CZ" altLang="cs-CZ" dirty="0" err="1"/>
              <a:t>you</a:t>
            </a:r>
            <a:r>
              <a:rPr lang="cs-CZ" altLang="cs-CZ" dirty="0"/>
              <a:t> </a:t>
            </a:r>
            <a:r>
              <a:rPr lang="cs-CZ" altLang="cs-CZ" dirty="0" err="1"/>
              <a:t>know</a:t>
            </a:r>
            <a:r>
              <a:rPr lang="cs-CZ" altLang="cs-CZ" dirty="0"/>
              <a:t>‘:</a:t>
            </a:r>
            <a:endParaRPr lang="de-DE" altLang="cs-CZ" dirty="0"/>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dirty="0"/>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dirty="0"/>
              <a:t>O: Well, I can't take my foetus skiing Pandy-</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poos</a:t>
            </a:r>
            <a:r>
              <a:rPr lang="cs-CZ" altLang="cs-CZ" dirty="0"/>
              <a:t> - </a:t>
            </a:r>
            <a:r>
              <a:rPr lang="cs-CZ" altLang="cs-CZ" dirty="0" err="1"/>
              <a:t>can</a:t>
            </a:r>
            <a:r>
              <a:rPr lang="cs-CZ" altLang="cs-CZ" dirty="0"/>
              <a:t> I...</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t>UT: </a:t>
            </a:r>
            <a:r>
              <a:rPr lang="cs-CZ" altLang="cs-CZ" dirty="0" err="1"/>
              <a:t>Ich</a:t>
            </a:r>
            <a:r>
              <a:rPr lang="cs-CZ" altLang="cs-CZ" dirty="0"/>
              <a:t> kann </a:t>
            </a:r>
            <a:r>
              <a:rPr lang="cs-CZ" altLang="cs-CZ" dirty="0" err="1"/>
              <a:t>meinen</a:t>
            </a:r>
            <a:r>
              <a:rPr lang="cs-CZ" altLang="cs-CZ" dirty="0"/>
              <a:t> </a:t>
            </a:r>
            <a:r>
              <a:rPr lang="cs-CZ" altLang="cs-CZ" dirty="0" err="1"/>
              <a:t>Fötus</a:t>
            </a:r>
            <a:r>
              <a:rPr lang="cs-CZ" altLang="cs-CZ" dirty="0"/>
              <a:t> </a:t>
            </a:r>
            <a:r>
              <a:rPr lang="cs-CZ" altLang="cs-CZ" dirty="0" err="1"/>
              <a:t>nicht</a:t>
            </a:r>
            <a:r>
              <a:rPr lang="cs-CZ" altLang="cs-CZ" dirty="0"/>
              <a:t> </a:t>
            </a:r>
            <a:r>
              <a:rPr lang="cs-CZ" altLang="cs-CZ" dirty="0" err="1"/>
              <a:t>zum</a:t>
            </a:r>
            <a:r>
              <a:rPr lang="cs-CZ" altLang="cs-CZ" dirty="0"/>
              <a:t> Ski-</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fahren</a:t>
            </a:r>
            <a:r>
              <a:rPr lang="cs-CZ" altLang="cs-CZ" dirty="0"/>
              <a:t> </a:t>
            </a:r>
            <a:r>
              <a:rPr lang="cs-CZ" altLang="cs-CZ" dirty="0" err="1"/>
              <a:t>mitnehmen</a:t>
            </a:r>
            <a:r>
              <a:rPr lang="cs-CZ" altLang="cs-CZ" dirty="0"/>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Untertitelung</a:t>
            </a:r>
            <a:r>
              <a:rPr lang="de-DE" altLang="cs-CZ" dirty="0"/>
              <a:t> ist Kürzung</a:t>
            </a:r>
            <a:endParaRPr lang="cs-CZ" altLang="cs-CZ" dirty="0"/>
          </a:p>
        </p:txBody>
      </p:sp>
      <p:sp>
        <p:nvSpPr>
          <p:cNvPr id="16386"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Zusammenfassung</a:t>
            </a:r>
            <a:r>
              <a:rPr lang="cs-CZ" altLang="cs-CZ" dirty="0"/>
              <a:t> </a:t>
            </a:r>
            <a:r>
              <a:rPr lang="cs-CZ" altLang="cs-CZ" dirty="0" err="1"/>
              <a:t>kurzer</a:t>
            </a:r>
            <a:r>
              <a:rPr lang="cs-CZ" altLang="cs-CZ" dirty="0"/>
              <a:t> </a:t>
            </a:r>
            <a:r>
              <a:rPr lang="cs-CZ" altLang="cs-CZ" dirty="0" err="1"/>
              <a:t>Dialoge</a:t>
            </a:r>
            <a:r>
              <a:rPr lang="cs-CZ" altLang="cs-CZ" dirty="0"/>
              <a:t> </a:t>
            </a:r>
            <a:r>
              <a:rPr lang="cs-CZ" altLang="cs-CZ" dirty="0" err="1"/>
              <a:t>zu</a:t>
            </a:r>
            <a:r>
              <a:rPr lang="cs-CZ" altLang="cs-CZ" dirty="0"/>
              <a:t> </a:t>
            </a:r>
            <a:r>
              <a:rPr lang="cs-CZ" altLang="cs-CZ" dirty="0" err="1"/>
              <a:t>größeren</a:t>
            </a:r>
            <a:r>
              <a:rPr lang="cs-CZ" altLang="cs-CZ" dirty="0"/>
              <a:t> </a:t>
            </a:r>
            <a:r>
              <a:rPr lang="cs-CZ" altLang="cs-CZ" dirty="0" err="1"/>
              <a:t>Sinneinheiten</a:t>
            </a:r>
            <a:r>
              <a:rPr lang="cs-CZ" altLang="cs-CZ" dirty="0"/>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dirty="0"/>
              <a:t>O: Mrs V. Goode?-Yes.</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dirty="0"/>
              <a:t>Of, 1, The Avenue, Surrey? - Yes ...</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cs-CZ" dirty="0"/>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dirty="0"/>
              <a:t>UT: Mrs. V. Goode? - </a:t>
            </a:r>
            <a:r>
              <a:rPr lang="en-GB" altLang="cs-CZ" dirty="0" err="1"/>
              <a:t>Ja</a:t>
            </a:r>
            <a:r>
              <a:rPr lang="en-GB" altLang="cs-CZ" dirty="0"/>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dirty="0"/>
              <a:t>Avenue 1, Surrey? - </a:t>
            </a:r>
            <a:r>
              <a:rPr lang="en-GB" altLang="cs-CZ" dirty="0" err="1"/>
              <a:t>Ja</a:t>
            </a:r>
            <a:r>
              <a:rPr lang="en-GB" altLang="cs-CZ" dirty="0"/>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b="1" dirty="0" err="1"/>
              <a:t>Vorschlag</a:t>
            </a:r>
            <a:r>
              <a:rPr lang="en-GB" altLang="cs-CZ" dirty="0"/>
              <a:t>: Mrs V. Goode, Avenue 1, Surrey?</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Ja</a:t>
            </a:r>
            <a:r>
              <a:rPr lang="cs-CZ" altLang="cs-CZ"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Untertitelung</a:t>
            </a:r>
            <a:r>
              <a:rPr lang="de-DE" altLang="cs-CZ" dirty="0"/>
              <a:t> ist Kürzung</a:t>
            </a:r>
            <a:endParaRPr lang="cs-CZ" altLang="cs-CZ" dirty="0"/>
          </a:p>
        </p:txBody>
      </p:sp>
      <p:sp>
        <p:nvSpPr>
          <p:cNvPr id="17410"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b="1" dirty="0" err="1"/>
              <a:t>Vereinfachung</a:t>
            </a:r>
            <a:r>
              <a:rPr lang="cs-CZ" altLang="cs-CZ" b="1" dirty="0"/>
              <a:t> der Syntax </a:t>
            </a:r>
            <a:r>
              <a:rPr lang="cs-CZ" altLang="cs-CZ" b="1" dirty="0" err="1"/>
              <a:t>und</a:t>
            </a:r>
            <a:r>
              <a:rPr lang="cs-CZ" altLang="cs-CZ" b="1" dirty="0"/>
              <a:t> des </a:t>
            </a:r>
            <a:r>
              <a:rPr lang="cs-CZ" altLang="cs-CZ" b="1" dirty="0" err="1"/>
              <a:t>Vokabulars</a:t>
            </a:r>
            <a:r>
              <a:rPr lang="cs-CZ" altLang="cs-CZ" dirty="0"/>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dirty="0"/>
              <a:t>O: Give me your wallet or I'll kick your </a:t>
            </a:r>
            <a:r>
              <a:rPr lang="cs-CZ" altLang="cs-CZ" dirty="0" err="1"/>
              <a:t>head</a:t>
            </a:r>
            <a:r>
              <a:rPr lang="cs-CZ" altLang="cs-CZ" dirty="0"/>
              <a:t> in.</a:t>
            </a:r>
            <a:endParaRPr lang="de-DE" altLang="cs-CZ" dirty="0"/>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dirty="0"/>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t>UT: </a:t>
            </a:r>
            <a:r>
              <a:rPr lang="cs-CZ" altLang="cs-CZ" dirty="0" err="1"/>
              <a:t>Geld</a:t>
            </a:r>
            <a:r>
              <a:rPr lang="cs-CZ" altLang="cs-CZ" dirty="0"/>
              <a:t> oder </a:t>
            </a:r>
            <a:r>
              <a:rPr lang="cs-CZ" altLang="cs-CZ" dirty="0" err="1"/>
              <a:t>Leben</a:t>
            </a:r>
            <a:r>
              <a:rPr lang="cs-CZ" altLang="cs-CZ"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Sonderformen der Untertitelung</a:t>
            </a:r>
          </a:p>
        </p:txBody>
      </p:sp>
      <p:sp>
        <p:nvSpPr>
          <p:cNvPr id="18434" name="Rectangle 2"/>
          <p:cNvSpPr>
            <a:spLocks noGrp="1" noChangeArrowheads="1"/>
          </p:cNvSpPr>
          <p:nvPr>
            <p:ph type="subTitle" idx="4294967295"/>
          </p:nvPr>
        </p:nvSpPr>
        <p:spPr bwMode="auto">
          <a:xfrm>
            <a:off x="503238" y="1770063"/>
            <a:ext cx="9069387" cy="49863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Laufband-Untertitelung</a:t>
            </a:r>
            <a:r>
              <a:rPr lang="cs-CZ" altLang="cs-CZ" dirty="0"/>
              <a:t> (»</a:t>
            </a:r>
            <a:r>
              <a:rPr lang="cs-CZ" altLang="cs-CZ" dirty="0" err="1"/>
              <a:t>running</a:t>
            </a:r>
            <a:r>
              <a:rPr lang="cs-CZ" altLang="cs-CZ" dirty="0"/>
              <a:t> </a:t>
            </a:r>
            <a:r>
              <a:rPr lang="cs-CZ" altLang="cs-CZ" dirty="0" err="1"/>
              <a:t>subtitle</a:t>
            </a:r>
            <a:r>
              <a:rPr lang="cs-CZ" altLang="cs-CZ" dirty="0"/>
              <a:t>«) in der </a:t>
            </a:r>
            <a:r>
              <a:rPr lang="cs-CZ" altLang="cs-CZ" dirty="0" err="1"/>
              <a:t>Fernsehberichterstattung</a:t>
            </a:r>
            <a:r>
              <a:rPr lang="cs-CZ" altLang="cs-CZ" dirty="0"/>
              <a:t> (</a:t>
            </a:r>
            <a:r>
              <a:rPr lang="cs-CZ" altLang="cs-CZ" dirty="0" err="1"/>
              <a:t>Börse</a:t>
            </a:r>
            <a:r>
              <a:rPr lang="cs-CZ" altLang="cs-CZ" dirty="0"/>
              <a:t>, </a:t>
            </a:r>
            <a:r>
              <a:rPr lang="cs-CZ" altLang="cs-CZ" dirty="0" err="1"/>
              <a:t>News-Sender</a:t>
            </a:r>
            <a:r>
              <a:rPr lang="cs-CZ" altLang="cs-CZ" dirty="0"/>
              <a:t>, </a:t>
            </a:r>
            <a:r>
              <a:rPr lang="cs-CZ" altLang="cs-CZ" dirty="0" err="1"/>
              <a:t>usw</a:t>
            </a:r>
            <a:r>
              <a:rPr lang="cs-CZ" altLang="cs-CZ" dirty="0"/>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dirty="0"/>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b="1" u="sng" dirty="0" err="1">
                <a:latin typeface="Times New Roman" panose="02020603050405020304" pitchFamily="18" charset="0"/>
              </a:rPr>
              <a:t>Zwischentitel</a:t>
            </a:r>
            <a:r>
              <a:rPr lang="en-US" altLang="cs-CZ" b="1" u="sng" dirty="0">
                <a:latin typeface="Times New Roman" panose="02020603050405020304" pitchFamily="18" charset="0"/>
              </a:rPr>
              <a:t> </a:t>
            </a:r>
            <a:r>
              <a:rPr lang="en-US" altLang="cs-CZ" dirty="0" err="1">
                <a:latin typeface="Times New Roman" panose="02020603050405020304" pitchFamily="18" charset="0"/>
              </a:rPr>
              <a:t>wie</a:t>
            </a:r>
            <a:r>
              <a:rPr lang="en-US" altLang="cs-CZ" dirty="0">
                <a:latin typeface="Times New Roman" panose="02020603050405020304" pitchFamily="18" charset="0"/>
              </a:rPr>
              <a:t> </a:t>
            </a:r>
            <a:r>
              <a:rPr lang="en-US" altLang="cs-CZ" dirty="0" err="1">
                <a:latin typeface="Times New Roman" panose="02020603050405020304" pitchFamily="18" charset="0"/>
              </a:rPr>
              <a:t>im</a:t>
            </a:r>
            <a:r>
              <a:rPr lang="en-US" altLang="cs-CZ" dirty="0">
                <a:latin typeface="Times New Roman" panose="02020603050405020304" pitchFamily="18" charset="0"/>
              </a:rPr>
              <a:t> </a:t>
            </a:r>
            <a:r>
              <a:rPr lang="en-US" altLang="cs-CZ" dirty="0" err="1">
                <a:latin typeface="Times New Roman" panose="02020603050405020304" pitchFamily="18" charset="0"/>
              </a:rPr>
              <a:t>Stummfilm</a:t>
            </a:r>
            <a:endParaRPr lang="en-US" altLang="cs-CZ" dirty="0">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dirty="0">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err="1">
                <a:latin typeface="Times New Roman" panose="02020603050405020304" pitchFamily="18" charset="0"/>
              </a:rPr>
              <a:t>Im</a:t>
            </a:r>
            <a:r>
              <a:rPr lang="en-US" altLang="cs-CZ" dirty="0">
                <a:latin typeface="Times New Roman" panose="02020603050405020304" pitchFamily="18" charset="0"/>
              </a:rPr>
              <a:t> </a:t>
            </a:r>
            <a:r>
              <a:rPr lang="en-US" altLang="cs-CZ" dirty="0" err="1">
                <a:latin typeface="Times New Roman" panose="02020603050405020304" pitchFamily="18" charset="0"/>
              </a:rPr>
              <a:t>Fernsehen</a:t>
            </a:r>
            <a:r>
              <a:rPr lang="en-US" altLang="cs-CZ" dirty="0">
                <a:latin typeface="Times New Roman" panose="02020603050405020304" pitchFamily="18" charset="0"/>
              </a:rPr>
              <a:t> gab es </a:t>
            </a:r>
            <a:r>
              <a:rPr lang="en-US" altLang="cs-CZ" dirty="0" err="1">
                <a:latin typeface="Times New Roman" panose="02020603050405020304" pitchFamily="18" charset="0"/>
              </a:rPr>
              <a:t>seit</a:t>
            </a:r>
            <a:r>
              <a:rPr lang="en-US" altLang="cs-CZ" dirty="0">
                <a:latin typeface="Times New Roman" panose="02020603050405020304" pitchFamily="18" charset="0"/>
              </a:rPr>
              <a:t> 1960  </a:t>
            </a:r>
            <a:r>
              <a:rPr lang="en-US" altLang="cs-CZ" dirty="0" err="1">
                <a:latin typeface="Times New Roman" panose="02020603050405020304" pitchFamily="18" charset="0"/>
              </a:rPr>
              <a:t>Schriftgeneratoren</a:t>
            </a:r>
            <a:r>
              <a:rPr lang="en-US" altLang="cs-CZ" dirty="0">
                <a:latin typeface="Times New Roman" panose="02020603050405020304" pitchFamily="18" charset="0"/>
              </a:rPr>
              <a:t>, die </a:t>
            </a:r>
            <a:r>
              <a:rPr lang="en-US" altLang="cs-CZ" dirty="0" err="1">
                <a:latin typeface="Times New Roman" panose="02020603050405020304" pitchFamily="18" charset="0"/>
              </a:rPr>
              <a:t>die</a:t>
            </a:r>
            <a:r>
              <a:rPr lang="en-US" altLang="cs-CZ" dirty="0">
                <a:latin typeface="Times New Roman" panose="02020603050405020304" pitchFamily="18" charset="0"/>
              </a:rPr>
              <a:t> </a:t>
            </a:r>
            <a:r>
              <a:rPr lang="en-US" altLang="cs-CZ" dirty="0" err="1">
                <a:latin typeface="Times New Roman" panose="02020603050405020304" pitchFamily="18" charset="0"/>
              </a:rPr>
              <a:t>Untertitel</a:t>
            </a:r>
            <a:r>
              <a:rPr lang="en-US" altLang="cs-CZ" dirty="0">
                <a:latin typeface="Times New Roman" panose="02020603050405020304" pitchFamily="18" charset="0"/>
              </a:rPr>
              <a:t> </a:t>
            </a:r>
            <a:r>
              <a:rPr lang="en-US" altLang="cs-CZ" dirty="0" err="1">
                <a:latin typeface="Times New Roman" panose="02020603050405020304" pitchFamily="18" charset="0"/>
              </a:rPr>
              <a:t>direkt</a:t>
            </a:r>
            <a:r>
              <a:rPr lang="en-US" altLang="cs-CZ" dirty="0">
                <a:latin typeface="Times New Roman" panose="02020603050405020304" pitchFamily="18" charset="0"/>
              </a:rPr>
              <a:t> in das </a:t>
            </a:r>
            <a:r>
              <a:rPr lang="en-US" altLang="cs-CZ" dirty="0" err="1">
                <a:latin typeface="Times New Roman" panose="02020603050405020304" pitchFamily="18" charset="0"/>
              </a:rPr>
              <a:t>zu</a:t>
            </a:r>
            <a:r>
              <a:rPr lang="en-US" altLang="cs-CZ" dirty="0">
                <a:latin typeface="Times New Roman" panose="02020603050405020304" pitchFamily="18" charset="0"/>
              </a:rPr>
              <a:t> </a:t>
            </a:r>
            <a:r>
              <a:rPr lang="en-US" altLang="cs-CZ" dirty="0" err="1">
                <a:latin typeface="Times New Roman" panose="02020603050405020304" pitchFamily="18" charset="0"/>
              </a:rPr>
              <a:t>übertragende</a:t>
            </a:r>
            <a:r>
              <a:rPr lang="en-US" altLang="cs-CZ" dirty="0">
                <a:latin typeface="Times New Roman" panose="02020603050405020304" pitchFamily="18" charset="0"/>
              </a:rPr>
              <a:t> Bild </a:t>
            </a:r>
            <a:r>
              <a:rPr lang="en-US" altLang="cs-CZ" dirty="0" err="1">
                <a:latin typeface="Times New Roman" panose="02020603050405020304" pitchFamily="18" charset="0"/>
              </a:rPr>
              <a:t>einblenden</a:t>
            </a:r>
            <a:r>
              <a:rPr lang="en-US" altLang="cs-CZ" dirty="0">
                <a:latin typeface="Times New Roman" panose="02020603050405020304" pitchFamily="18" charset="0"/>
              </a:rPr>
              <a:t> </a:t>
            </a:r>
            <a:r>
              <a:rPr lang="en-US" altLang="cs-CZ" dirty="0" err="1">
                <a:latin typeface="Times New Roman" panose="02020603050405020304" pitchFamily="18" charset="0"/>
              </a:rPr>
              <a:t>konnten</a:t>
            </a:r>
            <a:r>
              <a:rPr lang="en-US" altLang="cs-CZ" dirty="0">
                <a:latin typeface="Times New Roman" panose="02020603050405020304" pitchFamily="18" charset="0"/>
              </a:rPr>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dirty="0">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Kostendruck bei der Untertitelung</a:t>
            </a:r>
          </a:p>
        </p:txBody>
      </p:sp>
      <p:sp>
        <p:nvSpPr>
          <p:cNvPr id="19458" name="Rectangle 2"/>
          <p:cNvSpPr>
            <a:spLocks noGrp="1" noChangeArrowheads="1"/>
          </p:cNvSpPr>
          <p:nvPr>
            <p:ph type="subTitle" idx="4294967295"/>
          </p:nvPr>
        </p:nvSpPr>
        <p:spPr bwMode="auto">
          <a:xfrm>
            <a:off x="360363" y="1355725"/>
            <a:ext cx="9212262" cy="5438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err="1"/>
              <a:t>Während</a:t>
            </a:r>
            <a:r>
              <a:rPr lang="en-US" altLang="cs-CZ" dirty="0"/>
              <a:t> </a:t>
            </a:r>
            <a:r>
              <a:rPr lang="en-US" altLang="cs-CZ" dirty="0" err="1"/>
              <a:t>eine</a:t>
            </a:r>
            <a:r>
              <a:rPr lang="en-US" altLang="cs-CZ" dirty="0"/>
              <a:t> </a:t>
            </a:r>
            <a:r>
              <a:rPr lang="en-US" altLang="cs-CZ" dirty="0" err="1"/>
              <a:t>Erstuntertitelung</a:t>
            </a:r>
            <a:r>
              <a:rPr lang="en-US" altLang="cs-CZ" dirty="0"/>
              <a:t> </a:t>
            </a:r>
            <a:r>
              <a:rPr lang="en-US" altLang="cs-CZ" dirty="0" err="1"/>
              <a:t>mindestens</a:t>
            </a:r>
            <a:r>
              <a:rPr lang="en-US" altLang="cs-CZ" dirty="0"/>
              <a:t> 5.000 (</a:t>
            </a:r>
            <a:r>
              <a:rPr lang="en-US" altLang="cs-CZ" dirty="0" err="1"/>
              <a:t>Schweizer</a:t>
            </a:r>
            <a:r>
              <a:rPr lang="en-US" altLang="cs-CZ" dirty="0"/>
              <a:t>) Franken </a:t>
            </a:r>
            <a:r>
              <a:rPr lang="en-US" altLang="cs-CZ" dirty="0" err="1"/>
              <a:t>kostete</a:t>
            </a:r>
            <a:r>
              <a:rPr lang="en-US" altLang="cs-CZ" dirty="0"/>
              <a:t> und </a:t>
            </a:r>
            <a:r>
              <a:rPr lang="en-US" altLang="cs-CZ" dirty="0" err="1"/>
              <a:t>jede</a:t>
            </a:r>
            <a:r>
              <a:rPr lang="en-US" altLang="cs-CZ" dirty="0"/>
              <a:t> </a:t>
            </a:r>
            <a:r>
              <a:rPr lang="en-US" altLang="cs-CZ" dirty="0" err="1"/>
              <a:t>weitere</a:t>
            </a:r>
            <a:r>
              <a:rPr lang="en-US" altLang="cs-CZ" dirty="0"/>
              <a:t> </a:t>
            </a:r>
            <a:r>
              <a:rPr lang="en-US" altLang="cs-CZ" dirty="0" err="1"/>
              <a:t>Kopie</a:t>
            </a:r>
            <a:r>
              <a:rPr lang="en-US" altLang="cs-CZ" dirty="0"/>
              <a:t> </a:t>
            </a:r>
            <a:r>
              <a:rPr lang="en-US" altLang="cs-CZ" dirty="0" err="1"/>
              <a:t>rund</a:t>
            </a:r>
            <a:r>
              <a:rPr lang="en-US" altLang="cs-CZ" dirty="0"/>
              <a:t> 2.000 Franken; so </a:t>
            </a:r>
            <a:r>
              <a:rPr lang="en-US" altLang="cs-CZ" dirty="0" err="1"/>
              <a:t>werden</a:t>
            </a:r>
            <a:r>
              <a:rPr lang="en-US" altLang="cs-CZ" dirty="0"/>
              <a:t> auf </a:t>
            </a:r>
            <a:r>
              <a:rPr lang="en-US" altLang="cs-CZ" dirty="0" err="1"/>
              <a:t>dem</a:t>
            </a:r>
            <a:r>
              <a:rPr lang="en-US" altLang="cs-CZ" dirty="0"/>
              <a:t> </a:t>
            </a:r>
            <a:r>
              <a:rPr lang="en-US" altLang="cs-CZ" dirty="0" err="1"/>
              <a:t>kleinen</a:t>
            </a:r>
            <a:r>
              <a:rPr lang="en-US" altLang="cs-CZ" dirty="0"/>
              <a:t> </a:t>
            </a:r>
            <a:r>
              <a:rPr lang="en-US" altLang="cs-CZ" dirty="0" err="1"/>
              <a:t>Schweizer</a:t>
            </a:r>
            <a:r>
              <a:rPr lang="en-US" altLang="cs-CZ" dirty="0"/>
              <a:t> </a:t>
            </a:r>
            <a:r>
              <a:rPr lang="en-US" altLang="cs-CZ" dirty="0" err="1"/>
              <a:t>Markt</a:t>
            </a:r>
            <a:r>
              <a:rPr lang="en-US" altLang="cs-CZ" dirty="0"/>
              <a:t> </a:t>
            </a:r>
            <a:r>
              <a:rPr lang="en-US" altLang="cs-CZ" dirty="0" err="1"/>
              <a:t>vor</a:t>
            </a:r>
            <a:r>
              <a:rPr lang="en-US" altLang="cs-CZ" dirty="0"/>
              <a:t> </a:t>
            </a:r>
            <a:r>
              <a:rPr lang="en-US" altLang="cs-CZ" dirty="0" err="1"/>
              <a:t>allem</a:t>
            </a:r>
            <a:r>
              <a:rPr lang="en-US" altLang="cs-CZ" dirty="0"/>
              <a:t> in </a:t>
            </a:r>
            <a:r>
              <a:rPr lang="en-US" altLang="cs-CZ" dirty="0" err="1"/>
              <a:t>Landkinos</a:t>
            </a:r>
            <a:r>
              <a:rPr lang="en-US" altLang="cs-CZ" dirty="0"/>
              <a:t> und in den </a:t>
            </a:r>
            <a:r>
              <a:rPr lang="en-US" altLang="cs-CZ" dirty="0" err="1"/>
              <a:t>Nachmittagsvorstellungen</a:t>
            </a:r>
            <a:r>
              <a:rPr lang="en-US" altLang="cs-CZ" dirty="0"/>
              <a:t> </a:t>
            </a:r>
            <a:r>
              <a:rPr lang="en-US" altLang="cs-CZ" dirty="0" err="1"/>
              <a:t>zunehmend</a:t>
            </a:r>
            <a:r>
              <a:rPr lang="en-US" altLang="cs-CZ" dirty="0"/>
              <a:t> die </a:t>
            </a:r>
            <a:r>
              <a:rPr lang="en-US" altLang="cs-CZ" dirty="0" err="1"/>
              <a:t>billigeren</a:t>
            </a:r>
            <a:r>
              <a:rPr lang="en-US" altLang="cs-CZ" dirty="0"/>
              <a:t> </a:t>
            </a:r>
            <a:r>
              <a:rPr lang="en-US" altLang="cs-CZ" dirty="0" err="1"/>
              <a:t>Synchronkopien</a:t>
            </a:r>
            <a:r>
              <a:rPr lang="en-US" altLang="cs-CZ" dirty="0"/>
              <a:t> </a:t>
            </a:r>
            <a:r>
              <a:rPr lang="en-US" altLang="cs-CZ" dirty="0" err="1"/>
              <a:t>aus</a:t>
            </a:r>
            <a:r>
              <a:rPr lang="en-US" altLang="cs-CZ" dirty="0"/>
              <a:t> Deutschland </a:t>
            </a:r>
            <a:r>
              <a:rPr lang="en-US" altLang="cs-CZ" dirty="0" err="1"/>
              <a:t>eingesetzt</a:t>
            </a:r>
            <a:r>
              <a:rPr lang="en-US" altLang="cs-CZ" dirty="0"/>
              <a:t>. (M. </a:t>
            </a:r>
            <a:r>
              <a:rPr lang="en-US" altLang="cs-CZ" dirty="0" err="1"/>
              <a:t>Bodmer</a:t>
            </a:r>
            <a:r>
              <a:rPr lang="en-US" altLang="cs-CZ" dirty="0"/>
              <a:t> in der NZZ)</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a:t>Der </a:t>
            </a:r>
            <a:r>
              <a:rPr lang="en-US" altLang="cs-CZ" dirty="0" err="1"/>
              <a:t>Preis</a:t>
            </a:r>
            <a:r>
              <a:rPr lang="en-US" altLang="cs-CZ" dirty="0"/>
              <a:t> </a:t>
            </a:r>
            <a:r>
              <a:rPr lang="en-US" altLang="cs-CZ" dirty="0" err="1"/>
              <a:t>für</a:t>
            </a:r>
            <a:r>
              <a:rPr lang="en-US" altLang="cs-CZ" dirty="0"/>
              <a:t> </a:t>
            </a:r>
            <a:r>
              <a:rPr lang="en-US" altLang="cs-CZ" dirty="0" err="1"/>
              <a:t>eine</a:t>
            </a:r>
            <a:r>
              <a:rPr lang="en-US" altLang="cs-CZ" dirty="0"/>
              <a:t> </a:t>
            </a:r>
            <a:r>
              <a:rPr lang="en-US" altLang="cs-CZ" dirty="0" err="1"/>
              <a:t>Untertitelung</a:t>
            </a:r>
            <a:r>
              <a:rPr lang="en-US" altLang="cs-CZ" dirty="0"/>
              <a:t> </a:t>
            </a:r>
            <a:r>
              <a:rPr lang="en-US" altLang="cs-CZ" dirty="0" err="1"/>
              <a:t>liegt</a:t>
            </a:r>
            <a:r>
              <a:rPr lang="en-US" altLang="cs-CZ" dirty="0"/>
              <a:t> </a:t>
            </a:r>
            <a:r>
              <a:rPr lang="en-US" altLang="cs-CZ" dirty="0" err="1"/>
              <a:t>bei</a:t>
            </a:r>
            <a:r>
              <a:rPr lang="en-US" altLang="cs-CZ" dirty="0"/>
              <a:t> </a:t>
            </a:r>
            <a:r>
              <a:rPr lang="en-US" altLang="cs-CZ" dirty="0" err="1"/>
              <a:t>weniger</a:t>
            </a:r>
            <a:r>
              <a:rPr lang="en-US" altLang="cs-CZ" dirty="0"/>
              <a:t> </a:t>
            </a:r>
            <a:r>
              <a:rPr lang="en-US" altLang="cs-CZ" dirty="0" err="1"/>
              <a:t>als</a:t>
            </a:r>
            <a:r>
              <a:rPr lang="en-US" altLang="cs-CZ" dirty="0"/>
              <a:t> </a:t>
            </a:r>
            <a:r>
              <a:rPr lang="en-US" altLang="cs-CZ" dirty="0" err="1"/>
              <a:t>einem</a:t>
            </a:r>
            <a:r>
              <a:rPr lang="en-US" altLang="cs-CZ" dirty="0"/>
              <a:t> </a:t>
            </a:r>
            <a:r>
              <a:rPr lang="en-US" altLang="cs-CZ" dirty="0" err="1"/>
              <a:t>Zehntel</a:t>
            </a:r>
            <a:r>
              <a:rPr lang="en-US" altLang="cs-CZ" dirty="0"/>
              <a:t> </a:t>
            </a:r>
            <a:r>
              <a:rPr lang="en-US" altLang="cs-CZ" dirty="0" err="1"/>
              <a:t>dessen</a:t>
            </a:r>
            <a:r>
              <a:rPr lang="en-US" altLang="cs-CZ" dirty="0"/>
              <a:t> </a:t>
            </a:r>
            <a:r>
              <a:rPr lang="en-US" altLang="cs-CZ" dirty="0" err="1"/>
              <a:t>einer</a:t>
            </a:r>
            <a:r>
              <a:rPr lang="en-US" altLang="cs-CZ" dirty="0"/>
              <a:t> </a:t>
            </a:r>
            <a:r>
              <a:rPr lang="en-US" altLang="cs-CZ" dirty="0" err="1"/>
              <a:t>Synchronisation</a:t>
            </a:r>
            <a:r>
              <a:rPr lang="en-US" altLang="cs-CZ" dirty="0"/>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err="1"/>
              <a:t>Billig</a:t>
            </a:r>
            <a:r>
              <a:rPr lang="en-US" altLang="cs-CZ" dirty="0"/>
              <a:t> </a:t>
            </a:r>
            <a:r>
              <a:rPr lang="en-US" altLang="cs-CZ" dirty="0" err="1"/>
              <a:t>sind</a:t>
            </a:r>
            <a:r>
              <a:rPr lang="en-US" altLang="cs-CZ" dirty="0"/>
              <a:t> die </a:t>
            </a:r>
            <a:r>
              <a:rPr lang="en-US" altLang="cs-CZ" dirty="0" err="1"/>
              <a:t>deutschen</a:t>
            </a:r>
            <a:r>
              <a:rPr lang="en-US" altLang="cs-CZ" dirty="0"/>
              <a:t> </a:t>
            </a:r>
            <a:r>
              <a:rPr lang="en-US" altLang="cs-CZ" dirty="0" err="1"/>
              <a:t>Synchronkopien</a:t>
            </a:r>
            <a:r>
              <a:rPr lang="en-US" altLang="cs-CZ" dirty="0"/>
              <a:t> </a:t>
            </a:r>
            <a:r>
              <a:rPr lang="en-US" altLang="cs-CZ" dirty="0" err="1"/>
              <a:t>infolge</a:t>
            </a:r>
            <a:r>
              <a:rPr lang="en-US" altLang="cs-CZ" dirty="0"/>
              <a:t> der </a:t>
            </a:r>
            <a:r>
              <a:rPr lang="en-US" altLang="cs-CZ" dirty="0" err="1"/>
              <a:t>Marktgröße</a:t>
            </a:r>
            <a:r>
              <a:rPr lang="en-US" altLang="cs-CZ" dirty="0"/>
              <a:t>.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Kosten in Tschechien</a:t>
            </a:r>
          </a:p>
        </p:txBody>
      </p:sp>
      <p:sp>
        <p:nvSpPr>
          <p:cNvPr id="20482"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Etwa</a:t>
            </a:r>
            <a:r>
              <a:rPr lang="cs-CZ" altLang="cs-CZ" dirty="0"/>
              <a:t> ab 15 Kč pro </a:t>
            </a:r>
            <a:r>
              <a:rPr lang="cs-CZ" altLang="cs-CZ" dirty="0" err="1"/>
              <a:t>einen</a:t>
            </a:r>
            <a:r>
              <a:rPr lang="cs-CZ" altLang="cs-CZ" dirty="0"/>
              <a:t> </a:t>
            </a:r>
            <a:r>
              <a:rPr lang="cs-CZ" altLang="cs-CZ" dirty="0" err="1"/>
              <a:t>Untertitel</a:t>
            </a:r>
            <a:endParaRPr lang="cs-CZ" altLang="cs-CZ" dirty="0"/>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Untertitel</a:t>
            </a:r>
            <a:r>
              <a:rPr lang="cs-CZ" altLang="cs-CZ" dirty="0"/>
              <a:t> </a:t>
            </a:r>
            <a:r>
              <a:rPr lang="cs-CZ" altLang="cs-CZ" dirty="0" err="1"/>
              <a:t>für</a:t>
            </a:r>
            <a:r>
              <a:rPr lang="cs-CZ" altLang="cs-CZ" dirty="0"/>
              <a:t> den </a:t>
            </a:r>
            <a:r>
              <a:rPr lang="cs-CZ" altLang="cs-CZ" dirty="0" err="1"/>
              <a:t>gesamten</a:t>
            </a:r>
            <a:r>
              <a:rPr lang="cs-CZ" altLang="cs-CZ" dirty="0"/>
              <a:t> Film 4000–6000 Kč</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Zus</a:t>
            </a:r>
            <a:r>
              <a:rPr lang="de-DE" altLang="cs-CZ" dirty="0"/>
              <a:t>ä</a:t>
            </a:r>
            <a:r>
              <a:rPr lang="cs-CZ" altLang="cs-CZ" dirty="0" err="1"/>
              <a:t>tzlich</a:t>
            </a:r>
            <a:r>
              <a:rPr lang="cs-CZ" altLang="cs-CZ" dirty="0"/>
              <a:t> </a:t>
            </a:r>
            <a:r>
              <a:rPr lang="cs-CZ" altLang="cs-CZ" dirty="0" err="1"/>
              <a:t>kostet</a:t>
            </a:r>
            <a:r>
              <a:rPr lang="cs-CZ" altLang="cs-CZ" dirty="0"/>
              <a:t> </a:t>
            </a:r>
            <a:r>
              <a:rPr lang="cs-CZ" altLang="cs-CZ" dirty="0" err="1"/>
              <a:t>das</a:t>
            </a:r>
            <a:r>
              <a:rPr lang="cs-CZ" altLang="cs-CZ" dirty="0"/>
              <a:t> </a:t>
            </a:r>
            <a:r>
              <a:rPr lang="cs-CZ" altLang="cs-CZ" dirty="0" err="1"/>
              <a:t>Spotting</a:t>
            </a:r>
            <a:r>
              <a:rPr lang="cs-CZ" altLang="cs-CZ" dirty="0"/>
              <a:t> </a:t>
            </a:r>
            <a:r>
              <a:rPr lang="cs-CZ" altLang="cs-CZ" dirty="0" err="1"/>
              <a:t>noch</a:t>
            </a:r>
            <a:r>
              <a:rPr lang="cs-CZ" altLang="cs-CZ" dirty="0"/>
              <a:t> </a:t>
            </a:r>
            <a:r>
              <a:rPr lang="cs-CZ" altLang="cs-CZ" dirty="0" err="1"/>
              <a:t>weitere</a:t>
            </a:r>
            <a:r>
              <a:rPr lang="cs-CZ" altLang="cs-CZ" dirty="0"/>
              <a:t>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t>4000–6000 Kč.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Vorteile der Untertitelung</a:t>
            </a:r>
          </a:p>
        </p:txBody>
      </p:sp>
      <p:sp>
        <p:nvSpPr>
          <p:cNvPr id="21506" name="Rectangle 2"/>
          <p:cNvSpPr>
            <a:spLocks noGrp="1" noChangeArrowheads="1"/>
          </p:cNvSpPr>
          <p:nvPr>
            <p:ph type="subTitle" idx="4294967295"/>
          </p:nvPr>
        </p:nvSpPr>
        <p:spPr bwMode="auto">
          <a:xfrm>
            <a:off x="503238" y="863600"/>
            <a:ext cx="9069387" cy="67992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dirty="0">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err="1">
                <a:latin typeface="Times New Roman" panose="02020603050405020304" pitchFamily="18" charset="0"/>
              </a:rPr>
              <a:t>eine</a:t>
            </a:r>
            <a:r>
              <a:rPr lang="en-US" altLang="cs-CZ" dirty="0">
                <a:latin typeface="Times New Roman" panose="02020603050405020304" pitchFamily="18" charset="0"/>
              </a:rPr>
              <a:t> </a:t>
            </a:r>
            <a:r>
              <a:rPr lang="en-US" altLang="cs-CZ" dirty="0" err="1">
                <a:latin typeface="Times New Roman" panose="02020603050405020304" pitchFamily="18" charset="0"/>
              </a:rPr>
              <a:t>Teilversicherung</a:t>
            </a:r>
            <a:r>
              <a:rPr lang="en-US" altLang="cs-CZ" dirty="0">
                <a:latin typeface="Times New Roman" panose="02020603050405020304" pitchFamily="18" charset="0"/>
              </a:rPr>
              <a:t> </a:t>
            </a:r>
            <a:r>
              <a:rPr lang="en-US" altLang="cs-CZ" dirty="0" err="1">
                <a:latin typeface="Times New Roman" panose="02020603050405020304" pitchFamily="18" charset="0"/>
              </a:rPr>
              <a:t>gegen</a:t>
            </a:r>
            <a:r>
              <a:rPr lang="en-US" altLang="cs-CZ" dirty="0">
                <a:latin typeface="Times New Roman" panose="02020603050405020304" pitchFamily="18" charset="0"/>
              </a:rPr>
              <a:t> </a:t>
            </a:r>
            <a:r>
              <a:rPr lang="en-US" altLang="cs-CZ" dirty="0" err="1">
                <a:latin typeface="Times New Roman" panose="02020603050405020304" pitchFamily="18" charset="0"/>
              </a:rPr>
              <a:t>leichtere</a:t>
            </a:r>
            <a:r>
              <a:rPr lang="en-US" altLang="cs-CZ" dirty="0">
                <a:latin typeface="Times New Roman" panose="02020603050405020304" pitchFamily="18" charset="0"/>
              </a:rPr>
              <a:t> </a:t>
            </a:r>
            <a:r>
              <a:rPr lang="en-US" altLang="cs-CZ" dirty="0" err="1">
                <a:latin typeface="Times New Roman" panose="02020603050405020304" pitchFamily="18" charset="0"/>
              </a:rPr>
              <a:t>zensorische</a:t>
            </a:r>
            <a:r>
              <a:rPr lang="en-US" altLang="cs-CZ" dirty="0">
                <a:latin typeface="Times New Roman" panose="02020603050405020304" pitchFamily="18" charset="0"/>
              </a:rPr>
              <a:t> </a:t>
            </a:r>
            <a:r>
              <a:rPr lang="en-US" altLang="cs-CZ" dirty="0" err="1">
                <a:latin typeface="Times New Roman" panose="02020603050405020304" pitchFamily="18" charset="0"/>
              </a:rPr>
              <a:t>Einschnitte</a:t>
            </a:r>
            <a:r>
              <a:rPr lang="en-US" altLang="cs-CZ" dirty="0">
                <a:latin typeface="Times New Roman" panose="02020603050405020304" pitchFamily="18" charset="0"/>
              </a:rPr>
              <a:t> </a:t>
            </a:r>
            <a:r>
              <a:rPr lang="en-US" altLang="cs-CZ" dirty="0" err="1">
                <a:latin typeface="Times New Roman" panose="02020603050405020304" pitchFamily="18" charset="0"/>
              </a:rPr>
              <a:t>bei</a:t>
            </a:r>
            <a:r>
              <a:rPr lang="en-US" altLang="cs-CZ" dirty="0">
                <a:latin typeface="Times New Roman" panose="02020603050405020304" pitchFamily="18" charset="0"/>
              </a:rPr>
              <a:t> der </a:t>
            </a:r>
            <a:r>
              <a:rPr lang="en-US" altLang="cs-CZ" dirty="0" err="1">
                <a:latin typeface="Times New Roman" panose="02020603050405020304" pitchFamily="18" charset="0"/>
              </a:rPr>
              <a:t>Synchronisierung</a:t>
            </a:r>
            <a:r>
              <a:rPr lang="en-US" altLang="cs-CZ" dirty="0">
                <a:latin typeface="Times New Roman" panose="02020603050405020304" pitchFamily="18" charset="0"/>
              </a:rPr>
              <a:t> (</a:t>
            </a:r>
            <a:r>
              <a:rPr lang="en-US" altLang="cs-CZ" dirty="0" err="1">
                <a:latin typeface="Times New Roman" panose="02020603050405020304" pitchFamily="18" charset="0"/>
              </a:rPr>
              <a:t>vor</a:t>
            </a:r>
            <a:r>
              <a:rPr lang="en-US" altLang="cs-CZ" dirty="0">
                <a:latin typeface="Times New Roman" panose="02020603050405020304" pitchFamily="18" charset="0"/>
              </a:rPr>
              <a:t> 1989):</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a:latin typeface="Times New Roman" panose="02020603050405020304" pitchFamily="18" charset="0"/>
              </a:rPr>
              <a:t>* </a:t>
            </a:r>
            <a:r>
              <a:rPr lang="en-US" altLang="cs-CZ" dirty="0" err="1">
                <a:latin typeface="Times New Roman" panose="02020603050405020304" pitchFamily="18" charset="0"/>
              </a:rPr>
              <a:t>ein</a:t>
            </a:r>
            <a:r>
              <a:rPr lang="en-US" altLang="cs-CZ" dirty="0">
                <a:latin typeface="Times New Roman" panose="02020603050405020304" pitchFamily="18" charset="0"/>
              </a:rPr>
              <a:t> </a:t>
            </a:r>
            <a:r>
              <a:rPr lang="en-US" altLang="cs-CZ" dirty="0" err="1">
                <a:latin typeface="Times New Roman" panose="02020603050405020304" pitchFamily="18" charset="0"/>
              </a:rPr>
              <a:t>lamentierender</a:t>
            </a:r>
            <a:r>
              <a:rPr lang="en-US" altLang="cs-CZ" dirty="0">
                <a:latin typeface="Times New Roman" panose="02020603050405020304" pitchFamily="18" charset="0"/>
              </a:rPr>
              <a:t> </a:t>
            </a:r>
            <a:r>
              <a:rPr lang="en-US" altLang="cs-CZ" dirty="0" err="1">
                <a:latin typeface="Times New Roman" panose="02020603050405020304" pitchFamily="18" charset="0"/>
              </a:rPr>
              <a:t>Schwarzamerikaner</a:t>
            </a:r>
            <a:r>
              <a:rPr lang="en-US" altLang="cs-CZ" dirty="0">
                <a:latin typeface="Times New Roman" panose="02020603050405020304" pitchFamily="18" charset="0"/>
              </a:rPr>
              <a:t> </a:t>
            </a:r>
            <a:r>
              <a:rPr lang="en-US" altLang="cs-CZ" dirty="0" err="1">
                <a:latin typeface="Times New Roman" panose="02020603050405020304" pitchFamily="18" charset="0"/>
              </a:rPr>
              <a:t>nach</a:t>
            </a:r>
            <a:r>
              <a:rPr lang="en-US" altLang="cs-CZ" dirty="0">
                <a:latin typeface="Times New Roman" panose="02020603050405020304" pitchFamily="18" charset="0"/>
              </a:rPr>
              <a:t> </a:t>
            </a:r>
            <a:r>
              <a:rPr lang="en-US" altLang="cs-CZ" dirty="0" err="1">
                <a:latin typeface="Times New Roman" panose="02020603050405020304" pitchFamily="18" charset="0"/>
              </a:rPr>
              <a:t>einem</a:t>
            </a:r>
            <a:r>
              <a:rPr lang="en-US" altLang="cs-CZ" dirty="0">
                <a:latin typeface="Times New Roman" panose="02020603050405020304" pitchFamily="18" charset="0"/>
              </a:rPr>
              <a:t> </a:t>
            </a:r>
            <a:r>
              <a:rPr lang="en-US" altLang="cs-CZ" dirty="0" err="1">
                <a:latin typeface="Times New Roman" panose="02020603050405020304" pitchFamily="18" charset="0"/>
              </a:rPr>
              <a:t>Autounfall</a:t>
            </a:r>
            <a:r>
              <a:rPr lang="en-US" altLang="cs-CZ" dirty="0">
                <a:latin typeface="Times New Roman" panose="02020603050405020304" pitchFamily="18" charset="0"/>
              </a:rPr>
              <a:t> – </a:t>
            </a:r>
            <a:r>
              <a:rPr lang="en-US" altLang="cs-CZ" dirty="0" err="1">
                <a:latin typeface="Times New Roman" panose="02020603050405020304" pitchFamily="18" charset="0"/>
              </a:rPr>
              <a:t>celý</a:t>
            </a:r>
            <a:r>
              <a:rPr lang="en-US" altLang="cs-CZ" dirty="0">
                <a:latin typeface="Times New Roman" panose="02020603050405020304" pitchFamily="18" charset="0"/>
              </a:rPr>
              <a:t> </a:t>
            </a:r>
            <a:r>
              <a:rPr lang="en-US" altLang="cs-CZ" dirty="0" err="1">
                <a:latin typeface="Times New Roman" panose="02020603050405020304" pitchFamily="18" charset="0"/>
              </a:rPr>
              <a:t>jmění</a:t>
            </a:r>
            <a:r>
              <a:rPr lang="en-US" altLang="cs-CZ" dirty="0">
                <a:latin typeface="Times New Roman" panose="02020603050405020304" pitchFamily="18" charset="0"/>
              </a:rPr>
              <a:t> </a:t>
            </a:r>
            <a:r>
              <a:rPr lang="en-US" altLang="cs-CZ" dirty="0" err="1">
                <a:latin typeface="Times New Roman" panose="02020603050405020304" pitchFamily="18" charset="0"/>
              </a:rPr>
              <a:t>stálo</a:t>
            </a:r>
            <a:r>
              <a:rPr lang="en-US" altLang="cs-CZ" dirty="0">
                <a:latin typeface="Times New Roman" panose="02020603050405020304" pitchFamily="18" charset="0"/>
              </a:rPr>
              <a:t>/ </a:t>
            </a:r>
            <a:r>
              <a:rPr lang="en-US" altLang="cs-CZ" dirty="0" err="1">
                <a:latin typeface="Times New Roman" panose="02020603050405020304" pitchFamily="18" charset="0"/>
              </a:rPr>
              <a:t>drei</a:t>
            </a:r>
            <a:r>
              <a:rPr lang="en-US" altLang="cs-CZ" dirty="0">
                <a:latin typeface="Times New Roman" panose="02020603050405020304" pitchFamily="18" charset="0"/>
              </a:rPr>
              <a:t> </a:t>
            </a:r>
            <a:r>
              <a:rPr lang="en-US" altLang="cs-CZ" dirty="0" err="1">
                <a:latin typeface="Times New Roman" panose="02020603050405020304" pitchFamily="18" charset="0"/>
              </a:rPr>
              <a:t>Monatslöhne</a:t>
            </a:r>
            <a:r>
              <a:rPr lang="en-US" altLang="cs-CZ" dirty="0">
                <a:latin typeface="Times New Roman" panose="02020603050405020304" pitchFamily="18" charset="0"/>
              </a:rPr>
              <a:t> hat </a:t>
            </a:r>
            <a:r>
              <a:rPr lang="en-US" altLang="cs-CZ" dirty="0" err="1">
                <a:latin typeface="Times New Roman" panose="02020603050405020304" pitchFamily="18" charset="0"/>
              </a:rPr>
              <a:t>mich</a:t>
            </a:r>
            <a:r>
              <a:rPr lang="en-US" altLang="cs-CZ" dirty="0">
                <a:latin typeface="Times New Roman" panose="02020603050405020304" pitchFamily="18" charset="0"/>
              </a:rPr>
              <a:t> der </a:t>
            </a:r>
            <a:r>
              <a:rPr lang="en-US" altLang="cs-CZ" dirty="0" err="1">
                <a:latin typeface="Times New Roman" panose="02020603050405020304" pitchFamily="18" charset="0"/>
              </a:rPr>
              <a:t>Wagen</a:t>
            </a:r>
            <a:r>
              <a:rPr lang="en-US" altLang="cs-CZ" dirty="0">
                <a:latin typeface="Times New Roman" panose="02020603050405020304" pitchFamily="18" charset="0"/>
              </a:rPr>
              <a:t> </a:t>
            </a:r>
            <a:r>
              <a:rPr lang="en-US" altLang="cs-CZ" dirty="0" err="1">
                <a:latin typeface="Times New Roman" panose="02020603050405020304" pitchFamily="18" charset="0"/>
              </a:rPr>
              <a:t>gekostet</a:t>
            </a:r>
            <a:r>
              <a:rPr lang="en-US" altLang="cs-CZ" dirty="0">
                <a:latin typeface="Times New Roman" panose="02020603050405020304" pitchFamily="18" charset="0"/>
              </a:rPr>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a:latin typeface="Times New Roman" panose="02020603050405020304" pitchFamily="18" charset="0"/>
              </a:rPr>
              <a:t>Auch die Schweiz </a:t>
            </a:r>
            <a:r>
              <a:rPr lang="en-US" altLang="cs-CZ" dirty="0" err="1">
                <a:latin typeface="Times New Roman" panose="02020603050405020304" pitchFamily="18" charset="0"/>
              </a:rPr>
              <a:t>rückte</a:t>
            </a:r>
            <a:r>
              <a:rPr lang="en-US" altLang="cs-CZ" dirty="0">
                <a:latin typeface="Times New Roman" panose="02020603050405020304" pitchFamily="18" charset="0"/>
              </a:rPr>
              <a:t> von den </a:t>
            </a:r>
            <a:r>
              <a:rPr lang="en-US" altLang="cs-CZ" dirty="0" err="1">
                <a:latin typeface="Times New Roman" panose="02020603050405020304" pitchFamily="18" charset="0"/>
              </a:rPr>
              <a:t>Untertiteln</a:t>
            </a:r>
            <a:r>
              <a:rPr lang="en-US" altLang="cs-CZ" dirty="0">
                <a:latin typeface="Times New Roman" panose="02020603050405020304" pitchFamily="18" charset="0"/>
              </a:rPr>
              <a:t> ab: alle </a:t>
            </a:r>
            <a:r>
              <a:rPr lang="en-US" altLang="cs-CZ" dirty="0" err="1">
                <a:latin typeface="Times New Roman" panose="02020603050405020304" pitchFamily="18" charset="0"/>
              </a:rPr>
              <a:t>drei</a:t>
            </a:r>
            <a:r>
              <a:rPr lang="en-US" altLang="cs-CZ" dirty="0">
                <a:latin typeface="Times New Roman" panose="02020603050405020304" pitchFamily="18" charset="0"/>
              </a:rPr>
              <a:t> Schweizer Sender (SRG/SSF/TSI) </a:t>
            </a:r>
            <a:r>
              <a:rPr lang="en-US" altLang="cs-CZ" dirty="0" err="1">
                <a:latin typeface="Times New Roman" panose="02020603050405020304" pitchFamily="18" charset="0"/>
              </a:rPr>
              <a:t>gingen</a:t>
            </a:r>
            <a:r>
              <a:rPr lang="en-US" altLang="cs-CZ" dirty="0">
                <a:latin typeface="Times New Roman" panose="02020603050405020304" pitchFamily="18" charset="0"/>
              </a:rPr>
              <a:t> um 19</a:t>
            </a:r>
            <a:r>
              <a:rPr lang="cs-CZ" altLang="cs-CZ" dirty="0">
                <a:latin typeface="Times New Roman" panose="02020603050405020304" pitchFamily="18" charset="0"/>
              </a:rPr>
              <a:t>9</a:t>
            </a:r>
            <a:r>
              <a:rPr lang="en-US" altLang="cs-CZ" dirty="0">
                <a:latin typeface="Times New Roman" panose="02020603050405020304" pitchFamily="18" charset="0"/>
              </a:rPr>
              <a:t>0 </a:t>
            </a:r>
            <a:r>
              <a:rPr lang="en-US" altLang="cs-CZ" dirty="0" err="1">
                <a:latin typeface="Times New Roman" panose="02020603050405020304" pitchFamily="18" charset="0"/>
              </a:rPr>
              <a:t>dazu</a:t>
            </a:r>
            <a:r>
              <a:rPr lang="en-US" altLang="cs-CZ" dirty="0">
                <a:latin typeface="Times New Roman" panose="02020603050405020304" pitchFamily="18" charset="0"/>
              </a:rPr>
              <a:t> </a:t>
            </a:r>
            <a:r>
              <a:rPr lang="en-US" altLang="cs-CZ" dirty="0" err="1">
                <a:latin typeface="Times New Roman" panose="02020603050405020304" pitchFamily="18" charset="0"/>
              </a:rPr>
              <a:t>über</a:t>
            </a:r>
            <a:r>
              <a:rPr lang="en-US" altLang="cs-CZ" dirty="0">
                <a:latin typeface="Times New Roman" panose="02020603050405020304" pitchFamily="18" charset="0"/>
              </a:rPr>
              <a:t>, </a:t>
            </a:r>
            <a:r>
              <a:rPr lang="en-US" altLang="cs-CZ" dirty="0" err="1">
                <a:latin typeface="Times New Roman" panose="02020603050405020304" pitchFamily="18" charset="0"/>
              </a:rPr>
              <a:t>nur</a:t>
            </a:r>
            <a:r>
              <a:rPr lang="en-US" altLang="cs-CZ" dirty="0">
                <a:latin typeface="Times New Roman" panose="02020603050405020304" pitchFamily="18" charset="0"/>
              </a:rPr>
              <a:t> in der </a:t>
            </a:r>
            <a:r>
              <a:rPr lang="en-US" altLang="cs-CZ" dirty="0" err="1">
                <a:latin typeface="Times New Roman" panose="02020603050405020304" pitchFamily="18" charset="0"/>
              </a:rPr>
              <a:t>jeweiligen</a:t>
            </a:r>
            <a:r>
              <a:rPr lang="en-US" altLang="cs-CZ" dirty="0">
                <a:latin typeface="Times New Roman" panose="02020603050405020304" pitchFamily="18" charset="0"/>
              </a:rPr>
              <a:t> </a:t>
            </a:r>
            <a:r>
              <a:rPr lang="en-US" altLang="cs-CZ" dirty="0" err="1">
                <a:latin typeface="Times New Roman" panose="02020603050405020304" pitchFamily="18" charset="0"/>
              </a:rPr>
              <a:t>Sprache</a:t>
            </a:r>
            <a:r>
              <a:rPr lang="en-US" altLang="cs-CZ" dirty="0">
                <a:latin typeface="Times New Roman" panose="02020603050405020304" pitchFamily="18" charset="0"/>
              </a:rPr>
              <a:t> </a:t>
            </a:r>
            <a:r>
              <a:rPr lang="en-US" altLang="cs-CZ" dirty="0" err="1">
                <a:latin typeface="Times New Roman" panose="02020603050405020304" pitchFamily="18" charset="0"/>
              </a:rPr>
              <a:t>gedrehtes</a:t>
            </a:r>
            <a:r>
              <a:rPr lang="en-US" altLang="cs-CZ" dirty="0">
                <a:latin typeface="Times New Roman" panose="02020603050405020304" pitchFamily="18" charset="0"/>
              </a:rPr>
              <a:t> </a:t>
            </a:r>
            <a:r>
              <a:rPr lang="en-US" altLang="cs-CZ" dirty="0" err="1">
                <a:latin typeface="Times New Roman" panose="02020603050405020304" pitchFamily="18" charset="0"/>
              </a:rPr>
              <a:t>oder</a:t>
            </a:r>
            <a:r>
              <a:rPr lang="en-US" altLang="cs-CZ" dirty="0">
                <a:latin typeface="Times New Roman" panose="02020603050405020304" pitchFamily="18" charset="0"/>
              </a:rPr>
              <a:t> </a:t>
            </a:r>
            <a:r>
              <a:rPr lang="en-US" altLang="cs-CZ" dirty="0" err="1">
                <a:latin typeface="Times New Roman" panose="02020603050405020304" pitchFamily="18" charset="0"/>
              </a:rPr>
              <a:t>synchronisiertes</a:t>
            </a:r>
            <a:r>
              <a:rPr lang="en-US" altLang="cs-CZ" dirty="0">
                <a:latin typeface="Times New Roman" panose="02020603050405020304" pitchFamily="18" charset="0"/>
              </a:rPr>
              <a:t> Material </a:t>
            </a:r>
            <a:r>
              <a:rPr lang="en-US" altLang="cs-CZ" dirty="0" err="1">
                <a:latin typeface="Times New Roman" panose="02020603050405020304" pitchFamily="18" charset="0"/>
              </a:rPr>
              <a:t>auszustrahlen</a:t>
            </a:r>
            <a:r>
              <a:rPr lang="en-US" altLang="cs-CZ" dirty="0">
                <a:latin typeface="Times New Roman" panose="02020603050405020304" pitchFamily="18" charset="0"/>
              </a:rPr>
              <a:t>. Die Menschen </a:t>
            </a:r>
            <a:r>
              <a:rPr lang="en-US" altLang="cs-CZ" dirty="0" err="1">
                <a:latin typeface="Times New Roman" panose="02020603050405020304" pitchFamily="18" charset="0"/>
              </a:rPr>
              <a:t>sind</a:t>
            </a:r>
            <a:r>
              <a:rPr lang="en-US" altLang="cs-CZ" dirty="0">
                <a:latin typeface="Times New Roman" panose="02020603050405020304" pitchFamily="18" charset="0"/>
              </a:rPr>
              <a:t> </a:t>
            </a:r>
            <a:r>
              <a:rPr lang="en-US" altLang="cs-CZ" dirty="0" err="1">
                <a:latin typeface="Times New Roman" panose="02020603050405020304" pitchFamily="18" charset="0"/>
              </a:rPr>
              <a:t>eben</a:t>
            </a:r>
            <a:r>
              <a:rPr lang="en-US" altLang="cs-CZ" dirty="0">
                <a:latin typeface="Times New Roman" panose="02020603050405020304" pitchFamily="18" charset="0"/>
              </a:rPr>
              <a:t> </a:t>
            </a:r>
            <a:r>
              <a:rPr lang="en-US" altLang="cs-CZ" dirty="0" err="1">
                <a:latin typeface="Times New Roman" panose="02020603050405020304" pitchFamily="18" charset="0"/>
              </a:rPr>
              <a:t>faul</a:t>
            </a:r>
            <a:r>
              <a:rPr lang="en-US" altLang="cs-CZ" dirty="0">
                <a:latin typeface="Times New Roman" panose="02020603050405020304" pitchFamily="18" charset="0"/>
              </a:rPr>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dirty="0">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46075"/>
            <a:ext cx="9070975" cy="1171575"/>
          </a:xfrm>
          <a:ln/>
        </p:spPr>
        <p:txBody>
          <a:bodyPr tIns="3888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Informationskanäle im Film</a:t>
            </a:r>
          </a:p>
        </p:txBody>
      </p:sp>
      <p:sp>
        <p:nvSpPr>
          <p:cNvPr id="4098" name="Rectangle 2"/>
          <p:cNvSpPr>
            <a:spLocks noGrp="1" noChangeArrowheads="1"/>
          </p:cNvSpPr>
          <p:nvPr>
            <p:ph type="subTitle" idx="4294967295"/>
          </p:nvPr>
        </p:nvSpPr>
        <p:spPr bwMode="auto">
          <a:xfrm>
            <a:off x="539750" y="1174750"/>
            <a:ext cx="9036050" cy="6350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808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dirty="0"/>
              <a:t>1. </a:t>
            </a:r>
            <a:r>
              <a:rPr lang="cs-CZ" altLang="cs-CZ" sz="2600" dirty="0" err="1"/>
              <a:t>Das</a:t>
            </a:r>
            <a:r>
              <a:rPr lang="cs-CZ" altLang="cs-CZ" sz="2600" dirty="0"/>
              <a:t> </a:t>
            </a:r>
            <a:r>
              <a:rPr lang="cs-CZ" altLang="cs-CZ" sz="2600" dirty="0" err="1"/>
              <a:t>visuelle</a:t>
            </a:r>
            <a:r>
              <a:rPr lang="cs-CZ" altLang="cs-CZ" sz="2600" dirty="0"/>
              <a:t> </a:t>
            </a:r>
            <a:r>
              <a:rPr lang="cs-CZ" altLang="cs-CZ" sz="2600" dirty="0" err="1"/>
              <a:t>Bild</a:t>
            </a:r>
            <a:endParaRPr lang="cs-CZ" altLang="cs-CZ" sz="2600" dirty="0"/>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dirty="0"/>
              <a:t>2. </a:t>
            </a:r>
            <a:r>
              <a:rPr lang="cs-CZ" altLang="cs-CZ" sz="2600" dirty="0" err="1"/>
              <a:t>Schrift</a:t>
            </a:r>
            <a:r>
              <a:rPr lang="cs-CZ" altLang="cs-CZ" sz="2600" dirty="0"/>
              <a:t> </a:t>
            </a:r>
            <a:r>
              <a:rPr lang="cs-CZ" altLang="cs-CZ" sz="2600" dirty="0" err="1"/>
              <a:t>und</a:t>
            </a:r>
            <a:r>
              <a:rPr lang="cs-CZ" altLang="cs-CZ" sz="2600" dirty="0"/>
              <a:t> </a:t>
            </a:r>
            <a:r>
              <a:rPr lang="cs-CZ" altLang="cs-CZ" sz="2600" dirty="0" err="1"/>
              <a:t>andere</a:t>
            </a:r>
            <a:r>
              <a:rPr lang="cs-CZ" altLang="cs-CZ" sz="2600" dirty="0"/>
              <a:t> </a:t>
            </a:r>
            <a:r>
              <a:rPr lang="cs-CZ" altLang="cs-CZ" sz="2600" dirty="0" err="1"/>
              <a:t>Grafiken</a:t>
            </a:r>
            <a:endParaRPr lang="cs-CZ" altLang="cs-CZ" sz="2600" dirty="0"/>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dirty="0"/>
              <a:t>3. </a:t>
            </a:r>
            <a:r>
              <a:rPr lang="cs-CZ" altLang="cs-CZ" sz="2600" dirty="0" err="1"/>
              <a:t>Musik</a:t>
            </a:r>
            <a:endParaRPr lang="cs-CZ" altLang="cs-CZ" sz="2600" dirty="0"/>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dirty="0"/>
              <a:t>4. </a:t>
            </a:r>
            <a:r>
              <a:rPr lang="cs-CZ" altLang="cs-CZ" sz="2600" dirty="0" err="1"/>
              <a:t>Geräusche</a:t>
            </a:r>
            <a:endParaRPr lang="cs-CZ" altLang="cs-CZ" sz="2600" dirty="0"/>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dirty="0"/>
              <a:t>5. </a:t>
            </a:r>
            <a:r>
              <a:rPr lang="cs-CZ" altLang="cs-CZ" sz="2600" dirty="0" err="1"/>
              <a:t>Dialoge</a:t>
            </a:r>
            <a:r>
              <a:rPr lang="cs-CZ" altLang="cs-CZ" sz="2600" dirty="0"/>
              <a:t> </a:t>
            </a:r>
            <a:r>
              <a:rPr lang="cs-CZ" altLang="cs-CZ" sz="2600" dirty="0" err="1"/>
              <a:t>bzw</a:t>
            </a:r>
            <a:r>
              <a:rPr lang="cs-CZ" altLang="cs-CZ" sz="2600" dirty="0"/>
              <a:t>. der </a:t>
            </a:r>
            <a:r>
              <a:rPr lang="cs-CZ" altLang="cs-CZ" sz="2600" dirty="0" err="1"/>
              <a:t>Off</a:t>
            </a:r>
            <a:r>
              <a:rPr lang="cs-CZ" altLang="cs-CZ" sz="2600" dirty="0"/>
              <a:t>-Ton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dirty="0" err="1"/>
              <a:t>Synchroner</a:t>
            </a:r>
            <a:r>
              <a:rPr lang="cs-CZ" altLang="cs-CZ" sz="2600" dirty="0"/>
              <a:t> Ton </a:t>
            </a:r>
            <a:r>
              <a:rPr lang="cs-CZ" altLang="cs-CZ" sz="2600" dirty="0" err="1"/>
              <a:t>hat</a:t>
            </a:r>
            <a:r>
              <a:rPr lang="cs-CZ" altLang="cs-CZ" sz="2600" dirty="0"/>
              <a:t> </a:t>
            </a:r>
            <a:r>
              <a:rPr lang="cs-CZ" altLang="cs-CZ" sz="2600" dirty="0" err="1"/>
              <a:t>seine</a:t>
            </a:r>
            <a:r>
              <a:rPr lang="cs-CZ" altLang="cs-CZ" sz="2600" dirty="0"/>
              <a:t> </a:t>
            </a:r>
            <a:r>
              <a:rPr lang="cs-CZ" altLang="cs-CZ" sz="2600" dirty="0" err="1"/>
              <a:t>Quelle</a:t>
            </a:r>
            <a:r>
              <a:rPr lang="cs-CZ" altLang="cs-CZ" sz="2600" dirty="0"/>
              <a:t> </a:t>
            </a:r>
            <a:r>
              <a:rPr lang="cs-CZ" altLang="cs-CZ" sz="2600" dirty="0" err="1"/>
              <a:t>im</a:t>
            </a:r>
            <a:r>
              <a:rPr lang="cs-CZ" altLang="cs-CZ" sz="2600" dirty="0"/>
              <a:t> </a:t>
            </a:r>
            <a:r>
              <a:rPr lang="cs-CZ" altLang="cs-CZ" sz="2600" dirty="0" err="1"/>
              <a:t>Bild</a:t>
            </a:r>
            <a:r>
              <a:rPr lang="cs-CZ" altLang="cs-CZ" sz="2600" dirty="0"/>
              <a:t>, </a:t>
            </a:r>
            <a:r>
              <a:rPr lang="cs-CZ" altLang="cs-CZ" sz="2600" dirty="0" err="1"/>
              <a:t>async</a:t>
            </a:r>
            <a:r>
              <a:rPr lang="de-DE" altLang="cs-CZ" sz="2600" dirty="0"/>
              <a:t>h</a:t>
            </a:r>
            <a:r>
              <a:rPr lang="cs-CZ" altLang="cs-CZ" sz="2600" dirty="0" err="1"/>
              <a:t>roner</a:t>
            </a:r>
            <a:r>
              <a:rPr lang="cs-CZ" altLang="cs-CZ" sz="2600" dirty="0"/>
              <a:t> Ton </a:t>
            </a:r>
            <a:r>
              <a:rPr lang="cs-CZ" altLang="cs-CZ" sz="2600" dirty="0" err="1"/>
              <a:t>kommt</a:t>
            </a:r>
            <a:r>
              <a:rPr lang="cs-CZ" altLang="cs-CZ" sz="2600" dirty="0"/>
              <a:t> von </a:t>
            </a:r>
            <a:r>
              <a:rPr lang="cs-CZ" altLang="cs-CZ" sz="2600" dirty="0" err="1"/>
              <a:t>außerhalb</a:t>
            </a:r>
            <a:r>
              <a:rPr lang="cs-CZ" altLang="cs-CZ" sz="2600" dirty="0"/>
              <a:t> des </a:t>
            </a:r>
            <a:r>
              <a:rPr lang="cs-CZ" altLang="cs-CZ" sz="2600" dirty="0" err="1"/>
              <a:t>Bildes</a:t>
            </a:r>
            <a:r>
              <a:rPr lang="cs-CZ" altLang="cs-CZ" sz="2600" dirty="0"/>
              <a:t>.</a:t>
            </a:r>
          </a:p>
          <a:p>
            <a:pPr marL="0" indent="0" algn="ctr">
              <a:lnSpc>
                <a:spcPct val="95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latin typeface="Times New Roman" panose="02020603050405020304" pitchFamily="18" charset="0"/>
                <a:cs typeface="Times New Roman" panose="02020603050405020304" pitchFamily="18" charset="0"/>
              </a:rPr>
              <a:t>Synchronisieren</a:t>
            </a:r>
            <a:r>
              <a:rPr lang="cs-CZ" altLang="cs-CZ"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zu</a:t>
            </a:r>
            <a:r>
              <a:rPr lang="cs-CZ" altLang="cs-CZ" i="1" dirty="0">
                <a:latin typeface="Times New Roman" panose="02020603050405020304" pitchFamily="18" charset="0"/>
                <a:cs typeface="Times New Roman" panose="02020603050405020304" pitchFamily="18" charset="0"/>
              </a:rPr>
              <a:t> den </a:t>
            </a:r>
            <a:r>
              <a:rPr lang="cs-CZ" altLang="cs-CZ" i="1" dirty="0" err="1">
                <a:latin typeface="Times New Roman" panose="02020603050405020304" pitchFamily="18" charset="0"/>
                <a:cs typeface="Times New Roman" panose="02020603050405020304" pitchFamily="18" charset="0"/>
              </a:rPr>
              <a:t>Bildern</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eines</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fremdsprachigen</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Films</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Fernsehspiels</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die</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entsprechenden</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Worte</a:t>
            </a:r>
            <a:r>
              <a:rPr lang="cs-CZ" altLang="cs-CZ" i="1" dirty="0">
                <a:latin typeface="Times New Roman" panose="02020603050405020304" pitchFamily="18" charset="0"/>
                <a:cs typeface="Times New Roman" panose="02020603050405020304" pitchFamily="18" charset="0"/>
              </a:rPr>
              <a:t> der </a:t>
            </a:r>
            <a:r>
              <a:rPr lang="cs-CZ" altLang="cs-CZ" i="1" dirty="0" err="1">
                <a:latin typeface="Times New Roman" panose="02020603050405020304" pitchFamily="18" charset="0"/>
                <a:cs typeface="Times New Roman" panose="02020603050405020304" pitchFamily="18" charset="0"/>
              </a:rPr>
              <a:t>eigenen</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Sprache</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sprechen</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die</a:t>
            </a:r>
            <a:r>
              <a:rPr lang="cs-CZ" altLang="cs-CZ" i="1" dirty="0">
                <a:latin typeface="Times New Roman" panose="02020603050405020304" pitchFamily="18" charset="0"/>
                <a:cs typeface="Times New Roman" panose="02020603050405020304" pitchFamily="18" charset="0"/>
              </a:rPr>
              <a:t> so </a:t>
            </a:r>
            <a:r>
              <a:rPr lang="cs-CZ" altLang="cs-CZ" i="1" dirty="0" err="1">
                <a:latin typeface="Times New Roman" panose="02020603050405020304" pitchFamily="18" charset="0"/>
                <a:cs typeface="Times New Roman" panose="02020603050405020304" pitchFamily="18" charset="0"/>
              </a:rPr>
              <a:t>aufgenommen</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werden</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dass</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die</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Lippenbewegungen</a:t>
            </a:r>
            <a:r>
              <a:rPr lang="cs-CZ" altLang="cs-CZ" i="1" dirty="0">
                <a:latin typeface="Times New Roman" panose="02020603050405020304" pitchFamily="18" charset="0"/>
                <a:cs typeface="Times New Roman" panose="02020603050405020304" pitchFamily="18" charset="0"/>
              </a:rPr>
              <a:t> der </a:t>
            </a:r>
            <a:r>
              <a:rPr lang="cs-CZ" altLang="cs-CZ" i="1" dirty="0" err="1">
                <a:latin typeface="Times New Roman" panose="02020603050405020304" pitchFamily="18" charset="0"/>
                <a:cs typeface="Times New Roman" panose="02020603050405020304" pitchFamily="18" charset="0"/>
              </a:rPr>
              <a:t>Schauspieler</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im</a:t>
            </a:r>
            <a:r>
              <a:rPr lang="cs-CZ" altLang="cs-CZ" i="1" dirty="0">
                <a:latin typeface="Times New Roman" panose="02020603050405020304" pitchFamily="18" charset="0"/>
                <a:cs typeface="Times New Roman" panose="02020603050405020304" pitchFamily="18" charset="0"/>
              </a:rPr>
              <a:t> Film) in </a:t>
            </a:r>
            <a:r>
              <a:rPr lang="cs-CZ" altLang="cs-CZ" i="1" dirty="0" err="1">
                <a:latin typeface="Times New Roman" panose="02020603050405020304" pitchFamily="18" charset="0"/>
                <a:cs typeface="Times New Roman" panose="02020603050405020304" pitchFamily="18" charset="0"/>
              </a:rPr>
              <a:t>etwa</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mit</a:t>
            </a:r>
            <a:r>
              <a:rPr lang="cs-CZ" altLang="cs-CZ" i="1" dirty="0">
                <a:latin typeface="Times New Roman" panose="02020603050405020304" pitchFamily="18" charset="0"/>
                <a:cs typeface="Times New Roman" panose="02020603050405020304" pitchFamily="18" charset="0"/>
              </a:rPr>
              <a:t> den </a:t>
            </a:r>
            <a:r>
              <a:rPr lang="cs-CZ" altLang="cs-CZ" i="1" dirty="0" err="1">
                <a:latin typeface="Times New Roman" panose="02020603050405020304" pitchFamily="18" charset="0"/>
                <a:cs typeface="Times New Roman" panose="02020603050405020304" pitchFamily="18" charset="0"/>
              </a:rPr>
              <a:t>gesprochenen</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Worten</a:t>
            </a:r>
            <a:r>
              <a:rPr lang="cs-CZ" altLang="cs-CZ" i="1" dirty="0">
                <a:latin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cs typeface="Times New Roman" panose="02020603050405020304" pitchFamily="18" charset="0"/>
              </a:rPr>
              <a:t>übereinstimmen</a:t>
            </a:r>
            <a:r>
              <a:rPr lang="cs-CZ" altLang="cs-CZ" i="1" dirty="0">
                <a:latin typeface="Times New Roman" panose="02020603050405020304" pitchFamily="18" charset="0"/>
                <a:cs typeface="Times New Roman" panose="02020603050405020304" pitchFamily="18" charset="0"/>
              </a:rPr>
              <a:t>:</a:t>
            </a:r>
          </a:p>
          <a:p>
            <a:pPr marL="0" indent="0" algn="ctr">
              <a:lnSpc>
                <a:spcPct val="95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i="1" dirty="0">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33DD1E0-E10D-44C6-AB9A-6E007DD532F4}"/>
              </a:ext>
            </a:extLst>
          </p:cNvPr>
          <p:cNvSpPr>
            <a:spLocks noGrp="1"/>
          </p:cNvSpPr>
          <p:nvPr>
            <p:ph type="title"/>
          </p:nvPr>
        </p:nvSpPr>
        <p:spPr/>
        <p:txBody>
          <a:bodyPr/>
          <a:lstStyle/>
          <a:p>
            <a:r>
              <a:rPr lang="de-DE" sz="3200" dirty="0"/>
              <a:t>Untertitelung als politische Entscheidung</a:t>
            </a:r>
            <a:endParaRPr lang="cs-CZ" sz="3200" dirty="0"/>
          </a:p>
        </p:txBody>
      </p:sp>
      <p:sp>
        <p:nvSpPr>
          <p:cNvPr id="5" name="Zástupný obsah 4">
            <a:extLst>
              <a:ext uri="{FF2B5EF4-FFF2-40B4-BE49-F238E27FC236}">
                <a16:creationId xmlns:a16="http://schemas.microsoft.com/office/drawing/2014/main" id="{318E9344-24F3-4E5C-8E93-241A809E1BAC}"/>
              </a:ext>
            </a:extLst>
          </p:cNvPr>
          <p:cNvSpPr>
            <a:spLocks noGrp="1"/>
          </p:cNvSpPr>
          <p:nvPr>
            <p:ph idx="1"/>
          </p:nvPr>
        </p:nvSpPr>
        <p:spPr/>
        <p:txBody>
          <a:bodyPr/>
          <a:lstStyle/>
          <a:p>
            <a:r>
              <a:rPr lang="de-DE" dirty="0"/>
              <a:t>Japan entschied sich für Untertitel, obwohl sich die Synchronisation in diesem dichtbesiedelten Land wirtschaftlich gerechnet hätte.</a:t>
            </a:r>
          </a:p>
          <a:p>
            <a:endParaRPr lang="cs-CZ" dirty="0"/>
          </a:p>
        </p:txBody>
      </p:sp>
    </p:spTree>
    <p:extLst>
      <p:ext uri="{BB962C8B-B14F-4D97-AF65-F5344CB8AC3E}">
        <p14:creationId xmlns:p14="http://schemas.microsoft.com/office/powerpoint/2010/main" val="4135483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B37F1C-7D87-4056-B95D-4CAE4E5F62E2}"/>
              </a:ext>
            </a:extLst>
          </p:cNvPr>
          <p:cNvSpPr>
            <a:spLocks noGrp="1"/>
          </p:cNvSpPr>
          <p:nvPr>
            <p:ph type="title"/>
          </p:nvPr>
        </p:nvSpPr>
        <p:spPr/>
        <p:txBody>
          <a:bodyPr/>
          <a:lstStyle/>
          <a:p>
            <a:r>
              <a:rPr lang="de-DE" sz="3200" dirty="0"/>
              <a:t>Untertitelung als politische Entscheidung</a:t>
            </a:r>
            <a:endParaRPr lang="cs-CZ" sz="3200" dirty="0"/>
          </a:p>
        </p:txBody>
      </p:sp>
      <p:sp>
        <p:nvSpPr>
          <p:cNvPr id="3" name="Zástupný obsah 2">
            <a:extLst>
              <a:ext uri="{FF2B5EF4-FFF2-40B4-BE49-F238E27FC236}">
                <a16:creationId xmlns:a16="http://schemas.microsoft.com/office/drawing/2014/main" id="{79BB041B-1515-4B62-9B1E-8FCEF60135F5}"/>
              </a:ext>
            </a:extLst>
          </p:cNvPr>
          <p:cNvSpPr>
            <a:spLocks noGrp="1"/>
          </p:cNvSpPr>
          <p:nvPr>
            <p:ph sz="half" idx="1"/>
          </p:nvPr>
        </p:nvSpPr>
        <p:spPr/>
        <p:txBody>
          <a:bodyPr/>
          <a:lstStyle/>
          <a:p>
            <a:r>
              <a:rPr lang="de-DE" sz="2000" dirty="0"/>
              <a:t>RICHTLINIE (EU) 2019/882 DES EUROPÄISCHEN PARLAMENTS UND DES RATES vom 17. April 2019</a:t>
            </a:r>
          </a:p>
          <a:p>
            <a:r>
              <a:rPr lang="de-DE" sz="2000" dirty="0"/>
              <a:t>über die Barrierefreiheitsanforderungen für Produkte und Dienstleistungen</a:t>
            </a:r>
          </a:p>
          <a:p>
            <a:r>
              <a:rPr lang="de-DE" sz="2000" dirty="0"/>
              <a:t>(Text von Bedeutung für den EWR)</a:t>
            </a:r>
          </a:p>
          <a:p>
            <a:r>
              <a:rPr lang="de-DE" sz="2000" dirty="0"/>
              <a:t> Untertitel für Gehörlose und Schwerhörige, Audiodeskription, gesprochene Untertitel und </a:t>
            </a:r>
            <a:r>
              <a:rPr lang="de-DE" sz="2000" dirty="0" err="1"/>
              <a:t>Gebärdensprachdolmetschung</a:t>
            </a:r>
            <a:r>
              <a:rPr lang="de-DE" sz="2000" dirty="0"/>
              <a:t> </a:t>
            </a:r>
          </a:p>
          <a:p>
            <a:r>
              <a:rPr lang="de-DE" sz="2000" dirty="0"/>
              <a:t>- Bereitstellung einer Untertitelung von Anleitungsvideos</a:t>
            </a:r>
            <a:endParaRPr lang="cs-CZ" sz="2000" dirty="0"/>
          </a:p>
        </p:txBody>
      </p:sp>
      <p:pic>
        <p:nvPicPr>
          <p:cNvPr id="6" name="Zástupný obsah 5">
            <a:extLst>
              <a:ext uri="{FF2B5EF4-FFF2-40B4-BE49-F238E27FC236}">
                <a16:creationId xmlns:a16="http://schemas.microsoft.com/office/drawing/2014/main" id="{36AD6E5A-695A-4C29-A441-957761E683A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70563" y="2723356"/>
            <a:ext cx="3143250" cy="3076575"/>
          </a:xfrm>
        </p:spPr>
      </p:pic>
    </p:spTree>
    <p:extLst>
      <p:ext uri="{BB962C8B-B14F-4D97-AF65-F5344CB8AC3E}">
        <p14:creationId xmlns:p14="http://schemas.microsoft.com/office/powerpoint/2010/main" val="752999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503238" y="307975"/>
            <a:ext cx="9069387" cy="12461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3200" dirty="0" err="1"/>
              <a:t>Untertitelung</a:t>
            </a:r>
            <a:r>
              <a:rPr lang="cs-CZ" altLang="cs-CZ" sz="3200" dirty="0"/>
              <a:t> </a:t>
            </a:r>
            <a:r>
              <a:rPr lang="cs-CZ" altLang="cs-CZ" sz="3200" dirty="0" err="1"/>
              <a:t>für</a:t>
            </a:r>
            <a:r>
              <a:rPr lang="cs-CZ" altLang="cs-CZ" sz="3200" dirty="0"/>
              <a:t> </a:t>
            </a:r>
            <a:r>
              <a:rPr lang="cs-CZ" altLang="cs-CZ" sz="3200" dirty="0" err="1"/>
              <a:t>Schwerhörige</a:t>
            </a:r>
            <a:r>
              <a:rPr lang="cs-CZ" altLang="cs-CZ" sz="3200" dirty="0"/>
              <a:t> </a:t>
            </a:r>
            <a:r>
              <a:rPr lang="cs-CZ" altLang="cs-CZ" sz="3200" dirty="0" err="1"/>
              <a:t>und</a:t>
            </a:r>
            <a:r>
              <a:rPr lang="cs-CZ" altLang="cs-CZ" sz="3200" dirty="0"/>
              <a:t> </a:t>
            </a:r>
            <a:r>
              <a:rPr lang="cs-CZ" altLang="cs-CZ" sz="3200" dirty="0" err="1"/>
              <a:t>Gehörlose</a:t>
            </a:r>
            <a:r>
              <a:rPr lang="de-DE" altLang="cs-CZ" sz="3200" dirty="0"/>
              <a:t> (SDH)</a:t>
            </a:r>
            <a:endParaRPr lang="cs-CZ" altLang="cs-CZ" sz="3200" dirty="0"/>
          </a:p>
        </p:txBody>
      </p:sp>
      <p:sp>
        <p:nvSpPr>
          <p:cNvPr id="22530" name="Rectangle 2"/>
          <p:cNvSpPr>
            <a:spLocks noGrp="1" noChangeArrowheads="1"/>
          </p:cNvSpPr>
          <p:nvPr>
            <p:ph type="subTitle" idx="4294967295"/>
          </p:nvPr>
        </p:nvSpPr>
        <p:spPr bwMode="auto">
          <a:xfrm>
            <a:off x="503238" y="1543050"/>
            <a:ext cx="9069387" cy="5438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latin typeface="Times New Roman" panose="02020603050405020304" pitchFamily="18" charset="0"/>
              </a:rPr>
              <a:t>das</a:t>
            </a:r>
            <a:r>
              <a:rPr lang="cs-CZ" altLang="cs-CZ" dirty="0">
                <a:latin typeface="Times New Roman" panose="02020603050405020304" pitchFamily="18" charset="0"/>
              </a:rPr>
              <a:t> </a:t>
            </a:r>
            <a:r>
              <a:rPr lang="cs-CZ" altLang="cs-CZ" i="1" dirty="0" err="1">
                <a:latin typeface="Times New Roman" panose="02020603050405020304" pitchFamily="18" charset="0"/>
              </a:rPr>
              <a:t>National</a:t>
            </a:r>
            <a:r>
              <a:rPr lang="cs-CZ" altLang="cs-CZ" i="1" dirty="0">
                <a:latin typeface="Times New Roman" panose="02020603050405020304" pitchFamily="18" charset="0"/>
              </a:rPr>
              <a:t> </a:t>
            </a:r>
            <a:r>
              <a:rPr lang="cs-CZ" altLang="cs-CZ" i="1" dirty="0" err="1">
                <a:latin typeface="Times New Roman" panose="02020603050405020304" pitchFamily="18" charset="0"/>
              </a:rPr>
              <a:t>Captioning</a:t>
            </a:r>
            <a:r>
              <a:rPr lang="cs-CZ" altLang="cs-CZ" i="1" dirty="0">
                <a:latin typeface="Times New Roman" panose="02020603050405020304" pitchFamily="18" charset="0"/>
              </a:rPr>
              <a:t> Institute </a:t>
            </a:r>
            <a:r>
              <a:rPr lang="cs-CZ" altLang="cs-CZ" dirty="0">
                <a:latin typeface="Times New Roman" panose="02020603050405020304" pitchFamily="18" charset="0"/>
              </a:rPr>
              <a:t>(NCI):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latin typeface="Times New Roman" panose="02020603050405020304" pitchFamily="18" charset="0"/>
              </a:rPr>
              <a:t>caption</a:t>
            </a:r>
            <a:r>
              <a:rPr lang="cs-CZ" altLang="cs-CZ" dirty="0">
                <a:latin typeface="Times New Roman" panose="02020603050405020304" pitchFamily="18" charset="0"/>
              </a:rPr>
              <a:t> </a:t>
            </a:r>
            <a:r>
              <a:rPr lang="cs-CZ" altLang="cs-CZ" dirty="0" err="1">
                <a:latin typeface="Times New Roman" panose="02020603050405020304" pitchFamily="18" charset="0"/>
              </a:rPr>
              <a:t>Untertitel</a:t>
            </a:r>
            <a:endParaRPr lang="cs-CZ" altLang="cs-CZ" dirty="0">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latin typeface="Times New Roman" panose="02020603050405020304" pitchFamily="18" charset="0"/>
              </a:rPr>
              <a:t>Mehr</a:t>
            </a:r>
            <a:r>
              <a:rPr lang="cs-CZ" altLang="cs-CZ" dirty="0">
                <a:latin typeface="Times New Roman" panose="02020603050405020304" pitchFamily="18" charset="0"/>
              </a:rPr>
              <a:t> </a:t>
            </a:r>
            <a:r>
              <a:rPr lang="cs-CZ" altLang="cs-CZ" dirty="0" err="1">
                <a:latin typeface="Times New Roman" panose="02020603050405020304" pitchFamily="18" charset="0"/>
              </a:rPr>
              <a:t>als</a:t>
            </a:r>
            <a:r>
              <a:rPr lang="cs-CZ" altLang="cs-CZ" dirty="0">
                <a:latin typeface="Times New Roman" panose="02020603050405020304" pitchFamily="18" charset="0"/>
              </a:rPr>
              <a:t> 15 </a:t>
            </a:r>
            <a:r>
              <a:rPr lang="cs-CZ" altLang="cs-CZ" dirty="0" err="1">
                <a:latin typeface="Times New Roman" panose="02020603050405020304" pitchFamily="18" charset="0"/>
              </a:rPr>
              <a:t>europäische</a:t>
            </a:r>
            <a:r>
              <a:rPr lang="cs-CZ" altLang="cs-CZ" dirty="0">
                <a:latin typeface="Times New Roman" panose="02020603050405020304" pitchFamily="18" charset="0"/>
              </a:rPr>
              <a:t> </a:t>
            </a:r>
            <a:r>
              <a:rPr lang="cs-CZ" altLang="cs-CZ" dirty="0" err="1">
                <a:latin typeface="Times New Roman" panose="02020603050405020304" pitchFamily="18" charset="0"/>
              </a:rPr>
              <a:t>Länder</a:t>
            </a:r>
            <a:r>
              <a:rPr lang="de-DE" altLang="cs-CZ" dirty="0">
                <a:latin typeface="Times New Roman" panose="02020603050405020304" pitchFamily="18" charset="0"/>
              </a:rPr>
              <a:t> </a:t>
            </a:r>
            <a:r>
              <a:rPr lang="cs-CZ" altLang="cs-CZ" dirty="0" err="1">
                <a:latin typeface="Times New Roman" panose="02020603050405020304" pitchFamily="18" charset="0"/>
              </a:rPr>
              <a:t>bieten</a:t>
            </a:r>
            <a:r>
              <a:rPr lang="cs-CZ" altLang="cs-CZ" dirty="0">
                <a:latin typeface="Times New Roman" panose="02020603050405020304" pitchFamily="18" charset="0"/>
              </a:rPr>
              <a:t> </a:t>
            </a:r>
            <a:r>
              <a:rPr lang="cs-CZ" altLang="cs-CZ" dirty="0" err="1">
                <a:latin typeface="Times New Roman" panose="02020603050405020304" pitchFamily="18" charset="0"/>
              </a:rPr>
              <a:t>Untertitel</a:t>
            </a:r>
            <a:r>
              <a:rPr lang="cs-CZ" altLang="cs-CZ" dirty="0">
                <a:latin typeface="Times New Roman" panose="02020603050405020304" pitchFamily="18" charset="0"/>
              </a:rPr>
              <a:t> </a:t>
            </a:r>
            <a:r>
              <a:rPr lang="cs-CZ" altLang="cs-CZ" dirty="0" err="1">
                <a:latin typeface="Times New Roman" panose="02020603050405020304" pitchFamily="18" charset="0"/>
              </a:rPr>
              <a:t>für</a:t>
            </a:r>
            <a:r>
              <a:rPr lang="cs-CZ" altLang="cs-CZ" dirty="0">
                <a:latin typeface="Times New Roman" panose="02020603050405020304" pitchFamily="18" charset="0"/>
              </a:rPr>
              <a:t> </a:t>
            </a:r>
            <a:r>
              <a:rPr lang="cs-CZ" altLang="cs-CZ" dirty="0" err="1">
                <a:latin typeface="Times New Roman" panose="02020603050405020304" pitchFamily="18" charset="0"/>
              </a:rPr>
              <a:t>Gehörlose</a:t>
            </a:r>
            <a:r>
              <a:rPr lang="cs-CZ" altLang="cs-CZ" dirty="0">
                <a:latin typeface="Times New Roman" panose="02020603050405020304" pitchFamily="18" charset="0"/>
              </a:rPr>
              <a:t> </a:t>
            </a:r>
            <a:r>
              <a:rPr lang="cs-CZ" altLang="cs-CZ" dirty="0" err="1">
                <a:latin typeface="Times New Roman" panose="02020603050405020304" pitchFamily="18" charset="0"/>
              </a:rPr>
              <a:t>an</a:t>
            </a:r>
            <a:r>
              <a:rPr lang="cs-CZ" altLang="cs-CZ" dirty="0">
                <a:latin typeface="Times New Roman" panose="02020603050405020304" pitchFamily="18" charset="0"/>
              </a:rPr>
              <a:t>, </a:t>
            </a:r>
            <a:r>
              <a:rPr lang="cs-CZ" altLang="cs-CZ" dirty="0" err="1">
                <a:latin typeface="Times New Roman" panose="02020603050405020304" pitchFamily="18" charset="0"/>
              </a:rPr>
              <a:t>wobei</a:t>
            </a:r>
            <a:r>
              <a:rPr lang="cs-CZ" altLang="cs-CZ" dirty="0">
                <a:latin typeface="Times New Roman" panose="02020603050405020304" pitchFamily="18" charset="0"/>
              </a:rPr>
              <a:t> </a:t>
            </a:r>
            <a:r>
              <a:rPr lang="cs-CZ" altLang="cs-CZ" dirty="0" err="1">
                <a:latin typeface="Times New Roman" panose="02020603050405020304" pitchFamily="18" charset="0"/>
              </a:rPr>
              <a:t>England</a:t>
            </a:r>
            <a:r>
              <a:rPr lang="cs-CZ" altLang="cs-CZ" dirty="0">
                <a:latin typeface="Times New Roman" panose="02020603050405020304" pitchFamily="18" charset="0"/>
              </a:rPr>
              <a:t> </a:t>
            </a:r>
            <a:r>
              <a:rPr lang="cs-CZ" altLang="cs-CZ" dirty="0" err="1">
                <a:latin typeface="Times New Roman" panose="02020603050405020304" pitchFamily="18" charset="0"/>
              </a:rPr>
              <a:t>immer</a:t>
            </a:r>
            <a:r>
              <a:rPr lang="cs-CZ" altLang="cs-CZ" dirty="0">
                <a:latin typeface="Times New Roman" panose="02020603050405020304" pitchFamily="18" charset="0"/>
              </a:rPr>
              <a:t> </a:t>
            </a:r>
            <a:r>
              <a:rPr lang="cs-CZ" altLang="cs-CZ" dirty="0" err="1">
                <a:latin typeface="Times New Roman" panose="02020603050405020304" pitchFamily="18" charset="0"/>
              </a:rPr>
              <a:t>noch</a:t>
            </a:r>
            <a:r>
              <a:rPr lang="cs-CZ" altLang="cs-CZ" dirty="0">
                <a:latin typeface="Times New Roman" panose="02020603050405020304" pitchFamily="18" charset="0"/>
              </a:rPr>
              <a:t> </a:t>
            </a:r>
            <a:r>
              <a:rPr lang="cs-CZ" altLang="cs-CZ" dirty="0" err="1">
                <a:latin typeface="Times New Roman" panose="02020603050405020304" pitchFamily="18" charset="0"/>
              </a:rPr>
              <a:t>eine</a:t>
            </a:r>
            <a:r>
              <a:rPr lang="cs-CZ" altLang="cs-CZ" dirty="0">
                <a:latin typeface="Times New Roman" panose="02020603050405020304" pitchFamily="18" charset="0"/>
              </a:rPr>
              <a:t> </a:t>
            </a:r>
            <a:r>
              <a:rPr lang="cs-CZ" altLang="cs-CZ" dirty="0" err="1">
                <a:latin typeface="Times New Roman" panose="02020603050405020304" pitchFamily="18" charset="0"/>
              </a:rPr>
              <a:t>Vorreiterstellung</a:t>
            </a:r>
            <a:r>
              <a:rPr lang="cs-CZ" altLang="cs-CZ" dirty="0">
                <a:latin typeface="Times New Roman" panose="02020603050405020304" pitchFamily="18" charset="0"/>
              </a:rPr>
              <a:t> </a:t>
            </a:r>
            <a:r>
              <a:rPr lang="cs-CZ" altLang="cs-CZ" dirty="0" err="1">
                <a:latin typeface="Times New Roman" panose="02020603050405020304" pitchFamily="18" charset="0"/>
              </a:rPr>
              <a:t>einnimmt</a:t>
            </a:r>
            <a:r>
              <a:rPr lang="cs-CZ" altLang="cs-CZ" dirty="0">
                <a:latin typeface="Times New Roman" panose="02020603050405020304" pitchFamily="18" charset="0"/>
              </a:rPr>
              <a:t>, da </a:t>
            </a:r>
            <a:r>
              <a:rPr lang="cs-CZ" altLang="cs-CZ" dirty="0" err="1">
                <a:latin typeface="Times New Roman" panose="02020603050405020304" pitchFamily="18" charset="0"/>
              </a:rPr>
              <a:t>seit</a:t>
            </a:r>
            <a:r>
              <a:rPr lang="cs-CZ" altLang="cs-CZ" dirty="0">
                <a:latin typeface="Times New Roman" panose="02020603050405020304" pitchFamily="18" charset="0"/>
              </a:rPr>
              <a:t> Ende 1998 dort </a:t>
            </a:r>
            <a:r>
              <a:rPr lang="cs-CZ" altLang="cs-CZ" dirty="0" err="1">
                <a:latin typeface="Times New Roman" panose="02020603050405020304" pitchFamily="18" charset="0"/>
              </a:rPr>
              <a:t>gesetzlich</a:t>
            </a:r>
            <a:r>
              <a:rPr lang="cs-CZ" altLang="cs-CZ" dirty="0">
                <a:latin typeface="Times New Roman" panose="02020603050405020304" pitchFamily="18" charset="0"/>
              </a:rPr>
              <a:t> </a:t>
            </a:r>
            <a:r>
              <a:rPr lang="cs-CZ" altLang="cs-CZ" dirty="0" err="1">
                <a:latin typeface="Times New Roman" panose="02020603050405020304" pitchFamily="18" charset="0"/>
              </a:rPr>
              <a:t>festgelegt</a:t>
            </a:r>
            <a:r>
              <a:rPr lang="cs-CZ" altLang="cs-CZ" dirty="0">
                <a:latin typeface="Times New Roman" panose="02020603050405020304" pitchFamily="18" charset="0"/>
              </a:rPr>
              <a:t> </a:t>
            </a:r>
            <a:r>
              <a:rPr lang="cs-CZ" altLang="cs-CZ" dirty="0" err="1">
                <a:latin typeface="Times New Roman" panose="02020603050405020304" pitchFamily="18" charset="0"/>
              </a:rPr>
              <a:t>ist</a:t>
            </a:r>
            <a:r>
              <a:rPr lang="cs-CZ" altLang="cs-CZ" dirty="0">
                <a:latin typeface="Times New Roman" panose="02020603050405020304" pitchFamily="18" charset="0"/>
              </a:rPr>
              <a:t>, </a:t>
            </a:r>
            <a:r>
              <a:rPr lang="cs-CZ" altLang="cs-CZ" dirty="0" err="1">
                <a:latin typeface="Times New Roman" panose="02020603050405020304" pitchFamily="18" charset="0"/>
              </a:rPr>
              <a:t>daß</a:t>
            </a:r>
            <a:r>
              <a:rPr lang="cs-CZ" altLang="cs-CZ" dirty="0">
                <a:latin typeface="Times New Roman" panose="02020603050405020304" pitchFamily="18" charset="0"/>
              </a:rPr>
              <a:t> 50% des </a:t>
            </a:r>
            <a:r>
              <a:rPr lang="cs-CZ" altLang="cs-CZ" dirty="0" err="1">
                <a:latin typeface="Times New Roman" panose="02020603050405020304" pitchFamily="18" charset="0"/>
              </a:rPr>
              <a:t>Fernsehprogramms</a:t>
            </a:r>
            <a:r>
              <a:rPr lang="cs-CZ" altLang="cs-CZ" dirty="0">
                <a:latin typeface="Times New Roman" panose="02020603050405020304" pitchFamily="18" charset="0"/>
              </a:rPr>
              <a:t> </a:t>
            </a:r>
            <a:r>
              <a:rPr lang="cs-CZ" altLang="cs-CZ" dirty="0" err="1">
                <a:latin typeface="Times New Roman" panose="02020603050405020304" pitchFamily="18" charset="0"/>
              </a:rPr>
              <a:t>gehörlosengerecht</a:t>
            </a:r>
            <a:r>
              <a:rPr lang="cs-CZ" altLang="cs-CZ" dirty="0">
                <a:latin typeface="Times New Roman" panose="02020603050405020304" pitchFamily="18" charset="0"/>
              </a:rPr>
              <a:t> </a:t>
            </a:r>
            <a:r>
              <a:rPr lang="cs-CZ" altLang="cs-CZ" dirty="0" err="1">
                <a:latin typeface="Times New Roman" panose="02020603050405020304" pitchFamily="18" charset="0"/>
              </a:rPr>
              <a:t>ausgestrahlt</a:t>
            </a:r>
            <a:r>
              <a:rPr lang="cs-CZ" altLang="cs-CZ" dirty="0">
                <a:latin typeface="Times New Roman" panose="02020603050405020304" pitchFamily="18" charset="0"/>
              </a:rPr>
              <a:t> </a:t>
            </a:r>
            <a:r>
              <a:rPr lang="cs-CZ" altLang="cs-CZ" dirty="0" err="1">
                <a:latin typeface="Times New Roman" panose="02020603050405020304" pitchFamily="18" charset="0"/>
              </a:rPr>
              <a:t>werden</a:t>
            </a:r>
            <a:r>
              <a:rPr lang="cs-CZ" altLang="cs-CZ" dirty="0">
                <a:latin typeface="Times New Roman" panose="02020603050405020304" pitchFamily="18" charset="0"/>
              </a:rPr>
              <a:t> </a:t>
            </a:r>
            <a:r>
              <a:rPr lang="cs-CZ" altLang="cs-CZ" dirty="0" err="1">
                <a:latin typeface="Times New Roman" panose="02020603050405020304" pitchFamily="18" charset="0"/>
              </a:rPr>
              <a:t>müssen</a:t>
            </a:r>
            <a:r>
              <a:rPr lang="cs-CZ" altLang="cs-CZ" dirty="0">
                <a:latin typeface="Times New Roman" panose="02020603050405020304" pitchFamily="18" charset="0"/>
              </a:rPr>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latin typeface="Times New Roman" panose="02020603050405020304" pitchFamily="18" charset="0"/>
              </a:rPr>
              <a:t>Für</a:t>
            </a:r>
            <a:r>
              <a:rPr lang="cs-CZ" altLang="cs-CZ" dirty="0">
                <a:latin typeface="Times New Roman" panose="02020603050405020304" pitchFamily="18" charset="0"/>
              </a:rPr>
              <a:t> </a:t>
            </a:r>
            <a:r>
              <a:rPr lang="cs-CZ" altLang="cs-CZ" dirty="0" err="1">
                <a:latin typeface="Times New Roman" panose="02020603050405020304" pitchFamily="18" charset="0"/>
              </a:rPr>
              <a:t>Gehörlose</a:t>
            </a:r>
            <a:r>
              <a:rPr lang="cs-CZ" altLang="cs-CZ" dirty="0">
                <a:latin typeface="Times New Roman" panose="02020603050405020304" pitchFamily="18" charset="0"/>
              </a:rPr>
              <a:t> </a:t>
            </a:r>
            <a:r>
              <a:rPr lang="cs-CZ" altLang="cs-CZ" dirty="0" err="1">
                <a:latin typeface="Times New Roman" panose="02020603050405020304" pitchFamily="18" charset="0"/>
              </a:rPr>
              <a:t>müssen</a:t>
            </a:r>
            <a:r>
              <a:rPr lang="cs-CZ" altLang="cs-CZ" dirty="0">
                <a:latin typeface="Times New Roman" panose="02020603050405020304" pitchFamily="18" charset="0"/>
              </a:rPr>
              <a:t> </a:t>
            </a:r>
            <a:r>
              <a:rPr lang="cs-CZ" altLang="cs-CZ" dirty="0" err="1">
                <a:latin typeface="Times New Roman" panose="02020603050405020304" pitchFamily="18" charset="0"/>
              </a:rPr>
              <a:t>alle</a:t>
            </a:r>
            <a:r>
              <a:rPr lang="cs-CZ" altLang="cs-CZ" dirty="0">
                <a:latin typeface="Times New Roman" panose="02020603050405020304" pitchFamily="18" charset="0"/>
              </a:rPr>
              <a:t> </a:t>
            </a:r>
            <a:r>
              <a:rPr lang="cs-CZ" altLang="cs-CZ" dirty="0" err="1">
                <a:latin typeface="Times New Roman" panose="02020603050405020304" pitchFamily="18" charset="0"/>
              </a:rPr>
              <a:t>wichtigen</a:t>
            </a:r>
            <a:r>
              <a:rPr lang="cs-CZ" altLang="cs-CZ" dirty="0">
                <a:latin typeface="Times New Roman" panose="02020603050405020304" pitchFamily="18" charset="0"/>
              </a:rPr>
              <a:t> </a:t>
            </a:r>
            <a:r>
              <a:rPr lang="cs-CZ" altLang="cs-CZ" dirty="0" err="1">
                <a:latin typeface="Times New Roman" panose="02020603050405020304" pitchFamily="18" charset="0"/>
              </a:rPr>
              <a:t>Geräusche</a:t>
            </a:r>
            <a:r>
              <a:rPr lang="cs-CZ" altLang="cs-CZ" dirty="0">
                <a:latin typeface="Times New Roman" panose="02020603050405020304" pitchFamily="18" charset="0"/>
              </a:rPr>
              <a:t> </a:t>
            </a:r>
            <a:r>
              <a:rPr lang="cs-CZ" altLang="cs-CZ" dirty="0" err="1">
                <a:latin typeface="Times New Roman" panose="02020603050405020304" pitchFamily="18" charset="0"/>
              </a:rPr>
              <a:t>angekündigt</a:t>
            </a:r>
            <a:r>
              <a:rPr lang="cs-CZ" altLang="cs-CZ" dirty="0">
                <a:latin typeface="Times New Roman" panose="02020603050405020304" pitchFamily="18" charset="0"/>
              </a:rPr>
              <a:t> </a:t>
            </a:r>
            <a:r>
              <a:rPr lang="cs-CZ" altLang="cs-CZ" dirty="0" err="1">
                <a:latin typeface="Times New Roman" panose="02020603050405020304" pitchFamily="18" charset="0"/>
              </a:rPr>
              <a:t>werden</a:t>
            </a:r>
            <a:r>
              <a:rPr lang="cs-CZ" altLang="cs-CZ" dirty="0">
                <a:latin typeface="Times New Roman" panose="02020603050405020304" pitchFamily="18" charset="0"/>
              </a:rPr>
              <a:t>, </a:t>
            </a:r>
            <a:r>
              <a:rPr lang="cs-CZ" altLang="cs-CZ" dirty="0" err="1">
                <a:latin typeface="Times New Roman" panose="02020603050405020304" pitchFamily="18" charset="0"/>
              </a:rPr>
              <a:t>ohner</a:t>
            </a:r>
            <a:r>
              <a:rPr lang="cs-CZ" altLang="cs-CZ" dirty="0">
                <a:latin typeface="Times New Roman" panose="02020603050405020304" pitchFamily="18" charset="0"/>
              </a:rPr>
              <a:t> </a:t>
            </a:r>
            <a:r>
              <a:rPr lang="cs-CZ" altLang="cs-CZ" dirty="0" err="1">
                <a:latin typeface="Times New Roman" panose="02020603050405020304" pitchFamily="18" charset="0"/>
              </a:rPr>
              <a:t>die</a:t>
            </a:r>
            <a:r>
              <a:rPr lang="cs-CZ" altLang="cs-CZ" dirty="0">
                <a:latin typeface="Times New Roman" panose="02020603050405020304" pitchFamily="18" charset="0"/>
              </a:rPr>
              <a:t> </a:t>
            </a:r>
            <a:r>
              <a:rPr lang="cs-CZ" altLang="cs-CZ" dirty="0" err="1">
                <a:latin typeface="Times New Roman" panose="02020603050405020304" pitchFamily="18" charset="0"/>
              </a:rPr>
              <a:t>die</a:t>
            </a:r>
            <a:r>
              <a:rPr lang="cs-CZ" altLang="cs-CZ" dirty="0">
                <a:latin typeface="Times New Roman" panose="02020603050405020304" pitchFamily="18" charset="0"/>
              </a:rPr>
              <a:t> </a:t>
            </a:r>
            <a:r>
              <a:rPr lang="cs-CZ" altLang="cs-CZ" dirty="0" err="1">
                <a:latin typeface="Times New Roman" panose="02020603050405020304" pitchFamily="18" charset="0"/>
              </a:rPr>
              <a:t>Situation</a:t>
            </a:r>
            <a:r>
              <a:rPr lang="cs-CZ" altLang="cs-CZ" dirty="0">
                <a:latin typeface="Times New Roman" panose="02020603050405020304" pitchFamily="18" charset="0"/>
              </a:rPr>
              <a:t> </a:t>
            </a:r>
            <a:r>
              <a:rPr lang="cs-CZ" altLang="cs-CZ" dirty="0" err="1">
                <a:latin typeface="Times New Roman" panose="02020603050405020304" pitchFamily="18" charset="0"/>
              </a:rPr>
              <a:t>missverständlich</a:t>
            </a:r>
            <a:r>
              <a:rPr lang="cs-CZ" altLang="cs-CZ" dirty="0">
                <a:latin typeface="Times New Roman" panose="02020603050405020304" pitchFamily="18" charset="0"/>
              </a:rPr>
              <a:t> </a:t>
            </a:r>
            <a:r>
              <a:rPr lang="cs-CZ" altLang="cs-CZ" dirty="0" err="1">
                <a:latin typeface="Times New Roman" panose="02020603050405020304" pitchFamily="18" charset="0"/>
              </a:rPr>
              <a:t>wäre</a:t>
            </a:r>
            <a:r>
              <a:rPr lang="cs-CZ" altLang="cs-CZ" dirty="0">
                <a:latin typeface="Times New Roman" panose="02020603050405020304" pitchFamily="18" charset="0"/>
              </a:rPr>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5BEA47DF-F4BC-4995-8704-9BE54C0B4379}"/>
              </a:ext>
            </a:extLst>
          </p:cNvPr>
          <p:cNvSpPr>
            <a:spLocks noGrp="1"/>
          </p:cNvSpPr>
          <p:nvPr>
            <p:ph type="title"/>
          </p:nvPr>
        </p:nvSpPr>
        <p:spPr/>
        <p:txBody>
          <a:bodyPr/>
          <a:lstStyle/>
          <a:p>
            <a:r>
              <a:rPr lang="cs-CZ" sz="3200" dirty="0" err="1"/>
              <a:t>Untertitelung</a:t>
            </a:r>
            <a:r>
              <a:rPr lang="cs-CZ" sz="3200" dirty="0"/>
              <a:t> </a:t>
            </a:r>
            <a:r>
              <a:rPr lang="cs-CZ" sz="3200" dirty="0" err="1"/>
              <a:t>ist</a:t>
            </a:r>
            <a:r>
              <a:rPr lang="cs-CZ" sz="3200" dirty="0"/>
              <a:t> </a:t>
            </a:r>
            <a:r>
              <a:rPr lang="cs-CZ" sz="3200" dirty="0" err="1"/>
              <a:t>eine</a:t>
            </a:r>
            <a:r>
              <a:rPr lang="cs-CZ" sz="3200" dirty="0"/>
              <a:t> </a:t>
            </a:r>
            <a:r>
              <a:rPr lang="cs-CZ" sz="3200" dirty="0" err="1"/>
              <a:t>politische</a:t>
            </a:r>
            <a:r>
              <a:rPr lang="cs-CZ" sz="3200" dirty="0"/>
              <a:t> </a:t>
            </a:r>
            <a:r>
              <a:rPr lang="cs-CZ" sz="3200" dirty="0" err="1"/>
              <a:t>Entscheidung</a:t>
            </a:r>
            <a:endParaRPr lang="cs-CZ" sz="3200" dirty="0"/>
          </a:p>
        </p:txBody>
      </p:sp>
      <p:sp>
        <p:nvSpPr>
          <p:cNvPr id="4" name="Zástupný obsah 3">
            <a:extLst>
              <a:ext uri="{FF2B5EF4-FFF2-40B4-BE49-F238E27FC236}">
                <a16:creationId xmlns:a16="http://schemas.microsoft.com/office/drawing/2014/main" id="{7C79A90F-4F36-4227-A9EF-AB81D0325424}"/>
              </a:ext>
            </a:extLst>
          </p:cNvPr>
          <p:cNvSpPr>
            <a:spLocks noGrp="1"/>
          </p:cNvSpPr>
          <p:nvPr>
            <p:ph idx="1"/>
          </p:nvPr>
        </p:nvSpPr>
        <p:spPr/>
        <p:txBody>
          <a:bodyPr/>
          <a:lstStyle/>
          <a:p>
            <a:r>
              <a:rPr lang="de-DE" sz="2800" dirty="0"/>
              <a:t>Juni 2020, </a:t>
            </a:r>
            <a:r>
              <a:rPr lang="de-DE" sz="2800" dirty="0" err="1"/>
              <a:t>Blesk</a:t>
            </a:r>
            <a:endParaRPr lang="de-DE" sz="2800" dirty="0"/>
          </a:p>
          <a:p>
            <a:r>
              <a:rPr lang="de-DE" sz="2800" dirty="0"/>
              <a:t>Das </a:t>
            </a:r>
            <a:r>
              <a:rPr lang="de-DE" sz="2800" dirty="0" err="1"/>
              <a:t>Tschechsiche</a:t>
            </a:r>
            <a:r>
              <a:rPr lang="de-DE" sz="2800" dirty="0"/>
              <a:t> Fernsehen stellt </a:t>
            </a:r>
            <a:r>
              <a:rPr lang="de-DE" sz="2800" dirty="0" err="1"/>
              <a:t>closed</a:t>
            </a:r>
            <a:r>
              <a:rPr lang="de-DE" sz="2800" dirty="0"/>
              <a:t> </a:t>
            </a:r>
            <a:r>
              <a:rPr lang="de-DE" sz="2800" dirty="0" err="1"/>
              <a:t>captions</a:t>
            </a:r>
            <a:r>
              <a:rPr lang="cs-CZ" sz="2800" dirty="0"/>
              <a:t> f</a:t>
            </a:r>
            <a:r>
              <a:rPr lang="de-DE" sz="2800" dirty="0"/>
              <a:t>ü</a:t>
            </a:r>
            <a:r>
              <a:rPr lang="cs-CZ" sz="2800" dirty="0"/>
              <a:t>r </a:t>
            </a:r>
            <a:r>
              <a:rPr lang="de-DE" sz="2800" dirty="0"/>
              <a:t>mehr Programme als vorgeschrieben. </a:t>
            </a:r>
            <a:r>
              <a:rPr lang="cs-CZ" sz="2800" dirty="0"/>
              <a:t>Nov</a:t>
            </a:r>
            <a:r>
              <a:rPr lang="de-DE" sz="2800" dirty="0"/>
              <a:t>a</a:t>
            </a:r>
            <a:r>
              <a:rPr lang="cs-CZ" sz="2800" dirty="0"/>
              <a:t>, Prim</a:t>
            </a:r>
            <a:r>
              <a:rPr lang="de-DE" sz="2800" dirty="0"/>
              <a:t>a</a:t>
            </a:r>
            <a:r>
              <a:rPr lang="cs-CZ" sz="2800" dirty="0"/>
              <a:t> </a:t>
            </a:r>
            <a:r>
              <a:rPr lang="de-DE" sz="2800" dirty="0"/>
              <a:t>und </a:t>
            </a:r>
            <a:r>
              <a:rPr lang="de-DE" sz="2800" dirty="0" err="1"/>
              <a:t>Televize</a:t>
            </a:r>
            <a:r>
              <a:rPr lang="de-DE" sz="2800" dirty="0"/>
              <a:t> </a:t>
            </a:r>
            <a:r>
              <a:rPr lang="cs-CZ" sz="2800" dirty="0"/>
              <a:t>Barrandov</a:t>
            </a:r>
            <a:r>
              <a:rPr lang="de-DE" sz="2800" dirty="0"/>
              <a:t> weniger</a:t>
            </a:r>
            <a:r>
              <a:rPr lang="cs-CZ" sz="2800" dirty="0"/>
              <a:t>. En </a:t>
            </a:r>
            <a:r>
              <a:rPr lang="cs-CZ" sz="2800" dirty="0" err="1"/>
              <a:t>zahnloses</a:t>
            </a:r>
            <a:r>
              <a:rPr lang="cs-CZ" sz="2800" dirty="0"/>
              <a:t> </a:t>
            </a:r>
            <a:r>
              <a:rPr lang="cs-CZ" sz="2800" dirty="0" err="1"/>
              <a:t>Gesetzist</a:t>
            </a:r>
            <a:r>
              <a:rPr lang="cs-CZ" sz="2800" dirty="0"/>
              <a:t> </a:t>
            </a:r>
            <a:r>
              <a:rPr lang="cs-CZ" sz="2800" dirty="0" err="1"/>
              <a:t>schuld</a:t>
            </a:r>
            <a:r>
              <a:rPr lang="cs-CZ" sz="2800" dirty="0"/>
              <a:t>. Lubomíra Zaorálka </a:t>
            </a:r>
            <a:r>
              <a:rPr lang="cs-CZ" sz="2800" dirty="0" err="1"/>
              <a:t>wurde</a:t>
            </a:r>
            <a:r>
              <a:rPr lang="cs-CZ" sz="2800" dirty="0"/>
              <a:t> </a:t>
            </a:r>
            <a:r>
              <a:rPr lang="cs-CZ" sz="2800" dirty="0" err="1"/>
              <a:t>deshalb</a:t>
            </a:r>
            <a:r>
              <a:rPr lang="cs-CZ" sz="2800" dirty="0"/>
              <a:t> </a:t>
            </a:r>
            <a:r>
              <a:rPr lang="cs-CZ" sz="2800" dirty="0" err="1"/>
              <a:t>aufgefordert</a:t>
            </a:r>
            <a:r>
              <a:rPr lang="cs-CZ" sz="2800" dirty="0"/>
              <a:t>, </a:t>
            </a:r>
            <a:r>
              <a:rPr lang="cs-CZ" sz="2800" dirty="0" err="1"/>
              <a:t>eine</a:t>
            </a:r>
            <a:r>
              <a:rPr lang="cs-CZ" sz="2800" dirty="0"/>
              <a:t> </a:t>
            </a:r>
            <a:r>
              <a:rPr lang="cs-CZ" sz="2800" dirty="0" err="1"/>
              <a:t>Gesetzesnovelle</a:t>
            </a:r>
            <a:r>
              <a:rPr lang="cs-CZ" sz="2800" dirty="0"/>
              <a:t> </a:t>
            </a:r>
            <a:r>
              <a:rPr lang="cs-CZ" sz="2800" dirty="0" err="1"/>
              <a:t>vorzubereiten</a:t>
            </a:r>
            <a:r>
              <a:rPr lang="cs-CZ" sz="2800" dirty="0"/>
              <a:t>. </a:t>
            </a:r>
            <a:r>
              <a:rPr lang="cs-CZ" sz="2800" dirty="0" err="1"/>
              <a:t>Privatsender</a:t>
            </a:r>
            <a:r>
              <a:rPr lang="cs-CZ" sz="2800" dirty="0"/>
              <a:t> m</a:t>
            </a:r>
            <a:r>
              <a:rPr lang="de-DE" sz="2800" dirty="0"/>
              <a:t>ü</a:t>
            </a:r>
            <a:r>
              <a:rPr lang="cs-CZ" sz="2800" dirty="0" err="1"/>
              <a:t>ssen</a:t>
            </a:r>
            <a:r>
              <a:rPr lang="cs-CZ" sz="2800" dirty="0"/>
              <a:t> </a:t>
            </a:r>
            <a:r>
              <a:rPr lang="cs-CZ" sz="2800" dirty="0" err="1"/>
              <a:t>wenigstens</a:t>
            </a:r>
            <a:r>
              <a:rPr lang="cs-CZ" sz="2800" dirty="0"/>
              <a:t> </a:t>
            </a:r>
            <a:r>
              <a:rPr lang="de-DE" sz="2800" dirty="0"/>
              <a:t>15</a:t>
            </a:r>
            <a:r>
              <a:rPr lang="cs-CZ" sz="2800" dirty="0"/>
              <a:t>% der </a:t>
            </a:r>
            <a:r>
              <a:rPr lang="cs-CZ" sz="2800" dirty="0" err="1"/>
              <a:t>Programme</a:t>
            </a:r>
            <a:r>
              <a:rPr lang="cs-CZ" sz="2800" dirty="0"/>
              <a:t> </a:t>
            </a:r>
            <a:r>
              <a:rPr lang="cs-CZ" sz="2800" dirty="0" err="1"/>
              <a:t>untertitel</a:t>
            </a:r>
            <a:r>
              <a:rPr lang="cs-CZ" sz="2800" dirty="0"/>
              <a:t> ‒ </a:t>
            </a:r>
            <a:r>
              <a:rPr lang="cs-CZ" sz="2800" dirty="0" err="1"/>
              <a:t>samt</a:t>
            </a:r>
            <a:r>
              <a:rPr lang="cs-CZ" sz="2800" dirty="0"/>
              <a:t> </a:t>
            </a:r>
            <a:r>
              <a:rPr lang="cs-CZ" sz="2800" dirty="0" err="1"/>
              <a:t>Wiederholungen</a:t>
            </a:r>
            <a:r>
              <a:rPr lang="cs-CZ" sz="2800" dirty="0"/>
              <a:t> (</a:t>
            </a:r>
            <a:r>
              <a:rPr lang="cs-CZ" sz="2800" dirty="0" err="1"/>
              <a:t>mit</a:t>
            </a:r>
            <a:r>
              <a:rPr lang="cs-CZ" sz="2800" dirty="0"/>
              <a:t> </a:t>
            </a:r>
            <a:r>
              <a:rPr lang="cs-CZ" sz="2800" dirty="0" err="1"/>
              <a:t>alten</a:t>
            </a:r>
            <a:r>
              <a:rPr lang="cs-CZ" sz="2800" dirty="0"/>
              <a:t> </a:t>
            </a:r>
            <a:r>
              <a:rPr lang="cs-CZ" sz="2800" dirty="0" err="1"/>
              <a:t>Untertiteln</a:t>
            </a:r>
            <a:r>
              <a:rPr lang="cs-CZ" sz="2800" dirty="0"/>
              <a:t>), </a:t>
            </a:r>
            <a:r>
              <a:rPr lang="cs-CZ" sz="2800" dirty="0" err="1"/>
              <a:t>die</a:t>
            </a:r>
            <a:r>
              <a:rPr lang="cs-CZ" sz="2800" dirty="0"/>
              <a:t> z. B. </a:t>
            </a:r>
            <a:r>
              <a:rPr lang="cs-CZ" sz="2800" dirty="0" err="1"/>
              <a:t>nachts</a:t>
            </a:r>
            <a:r>
              <a:rPr lang="cs-CZ" sz="2800" dirty="0"/>
              <a:t> </a:t>
            </a:r>
            <a:r>
              <a:rPr lang="cs-CZ" sz="2800" dirty="0" err="1"/>
              <a:t>ausgestrahlt</a:t>
            </a:r>
            <a:r>
              <a:rPr lang="cs-CZ" sz="2800" dirty="0"/>
              <a:t> </a:t>
            </a:r>
            <a:r>
              <a:rPr lang="cs-CZ" sz="2800" dirty="0" err="1"/>
              <a:t>werden</a:t>
            </a:r>
            <a:r>
              <a:rPr lang="cs-CZ" sz="2800" dirty="0"/>
              <a:t>.</a:t>
            </a:r>
          </a:p>
        </p:txBody>
      </p:sp>
    </p:spTree>
    <p:extLst>
      <p:ext uri="{BB962C8B-B14F-4D97-AF65-F5344CB8AC3E}">
        <p14:creationId xmlns:p14="http://schemas.microsoft.com/office/powerpoint/2010/main" val="1841568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503238" y="363538"/>
            <a:ext cx="9069387" cy="116998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 über Teletext</a:t>
            </a:r>
          </a:p>
        </p:txBody>
      </p:sp>
      <p:sp>
        <p:nvSpPr>
          <p:cNvPr id="23554" name="Rectangle 2"/>
          <p:cNvSpPr>
            <a:spLocks noGrp="1" noChangeArrowheads="1"/>
          </p:cNvSpPr>
          <p:nvPr>
            <p:ph type="subTitle" idx="4294967295"/>
          </p:nvPr>
        </p:nvSpPr>
        <p:spPr bwMode="auto">
          <a:xfrm>
            <a:off x="539750" y="1468438"/>
            <a:ext cx="9032875" cy="5892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Das</a:t>
            </a:r>
            <a:r>
              <a:rPr lang="cs-CZ" altLang="cs-CZ" dirty="0"/>
              <a:t> </a:t>
            </a:r>
            <a:r>
              <a:rPr lang="cs-CZ" altLang="cs-CZ" dirty="0" err="1"/>
              <a:t>Gesetz</a:t>
            </a:r>
            <a:r>
              <a:rPr lang="cs-CZ" altLang="cs-CZ" dirty="0"/>
              <a:t> </a:t>
            </a:r>
            <a:r>
              <a:rPr lang="cs-CZ" altLang="cs-CZ" dirty="0" err="1"/>
              <a:t>stammt</a:t>
            </a:r>
            <a:r>
              <a:rPr lang="cs-CZ" altLang="cs-CZ" dirty="0"/>
              <a:t> </a:t>
            </a:r>
            <a:r>
              <a:rPr lang="cs-CZ" altLang="cs-CZ" dirty="0" err="1"/>
              <a:t>aus</a:t>
            </a:r>
            <a:r>
              <a:rPr lang="cs-CZ" altLang="cs-CZ" dirty="0"/>
              <a:t> dem </a:t>
            </a:r>
            <a:r>
              <a:rPr lang="cs-CZ" altLang="cs-CZ" dirty="0" err="1"/>
              <a:t>Jahr</a:t>
            </a:r>
            <a:r>
              <a:rPr lang="cs-CZ" altLang="cs-CZ" dirty="0"/>
              <a:t> 2000. </a:t>
            </a:r>
            <a:r>
              <a:rPr lang="de-DE" altLang="cs-CZ" dirty="0"/>
              <a:t>Öffentliches Fernsehen muss 70</a:t>
            </a:r>
            <a:r>
              <a:rPr lang="cs-CZ" altLang="cs-CZ" dirty="0"/>
              <a:t>% </a:t>
            </a:r>
            <a:r>
              <a:rPr lang="cs-CZ" altLang="cs-CZ" dirty="0" err="1"/>
              <a:t>seiner</a:t>
            </a:r>
            <a:r>
              <a:rPr lang="cs-CZ" altLang="cs-CZ" dirty="0"/>
              <a:t> </a:t>
            </a:r>
            <a:r>
              <a:rPr lang="cs-CZ" altLang="cs-CZ" dirty="0" err="1"/>
              <a:t>Programm</a:t>
            </a:r>
            <a:r>
              <a:rPr lang="cs-CZ" altLang="cs-CZ" dirty="0"/>
              <a:t> </a:t>
            </a:r>
            <a:r>
              <a:rPr lang="cs-CZ" altLang="cs-CZ" dirty="0" err="1"/>
              <a:t>untertiteln</a:t>
            </a:r>
            <a:r>
              <a:rPr lang="cs-CZ" altLang="cs-CZ" dirty="0"/>
              <a:t>. Manche </a:t>
            </a:r>
            <a:r>
              <a:rPr lang="cs-CZ" altLang="cs-CZ" dirty="0" err="1"/>
              <a:t>Geh</a:t>
            </a:r>
            <a:r>
              <a:rPr lang="de-DE" altLang="cs-CZ" dirty="0"/>
              <a:t>ö</a:t>
            </a:r>
            <a:r>
              <a:rPr lang="cs-CZ" altLang="cs-CZ" dirty="0" err="1"/>
              <a:t>rlose</a:t>
            </a:r>
            <a:r>
              <a:rPr lang="cs-CZ" altLang="cs-CZ" dirty="0"/>
              <a:t> </a:t>
            </a:r>
            <a:r>
              <a:rPr lang="de-DE" altLang="cs-CZ" dirty="0"/>
              <a:t>finden sich auch mit Untertitelung nicht ab, weil sie nur die Gebärdensprache </a:t>
            </a:r>
            <a:r>
              <a:rPr lang="de-DE" altLang="cs-CZ" dirty="0" err="1"/>
              <a:t>behershen</a:t>
            </a:r>
            <a:r>
              <a:rPr lang="de-DE" altLang="cs-CZ" dirty="0"/>
              <a:t> und Tschechisch als Fremdsprache ablehnen.</a:t>
            </a:r>
            <a:endParaRPr lang="cs-CZ" altLang="cs-CZ" dirty="0"/>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dirty="0"/>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503238" y="238125"/>
            <a:ext cx="9070975" cy="1387475"/>
          </a:xfrm>
          <a:ln/>
        </p:spPr>
        <p:txBody>
          <a:bodyPr tIns="28080"/>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3200" b="1"/>
              <a:t>Was muss ein audiovisueller Übersetzer beherrschen, damit nicht die Gleichung gilt </a:t>
            </a:r>
            <a:r>
              <a:rPr lang="cs-CZ" altLang="cs-CZ" sz="3200" b="1" i="1"/>
              <a:t>traduttore – traditore/Verräter</a:t>
            </a:r>
          </a:p>
        </p:txBody>
      </p:sp>
      <p:sp>
        <p:nvSpPr>
          <p:cNvPr id="2560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808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dirty="0"/>
          </a:p>
          <a:p>
            <a:pPr marL="0" indent="0"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t>(1) </a:t>
            </a:r>
            <a:r>
              <a:rPr lang="cs-CZ" altLang="cs-CZ" dirty="0" err="1"/>
              <a:t>Linguistische</a:t>
            </a:r>
            <a:r>
              <a:rPr lang="cs-CZ" altLang="cs-CZ" dirty="0"/>
              <a:t> </a:t>
            </a:r>
            <a:r>
              <a:rPr lang="cs-CZ" altLang="cs-CZ" dirty="0" err="1"/>
              <a:t>Kompetenz</a:t>
            </a:r>
            <a:r>
              <a:rPr lang="cs-CZ" altLang="cs-CZ" dirty="0"/>
              <a:t>.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t>(2) </a:t>
            </a:r>
            <a:r>
              <a:rPr lang="cs-CZ" altLang="cs-CZ" dirty="0" err="1"/>
              <a:t>Pragmatische</a:t>
            </a:r>
            <a:r>
              <a:rPr lang="cs-CZ" altLang="cs-CZ" dirty="0"/>
              <a:t>, </a:t>
            </a:r>
            <a:r>
              <a:rPr lang="cs-CZ" altLang="cs-CZ" dirty="0" err="1"/>
              <a:t>kommunikative</a:t>
            </a:r>
            <a:r>
              <a:rPr lang="cs-CZ" altLang="cs-CZ" dirty="0"/>
              <a:t> </a:t>
            </a:r>
            <a:r>
              <a:rPr lang="cs-CZ" altLang="cs-CZ" dirty="0" err="1"/>
              <a:t>und</a:t>
            </a:r>
            <a:r>
              <a:rPr lang="cs-CZ" altLang="cs-CZ" dirty="0"/>
              <a:t> </a:t>
            </a:r>
            <a:r>
              <a:rPr lang="cs-CZ" altLang="cs-CZ" dirty="0" err="1"/>
              <a:t>interaktive</a:t>
            </a:r>
            <a:r>
              <a:rPr lang="cs-CZ" altLang="cs-CZ" dirty="0"/>
              <a:t> </a:t>
            </a:r>
            <a:r>
              <a:rPr lang="cs-CZ" altLang="cs-CZ" dirty="0" err="1"/>
              <a:t>Kompetenz</a:t>
            </a:r>
            <a:r>
              <a:rPr lang="cs-CZ" altLang="cs-CZ" dirty="0"/>
              <a:t>. </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t>(3) </a:t>
            </a:r>
            <a:r>
              <a:rPr lang="cs-CZ" altLang="cs-CZ" dirty="0" err="1"/>
              <a:t>Paralinguistische</a:t>
            </a:r>
            <a:r>
              <a:rPr lang="cs-CZ" altLang="cs-CZ" dirty="0"/>
              <a:t> </a:t>
            </a:r>
            <a:r>
              <a:rPr lang="cs-CZ" altLang="cs-CZ" dirty="0" err="1"/>
              <a:t>Kompetenz</a:t>
            </a:r>
            <a:r>
              <a:rPr lang="cs-CZ" altLang="cs-CZ" dirty="0"/>
              <a:t> </a:t>
            </a:r>
            <a:r>
              <a:rPr lang="cs-CZ" altLang="cs-CZ" dirty="0">
                <a:latin typeface="+mj-lt"/>
              </a:rPr>
              <a:t>(Timbre, </a:t>
            </a:r>
            <a:r>
              <a:rPr lang="cs-CZ" altLang="cs-CZ" dirty="0" err="1">
                <a:latin typeface="+mj-lt"/>
              </a:rPr>
              <a:t>Klang</a:t>
            </a:r>
            <a:r>
              <a:rPr lang="cs-CZ" altLang="cs-CZ" dirty="0">
                <a:latin typeface="+mj-lt"/>
              </a:rPr>
              <a:t> oder </a:t>
            </a:r>
            <a:r>
              <a:rPr lang="cs-CZ" altLang="cs-CZ" dirty="0" err="1">
                <a:latin typeface="+mj-lt"/>
              </a:rPr>
              <a:t>Tonhöhe</a:t>
            </a:r>
            <a:r>
              <a:rPr lang="cs-CZ" altLang="cs-CZ" dirty="0">
                <a:latin typeface="+mj-lt"/>
              </a:rPr>
              <a:t> </a:t>
            </a:r>
            <a:r>
              <a:rPr lang="cs-CZ" altLang="cs-CZ" dirty="0" err="1">
                <a:latin typeface="+mj-lt"/>
              </a:rPr>
              <a:t>nachzuahmen</a:t>
            </a:r>
            <a:r>
              <a:rPr lang="de-DE" altLang="cs-CZ" dirty="0">
                <a:latin typeface="+mj-lt"/>
              </a:rPr>
              <a:t>)</a:t>
            </a:r>
            <a:r>
              <a:rPr lang="cs-CZ" altLang="cs-CZ" dirty="0">
                <a:latin typeface="+mj-lt"/>
              </a:rPr>
              <a:t>. </a:t>
            </a:r>
          </a:p>
          <a:p>
            <a:pPr marL="0" indent="0"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t>(4) </a:t>
            </a:r>
            <a:r>
              <a:rPr lang="cs-CZ" altLang="cs-CZ" dirty="0" err="1"/>
              <a:t>Kulturelle</a:t>
            </a:r>
            <a:r>
              <a:rPr lang="cs-CZ" altLang="cs-CZ" dirty="0"/>
              <a:t> </a:t>
            </a:r>
            <a:r>
              <a:rPr lang="cs-CZ" altLang="cs-CZ" dirty="0" err="1"/>
              <a:t>Kompetenz</a:t>
            </a:r>
            <a:r>
              <a:rPr lang="cs-CZ" altLang="cs-CZ" dirty="0"/>
              <a:t>. </a:t>
            </a:r>
          </a:p>
          <a:p>
            <a:pPr marL="0" indent="0"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t>(5) </a:t>
            </a:r>
            <a:r>
              <a:rPr lang="cs-CZ" altLang="cs-CZ" dirty="0" err="1"/>
              <a:t>Technische</a:t>
            </a:r>
            <a:r>
              <a:rPr lang="cs-CZ" altLang="cs-CZ" dirty="0"/>
              <a:t> </a:t>
            </a:r>
            <a:r>
              <a:rPr lang="cs-CZ" altLang="cs-CZ" dirty="0" err="1"/>
              <a:t>Competenz</a:t>
            </a:r>
            <a:r>
              <a:rPr lang="cs-CZ" altLang="cs-CZ" dirty="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a:t>
            </a:r>
          </a:p>
        </p:txBody>
      </p:sp>
      <p:sp>
        <p:nvSpPr>
          <p:cNvPr id="26626" name="Rectangle 2"/>
          <p:cNvSpPr>
            <a:spLocks noGrp="1" noChangeArrowheads="1"/>
          </p:cNvSpPr>
          <p:nvPr>
            <p:ph type="subTitle" idx="4294967295"/>
          </p:nvPr>
        </p:nvSpPr>
        <p:spPr bwMode="auto">
          <a:xfrm>
            <a:off x="503238" y="1543050"/>
            <a:ext cx="9069387" cy="5438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Nukleussynchronität: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Die Artikulation stark betonter Silben, die in der Linguistik als Nuklei bezeichnet werden, kann vom Kulminationspunkt bestimmter Gesten wie dem Ausführen einer Handbewegung oder auch nur dem Hochziehen der Augenbrauen nicht getrennt werden kann [...], weil ansonsten eine Loslösung des gesprochenen Textes vom Bild erfolgt, die zwar nur in den seltensten Fällen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bewusst auffallen, unterbewusst aber wahrscheinlich doch registriert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werden dürfte.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a:t>
            </a:r>
          </a:p>
        </p:txBody>
      </p:sp>
      <p:sp>
        <p:nvSpPr>
          <p:cNvPr id="27650"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err="1">
                <a:latin typeface="Times New Roman" panose="02020603050405020304" pitchFamily="18" charset="0"/>
              </a:rPr>
              <a:t>Synchrondeutsch</a:t>
            </a:r>
            <a:endParaRPr lang="en-US" altLang="cs-CZ" dirty="0">
              <a:latin typeface="Times New Roman" panose="02020603050405020304" pitchFamily="18" charset="0"/>
            </a:endParaRP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a:latin typeface="Times New Roman" panose="02020603050405020304" pitchFamily="18" charset="0"/>
              </a:rPr>
              <a:t>der </a:t>
            </a:r>
            <a:r>
              <a:rPr lang="en-US" altLang="cs-CZ" b="1" dirty="0" err="1">
                <a:latin typeface="Times New Roman" panose="02020603050405020304" pitchFamily="18" charset="0"/>
              </a:rPr>
              <a:t>Synchronbuchautor</a:t>
            </a:r>
            <a:r>
              <a:rPr lang="en-US" altLang="cs-CZ" b="1" dirty="0">
                <a:latin typeface="Times New Roman" panose="02020603050405020304" pitchFamily="18" charset="0"/>
              </a:rPr>
              <a:t>, </a:t>
            </a:r>
            <a:r>
              <a:rPr lang="cs-CZ" altLang="cs-CZ" b="1" dirty="0">
                <a:latin typeface="Times New Roman" panose="02020603050405020304" pitchFamily="18" charset="0"/>
              </a:rPr>
              <a:t>ú</a:t>
            </a:r>
            <a:r>
              <a:rPr lang="en-US" altLang="cs-CZ" b="1" dirty="0" err="1">
                <a:latin typeface="Times New Roman" panose="02020603050405020304" pitchFamily="18" charset="0"/>
              </a:rPr>
              <a:t>pravce</a:t>
            </a:r>
            <a:r>
              <a:rPr lang="en-US" altLang="cs-CZ" b="1" dirty="0">
                <a:latin typeface="Times New Roman" panose="02020603050405020304" pitchFamily="18" charset="0"/>
              </a:rPr>
              <a:t> dialog</a:t>
            </a:r>
            <a:r>
              <a:rPr lang="cs-CZ" altLang="cs-CZ" b="1" dirty="0">
                <a:latin typeface="Times New Roman" panose="02020603050405020304" pitchFamily="18" charset="0"/>
              </a:rPr>
              <a:t>ů,</a:t>
            </a:r>
            <a:r>
              <a:rPr lang="en-US" altLang="cs-CZ" dirty="0">
                <a:latin typeface="Times New Roman" panose="02020603050405020304" pitchFamily="18" charset="0"/>
              </a:rPr>
              <a:t> </a:t>
            </a:r>
            <a:r>
              <a:rPr lang="en-US" altLang="cs-CZ" dirty="0" err="1">
                <a:latin typeface="Times New Roman" panose="02020603050405020304" pitchFamily="18" charset="0"/>
              </a:rPr>
              <a:t>arbeitet</a:t>
            </a:r>
            <a:r>
              <a:rPr lang="en-US" altLang="cs-CZ" dirty="0">
                <a:latin typeface="Times New Roman" panose="02020603050405020304" pitchFamily="18" charset="0"/>
              </a:rPr>
              <a:t> die </a:t>
            </a:r>
            <a:r>
              <a:rPr lang="en-US" altLang="cs-CZ" dirty="0" err="1">
                <a:latin typeface="Times New Roman" panose="02020603050405020304" pitchFamily="18" charset="0"/>
              </a:rPr>
              <a:t>Rohübersetzung</a:t>
            </a:r>
            <a:r>
              <a:rPr lang="cs-CZ" altLang="cs-CZ" dirty="0">
                <a:latin typeface="Times New Roman" panose="02020603050405020304" pitchFamily="18" charset="0"/>
              </a:rPr>
              <a:t> </a:t>
            </a:r>
            <a:r>
              <a:rPr lang="en-US" altLang="cs-CZ" dirty="0">
                <a:latin typeface="Times New Roman" panose="02020603050405020304" pitchFamily="18" charset="0"/>
              </a:rPr>
              <a:t>in </a:t>
            </a:r>
            <a:r>
              <a:rPr lang="en-US" altLang="cs-CZ" dirty="0" err="1">
                <a:latin typeface="Times New Roman" panose="02020603050405020304" pitchFamily="18" charset="0"/>
              </a:rPr>
              <a:t>ein</a:t>
            </a:r>
            <a:r>
              <a:rPr lang="en-US" altLang="cs-CZ" dirty="0">
                <a:latin typeface="Times New Roman" panose="02020603050405020304" pitchFamily="18" charset="0"/>
              </a:rPr>
              <a:t> dem Film </a:t>
            </a:r>
            <a:r>
              <a:rPr lang="en-US" altLang="cs-CZ" dirty="0" err="1">
                <a:latin typeface="Times New Roman" panose="02020603050405020304" pitchFamily="18" charset="0"/>
              </a:rPr>
              <a:t>angepaßtes</a:t>
            </a:r>
            <a:r>
              <a:rPr lang="en-US" altLang="cs-CZ" dirty="0">
                <a:latin typeface="Times New Roman" panose="02020603050405020304" pitchFamily="18" charset="0"/>
              </a:rPr>
              <a:t> </a:t>
            </a:r>
            <a:r>
              <a:rPr lang="en-US" altLang="cs-CZ" dirty="0" err="1">
                <a:latin typeface="Times New Roman" panose="02020603050405020304" pitchFamily="18" charset="0"/>
              </a:rPr>
              <a:t>Synchronbuch</a:t>
            </a:r>
            <a:r>
              <a:rPr lang="en-US" altLang="cs-CZ" dirty="0">
                <a:latin typeface="Times New Roman" panose="02020603050405020304" pitchFamily="18" charset="0"/>
              </a:rPr>
              <a:t> um</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a:latin typeface="Times New Roman" panose="02020603050405020304" pitchFamily="18" charset="0"/>
              </a:rPr>
              <a:t>Die </a:t>
            </a:r>
            <a:r>
              <a:rPr lang="en-US" altLang="cs-CZ" dirty="0" err="1">
                <a:latin typeface="Times New Roman" panose="02020603050405020304" pitchFamily="18" charset="0"/>
              </a:rPr>
              <a:t>Rohübersetzer</a:t>
            </a:r>
            <a:r>
              <a:rPr lang="en-US" altLang="cs-CZ" dirty="0">
                <a:latin typeface="Times New Roman" panose="02020603050405020304" pitchFamily="18" charset="0"/>
              </a:rPr>
              <a:t> </a:t>
            </a:r>
            <a:r>
              <a:rPr lang="en-US" altLang="cs-CZ" dirty="0" err="1">
                <a:latin typeface="Times New Roman" panose="02020603050405020304" pitchFamily="18" charset="0"/>
              </a:rPr>
              <a:t>wissen</a:t>
            </a:r>
            <a:r>
              <a:rPr lang="en-US" altLang="cs-CZ" dirty="0">
                <a:latin typeface="Times New Roman" panose="02020603050405020304" pitchFamily="18" charset="0"/>
              </a:rPr>
              <a:t>, </a:t>
            </a:r>
            <a:r>
              <a:rPr lang="en-US" altLang="cs-CZ" dirty="0" err="1">
                <a:latin typeface="Times New Roman" panose="02020603050405020304" pitchFamily="18" charset="0"/>
              </a:rPr>
              <a:t>daß</a:t>
            </a:r>
            <a:r>
              <a:rPr lang="en-US" altLang="cs-CZ" dirty="0">
                <a:latin typeface="Times New Roman" panose="02020603050405020304" pitchFamily="18" charset="0"/>
              </a:rPr>
              <a:t> der von </a:t>
            </a:r>
            <a:r>
              <a:rPr lang="en-US" altLang="cs-CZ" dirty="0" err="1">
                <a:latin typeface="Times New Roman" panose="02020603050405020304" pitchFamily="18" charset="0"/>
              </a:rPr>
              <a:t>ihnen</a:t>
            </a:r>
            <a:endParaRPr lang="en-US" altLang="cs-CZ" dirty="0">
              <a:latin typeface="Times New Roman" panose="02020603050405020304" pitchFamily="18" charset="0"/>
            </a:endParaRP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err="1">
                <a:latin typeface="Times New Roman" panose="02020603050405020304" pitchFamily="18" charset="0"/>
              </a:rPr>
              <a:t>übersetzte</a:t>
            </a:r>
            <a:r>
              <a:rPr lang="en-US" altLang="cs-CZ" dirty="0">
                <a:latin typeface="Times New Roman" panose="02020603050405020304" pitchFamily="18" charset="0"/>
              </a:rPr>
              <a:t> Text </a:t>
            </a:r>
            <a:r>
              <a:rPr lang="en-US" altLang="cs-CZ" dirty="0" err="1">
                <a:latin typeface="Times New Roman" panose="02020603050405020304" pitchFamily="18" charset="0"/>
              </a:rPr>
              <a:t>nicht</a:t>
            </a:r>
            <a:r>
              <a:rPr lang="en-US" altLang="cs-CZ" dirty="0">
                <a:latin typeface="Times New Roman" panose="02020603050405020304" pitchFamily="18" charset="0"/>
              </a:rPr>
              <a:t> der </a:t>
            </a:r>
            <a:r>
              <a:rPr lang="en-US" altLang="cs-CZ" dirty="0" err="1">
                <a:latin typeface="Times New Roman" panose="02020603050405020304" pitchFamily="18" charset="0"/>
              </a:rPr>
              <a:t>endgültige</a:t>
            </a:r>
            <a:r>
              <a:rPr lang="en-US" altLang="cs-CZ" dirty="0">
                <a:latin typeface="Times New Roman" panose="02020603050405020304" pitchFamily="18" charset="0"/>
              </a:rPr>
              <a:t> Text </a:t>
            </a:r>
            <a:r>
              <a:rPr lang="en-US" altLang="cs-CZ" dirty="0" err="1">
                <a:latin typeface="Times New Roman" panose="02020603050405020304" pitchFamily="18" charset="0"/>
              </a:rPr>
              <a:t>ist</a:t>
            </a:r>
            <a:r>
              <a:rPr lang="en-US" altLang="cs-CZ" dirty="0">
                <a:latin typeface="Times New Roman" panose="02020603050405020304" pitchFamily="18" charset="0"/>
              </a:rPr>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err="1">
                <a:latin typeface="Times New Roman" panose="02020603050405020304" pitchFamily="18" charset="0"/>
              </a:rPr>
              <a:t>Manchmal</a:t>
            </a:r>
            <a:r>
              <a:rPr lang="en-US" altLang="cs-CZ" dirty="0">
                <a:latin typeface="Times New Roman" panose="02020603050405020304" pitchFamily="18" charset="0"/>
              </a:rPr>
              <a:t> </a:t>
            </a:r>
            <a:r>
              <a:rPr lang="en-US" altLang="cs-CZ" dirty="0" err="1">
                <a:latin typeface="Times New Roman" panose="02020603050405020304" pitchFamily="18" charset="0"/>
              </a:rPr>
              <a:t>arbeiten</a:t>
            </a:r>
            <a:r>
              <a:rPr lang="en-US" altLang="cs-CZ" dirty="0">
                <a:latin typeface="Times New Roman" panose="02020603050405020304" pitchFamily="18" charset="0"/>
              </a:rPr>
              <a:t> die </a:t>
            </a:r>
            <a:r>
              <a:rPr lang="en-US" altLang="cs-CZ" dirty="0" err="1">
                <a:latin typeface="Times New Roman" panose="02020603050405020304" pitchFamily="18" charset="0"/>
              </a:rPr>
              <a:t>Rohübersetzer</a:t>
            </a:r>
            <a:r>
              <a:rPr lang="en-US" altLang="cs-CZ" dirty="0">
                <a:latin typeface="Times New Roman" panose="02020603050405020304" pitchFamily="18" charset="0"/>
              </a:rPr>
              <a:t> </a:t>
            </a:r>
            <a:r>
              <a:rPr lang="en-US" altLang="cs-CZ" dirty="0" err="1">
                <a:latin typeface="Times New Roman" panose="02020603050405020304" pitchFamily="18" charset="0"/>
              </a:rPr>
              <a:t>nur</a:t>
            </a:r>
            <a:r>
              <a:rPr lang="en-US" altLang="cs-CZ" dirty="0">
                <a:latin typeface="Times New Roman" panose="02020603050405020304" pitchFamily="18" charset="0"/>
              </a:rPr>
              <a:t> </a:t>
            </a:r>
            <a:r>
              <a:rPr lang="en-US" altLang="cs-CZ" dirty="0" err="1">
                <a:latin typeface="Times New Roman" panose="02020603050405020304" pitchFamily="18" charset="0"/>
              </a:rPr>
              <a:t>mit</a:t>
            </a:r>
            <a:r>
              <a:rPr lang="en-US" altLang="cs-CZ" dirty="0">
                <a:latin typeface="Times New Roman" panose="02020603050405020304" pitchFamily="18" charset="0"/>
              </a:rPr>
              <a:t> den continuities:  </a:t>
            </a:r>
            <a:r>
              <a:rPr lang="en-US" altLang="cs-CZ" b="1" dirty="0">
                <a:latin typeface="Times New Roman" panose="02020603050405020304" pitchFamily="18" charset="0"/>
              </a:rPr>
              <a:t>(das </a:t>
            </a:r>
            <a:r>
              <a:rPr lang="en-US" altLang="cs-CZ" b="1" dirty="0" err="1">
                <a:latin typeface="Times New Roman" panose="02020603050405020304" pitchFamily="18" charset="0"/>
              </a:rPr>
              <a:t>ist</a:t>
            </a:r>
            <a:r>
              <a:rPr lang="en-US" altLang="cs-CZ" b="1" dirty="0">
                <a:latin typeface="Times New Roman" panose="02020603050405020304" pitchFamily="18" charset="0"/>
              </a:rPr>
              <a:t> der </a:t>
            </a:r>
            <a:r>
              <a:rPr lang="en-US" altLang="cs-CZ" b="1" dirty="0" err="1">
                <a:latin typeface="Times New Roman" panose="02020603050405020304" pitchFamily="18" charset="0"/>
              </a:rPr>
              <a:t>tatsächliche</a:t>
            </a:r>
            <a:r>
              <a:rPr lang="en-US" altLang="cs-CZ" b="1" dirty="0">
                <a:latin typeface="Times New Roman" panose="02020603050405020304" pitchFamily="18" charset="0"/>
              </a:rPr>
              <a:t> </a:t>
            </a:r>
            <a:r>
              <a:rPr lang="en-US" altLang="cs-CZ" b="1" dirty="0" err="1">
                <a:latin typeface="Times New Roman" panose="02020603050405020304" pitchFamily="18" charset="0"/>
              </a:rPr>
              <a:t>Filmdialog</a:t>
            </a:r>
            <a:r>
              <a:rPr lang="en-US" altLang="cs-CZ" b="1" dirty="0">
                <a:latin typeface="Times New Roman" panose="02020603050405020304" pitchFamily="18" charset="0"/>
              </a:rPr>
              <a:t> </a:t>
            </a:r>
            <a:r>
              <a:rPr lang="en-US" altLang="cs-CZ" b="1" dirty="0" err="1">
                <a:latin typeface="Times New Roman" panose="02020603050405020304" pitchFamily="18" charset="0"/>
              </a:rPr>
              <a:t>im</a:t>
            </a:r>
            <a:r>
              <a:rPr lang="en-US" altLang="cs-CZ" b="1" dirty="0">
                <a:latin typeface="Times New Roman" panose="02020603050405020304" pitchFamily="18" charset="0"/>
              </a:rPr>
              <a:t> </a:t>
            </a:r>
            <a:r>
              <a:rPr lang="en-US" altLang="cs-CZ" b="1" dirty="0" err="1">
                <a:latin typeface="Times New Roman" panose="02020603050405020304" pitchFamily="18" charset="0"/>
              </a:rPr>
              <a:t>Gegensatz</a:t>
            </a:r>
            <a:r>
              <a:rPr lang="en-US" altLang="cs-CZ" b="1" dirty="0">
                <a:latin typeface="Times New Roman" panose="02020603050405020304" pitchFamily="18" charset="0"/>
              </a:rPr>
              <a:t> z</a:t>
            </a:r>
            <a:r>
              <a:rPr lang="cs-CZ" altLang="cs-CZ" b="1" dirty="0">
                <a:latin typeface="Times New Roman" panose="02020603050405020304" pitchFamily="18" charset="0"/>
              </a:rPr>
              <a:t>u</a:t>
            </a:r>
            <a:r>
              <a:rPr lang="en-US" altLang="cs-CZ" b="1" dirty="0">
                <a:latin typeface="Times New Roman" panose="02020603050405020304" pitchFamily="18" charset="0"/>
              </a:rPr>
              <a:t>m </a:t>
            </a:r>
            <a:r>
              <a:rPr lang="en-US" altLang="cs-CZ" dirty="0" err="1">
                <a:latin typeface="Times New Roman" panose="02020603050405020304" pitchFamily="18" charset="0"/>
              </a:rPr>
              <a:t>Drehbuchtext</a:t>
            </a:r>
            <a:r>
              <a:rPr lang="en-US" altLang="cs-CZ" dirty="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a:t>
            </a:r>
          </a:p>
        </p:txBody>
      </p:sp>
      <p:sp>
        <p:nvSpPr>
          <p:cNvPr id="28674"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Queen Christina, ein Hollywood-Film, (1933), </a:t>
            </a:r>
            <a:r>
              <a:rPr lang="cs-CZ" altLang="cs-CZ">
                <a:latin typeface="Times New Roman" panose="02020603050405020304" pitchFamily="18" charset="0"/>
              </a:rPr>
              <a:t>Regisseur Rouben Mamoulian, die Hauptolle Greta Garbo.</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Don Antonio: </a:t>
            </a:r>
            <a:r>
              <a:rPr lang="cs-CZ" altLang="cs-CZ" i="1">
                <a:latin typeface="Times New Roman" panose="02020603050405020304" pitchFamily="18" charset="0"/>
              </a:rPr>
              <a:t>Love, as we understand it, is a technique that must be developed in hot countries</a:t>
            </a:r>
            <a:r>
              <a:rPr lang="cs-CZ" altLang="cs-CZ">
                <a:latin typeface="Times New Roman" panose="02020603050405020304" pitchFamily="18" charset="0"/>
              </a:rPr>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Dt: </a:t>
            </a:r>
            <a:r>
              <a:rPr lang="en-US" altLang="cs-CZ">
                <a:latin typeface="Times New Roman" panose="02020603050405020304" pitchFamily="18" charset="0"/>
              </a:rPr>
              <a:t>„Liebe ist für uns keine Schicksalsfrage, sondern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vielmehr Inbegriff der Daseinsfreude.“ Das war zwar lippensynchron, aber inhaltlich eher das Gegenteil.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a:t>
            </a:r>
          </a:p>
        </p:txBody>
      </p:sp>
      <p:sp>
        <p:nvSpPr>
          <p:cNvPr id="29698" name="Rectangle 2"/>
          <p:cNvSpPr>
            <a:spLocks noGrp="1" noChangeArrowheads="1"/>
          </p:cNvSpPr>
          <p:nvPr>
            <p:ph type="subTitle" idx="4294967295"/>
          </p:nvPr>
        </p:nvSpPr>
        <p:spPr bwMode="auto">
          <a:xfrm>
            <a:off x="503238" y="1543050"/>
            <a:ext cx="9069387" cy="5438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In PULP FICTION (1993, Quentin Tarantino) bezeichnet sich Samuel L. Jackson alias Killer Jules als „bad motherfucker“, in der dt. Synchronisation dagegen als einen „bösen schwarzen Mann“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In DANCE OF THE VAMPIRES (TANZ DER VAMPIRE, 1967, Roman Polanski):</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latin typeface="Times New Roman" panose="02020603050405020304" pitchFamily="18" charset="0"/>
              </a:rPr>
              <a:t>Daß er als Vampir von der Magd nicht mit dem Kruzifix zurückgehalten werden kann, erklärt er in der deutschen Synchronfassung mit: „Das hilft doch nur bei den alten Vampiren.“ Tatsächlich aber sagt er im Original: „Das hilft doch nicht bei</a:t>
            </a:r>
            <a:r>
              <a:rPr lang="en-US" altLang="cs-CZ" b="1">
                <a:latin typeface="Times New Roman" panose="02020603050405020304" pitchFamily="18" charset="0"/>
              </a:rPr>
              <a:t> </a:t>
            </a:r>
            <a:r>
              <a:rPr lang="en-US" altLang="cs-CZ" b="1" i="1">
                <a:latin typeface="Times New Roman" panose="02020603050405020304" pitchFamily="18" charset="0"/>
              </a:rPr>
              <a:t>jüdischen </a:t>
            </a:r>
            <a:r>
              <a:rPr lang="en-US" altLang="cs-CZ">
                <a:latin typeface="Times New Roman" panose="02020603050405020304" pitchFamily="18" charset="0"/>
              </a:rPr>
              <a:t>Vampiren.“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46075"/>
            <a:ext cx="9070975" cy="1171575"/>
          </a:xfrm>
          <a:ln/>
        </p:spPr>
        <p:txBody>
          <a:bodyPr tIns="3888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Nachsynchronisation</a:t>
            </a:r>
          </a:p>
        </p:txBody>
      </p:sp>
      <p:sp>
        <p:nvSpPr>
          <p:cNvPr id="5122" name="Rectangle 2"/>
          <p:cNvSpPr>
            <a:spLocks noGrp="1" noChangeArrowheads="1"/>
          </p:cNvSpPr>
          <p:nvPr>
            <p:ph type="subTitle" idx="4294967295"/>
          </p:nvPr>
        </p:nvSpPr>
        <p:spPr bwMode="auto">
          <a:xfrm>
            <a:off x="503238" y="1708150"/>
            <a:ext cx="9070975" cy="51133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0160" rIns="0" bIns="0" anchor="ctr"/>
          <a:lstStyle/>
          <a:p>
            <a:pPr marL="0" indent="0" algn="ctr">
              <a:lnSpc>
                <a:spcPct val="95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latin typeface="Times New Roman" panose="02020603050405020304" pitchFamily="18" charset="0"/>
              </a:rPr>
              <a:t>Vor 1932, </a:t>
            </a:r>
            <a:r>
              <a:rPr lang="de-DE" altLang="cs-CZ" dirty="0">
                <a:latin typeface="Times New Roman" panose="02020603050405020304" pitchFamily="18" charset="0"/>
              </a:rPr>
              <a:t>in dem</a:t>
            </a:r>
            <a:r>
              <a:rPr lang="cs-CZ" altLang="cs-CZ" dirty="0">
                <a:latin typeface="Times New Roman" panose="02020603050405020304" pitchFamily="18" charset="0"/>
              </a:rPr>
              <a:t> </a:t>
            </a:r>
            <a:r>
              <a:rPr lang="cs-CZ" altLang="cs-CZ" dirty="0" err="1">
                <a:latin typeface="Times New Roman" panose="02020603050405020304" pitchFamily="18" charset="0"/>
              </a:rPr>
              <a:t>sich</a:t>
            </a:r>
            <a:r>
              <a:rPr lang="cs-CZ" altLang="cs-CZ" dirty="0">
                <a:latin typeface="Times New Roman" panose="02020603050405020304" pitchFamily="18" charset="0"/>
              </a:rPr>
              <a:t> </a:t>
            </a:r>
            <a:r>
              <a:rPr lang="cs-CZ" altLang="cs-CZ" dirty="0" err="1">
                <a:latin typeface="Times New Roman" panose="02020603050405020304" pitchFamily="18" charset="0"/>
              </a:rPr>
              <a:t>die</a:t>
            </a:r>
            <a:r>
              <a:rPr lang="cs-CZ" altLang="cs-CZ" dirty="0">
                <a:latin typeface="Times New Roman" panose="02020603050405020304" pitchFamily="18" charset="0"/>
              </a:rPr>
              <a:t> </a:t>
            </a:r>
            <a:r>
              <a:rPr lang="cs-CZ" altLang="cs-CZ" dirty="0" err="1">
                <a:latin typeface="Times New Roman" panose="02020603050405020304" pitchFamily="18" charset="0"/>
              </a:rPr>
              <a:t>Nachsynchronisation</a:t>
            </a:r>
            <a:r>
              <a:rPr lang="cs-CZ" altLang="cs-CZ" dirty="0">
                <a:latin typeface="Times New Roman" panose="02020603050405020304" pitchFamily="18" charset="0"/>
              </a:rPr>
              <a:t> </a:t>
            </a:r>
            <a:r>
              <a:rPr lang="cs-CZ" altLang="cs-CZ" dirty="0" err="1">
                <a:latin typeface="Times New Roman" panose="02020603050405020304" pitchFamily="18" charset="0"/>
              </a:rPr>
              <a:t>durchsetzte</a:t>
            </a:r>
            <a:r>
              <a:rPr lang="cs-CZ" altLang="cs-CZ" dirty="0">
                <a:latin typeface="Times New Roman" panose="02020603050405020304" pitchFamily="18" charset="0"/>
              </a:rPr>
              <a:t>, </a:t>
            </a:r>
            <a:r>
              <a:rPr lang="cs-CZ" altLang="cs-CZ" dirty="0" err="1">
                <a:latin typeface="Times New Roman" panose="02020603050405020304" pitchFamily="18" charset="0"/>
              </a:rPr>
              <a:t>war</a:t>
            </a:r>
            <a:r>
              <a:rPr lang="cs-CZ" altLang="cs-CZ" dirty="0">
                <a:latin typeface="Times New Roman" panose="02020603050405020304" pitchFamily="18" charset="0"/>
              </a:rPr>
              <a:t> es </a:t>
            </a:r>
            <a:r>
              <a:rPr lang="cs-CZ" altLang="cs-CZ" dirty="0" err="1">
                <a:latin typeface="Times New Roman" panose="02020603050405020304" pitchFamily="18" charset="0"/>
              </a:rPr>
              <a:t>üblich</a:t>
            </a:r>
            <a:r>
              <a:rPr lang="cs-CZ" altLang="cs-CZ" dirty="0">
                <a:latin typeface="Times New Roman" panose="02020603050405020304" pitchFamily="18" charset="0"/>
              </a:rPr>
              <a:t>, </a:t>
            </a:r>
            <a:r>
              <a:rPr lang="cs-CZ" altLang="cs-CZ" dirty="0" err="1">
                <a:latin typeface="Times New Roman" panose="02020603050405020304" pitchFamily="18" charset="0"/>
              </a:rPr>
              <a:t>wichtige</a:t>
            </a:r>
            <a:r>
              <a:rPr lang="cs-CZ" altLang="cs-CZ" dirty="0">
                <a:latin typeface="Times New Roman" panose="02020603050405020304" pitchFamily="18" charset="0"/>
              </a:rPr>
              <a:t> Filme in </a:t>
            </a:r>
            <a:r>
              <a:rPr lang="cs-CZ" altLang="cs-CZ" dirty="0" err="1">
                <a:latin typeface="Times New Roman" panose="02020603050405020304" pitchFamily="18" charset="0"/>
              </a:rPr>
              <a:t>Parallel-Versionen</a:t>
            </a:r>
            <a:r>
              <a:rPr lang="cs-CZ" altLang="cs-CZ" dirty="0">
                <a:latin typeface="Times New Roman" panose="02020603050405020304" pitchFamily="18" charset="0"/>
              </a:rPr>
              <a:t> (</a:t>
            </a:r>
            <a:r>
              <a:rPr lang="cs-CZ" altLang="cs-CZ" dirty="0" err="1">
                <a:latin typeface="Times New Roman" panose="02020603050405020304" pitchFamily="18" charset="0"/>
              </a:rPr>
              <a:t>meist</a:t>
            </a:r>
            <a:r>
              <a:rPr lang="cs-CZ" altLang="cs-CZ" dirty="0">
                <a:latin typeface="Times New Roman" panose="02020603050405020304" pitchFamily="18" charset="0"/>
              </a:rPr>
              <a:t> </a:t>
            </a:r>
            <a:r>
              <a:rPr lang="cs-CZ" altLang="cs-CZ" dirty="0" err="1">
                <a:latin typeface="Times New Roman" panose="02020603050405020304" pitchFamily="18" charset="0"/>
              </a:rPr>
              <a:t>englisch</a:t>
            </a:r>
            <a:r>
              <a:rPr lang="cs-CZ" altLang="cs-CZ" dirty="0">
                <a:latin typeface="Times New Roman" panose="02020603050405020304" pitchFamily="18" charset="0"/>
              </a:rPr>
              <a:t>, </a:t>
            </a:r>
            <a:r>
              <a:rPr lang="cs-CZ" altLang="cs-CZ" dirty="0" err="1">
                <a:latin typeface="Times New Roman" panose="02020603050405020304" pitchFamily="18" charset="0"/>
              </a:rPr>
              <a:t>französisch</a:t>
            </a:r>
            <a:r>
              <a:rPr lang="cs-CZ" altLang="cs-CZ" dirty="0">
                <a:latin typeface="Times New Roman" panose="02020603050405020304" pitchFamily="18" charset="0"/>
              </a:rPr>
              <a:t>, </a:t>
            </a:r>
            <a:r>
              <a:rPr lang="cs-CZ" altLang="cs-CZ" dirty="0" err="1">
                <a:latin typeface="Times New Roman" panose="02020603050405020304" pitchFamily="18" charset="0"/>
              </a:rPr>
              <a:t>spanisch</a:t>
            </a:r>
            <a:r>
              <a:rPr lang="cs-CZ" altLang="cs-CZ" dirty="0">
                <a:latin typeface="Times New Roman" panose="02020603050405020304" pitchFamily="18" charset="0"/>
              </a:rPr>
              <a:t> </a:t>
            </a:r>
            <a:r>
              <a:rPr lang="cs-CZ" altLang="cs-CZ" dirty="0" err="1">
                <a:latin typeface="Times New Roman" panose="02020603050405020304" pitchFamily="18" charset="0"/>
              </a:rPr>
              <a:t>und</a:t>
            </a:r>
            <a:r>
              <a:rPr lang="cs-CZ" altLang="cs-CZ" dirty="0">
                <a:latin typeface="Times New Roman" panose="02020603050405020304" pitchFamily="18" charset="0"/>
              </a:rPr>
              <a:t> </a:t>
            </a:r>
            <a:r>
              <a:rPr lang="cs-CZ" altLang="cs-CZ" dirty="0" err="1">
                <a:latin typeface="Times New Roman" panose="02020603050405020304" pitchFamily="18" charset="0"/>
              </a:rPr>
              <a:t>deutsch</a:t>
            </a:r>
            <a:r>
              <a:rPr lang="cs-CZ" altLang="cs-CZ" dirty="0">
                <a:latin typeface="Times New Roman" panose="02020603050405020304" pitchFamily="18" charset="0"/>
              </a:rPr>
              <a:t>) </a:t>
            </a:r>
            <a:r>
              <a:rPr lang="cs-CZ" altLang="cs-CZ" dirty="0" err="1">
                <a:latin typeface="Times New Roman" panose="02020603050405020304" pitchFamily="18" charset="0"/>
              </a:rPr>
              <a:t>zu</a:t>
            </a:r>
            <a:r>
              <a:rPr lang="cs-CZ" altLang="cs-CZ" dirty="0">
                <a:latin typeface="Times New Roman" panose="02020603050405020304" pitchFamily="18" charset="0"/>
              </a:rPr>
              <a:t> </a:t>
            </a:r>
            <a:r>
              <a:rPr lang="cs-CZ" altLang="cs-CZ" dirty="0" err="1">
                <a:latin typeface="Times New Roman" panose="02020603050405020304" pitchFamily="18" charset="0"/>
              </a:rPr>
              <a:t>drehen</a:t>
            </a:r>
            <a:r>
              <a:rPr lang="cs-CZ" altLang="cs-CZ" dirty="0">
                <a:latin typeface="Times New Roman" panose="02020603050405020304" pitchFamily="18" charset="0"/>
              </a:rPr>
              <a:t>. 1927 </a:t>
            </a:r>
            <a:r>
              <a:rPr lang="cs-CZ" altLang="cs-CZ" dirty="0" err="1">
                <a:latin typeface="Times New Roman" panose="02020603050405020304" pitchFamily="18" charset="0"/>
              </a:rPr>
              <a:t>gab</a:t>
            </a:r>
            <a:r>
              <a:rPr lang="cs-CZ" altLang="cs-CZ" dirty="0">
                <a:latin typeface="Times New Roman" panose="02020603050405020304" pitchFamily="18" charset="0"/>
              </a:rPr>
              <a:t> es den </a:t>
            </a:r>
            <a:r>
              <a:rPr lang="cs-CZ" altLang="cs-CZ" dirty="0" err="1">
                <a:latin typeface="Times New Roman" panose="02020603050405020304" pitchFamily="18" charset="0"/>
              </a:rPr>
              <a:t>ersten</a:t>
            </a:r>
            <a:r>
              <a:rPr lang="cs-CZ" altLang="cs-CZ" dirty="0">
                <a:latin typeface="Times New Roman" panose="02020603050405020304" pitchFamily="18" charset="0"/>
              </a:rPr>
              <a:t> </a:t>
            </a:r>
            <a:r>
              <a:rPr lang="cs-CZ" altLang="cs-CZ" dirty="0" err="1">
                <a:latin typeface="Times New Roman" panose="02020603050405020304" pitchFamily="18" charset="0"/>
              </a:rPr>
              <a:t>abendfüllenden</a:t>
            </a:r>
            <a:r>
              <a:rPr lang="cs-CZ" altLang="cs-CZ" dirty="0">
                <a:latin typeface="Times New Roman" panose="02020603050405020304" pitchFamily="18" charset="0"/>
              </a:rPr>
              <a:t> </a:t>
            </a:r>
            <a:r>
              <a:rPr lang="cs-CZ" altLang="cs-CZ" dirty="0" err="1">
                <a:latin typeface="Times New Roman" panose="02020603050405020304" pitchFamily="18" charset="0"/>
              </a:rPr>
              <a:t>Tonfilm</a:t>
            </a:r>
            <a:r>
              <a:rPr lang="cs-CZ" altLang="cs-CZ" dirty="0">
                <a:latin typeface="Times New Roman" panose="02020603050405020304" pitchFamily="18" charset="0"/>
              </a:rPr>
              <a:t> „</a:t>
            </a:r>
            <a:r>
              <a:rPr lang="cs-CZ" altLang="cs-CZ" dirty="0" err="1">
                <a:latin typeface="Times New Roman" panose="02020603050405020304" pitchFamily="18" charset="0"/>
              </a:rPr>
              <a:t>The</a:t>
            </a:r>
            <a:r>
              <a:rPr lang="cs-CZ" altLang="cs-CZ" dirty="0">
                <a:latin typeface="Times New Roman" panose="02020603050405020304" pitchFamily="18" charset="0"/>
              </a:rPr>
              <a:t> Jazz Singer“ (</a:t>
            </a:r>
            <a:r>
              <a:rPr lang="cs-CZ" altLang="cs-CZ" dirty="0" err="1">
                <a:latin typeface="Times New Roman" panose="02020603050405020304" pitchFamily="18" charset="0"/>
              </a:rPr>
              <a:t>Warner</a:t>
            </a:r>
            <a:r>
              <a:rPr lang="cs-CZ" altLang="cs-CZ" dirty="0">
                <a:latin typeface="Times New Roman" panose="02020603050405020304" pitchFamily="18" charset="0"/>
              </a:rPr>
              <a:t> </a:t>
            </a:r>
            <a:r>
              <a:rPr lang="cs-CZ" altLang="cs-CZ" dirty="0" err="1">
                <a:latin typeface="Times New Roman" panose="02020603050405020304" pitchFamily="18" charset="0"/>
              </a:rPr>
              <a:t>Bros</a:t>
            </a:r>
            <a:r>
              <a:rPr lang="cs-CZ" altLang="cs-CZ" dirty="0">
                <a:latin typeface="Times New Roman" panose="02020603050405020304" pitchFamily="18" charset="0"/>
              </a:rPr>
              <a:t>), der </a:t>
            </a:r>
            <a:r>
              <a:rPr lang="cs-CZ" altLang="cs-CZ" dirty="0" err="1">
                <a:latin typeface="Times New Roman" panose="02020603050405020304" pitchFamily="18" charset="0"/>
              </a:rPr>
              <a:t>erste</a:t>
            </a:r>
            <a:r>
              <a:rPr lang="cs-CZ" altLang="cs-CZ" dirty="0">
                <a:latin typeface="Times New Roman" panose="02020603050405020304" pitchFamily="18" charset="0"/>
              </a:rPr>
              <a:t> Film </a:t>
            </a:r>
            <a:r>
              <a:rPr lang="cs-CZ" altLang="cs-CZ" dirty="0" err="1">
                <a:latin typeface="Times New Roman" panose="02020603050405020304" pitchFamily="18" charset="0"/>
              </a:rPr>
              <a:t>mit</a:t>
            </a:r>
            <a:r>
              <a:rPr lang="cs-CZ" altLang="cs-CZ" dirty="0">
                <a:latin typeface="Times New Roman" panose="02020603050405020304" pitchFamily="18" charset="0"/>
              </a:rPr>
              <a:t> </a:t>
            </a:r>
            <a:r>
              <a:rPr lang="cs-CZ" altLang="cs-CZ" dirty="0" err="1">
                <a:latin typeface="Times New Roman" panose="02020603050405020304" pitchFamily="18" charset="0"/>
              </a:rPr>
              <a:t>durchgehend</a:t>
            </a:r>
            <a:r>
              <a:rPr lang="cs-CZ" altLang="cs-CZ" dirty="0">
                <a:latin typeface="Times New Roman" panose="02020603050405020304" pitchFamily="18" charset="0"/>
              </a:rPr>
              <a:t> </a:t>
            </a:r>
            <a:r>
              <a:rPr lang="cs-CZ" altLang="cs-CZ" dirty="0" err="1">
                <a:latin typeface="Times New Roman" panose="02020603050405020304" pitchFamily="18" charset="0"/>
              </a:rPr>
              <a:t>synchronisierten</a:t>
            </a:r>
            <a:r>
              <a:rPr lang="cs-CZ" altLang="cs-CZ" dirty="0">
                <a:latin typeface="Times New Roman" panose="02020603050405020304" pitchFamily="18" charset="0"/>
              </a:rPr>
              <a:t> </a:t>
            </a:r>
            <a:r>
              <a:rPr lang="cs-CZ" altLang="cs-CZ" dirty="0" err="1">
                <a:latin typeface="Times New Roman" panose="02020603050405020304" pitchFamily="18" charset="0"/>
              </a:rPr>
              <a:t>Dialogen</a:t>
            </a:r>
            <a:r>
              <a:rPr lang="cs-CZ" altLang="cs-CZ" dirty="0">
                <a:latin typeface="Times New Roman" panose="02020603050405020304" pitchFamily="18" charset="0"/>
              </a:rPr>
              <a:t> </a:t>
            </a:r>
            <a:r>
              <a:rPr lang="cs-CZ" altLang="cs-CZ" dirty="0" err="1">
                <a:latin typeface="Times New Roman" panose="02020603050405020304" pitchFamily="18" charset="0"/>
              </a:rPr>
              <a:t>war</a:t>
            </a:r>
            <a:r>
              <a:rPr lang="cs-CZ" altLang="cs-CZ" dirty="0">
                <a:latin typeface="Times New Roman" panose="02020603050405020304" pitchFamily="18" charset="0"/>
              </a:rPr>
              <a:t> „</a:t>
            </a:r>
            <a:r>
              <a:rPr lang="cs-CZ" altLang="cs-CZ" dirty="0" err="1">
                <a:latin typeface="Times New Roman" panose="02020603050405020304" pitchFamily="18" charset="0"/>
              </a:rPr>
              <a:t>Lights</a:t>
            </a:r>
            <a:r>
              <a:rPr lang="cs-CZ" altLang="cs-CZ" dirty="0">
                <a:latin typeface="Times New Roman" panose="02020603050405020304" pitchFamily="18" charset="0"/>
              </a:rPr>
              <a:t> </a:t>
            </a:r>
            <a:r>
              <a:rPr lang="cs-CZ" altLang="cs-CZ" dirty="0" err="1">
                <a:latin typeface="Times New Roman" panose="02020603050405020304" pitchFamily="18" charset="0"/>
              </a:rPr>
              <a:t>of</a:t>
            </a:r>
            <a:r>
              <a:rPr lang="cs-CZ" altLang="cs-CZ" dirty="0">
                <a:latin typeface="Times New Roman" panose="02020603050405020304" pitchFamily="18" charset="0"/>
              </a:rPr>
              <a:t> New York“ (1928).</a:t>
            </a:r>
          </a:p>
          <a:p>
            <a:pPr marL="0" indent="0" algn="ctr">
              <a:lnSpc>
                <a:spcPct val="95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latin typeface="Times New Roman" panose="02020603050405020304" pitchFamily="18" charset="0"/>
              </a:rPr>
              <a:t>Die </a:t>
            </a:r>
            <a:r>
              <a:rPr lang="cs-CZ" altLang="cs-CZ" dirty="0" err="1">
                <a:latin typeface="Times New Roman" panose="02020603050405020304" pitchFamily="18" charset="0"/>
              </a:rPr>
              <a:t>Erforschung</a:t>
            </a:r>
            <a:r>
              <a:rPr lang="cs-CZ" altLang="cs-CZ" dirty="0">
                <a:latin typeface="Times New Roman" panose="02020603050405020304" pitchFamily="18" charset="0"/>
              </a:rPr>
              <a:t> der </a:t>
            </a:r>
            <a:r>
              <a:rPr lang="cs-CZ" altLang="cs-CZ" dirty="0" err="1">
                <a:latin typeface="Times New Roman" panose="02020603050405020304" pitchFamily="18" charset="0"/>
              </a:rPr>
              <a:t>Synchroniasation</a:t>
            </a:r>
            <a:r>
              <a:rPr lang="cs-CZ" altLang="cs-CZ" dirty="0">
                <a:latin typeface="Times New Roman" panose="02020603050405020304" pitchFamily="18" charset="0"/>
              </a:rPr>
              <a:t> </a:t>
            </a:r>
            <a:r>
              <a:rPr lang="cs-CZ" altLang="cs-CZ" dirty="0" err="1">
                <a:latin typeface="Times New Roman" panose="02020603050405020304" pitchFamily="18" charset="0"/>
              </a:rPr>
              <a:t>und</a:t>
            </a:r>
            <a:r>
              <a:rPr lang="cs-CZ" altLang="cs-CZ" dirty="0">
                <a:latin typeface="Times New Roman" panose="02020603050405020304" pitchFamily="18" charset="0"/>
              </a:rPr>
              <a:t> </a:t>
            </a:r>
            <a:r>
              <a:rPr lang="cs-CZ" altLang="cs-CZ" dirty="0" err="1">
                <a:latin typeface="Times New Roman" panose="02020603050405020304" pitchFamily="18" charset="0"/>
              </a:rPr>
              <a:t>Untertitelung</a:t>
            </a:r>
            <a:r>
              <a:rPr lang="cs-CZ" altLang="cs-CZ" dirty="0">
                <a:latin typeface="Times New Roman" panose="02020603050405020304" pitchFamily="18" charset="0"/>
              </a:rPr>
              <a:t> </a:t>
            </a:r>
            <a:r>
              <a:rPr lang="cs-CZ" altLang="cs-CZ" dirty="0" err="1">
                <a:latin typeface="Times New Roman" panose="02020603050405020304" pitchFamily="18" charset="0"/>
              </a:rPr>
              <a:t>wird</a:t>
            </a:r>
            <a:r>
              <a:rPr lang="cs-CZ" altLang="cs-CZ" dirty="0">
                <a:latin typeface="Times New Roman" panose="02020603050405020304" pitchFamily="18" charset="0"/>
              </a:rPr>
              <a:t> durch </a:t>
            </a:r>
            <a:r>
              <a:rPr lang="cs-CZ" altLang="cs-CZ" dirty="0" err="1">
                <a:latin typeface="Times New Roman" panose="02020603050405020304" pitchFamily="18" charset="0"/>
              </a:rPr>
              <a:t>die</a:t>
            </a:r>
            <a:r>
              <a:rPr lang="cs-CZ" altLang="cs-CZ" dirty="0">
                <a:latin typeface="Times New Roman" panose="02020603050405020304" pitchFamily="18" charset="0"/>
              </a:rPr>
              <a:t> </a:t>
            </a:r>
            <a:r>
              <a:rPr lang="en-US" altLang="cs-CZ" dirty="0">
                <a:latin typeface="Times New Roman" panose="02020603050405020304" pitchFamily="18" charset="0"/>
              </a:rPr>
              <a:t>European Association for Studies in Screen Translation </a:t>
            </a:r>
            <a:r>
              <a:rPr lang="en-US" altLang="cs-CZ" dirty="0" err="1">
                <a:latin typeface="Times New Roman" panose="02020603050405020304" pitchFamily="18" charset="0"/>
              </a:rPr>
              <a:t>gefördert</a:t>
            </a:r>
            <a:r>
              <a:rPr lang="en-US" altLang="cs-CZ" dirty="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Synchronisation</a:t>
            </a:r>
            <a:r>
              <a:rPr lang="cs-CZ" altLang="cs-CZ" dirty="0"/>
              <a:t> </a:t>
            </a:r>
            <a:r>
              <a:rPr lang="cs-CZ" altLang="cs-CZ" dirty="0" err="1"/>
              <a:t>als</a:t>
            </a:r>
            <a:r>
              <a:rPr lang="cs-CZ" altLang="cs-CZ" dirty="0"/>
              <a:t> </a:t>
            </a:r>
            <a:r>
              <a:rPr lang="cs-CZ" altLang="cs-CZ" dirty="0" err="1"/>
              <a:t>Verzerrung</a:t>
            </a:r>
            <a:endParaRPr lang="cs-CZ" altLang="cs-CZ" dirty="0"/>
          </a:p>
        </p:txBody>
      </p:sp>
      <p:sp>
        <p:nvSpPr>
          <p:cNvPr id="30722"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dirty="0">
                <a:latin typeface="Times New Roman" panose="02020603050405020304" pitchFamily="18" charset="0"/>
              </a:rPr>
              <a:t>Von CASABLANCA </a:t>
            </a:r>
            <a:r>
              <a:rPr lang="cs-CZ" altLang="cs-CZ" sz="2800" dirty="0" err="1">
                <a:latin typeface="Times New Roman" panose="02020603050405020304" pitchFamily="18" charset="0"/>
              </a:rPr>
              <a:t>gibt</a:t>
            </a:r>
            <a:r>
              <a:rPr lang="cs-CZ" altLang="cs-CZ" sz="2800" dirty="0">
                <a:latin typeface="Times New Roman" panose="02020603050405020304" pitchFamily="18" charset="0"/>
              </a:rPr>
              <a:t> es </a:t>
            </a:r>
            <a:r>
              <a:rPr lang="cs-CZ" altLang="cs-CZ" sz="2800" dirty="0" err="1">
                <a:latin typeface="Times New Roman" panose="02020603050405020304" pitchFamily="18" charset="0"/>
              </a:rPr>
              <a:t>drei</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deutsche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Synchronfassungen</a:t>
            </a:r>
            <a:r>
              <a:rPr lang="cs-CZ" altLang="cs-CZ" sz="2800" dirty="0">
                <a:latin typeface="Times New Roman" panose="02020603050405020304" pitchFamily="18" charset="0"/>
              </a:rPr>
              <a:t> (1952, 1968, 1975). In der </a:t>
            </a:r>
            <a:r>
              <a:rPr lang="cs-CZ" altLang="cs-CZ" sz="2800" dirty="0" err="1">
                <a:latin typeface="Times New Roman" panose="02020603050405020304" pitchFamily="18" charset="0"/>
              </a:rPr>
              <a:t>deutschen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Kinofassung</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aus</a:t>
            </a:r>
            <a:r>
              <a:rPr lang="cs-CZ" altLang="cs-CZ" sz="2800" dirty="0">
                <a:latin typeface="Times New Roman" panose="02020603050405020304" pitchFamily="18" charset="0"/>
              </a:rPr>
              <a:t> dem </a:t>
            </a:r>
            <a:r>
              <a:rPr lang="cs-CZ" altLang="cs-CZ" sz="2800" dirty="0" err="1">
                <a:latin typeface="Times New Roman" panose="02020603050405020304" pitchFamily="18" charset="0"/>
              </a:rPr>
              <a:t>Jahr</a:t>
            </a:r>
            <a:r>
              <a:rPr lang="cs-CZ" altLang="cs-CZ" sz="2800" dirty="0">
                <a:latin typeface="Times New Roman" panose="02020603050405020304" pitchFamily="18" charset="0"/>
              </a:rPr>
              <a:t> 1952 </a:t>
            </a:r>
            <a:r>
              <a:rPr lang="cs-CZ" altLang="cs-CZ" sz="2800" dirty="0" err="1">
                <a:latin typeface="Times New Roman" panose="02020603050405020304" pitchFamily="18" charset="0"/>
              </a:rPr>
              <a:t>wurde</a:t>
            </a:r>
            <a:r>
              <a:rPr lang="cs-CZ" altLang="cs-CZ" sz="2800" dirty="0">
                <a:latin typeface="Times New Roman" panose="02020603050405020304" pitchFamily="18" charset="0"/>
              </a:rPr>
              <a:t> der </a:t>
            </a:r>
            <a:r>
              <a:rPr lang="cs-CZ" altLang="cs-CZ" sz="2800" dirty="0" err="1">
                <a:latin typeface="Times New Roman" panose="02020603050405020304" pitchFamily="18" charset="0"/>
              </a:rPr>
              <a:t>gesamte</a:t>
            </a:r>
            <a:r>
              <a:rPr lang="cs-CZ" altLang="cs-CZ" sz="2800" dirty="0">
                <a:latin typeface="Times New Roman" panose="02020603050405020304" pitchFamily="18" charset="0"/>
              </a:rPr>
              <a:t> Komplex des </a:t>
            </a:r>
            <a:r>
              <a:rPr lang="cs-CZ" altLang="cs-CZ" sz="2800" dirty="0" err="1">
                <a:latin typeface="Times New Roman" panose="02020603050405020304" pitchFamily="18" charset="0"/>
              </a:rPr>
              <a:t>Nationalsozialismus</a:t>
            </a:r>
            <a:r>
              <a:rPr lang="cs-CZ" altLang="cs-CZ" sz="2800" dirty="0">
                <a:latin typeface="Times New Roman" panose="02020603050405020304" pitchFamily="18" charset="0"/>
              </a:rPr>
              <a:t> durch </a:t>
            </a:r>
            <a:r>
              <a:rPr lang="cs-CZ" altLang="cs-CZ" sz="2800" dirty="0" err="1">
                <a:latin typeface="Times New Roman" panose="02020603050405020304" pitchFamily="18" charset="0"/>
              </a:rPr>
              <a:t>Schnitte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und</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eine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Ersetzung</a:t>
            </a:r>
            <a:r>
              <a:rPr lang="cs-CZ" altLang="cs-CZ" sz="2800" dirty="0">
                <a:latin typeface="Times New Roman" panose="02020603050405020304" pitchFamily="18" charset="0"/>
              </a:rPr>
              <a:t> der </a:t>
            </a:r>
            <a:r>
              <a:rPr lang="cs-CZ" altLang="cs-CZ" sz="2800" dirty="0" err="1">
                <a:latin typeface="Times New Roman" panose="02020603050405020304" pitchFamily="18" charset="0"/>
              </a:rPr>
              <a:t>Dialoge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eliminiert</a:t>
            </a:r>
            <a:r>
              <a:rPr lang="cs-CZ" altLang="cs-CZ" sz="2800" dirty="0">
                <a:latin typeface="Times New Roman" panose="02020603050405020304" pitchFamily="18" charset="0"/>
              </a:rPr>
              <a:t>; es </a:t>
            </a:r>
            <a:r>
              <a:rPr lang="cs-CZ" altLang="cs-CZ" sz="2800" dirty="0" err="1">
                <a:latin typeface="Times New Roman" panose="02020603050405020304" pitchFamily="18" charset="0"/>
              </a:rPr>
              <a:t>gibt</a:t>
            </a:r>
            <a:r>
              <a:rPr lang="cs-CZ" altLang="cs-CZ" sz="2800" dirty="0">
                <a:latin typeface="Times New Roman" panose="02020603050405020304" pitchFamily="18" charset="0"/>
              </a:rPr>
              <a:t> in </a:t>
            </a:r>
            <a:r>
              <a:rPr lang="cs-CZ" altLang="cs-CZ" sz="2800" dirty="0" err="1">
                <a:latin typeface="Times New Roman" panose="02020603050405020304" pitchFamily="18" charset="0"/>
              </a:rPr>
              <a:t>dieser</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Fassung</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keine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Nazis</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mehr</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also</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auch</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keinen</a:t>
            </a:r>
            <a:r>
              <a:rPr lang="cs-CZ" altLang="cs-CZ" sz="2800" dirty="0">
                <a:latin typeface="Times New Roman" panose="02020603050405020304" pitchFamily="18" charset="0"/>
              </a:rPr>
              <a:t> Major </a:t>
            </a:r>
            <a:r>
              <a:rPr lang="cs-CZ" altLang="cs-CZ" sz="2800" dirty="0" err="1">
                <a:latin typeface="Times New Roman" panose="02020603050405020304" pitchFamily="18" charset="0"/>
              </a:rPr>
              <a:t>Strasser</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keine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Kollaborateure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und</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auch</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keine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Widerstandskämpfer</a:t>
            </a:r>
            <a:r>
              <a:rPr lang="cs-CZ" altLang="cs-CZ" sz="2800" dirty="0">
                <a:latin typeface="Times New Roman" panose="02020603050405020304" pitchFamily="18" charset="0"/>
              </a:rPr>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dirty="0" err="1">
                <a:latin typeface="Times New Roman" panose="02020603050405020304" pitchFamily="18" charset="0"/>
              </a:rPr>
              <a:t>Deutsche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könnten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solche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ausländischen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Negativbilder</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ihrer</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selbst</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als</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häßlich</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empfinden</a:t>
            </a:r>
            <a:r>
              <a:rPr lang="cs-CZ" altLang="cs-CZ" sz="2800" dirty="0">
                <a:latin typeface="Times New Roman" panose="02020603050405020304" pitchFamily="18" charset="0"/>
              </a:rPr>
              <a:t>; in </a:t>
            </a:r>
            <a:r>
              <a:rPr lang="cs-CZ" altLang="cs-CZ" sz="2800" dirty="0" err="1">
                <a:latin typeface="Times New Roman" panose="02020603050405020304" pitchFamily="18" charset="0"/>
              </a:rPr>
              <a:t>diesem</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Sinn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wird</a:t>
            </a:r>
            <a:r>
              <a:rPr lang="cs-CZ" altLang="cs-CZ" sz="2800" dirty="0">
                <a:latin typeface="Times New Roman" panose="02020603050405020304" pitchFamily="18" charset="0"/>
              </a:rPr>
              <a:t> in den </a:t>
            </a:r>
            <a:r>
              <a:rPr lang="cs-CZ" altLang="cs-CZ" sz="2800" dirty="0" err="1">
                <a:latin typeface="Times New Roman" panose="02020603050405020304" pitchFamily="18" charset="0"/>
              </a:rPr>
              <a:t>genannten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amerikanischen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Filmen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die</a:t>
            </a:r>
            <a:r>
              <a:rPr lang="cs-CZ" altLang="cs-CZ" sz="2800" dirty="0">
                <a:latin typeface="Times New Roman" panose="02020603050405020304" pitchFamily="18" charset="0"/>
              </a:rPr>
              <a:t> „</a:t>
            </a:r>
            <a:r>
              <a:rPr lang="en-US" altLang="cs-CZ" sz="2800" dirty="0" err="1">
                <a:latin typeface="Times New Roman" panose="02020603050405020304" pitchFamily="18" charset="0"/>
              </a:rPr>
              <a:t>Häßlichkeit</a:t>
            </a:r>
            <a:r>
              <a:rPr lang="en-US" altLang="cs-CZ" sz="2800" dirty="0">
                <a:latin typeface="Times New Roman" panose="02020603050405020304" pitchFamily="18" charset="0"/>
              </a:rPr>
              <a:t>“ der </a:t>
            </a:r>
            <a:r>
              <a:rPr lang="en-US" altLang="cs-CZ" sz="2800" dirty="0" err="1">
                <a:latin typeface="Times New Roman" panose="02020603050405020304" pitchFamily="18" charset="0"/>
              </a:rPr>
              <a:t>Deutschen</a:t>
            </a:r>
            <a:r>
              <a:rPr lang="en-US" altLang="cs-CZ" sz="2800" dirty="0">
                <a:latin typeface="Times New Roman" panose="02020603050405020304" pitchFamily="18" charset="0"/>
              </a:rPr>
              <a:t> </a:t>
            </a:r>
            <a:r>
              <a:rPr lang="en-US" altLang="cs-CZ" sz="2800" dirty="0" err="1">
                <a:latin typeface="Times New Roman" panose="02020603050405020304" pitchFamily="18" charset="0"/>
              </a:rPr>
              <a:t>beseitigt</a:t>
            </a:r>
            <a:r>
              <a:rPr lang="en-US" altLang="cs-CZ" sz="2800" dirty="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18435"/>
            <a:ext cx="10080625" cy="8119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adpis 2">
            <a:extLst>
              <a:ext uri="{FF2B5EF4-FFF2-40B4-BE49-F238E27FC236}">
                <a16:creationId xmlns:a16="http://schemas.microsoft.com/office/drawing/2014/main" id="{D4DBFB9A-8DCB-4AF0-B4DE-E2534B9B679F}"/>
              </a:ext>
            </a:extLst>
          </p:cNvPr>
          <p:cNvSpPr>
            <a:spLocks noGrp="1"/>
          </p:cNvSpPr>
          <p:nvPr>
            <p:ph type="title"/>
          </p:nvPr>
        </p:nvSpPr>
        <p:spPr>
          <a:xfrm>
            <a:off x="460153" y="709303"/>
            <a:ext cx="9269450" cy="821043"/>
          </a:xfrm>
        </p:spPr>
        <p:txBody>
          <a:bodyPr vert="horz" lIns="91440" tIns="45720" rIns="91440" bIns="45720" rtlCol="0" anchor="ctr">
            <a:normAutofit/>
          </a:bodyPr>
          <a:lstStyle/>
          <a:p>
            <a:pPr defTabSz="914400" hangingPunct="1">
              <a:lnSpc>
                <a:spcPct val="90000"/>
              </a:lnSpc>
            </a:pPr>
            <a:r>
              <a:rPr lang="en-US" sz="3100" kern="1200" dirty="0">
                <a:solidFill>
                  <a:schemeClr val="bg1"/>
                </a:solidFill>
                <a:latin typeface="+mj-lt"/>
                <a:ea typeface="+mj-ea"/>
                <a:cs typeface="+mj-cs"/>
              </a:rPr>
              <a:t>FSK</a:t>
            </a:r>
            <a:r>
              <a:rPr lang="cs-CZ" sz="3100" kern="1200" dirty="0">
                <a:solidFill>
                  <a:schemeClr val="bg1"/>
                </a:solidFill>
                <a:latin typeface="+mj-lt"/>
                <a:ea typeface="+mj-ea"/>
                <a:cs typeface="+mj-cs"/>
              </a:rPr>
              <a:t> (</a:t>
            </a:r>
            <a:r>
              <a:rPr lang="cs-CZ" sz="3100" kern="1200" dirty="0" err="1">
                <a:solidFill>
                  <a:schemeClr val="bg1"/>
                </a:solidFill>
                <a:latin typeface="+mj-lt"/>
                <a:ea typeface="+mj-ea"/>
                <a:cs typeface="+mj-cs"/>
              </a:rPr>
              <a:t>Freiwillige</a:t>
            </a:r>
            <a:r>
              <a:rPr lang="cs-CZ" sz="3100" kern="1200" dirty="0">
                <a:solidFill>
                  <a:schemeClr val="bg1"/>
                </a:solidFill>
                <a:latin typeface="+mj-lt"/>
                <a:ea typeface="+mj-ea"/>
                <a:cs typeface="+mj-cs"/>
              </a:rPr>
              <a:t> </a:t>
            </a:r>
            <a:r>
              <a:rPr lang="cs-CZ" sz="3100" kern="1200" dirty="0" err="1">
                <a:solidFill>
                  <a:schemeClr val="bg1"/>
                </a:solidFill>
                <a:latin typeface="+mj-lt"/>
                <a:ea typeface="+mj-ea"/>
                <a:cs typeface="+mj-cs"/>
              </a:rPr>
              <a:t>Selbstkontrolle</a:t>
            </a:r>
            <a:r>
              <a:rPr lang="cs-CZ" sz="3100" kern="1200" dirty="0">
                <a:solidFill>
                  <a:schemeClr val="bg1"/>
                </a:solidFill>
                <a:latin typeface="+mj-lt"/>
                <a:ea typeface="+mj-ea"/>
                <a:cs typeface="+mj-cs"/>
              </a:rPr>
              <a:t> der </a:t>
            </a:r>
            <a:r>
              <a:rPr lang="cs-CZ" sz="3100" kern="1200" dirty="0" err="1">
                <a:solidFill>
                  <a:schemeClr val="bg1"/>
                </a:solidFill>
                <a:latin typeface="+mj-lt"/>
                <a:ea typeface="+mj-ea"/>
                <a:cs typeface="+mj-cs"/>
              </a:rPr>
              <a:t>Filmwirtschaft</a:t>
            </a:r>
            <a:r>
              <a:rPr lang="cs-CZ" sz="3100" kern="1200" dirty="0">
                <a:solidFill>
                  <a:schemeClr val="bg1"/>
                </a:solidFill>
                <a:latin typeface="+mj-lt"/>
                <a:ea typeface="+mj-ea"/>
                <a:cs typeface="+mj-cs"/>
              </a:rPr>
              <a:t>)</a:t>
            </a:r>
            <a:endParaRPr lang="en-US" sz="3100" kern="1200" dirty="0">
              <a:solidFill>
                <a:schemeClr val="bg1"/>
              </a:solidFill>
              <a:latin typeface="+mj-lt"/>
              <a:ea typeface="+mj-ea"/>
              <a:cs typeface="+mj-cs"/>
            </a:endParaRPr>
          </a:p>
        </p:txBody>
      </p:sp>
      <p:pic>
        <p:nvPicPr>
          <p:cNvPr id="6" name="Zástupný obsah 5">
            <a:extLst>
              <a:ext uri="{FF2B5EF4-FFF2-40B4-BE49-F238E27FC236}">
                <a16:creationId xmlns:a16="http://schemas.microsoft.com/office/drawing/2014/main" id="{71823285-4204-4D09-B160-84DCD4E627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2033" y="2127090"/>
            <a:ext cx="9016558" cy="4282865"/>
          </a:xfrm>
          <a:prstGeom prst="rect">
            <a:avLst/>
          </a:prstGeom>
        </p:spPr>
      </p:pic>
    </p:spTree>
    <p:extLst>
      <p:ext uri="{BB962C8B-B14F-4D97-AF65-F5344CB8AC3E}">
        <p14:creationId xmlns:p14="http://schemas.microsoft.com/office/powerpoint/2010/main" val="2985922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a:t>
            </a:r>
          </a:p>
        </p:txBody>
      </p:sp>
      <p:sp>
        <p:nvSpPr>
          <p:cNvPr id="31746" name="Rectangle 2"/>
          <p:cNvSpPr>
            <a:spLocks noGrp="1" noChangeArrowheads="1"/>
          </p:cNvSpPr>
          <p:nvPr>
            <p:ph type="subTitle" idx="4294967295"/>
          </p:nvPr>
        </p:nvSpPr>
        <p:spPr bwMode="auto">
          <a:xfrm>
            <a:off x="503238" y="1316038"/>
            <a:ext cx="9069387" cy="5892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dirty="0">
                <a:latin typeface="Times New Roman" panose="02020603050405020304" pitchFamily="18" charset="0"/>
              </a:rPr>
              <a:t>Die </a:t>
            </a:r>
            <a:r>
              <a:rPr lang="cs-CZ" altLang="cs-CZ" sz="2800" dirty="0" err="1">
                <a:latin typeface="Times New Roman" panose="02020603050405020304" pitchFamily="18" charset="0"/>
              </a:rPr>
              <a:t>alleinige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Motivation</a:t>
            </a:r>
            <a:endParaRPr lang="cs-CZ" altLang="cs-CZ" sz="2800" dirty="0">
              <a:latin typeface="Times New Roman" panose="02020603050405020304" pitchFamily="18" charset="0"/>
            </a:endParaRP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dirty="0" err="1">
                <a:latin typeface="Times New Roman" panose="02020603050405020304" pitchFamily="18" charset="0"/>
              </a:rPr>
              <a:t>für</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die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Übersetzung</a:t>
            </a:r>
            <a:r>
              <a:rPr lang="cs-CZ" altLang="cs-CZ" sz="2800" dirty="0">
                <a:latin typeface="Times New Roman" panose="02020603050405020304" pitchFamily="18" charset="0"/>
              </a:rPr>
              <a:t> von </a:t>
            </a:r>
            <a:r>
              <a:rPr lang="cs-CZ" altLang="cs-CZ" sz="2800" dirty="0" err="1">
                <a:latin typeface="Times New Roman" panose="02020603050405020304" pitchFamily="18" charset="0"/>
              </a:rPr>
              <a:t>Filmen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ist</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das</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erwartete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hohe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Einspielergebnis</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das</a:t>
            </a:r>
            <a:r>
              <a:rPr lang="cs-CZ" altLang="cs-CZ" sz="2800" dirty="0">
                <a:latin typeface="Times New Roman" panose="02020603050405020304" pitchFamily="18" charset="0"/>
              </a:rPr>
              <a:t> den </a:t>
            </a:r>
            <a:r>
              <a:rPr lang="cs-CZ" altLang="cs-CZ" sz="2800" dirty="0" err="1">
                <a:latin typeface="Times New Roman" panose="02020603050405020304" pitchFamily="18" charset="0"/>
              </a:rPr>
              <a:t>an</a:t>
            </a:r>
            <a:r>
              <a:rPr lang="cs-CZ" altLang="cs-CZ" sz="2800" dirty="0">
                <a:latin typeface="Times New Roman" panose="02020603050405020304" pitchFamily="18" charset="0"/>
              </a:rPr>
              <a:t> der </a:t>
            </a:r>
            <a:r>
              <a:rPr lang="cs-CZ" altLang="cs-CZ" sz="2800" dirty="0" err="1">
                <a:latin typeface="Times New Roman" panose="02020603050405020304" pitchFamily="18" charset="0"/>
              </a:rPr>
              <a:t>Synchronisation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Beteiligten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einen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immensen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Erfolgsdruck</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auferlegt</a:t>
            </a:r>
            <a:r>
              <a:rPr lang="cs-CZ" altLang="cs-CZ" sz="2800" dirty="0">
                <a:latin typeface="Times New Roman" panose="02020603050405020304" pitchFamily="18" charset="0"/>
              </a:rPr>
              <a:t>, der </a:t>
            </a:r>
            <a:r>
              <a:rPr lang="cs-CZ" altLang="cs-CZ" sz="2800" dirty="0" err="1">
                <a:latin typeface="Times New Roman" panose="02020603050405020304" pitchFamily="18" charset="0"/>
              </a:rPr>
              <a:t>sich</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äußerst</a:t>
            </a:r>
            <a:r>
              <a:rPr lang="cs-CZ" altLang="cs-CZ" sz="2800" dirty="0">
                <a:latin typeface="Times New Roman" panose="02020603050405020304" pitchFamily="18" charset="0"/>
              </a:rPr>
              <a:t> negativ </a:t>
            </a:r>
            <a:r>
              <a:rPr lang="cs-CZ" altLang="cs-CZ" sz="2800" dirty="0" err="1">
                <a:latin typeface="Times New Roman" panose="02020603050405020304" pitchFamily="18" charset="0"/>
              </a:rPr>
              <a:t>auf</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die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Qualität</a:t>
            </a:r>
            <a:r>
              <a:rPr lang="cs-CZ" altLang="cs-CZ" sz="2800" dirty="0">
                <a:latin typeface="Times New Roman" panose="02020603050405020304" pitchFamily="18" charset="0"/>
              </a:rPr>
              <a:t> des </a:t>
            </a:r>
            <a:r>
              <a:rPr lang="cs-CZ" altLang="cs-CZ" sz="2800" dirty="0" err="1">
                <a:latin typeface="Times New Roman" panose="02020603050405020304" pitchFamily="18" charset="0"/>
              </a:rPr>
              <a:t>Produktes</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auswirkt</a:t>
            </a:r>
            <a:r>
              <a:rPr lang="cs-CZ" altLang="cs-CZ" sz="2800" dirty="0">
                <a:latin typeface="Times New Roman" panose="02020603050405020304" pitchFamily="18" charset="0"/>
              </a:rPr>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800" dirty="0">
              <a:latin typeface="Times New Roman" panose="02020603050405020304" pitchFamily="18" charset="0"/>
            </a:endParaRP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dirty="0">
                <a:latin typeface="Times New Roman" panose="02020603050405020304" pitchFamily="18" charset="0"/>
              </a:rPr>
              <a:t>Um </a:t>
            </a:r>
            <a:r>
              <a:rPr lang="cs-CZ" altLang="cs-CZ" sz="2800" dirty="0" err="1">
                <a:latin typeface="Times New Roman" panose="02020603050405020304" pitchFamily="18" charset="0"/>
              </a:rPr>
              <a:t>auf</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das</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mittlerweile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recht</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zahlungskräftige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jugendliche</a:t>
            </a:r>
            <a:r>
              <a:rPr lang="cs-CZ" altLang="cs-CZ" sz="2800" dirty="0">
                <a:latin typeface="Times New Roman" panose="02020603050405020304" pitchFamily="18" charset="0"/>
              </a:rPr>
              <a:t> Publikum </a:t>
            </a:r>
            <a:r>
              <a:rPr lang="cs-CZ" altLang="cs-CZ" sz="2800" dirty="0" err="1">
                <a:latin typeface="Times New Roman" panose="02020603050405020304" pitchFamily="18" charset="0"/>
              </a:rPr>
              <a:t>nicht</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verzichten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zu</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müssen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nehmen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viele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Verleiher</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die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mit</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einer</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günstigeren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Kennzeichnung</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verbundenen</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Änderungsauflagen</a:t>
            </a:r>
            <a:r>
              <a:rPr lang="cs-CZ" altLang="cs-CZ" sz="2800" dirty="0">
                <a:latin typeface="Times New Roman" panose="02020603050405020304" pitchFamily="18" charset="0"/>
              </a:rPr>
              <a:t> der FSK in Kauf. Die </a:t>
            </a:r>
            <a:r>
              <a:rPr lang="cs-CZ" altLang="cs-CZ" sz="2800" dirty="0" err="1">
                <a:latin typeface="Times New Roman" panose="02020603050405020304" pitchFamily="18" charset="0"/>
              </a:rPr>
              <a:t>Synchronfassung</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wird</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entsprechend</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adaptiert</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und</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für</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eine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jüngere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Altersgruppe</a:t>
            </a:r>
            <a:r>
              <a:rPr lang="cs-CZ" altLang="cs-CZ" sz="2800" dirty="0">
                <a:latin typeface="Times New Roman" panose="02020603050405020304" pitchFamily="18" charset="0"/>
              </a:rPr>
              <a:t> </a:t>
            </a:r>
            <a:r>
              <a:rPr lang="cs-CZ" altLang="cs-CZ" sz="2800" dirty="0" err="1">
                <a:latin typeface="Times New Roman" panose="02020603050405020304" pitchFamily="18" charset="0"/>
              </a:rPr>
              <a:t>freigegeben</a:t>
            </a:r>
            <a:r>
              <a:rPr lang="cs-CZ" altLang="cs-CZ" sz="2800" dirty="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503238" y="346075"/>
            <a:ext cx="9069387" cy="1169988"/>
          </a:xfrm>
          <a:ln/>
        </p:spPr>
        <p:txBody>
          <a:bodyPr/>
          <a:lstStyle/>
          <a:p>
            <a:pPr lvl="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3200" b="1">
                <a:latin typeface="Times New Roman" panose="02020603050405020304" pitchFamily="18" charset="0"/>
              </a:rPr>
              <a:t>Übertitelung</a:t>
            </a:r>
          </a:p>
        </p:txBody>
      </p:sp>
      <p:sp>
        <p:nvSpPr>
          <p:cNvPr id="32770" name="Rectangle 2"/>
          <p:cNvSpPr>
            <a:spLocks noGrp="1" noChangeArrowheads="1"/>
          </p:cNvSpPr>
          <p:nvPr>
            <p:ph type="subTitle" idx="4294967295"/>
          </p:nvPr>
        </p:nvSpPr>
        <p:spPr bwMode="auto">
          <a:xfrm>
            <a:off x="503238" y="1543050"/>
            <a:ext cx="9069387" cy="5438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für</a:t>
            </a:r>
            <a:r>
              <a:rPr lang="cs-CZ" altLang="cs-CZ" dirty="0"/>
              <a:t> </a:t>
            </a:r>
            <a:r>
              <a:rPr lang="cs-CZ" altLang="cs-CZ" dirty="0" err="1"/>
              <a:t>Opern</a:t>
            </a:r>
            <a:r>
              <a:rPr lang="cs-CZ" altLang="cs-CZ" dirty="0"/>
              <a:t>, </a:t>
            </a:r>
            <a:r>
              <a:rPr lang="cs-CZ" altLang="cs-CZ" dirty="0" err="1"/>
              <a:t>d.h</a:t>
            </a:r>
            <a:r>
              <a:rPr lang="cs-CZ" altLang="cs-CZ" dirty="0"/>
              <a:t>. </a:t>
            </a:r>
            <a:r>
              <a:rPr lang="cs-CZ" altLang="cs-CZ" dirty="0" err="1"/>
              <a:t>Übersetzungen</a:t>
            </a:r>
            <a:r>
              <a:rPr lang="cs-CZ" altLang="cs-CZ" dirty="0"/>
              <a:t>, </a:t>
            </a:r>
            <a:r>
              <a:rPr lang="cs-CZ" altLang="cs-CZ" dirty="0" err="1"/>
              <a:t>die</a:t>
            </a:r>
            <a:r>
              <a:rPr lang="cs-CZ" altLang="cs-CZ" dirty="0"/>
              <a:t> </a:t>
            </a:r>
            <a:r>
              <a:rPr lang="cs-CZ" altLang="cs-CZ" dirty="0" err="1"/>
              <a:t>während</a:t>
            </a:r>
            <a:r>
              <a:rPr lang="cs-CZ" altLang="cs-CZ" dirty="0"/>
              <a:t> der </a:t>
            </a:r>
            <a:r>
              <a:rPr lang="cs-CZ" altLang="cs-CZ" dirty="0" err="1"/>
              <a:t>Aufführung</a:t>
            </a:r>
            <a:r>
              <a:rPr lang="cs-CZ" altLang="cs-CZ" dirty="0"/>
              <a:t> </a:t>
            </a:r>
            <a:r>
              <a:rPr lang="cs-CZ" altLang="cs-CZ" dirty="0" err="1"/>
              <a:t>parallel</a:t>
            </a:r>
            <a:r>
              <a:rPr lang="cs-CZ" altLang="cs-CZ" dirty="0"/>
              <a:t> </a:t>
            </a:r>
            <a:r>
              <a:rPr lang="cs-CZ" altLang="cs-CZ" dirty="0" err="1"/>
              <a:t>zum</a:t>
            </a:r>
            <a:r>
              <a:rPr lang="cs-CZ" altLang="cs-CZ" dirty="0"/>
              <a:t> </a:t>
            </a:r>
            <a:r>
              <a:rPr lang="cs-CZ" altLang="cs-CZ" dirty="0" err="1"/>
              <a:t>gesungenen</a:t>
            </a:r>
            <a:r>
              <a:rPr lang="cs-CZ" altLang="cs-CZ" dirty="0"/>
              <a:t> </a:t>
            </a:r>
            <a:r>
              <a:rPr lang="cs-CZ" altLang="cs-CZ" dirty="0" err="1"/>
              <a:t>Original</a:t>
            </a:r>
            <a:r>
              <a:rPr lang="cs-CZ" altLang="cs-CZ" dirty="0"/>
              <a:t>-text </a:t>
            </a:r>
            <a:r>
              <a:rPr lang="cs-CZ" altLang="cs-CZ" dirty="0" err="1"/>
              <a:t>auf</a:t>
            </a:r>
            <a:r>
              <a:rPr lang="cs-CZ" altLang="cs-CZ" dirty="0"/>
              <a:t> </a:t>
            </a:r>
            <a:r>
              <a:rPr lang="cs-CZ" altLang="cs-CZ" dirty="0" err="1"/>
              <a:t>einem</a:t>
            </a:r>
            <a:r>
              <a:rPr lang="cs-CZ" altLang="cs-CZ" dirty="0"/>
              <a:t> Display </a:t>
            </a:r>
            <a:r>
              <a:rPr lang="cs-CZ" altLang="cs-CZ" dirty="0" err="1"/>
              <a:t>oberhalb</a:t>
            </a:r>
            <a:r>
              <a:rPr lang="cs-CZ" altLang="cs-CZ" dirty="0"/>
              <a:t> der </a:t>
            </a:r>
            <a:r>
              <a:rPr lang="cs-CZ" altLang="cs-CZ" dirty="0" err="1"/>
              <a:t>Bühne</a:t>
            </a:r>
            <a:r>
              <a:rPr lang="cs-CZ" altLang="cs-CZ" dirty="0"/>
              <a:t> </a:t>
            </a:r>
            <a:r>
              <a:rPr lang="cs-CZ" altLang="cs-CZ" dirty="0" err="1"/>
              <a:t>angezeigt</a:t>
            </a:r>
            <a:r>
              <a:rPr lang="cs-CZ" altLang="cs-CZ" dirty="0"/>
              <a:t> </a:t>
            </a:r>
            <a:r>
              <a:rPr lang="cs-CZ" altLang="cs-CZ" dirty="0" err="1"/>
              <a:t>werden</a:t>
            </a:r>
            <a:r>
              <a:rPr lang="cs-CZ" altLang="cs-CZ" dirty="0"/>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t>die</a:t>
            </a:r>
            <a:r>
              <a:rPr lang="cs-CZ" altLang="cs-CZ" dirty="0"/>
              <a:t> </a:t>
            </a:r>
            <a:r>
              <a:rPr lang="cs-CZ" altLang="cs-CZ" dirty="0" err="1"/>
              <a:t>zusätzliche</a:t>
            </a:r>
            <a:r>
              <a:rPr lang="cs-CZ" altLang="cs-CZ" dirty="0"/>
              <a:t> </a:t>
            </a:r>
            <a:r>
              <a:rPr lang="cs-CZ" altLang="cs-CZ" dirty="0" err="1"/>
              <a:t>Schwierigkeit</a:t>
            </a:r>
            <a:r>
              <a:rPr lang="cs-CZ" altLang="cs-CZ" dirty="0"/>
              <a:t>, </a:t>
            </a:r>
            <a:r>
              <a:rPr lang="cs-CZ" altLang="cs-CZ" dirty="0" err="1"/>
              <a:t>daß</a:t>
            </a:r>
            <a:r>
              <a:rPr lang="cs-CZ" altLang="cs-CZ" dirty="0"/>
              <a:t> </a:t>
            </a:r>
            <a:r>
              <a:rPr lang="cs-CZ" altLang="cs-CZ" b="1" dirty="0" err="1"/>
              <a:t>die</a:t>
            </a:r>
            <a:r>
              <a:rPr lang="cs-CZ" altLang="cs-CZ" b="1" dirty="0"/>
              <a:t> </a:t>
            </a:r>
            <a:r>
              <a:rPr lang="cs-CZ" altLang="cs-CZ" b="1" dirty="0" err="1"/>
              <a:t>optische</a:t>
            </a:r>
            <a:r>
              <a:rPr lang="cs-CZ" altLang="cs-CZ" b="1" dirty="0"/>
              <a:t> </a:t>
            </a:r>
            <a:r>
              <a:rPr lang="cs-CZ" altLang="cs-CZ" b="1" dirty="0" err="1"/>
              <a:t>Information</a:t>
            </a:r>
            <a:r>
              <a:rPr lang="cs-CZ" altLang="cs-CZ" b="1" dirty="0"/>
              <a:t> der </a:t>
            </a:r>
            <a:r>
              <a:rPr lang="cs-CZ" altLang="cs-CZ" b="1" dirty="0" err="1"/>
              <a:t>Aufführung</a:t>
            </a:r>
            <a:r>
              <a:rPr lang="cs-CZ" altLang="cs-CZ" b="1" dirty="0"/>
              <a:t> </a:t>
            </a:r>
            <a:r>
              <a:rPr lang="cs-CZ" altLang="cs-CZ" b="1" dirty="0" err="1"/>
              <a:t>vom</a:t>
            </a:r>
            <a:r>
              <a:rPr lang="cs-CZ" altLang="cs-CZ" b="1" dirty="0"/>
              <a:t> </a:t>
            </a:r>
            <a:r>
              <a:rPr lang="cs-CZ" altLang="cs-CZ" b="1" dirty="0" err="1"/>
              <a:t>Originaltext</a:t>
            </a:r>
            <a:r>
              <a:rPr lang="cs-CZ" altLang="cs-CZ" b="1" dirty="0"/>
              <a:t> </a:t>
            </a:r>
            <a:r>
              <a:rPr lang="cs-CZ" altLang="cs-CZ" b="1" dirty="0" err="1"/>
              <a:t>abweichen</a:t>
            </a:r>
            <a:r>
              <a:rPr lang="cs-CZ" altLang="cs-CZ" b="1" dirty="0"/>
              <a:t> kann</a:t>
            </a:r>
            <a:r>
              <a:rPr lang="cs-CZ" altLang="cs-CZ" dirty="0"/>
              <a:t>. Der </a:t>
            </a:r>
            <a:r>
              <a:rPr lang="cs-CZ" altLang="cs-CZ" dirty="0" err="1"/>
              <a:t>Übersetzer</a:t>
            </a:r>
            <a:r>
              <a:rPr lang="cs-CZ" altLang="cs-CZ" dirty="0"/>
              <a:t> </a:t>
            </a:r>
            <a:r>
              <a:rPr lang="cs-CZ" altLang="cs-CZ" dirty="0" err="1"/>
              <a:t>ist</a:t>
            </a:r>
            <a:r>
              <a:rPr lang="cs-CZ" altLang="cs-CZ" dirty="0"/>
              <a:t> </a:t>
            </a:r>
            <a:r>
              <a:rPr lang="cs-CZ" altLang="cs-CZ" dirty="0" err="1"/>
              <a:t>daher</a:t>
            </a:r>
            <a:r>
              <a:rPr lang="cs-CZ" altLang="cs-CZ" dirty="0"/>
              <a:t> </a:t>
            </a:r>
            <a:r>
              <a:rPr lang="cs-CZ" altLang="cs-CZ" dirty="0" err="1"/>
              <a:t>gezwungen</a:t>
            </a:r>
            <a:r>
              <a:rPr lang="cs-CZ" altLang="cs-CZ" dirty="0"/>
              <a:t>, </a:t>
            </a:r>
            <a:r>
              <a:rPr lang="cs-CZ" altLang="cs-CZ" dirty="0" err="1"/>
              <a:t>nicht</a:t>
            </a:r>
            <a:r>
              <a:rPr lang="cs-CZ" altLang="cs-CZ" dirty="0"/>
              <a:t> </a:t>
            </a:r>
            <a:r>
              <a:rPr lang="cs-CZ" altLang="cs-CZ" dirty="0" err="1"/>
              <a:t>nur</a:t>
            </a:r>
            <a:r>
              <a:rPr lang="cs-CZ" altLang="cs-CZ" dirty="0"/>
              <a:t> den </a:t>
            </a:r>
            <a:r>
              <a:rPr lang="cs-CZ" altLang="cs-CZ" dirty="0" err="1"/>
              <a:t>Ausgangstext</a:t>
            </a:r>
            <a:r>
              <a:rPr lang="cs-CZ" altLang="cs-CZ" dirty="0"/>
              <a:t>, </a:t>
            </a:r>
            <a:r>
              <a:rPr lang="cs-CZ" altLang="cs-CZ" dirty="0" err="1"/>
              <a:t>sondern</a:t>
            </a:r>
            <a:r>
              <a:rPr lang="cs-CZ" altLang="cs-CZ" dirty="0"/>
              <a:t> </a:t>
            </a:r>
            <a:r>
              <a:rPr lang="cs-CZ" altLang="cs-CZ" dirty="0" err="1"/>
              <a:t>auch</a:t>
            </a:r>
            <a:r>
              <a:rPr lang="cs-CZ" altLang="cs-CZ" dirty="0"/>
              <a:t> </a:t>
            </a:r>
            <a:r>
              <a:rPr lang="cs-CZ" altLang="cs-CZ" dirty="0" err="1"/>
              <a:t>die</a:t>
            </a:r>
            <a:r>
              <a:rPr lang="cs-CZ" altLang="cs-CZ" dirty="0"/>
              <a:t> </a:t>
            </a:r>
            <a:r>
              <a:rPr lang="cs-CZ" altLang="cs-CZ" dirty="0" err="1"/>
              <a:t>Inszenierung</a:t>
            </a:r>
            <a:r>
              <a:rPr lang="cs-CZ" altLang="cs-CZ" dirty="0"/>
              <a:t> </a:t>
            </a:r>
            <a:r>
              <a:rPr lang="cs-CZ" altLang="cs-CZ" dirty="0" err="1"/>
              <a:t>zu</a:t>
            </a:r>
            <a:r>
              <a:rPr lang="cs-CZ" altLang="cs-CZ" dirty="0"/>
              <a:t> </a:t>
            </a:r>
            <a:r>
              <a:rPr lang="cs-CZ" altLang="cs-CZ" dirty="0" err="1"/>
              <a:t>berücksichtigen</a:t>
            </a:r>
            <a:r>
              <a:rPr lang="cs-CZ" altLang="cs-CZ" dirty="0"/>
              <a:t>, um </a:t>
            </a:r>
            <a:r>
              <a:rPr lang="cs-CZ" altLang="cs-CZ" dirty="0" err="1"/>
              <a:t>nicht</a:t>
            </a:r>
            <a:r>
              <a:rPr lang="cs-CZ" altLang="cs-CZ" dirty="0"/>
              <a:t> durch </a:t>
            </a:r>
            <a:r>
              <a:rPr lang="cs-CZ" altLang="cs-CZ" dirty="0" err="1"/>
              <a:t>Unterschiede</a:t>
            </a:r>
            <a:r>
              <a:rPr lang="cs-CZ" altLang="cs-CZ" dirty="0"/>
              <a:t> </a:t>
            </a:r>
            <a:r>
              <a:rPr lang="cs-CZ" altLang="cs-CZ" dirty="0" err="1"/>
              <a:t>zwischen</a:t>
            </a:r>
            <a:r>
              <a:rPr lang="cs-CZ" altLang="cs-CZ" dirty="0"/>
              <a:t> </a:t>
            </a:r>
            <a:r>
              <a:rPr lang="cs-CZ" altLang="cs-CZ" dirty="0" err="1"/>
              <a:t>Übertiteln</a:t>
            </a:r>
            <a:r>
              <a:rPr lang="cs-CZ" altLang="cs-CZ" dirty="0"/>
              <a:t> </a:t>
            </a:r>
            <a:r>
              <a:rPr lang="cs-CZ" altLang="cs-CZ" dirty="0" err="1"/>
              <a:t>und</a:t>
            </a:r>
            <a:r>
              <a:rPr lang="cs-CZ" altLang="cs-CZ" dirty="0"/>
              <a:t> </a:t>
            </a:r>
            <a:r>
              <a:rPr lang="cs-CZ" altLang="cs-CZ" dirty="0" err="1"/>
              <a:t>Bühnengeschehen</a:t>
            </a:r>
            <a:r>
              <a:rPr lang="cs-CZ" altLang="cs-CZ" dirty="0"/>
              <a:t> </a:t>
            </a:r>
            <a:r>
              <a:rPr lang="cs-CZ" altLang="cs-CZ" dirty="0" err="1"/>
              <a:t>das</a:t>
            </a:r>
            <a:r>
              <a:rPr lang="cs-CZ" altLang="cs-CZ" dirty="0"/>
              <a:t> Publikum </a:t>
            </a:r>
            <a:r>
              <a:rPr lang="cs-CZ" altLang="cs-CZ" dirty="0" err="1"/>
              <a:t>zu</a:t>
            </a:r>
            <a:r>
              <a:rPr lang="cs-CZ" altLang="cs-CZ" dirty="0"/>
              <a:t> </a:t>
            </a:r>
            <a:r>
              <a:rPr lang="cs-CZ" altLang="cs-CZ" dirty="0" err="1"/>
              <a:t>verwirren</a:t>
            </a:r>
            <a:r>
              <a:rPr lang="cs-CZ" altLang="cs-CZ"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Übertitelung</a:t>
            </a:r>
          </a:p>
        </p:txBody>
      </p:sp>
      <p:sp>
        <p:nvSpPr>
          <p:cNvPr id="33794" name="Rectangle 2"/>
          <p:cNvSpPr>
            <a:spLocks noGrp="1" noChangeArrowheads="1"/>
          </p:cNvSpPr>
          <p:nvPr>
            <p:ph type="subTitle" idx="4294967295"/>
          </p:nvPr>
        </p:nvSpPr>
        <p:spPr bwMode="auto">
          <a:xfrm>
            <a:off x="503238" y="1285875"/>
            <a:ext cx="9069387" cy="59515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dirty="0" err="1"/>
              <a:t>Wagners</a:t>
            </a:r>
            <a:r>
              <a:rPr lang="cs-CZ" altLang="cs-CZ" sz="2800" dirty="0"/>
              <a:t> </a:t>
            </a:r>
            <a:r>
              <a:rPr lang="cs-CZ" altLang="cs-CZ" sz="2800" i="1" dirty="0"/>
              <a:t>Siegfried </a:t>
            </a:r>
            <a:r>
              <a:rPr lang="cs-CZ" altLang="cs-CZ" sz="2800" dirty="0" err="1"/>
              <a:t>am</a:t>
            </a:r>
            <a:r>
              <a:rPr lang="cs-CZ" altLang="cs-CZ" sz="2800" dirty="0"/>
              <a:t> </a:t>
            </a:r>
            <a:r>
              <a:rPr lang="cs-CZ" altLang="cs-CZ" sz="2800" dirty="0" err="1"/>
              <a:t>Théâtre</a:t>
            </a:r>
            <a:r>
              <a:rPr lang="cs-CZ" altLang="cs-CZ" sz="2800" dirty="0"/>
              <a:t> </a:t>
            </a:r>
            <a:r>
              <a:rPr lang="cs-CZ" altLang="cs-CZ" sz="2800" dirty="0" err="1"/>
              <a:t>du</a:t>
            </a:r>
            <a:r>
              <a:rPr lang="cs-CZ" altLang="cs-CZ" sz="2800" dirty="0"/>
              <a:t> </a:t>
            </a:r>
            <a:r>
              <a:rPr lang="cs-CZ" altLang="cs-CZ" sz="2800" dirty="0" err="1"/>
              <a:t>Châtelet</a:t>
            </a:r>
            <a:r>
              <a:rPr lang="cs-CZ" altLang="cs-CZ" sz="2800" dirty="0"/>
              <a:t> 1994 </a:t>
            </a:r>
            <a:r>
              <a:rPr lang="cs-CZ" altLang="cs-CZ" sz="2800" dirty="0" err="1"/>
              <a:t>die</a:t>
            </a:r>
            <a:r>
              <a:rPr lang="cs-CZ" altLang="cs-CZ" sz="2800" dirty="0"/>
              <a:t> </a:t>
            </a:r>
            <a:r>
              <a:rPr lang="cs-CZ" altLang="cs-CZ" sz="2800" dirty="0" err="1"/>
              <a:t>Übersetzerin</a:t>
            </a:r>
            <a:r>
              <a:rPr lang="cs-CZ" altLang="cs-CZ" sz="2800" dirty="0"/>
              <a:t> </a:t>
            </a:r>
            <a:r>
              <a:rPr lang="cs-CZ" altLang="cs-CZ" sz="2800" dirty="0" err="1"/>
              <a:t>Durastanti</a:t>
            </a:r>
            <a:r>
              <a:rPr lang="cs-CZ" altLang="cs-CZ" sz="2800" dirty="0"/>
              <a:t> </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dirty="0" err="1"/>
              <a:t>Wenn</a:t>
            </a:r>
            <a:r>
              <a:rPr lang="cs-CZ" altLang="cs-CZ" sz="2800" dirty="0"/>
              <a:t> der </a:t>
            </a:r>
            <a:r>
              <a:rPr lang="cs-CZ" altLang="cs-CZ" sz="2800" dirty="0" err="1"/>
              <a:t>Regisseur</a:t>
            </a:r>
            <a:r>
              <a:rPr lang="cs-CZ" altLang="cs-CZ" sz="2800" dirty="0"/>
              <a:t> </a:t>
            </a:r>
            <a:r>
              <a:rPr lang="cs-CZ" altLang="cs-CZ" sz="2800" dirty="0" err="1"/>
              <a:t>Strosser</a:t>
            </a:r>
            <a:r>
              <a:rPr lang="cs-CZ" altLang="cs-CZ" sz="2800" dirty="0"/>
              <a:t> </a:t>
            </a:r>
            <a:r>
              <a:rPr lang="cs-CZ" altLang="cs-CZ" sz="2800" dirty="0" err="1"/>
              <a:t>auf</a:t>
            </a:r>
            <a:r>
              <a:rPr lang="cs-CZ" altLang="cs-CZ" sz="2800" dirty="0"/>
              <a:t> </a:t>
            </a:r>
            <a:r>
              <a:rPr lang="cs-CZ" altLang="cs-CZ" sz="2800" dirty="0" err="1"/>
              <a:t>die</a:t>
            </a:r>
            <a:r>
              <a:rPr lang="cs-CZ" altLang="cs-CZ" sz="2800" dirty="0"/>
              <a:t> </a:t>
            </a:r>
            <a:r>
              <a:rPr lang="cs-CZ" altLang="cs-CZ" sz="2800" dirty="0" err="1"/>
              <a:t>meisten</a:t>
            </a:r>
            <a:r>
              <a:rPr lang="cs-CZ" altLang="cs-CZ" sz="2800" dirty="0"/>
              <a:t> </a:t>
            </a:r>
            <a:r>
              <a:rPr lang="cs-CZ" altLang="cs-CZ" sz="2800" dirty="0" err="1"/>
              <a:t>Requisiten</a:t>
            </a:r>
            <a:r>
              <a:rPr lang="cs-CZ" altLang="cs-CZ" sz="2800" dirty="0"/>
              <a:t> </a:t>
            </a:r>
            <a:r>
              <a:rPr lang="cs-CZ" altLang="cs-CZ" sz="2800" dirty="0" err="1"/>
              <a:t>verzichtete</a:t>
            </a:r>
            <a:r>
              <a:rPr lang="cs-CZ" altLang="cs-CZ" sz="2800" dirty="0"/>
              <a:t> , so </a:t>
            </a:r>
            <a:r>
              <a:rPr lang="cs-CZ" altLang="cs-CZ" sz="2800" dirty="0" err="1"/>
              <a:t>fehlt</a:t>
            </a:r>
            <a:r>
              <a:rPr lang="cs-CZ" altLang="cs-CZ" sz="2800" dirty="0"/>
              <a:t> in der 3. </a:t>
            </a:r>
            <a:r>
              <a:rPr lang="cs-CZ" altLang="cs-CZ" sz="2800" dirty="0" err="1"/>
              <a:t>Szene</a:t>
            </a:r>
            <a:r>
              <a:rPr lang="cs-CZ" altLang="cs-CZ" sz="2800" dirty="0"/>
              <a:t> des 1. </a:t>
            </a:r>
            <a:r>
              <a:rPr lang="cs-CZ" altLang="cs-CZ" sz="2800" dirty="0" err="1"/>
              <a:t>Aufzuges</a:t>
            </a:r>
            <a:r>
              <a:rPr lang="cs-CZ" altLang="cs-CZ" sz="2800" dirty="0"/>
              <a:t> </a:t>
            </a:r>
            <a:r>
              <a:rPr lang="cs-CZ" altLang="cs-CZ" sz="2800" dirty="0" err="1"/>
              <a:t>auf</a:t>
            </a:r>
            <a:r>
              <a:rPr lang="cs-CZ" altLang="cs-CZ" sz="2800" dirty="0"/>
              <a:t> der </a:t>
            </a:r>
            <a:r>
              <a:rPr lang="cs-CZ" altLang="cs-CZ" sz="2800" dirty="0" err="1"/>
              <a:t>Bühne</a:t>
            </a:r>
            <a:r>
              <a:rPr lang="cs-CZ" altLang="cs-CZ" sz="2800" dirty="0"/>
              <a:t> der </a:t>
            </a:r>
            <a:r>
              <a:rPr lang="cs-CZ" altLang="cs-CZ" sz="2800" dirty="0" err="1"/>
              <a:t>Blasebalg</a:t>
            </a:r>
            <a:r>
              <a:rPr lang="cs-CZ" altLang="cs-CZ" sz="2800" dirty="0"/>
              <a:t>, von dem Siegfried in der </a:t>
            </a:r>
            <a:r>
              <a:rPr lang="cs-CZ" altLang="cs-CZ" sz="2800" dirty="0" err="1"/>
              <a:t>Schmiedeszene</a:t>
            </a:r>
            <a:r>
              <a:rPr lang="cs-CZ" altLang="cs-CZ" sz="2800" dirty="0"/>
              <a:t> </a:t>
            </a:r>
            <a:r>
              <a:rPr lang="cs-CZ" altLang="cs-CZ" sz="2800" dirty="0" err="1"/>
              <a:t>singt</a:t>
            </a:r>
            <a:r>
              <a:rPr lang="cs-CZ" altLang="cs-CZ" sz="2800" dirty="0"/>
              <a:t>, </a:t>
            </a:r>
            <a:r>
              <a:rPr lang="cs-CZ" altLang="cs-CZ" sz="2800" dirty="0" err="1"/>
              <a:t>daher</a:t>
            </a:r>
            <a:r>
              <a:rPr lang="cs-CZ" altLang="cs-CZ" sz="2800" dirty="0"/>
              <a:t> </a:t>
            </a:r>
            <a:r>
              <a:rPr lang="cs-CZ" altLang="cs-CZ" sz="2800" dirty="0" err="1"/>
              <a:t>wird</a:t>
            </a:r>
            <a:r>
              <a:rPr lang="cs-CZ" altLang="cs-CZ" sz="2800" dirty="0"/>
              <a:t> </a:t>
            </a:r>
            <a:r>
              <a:rPr lang="cs-CZ" altLang="cs-CZ" sz="2800" dirty="0" err="1"/>
              <a:t>dieser</a:t>
            </a:r>
            <a:r>
              <a:rPr lang="cs-CZ" altLang="cs-CZ" sz="2800" dirty="0"/>
              <a:t> </a:t>
            </a:r>
            <a:r>
              <a:rPr lang="cs-CZ" altLang="cs-CZ" sz="2800" dirty="0" err="1"/>
              <a:t>auch</a:t>
            </a:r>
            <a:r>
              <a:rPr lang="cs-CZ" altLang="cs-CZ" sz="2800" dirty="0"/>
              <a:t> in den </a:t>
            </a:r>
            <a:r>
              <a:rPr lang="cs-CZ" altLang="cs-CZ" sz="2800" dirty="0" err="1"/>
              <a:t>Übertiteln</a:t>
            </a:r>
            <a:r>
              <a:rPr lang="cs-CZ" altLang="cs-CZ" sz="2800" dirty="0"/>
              <a:t> </a:t>
            </a:r>
            <a:r>
              <a:rPr lang="cs-CZ" altLang="cs-CZ" sz="2800" dirty="0" err="1"/>
              <a:t>nicht</a:t>
            </a:r>
            <a:r>
              <a:rPr lang="cs-CZ" altLang="cs-CZ" sz="2800" dirty="0"/>
              <a:t> </a:t>
            </a:r>
            <a:r>
              <a:rPr lang="cs-CZ" altLang="cs-CZ" sz="2800" dirty="0" err="1"/>
              <a:t>erwähnt</a:t>
            </a:r>
            <a:r>
              <a:rPr lang="cs-CZ" altLang="cs-CZ" sz="2800" dirty="0"/>
              <a:t>: </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dirty="0" err="1"/>
              <a:t>Originaltext</a:t>
            </a:r>
            <a:r>
              <a:rPr lang="cs-CZ" altLang="cs-CZ" sz="2800" dirty="0"/>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400" dirty="0" err="1"/>
              <a:t>Zu</a:t>
            </a:r>
            <a:r>
              <a:rPr lang="cs-CZ" altLang="cs-CZ" sz="2400" dirty="0"/>
              <a:t> </a:t>
            </a:r>
            <a:r>
              <a:rPr lang="cs-CZ" altLang="cs-CZ" sz="2400" dirty="0" err="1"/>
              <a:t>Spreu</a:t>
            </a:r>
            <a:r>
              <a:rPr lang="cs-CZ" altLang="cs-CZ" sz="2400" dirty="0"/>
              <a:t> </a:t>
            </a:r>
            <a:r>
              <a:rPr lang="cs-CZ" altLang="cs-CZ" sz="2400" dirty="0" err="1"/>
              <a:t>nun</a:t>
            </a:r>
            <a:r>
              <a:rPr lang="cs-CZ" altLang="cs-CZ" sz="2400" dirty="0"/>
              <a:t> </a:t>
            </a:r>
            <a:r>
              <a:rPr lang="cs-CZ" altLang="cs-CZ" sz="2400" dirty="0" err="1"/>
              <a:t>schuf</a:t>
            </a:r>
            <a:r>
              <a:rPr lang="cs-CZ" altLang="cs-CZ" sz="2400" dirty="0"/>
              <a:t> </a:t>
            </a:r>
            <a:r>
              <a:rPr lang="cs-CZ" altLang="cs-CZ" sz="2400" dirty="0" err="1"/>
              <a:t>ich</a:t>
            </a:r>
            <a:endParaRPr lang="cs-CZ" altLang="cs-CZ" sz="2400" dirty="0"/>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400" dirty="0" err="1"/>
              <a:t>die</a:t>
            </a:r>
            <a:r>
              <a:rPr lang="cs-CZ" altLang="cs-CZ" sz="2400" dirty="0"/>
              <a:t> </a:t>
            </a:r>
            <a:r>
              <a:rPr lang="cs-CZ" altLang="cs-CZ" sz="2400" dirty="0" err="1"/>
              <a:t>scharfe</a:t>
            </a:r>
            <a:r>
              <a:rPr lang="cs-CZ" altLang="cs-CZ" sz="2400" dirty="0"/>
              <a:t> </a:t>
            </a:r>
            <a:r>
              <a:rPr lang="cs-CZ" altLang="cs-CZ" sz="2400" dirty="0" err="1"/>
              <a:t>Pracht</a:t>
            </a:r>
            <a:r>
              <a:rPr lang="cs-CZ" altLang="cs-CZ" sz="2400" dirty="0"/>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400" dirty="0" err="1"/>
              <a:t>im</a:t>
            </a:r>
            <a:r>
              <a:rPr lang="cs-CZ" altLang="cs-CZ" sz="2400" dirty="0"/>
              <a:t> </a:t>
            </a:r>
            <a:r>
              <a:rPr lang="cs-CZ" altLang="cs-CZ" sz="2400" dirty="0" err="1"/>
              <a:t>Tiegel</a:t>
            </a:r>
            <a:r>
              <a:rPr lang="cs-CZ" altLang="cs-CZ" sz="2400" dirty="0"/>
              <a:t> </a:t>
            </a:r>
            <a:r>
              <a:rPr lang="cs-CZ" altLang="cs-CZ" sz="2400" dirty="0" err="1"/>
              <a:t>brat</a:t>
            </a:r>
            <a:r>
              <a:rPr lang="cs-CZ" altLang="cs-CZ" sz="2400" dirty="0"/>
              <a:t> </a:t>
            </a:r>
            <a:r>
              <a:rPr lang="cs-CZ" altLang="cs-CZ" sz="2400" dirty="0" err="1"/>
              <a:t>ich</a:t>
            </a:r>
            <a:r>
              <a:rPr lang="cs-CZ" altLang="cs-CZ" sz="2400" dirty="0"/>
              <a:t> </a:t>
            </a:r>
            <a:r>
              <a:rPr lang="cs-CZ" altLang="cs-CZ" sz="2400" dirty="0" err="1"/>
              <a:t>die</a:t>
            </a:r>
            <a:r>
              <a:rPr lang="cs-CZ" altLang="cs-CZ" sz="2400" dirty="0"/>
              <a:t> </a:t>
            </a:r>
            <a:r>
              <a:rPr lang="cs-CZ" altLang="cs-CZ" sz="2400" dirty="0" err="1"/>
              <a:t>Späne</a:t>
            </a:r>
            <a:r>
              <a:rPr lang="cs-CZ" altLang="cs-CZ" sz="2400" dirty="0"/>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400" dirty="0"/>
              <a:t>Hoho! Hoho!</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400" dirty="0" err="1"/>
              <a:t>Hohei</a:t>
            </a:r>
            <a:r>
              <a:rPr lang="cs-CZ" altLang="cs-CZ" sz="2400" dirty="0"/>
              <a:t>! </a:t>
            </a:r>
            <a:r>
              <a:rPr lang="cs-CZ" altLang="cs-CZ" sz="2400" dirty="0" err="1"/>
              <a:t>Hohei</a:t>
            </a:r>
            <a:r>
              <a:rPr lang="cs-CZ" altLang="cs-CZ" sz="2400" dirty="0"/>
              <a:t>! </a:t>
            </a:r>
            <a:r>
              <a:rPr lang="cs-CZ" altLang="cs-CZ" sz="2400" dirty="0" err="1"/>
              <a:t>Hollo</a:t>
            </a:r>
            <a:r>
              <a:rPr lang="cs-CZ" altLang="cs-CZ" sz="2400" dirty="0"/>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400" dirty="0" err="1"/>
              <a:t>Blase</a:t>
            </a:r>
            <a:r>
              <a:rPr lang="cs-CZ" altLang="cs-CZ" sz="2400" dirty="0"/>
              <a:t>, </a:t>
            </a:r>
            <a:r>
              <a:rPr lang="cs-CZ" altLang="cs-CZ" sz="2400" dirty="0" err="1"/>
              <a:t>Balg</a:t>
            </a:r>
            <a:r>
              <a:rPr lang="cs-CZ" altLang="cs-CZ" sz="2400" dirty="0"/>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400" dirty="0" err="1"/>
              <a:t>Blase</a:t>
            </a:r>
            <a:r>
              <a:rPr lang="cs-CZ" altLang="cs-CZ" sz="2400" dirty="0"/>
              <a:t> </a:t>
            </a:r>
            <a:r>
              <a:rPr lang="cs-CZ" altLang="cs-CZ" sz="2400" dirty="0" err="1"/>
              <a:t>die</a:t>
            </a:r>
            <a:r>
              <a:rPr lang="cs-CZ" altLang="cs-CZ" sz="2400" dirty="0"/>
              <a:t> </a:t>
            </a:r>
            <a:r>
              <a:rPr lang="cs-CZ" altLang="cs-CZ" sz="2400" dirty="0" err="1"/>
              <a:t>Glut</a:t>
            </a:r>
            <a:r>
              <a:rPr lang="cs-CZ" altLang="cs-CZ" sz="2400"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Übertitelung</a:t>
            </a:r>
          </a:p>
        </p:txBody>
      </p:sp>
      <p:sp>
        <p:nvSpPr>
          <p:cNvPr id="34818"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Übertiteltext: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J'ai réduit ta lame/</a:t>
            </a:r>
            <a:r>
              <a:rPr lang="en-US" altLang="cs-CZ" sz="1000"/>
              <a:t>čepel</a:t>
            </a:r>
            <a:r>
              <a:rPr lang="cs-CZ" altLang="cs-CZ"/>
              <a:t> en poudre</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pour la refondre/</a:t>
            </a:r>
            <a:r>
              <a:rPr lang="en-US" altLang="cs-CZ" sz="1000"/>
              <a:t>přetavit</a:t>
            </a:r>
            <a:r>
              <a:rPr lang="cs-CZ" altLang="cs-CZ"/>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II faut attiser/</a:t>
            </a:r>
            <a:r>
              <a:rPr lang="en-US" altLang="cs-CZ" sz="1000"/>
              <a:t>rozdmýchat</a:t>
            </a:r>
            <a:r>
              <a:rPr lang="cs-CZ" altLang="cs-CZ"/>
              <a:t> le feu!</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5 Zeilen im Original entsprechen 2 Zeilen Übertitel.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Übertitelung</a:t>
            </a:r>
          </a:p>
        </p:txBody>
      </p:sp>
      <p:sp>
        <p:nvSpPr>
          <p:cNvPr id="35842"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Mackerras, Judy (1989): „The craft of surtitling". About the House. Spring 1989, 20-22. London: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Royal Opera House Covent Garden.</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cs-CZ"/>
              <a:t>plädiert für eine von der Aufführung unabhängige Information über das Libretto.</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39750" y="-433388"/>
            <a:ext cx="9086850" cy="1693863"/>
          </a:xfrm>
          <a:ln/>
        </p:spPr>
        <p:txBody>
          <a:bodyPr tIns="3888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Synchronisation in der EU abgelehnt</a:t>
            </a:r>
          </a:p>
        </p:txBody>
      </p:sp>
      <p:sp>
        <p:nvSpPr>
          <p:cNvPr id="6146" name="Rectangle 2"/>
          <p:cNvSpPr>
            <a:spLocks noGrp="1" noChangeArrowheads="1"/>
          </p:cNvSpPr>
          <p:nvPr>
            <p:ph type="subTitle" idx="4294967295"/>
          </p:nvPr>
        </p:nvSpPr>
        <p:spPr bwMode="auto">
          <a:xfrm>
            <a:off x="360363" y="1581150"/>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808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2600" b="1" dirty="0" err="1">
                <a:latin typeface="Times New Roman" panose="02020603050405020304" pitchFamily="18" charset="0"/>
              </a:rPr>
              <a:t>Keine</a:t>
            </a:r>
            <a:r>
              <a:rPr lang="en-US" altLang="cs-CZ" sz="2600" b="1" dirty="0">
                <a:latin typeface="Times New Roman" panose="02020603050405020304" pitchFamily="18" charset="0"/>
              </a:rPr>
              <a:t> rein </a:t>
            </a:r>
            <a:r>
              <a:rPr lang="en-US" altLang="cs-CZ" sz="2600" b="1" dirty="0" err="1">
                <a:latin typeface="Times New Roman" panose="02020603050405020304" pitchFamily="18" charset="0"/>
              </a:rPr>
              <a:t>sprachliche</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sondern</a:t>
            </a:r>
            <a:r>
              <a:rPr lang="en-US" altLang="cs-CZ" sz="2600" b="1" dirty="0">
                <a:latin typeface="Times New Roman" panose="02020603050405020304" pitchFamily="18" charset="0"/>
              </a:rPr>
              <a:t> in </a:t>
            </a:r>
            <a:r>
              <a:rPr lang="en-US" altLang="cs-CZ" sz="2600" b="1" dirty="0" err="1">
                <a:latin typeface="Times New Roman" panose="02020603050405020304" pitchFamily="18" charset="0"/>
              </a:rPr>
              <a:t>jeder</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Hinsicht</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eine</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kulturelle</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Umkodierung</a:t>
            </a:r>
            <a:r>
              <a:rPr lang="en-US" altLang="cs-CZ" sz="2600" b="1" dirty="0">
                <a:latin typeface="Times New Roman" panose="02020603050405020304" pitchFamily="18" charset="0"/>
              </a:rPr>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2600" dirty="0">
                <a:latin typeface="Times New Roman" panose="02020603050405020304" pitchFamily="18" charset="0"/>
              </a:rPr>
              <a:t>Die </a:t>
            </a:r>
            <a:r>
              <a:rPr lang="en-US" altLang="cs-CZ" sz="2600" dirty="0" err="1">
                <a:latin typeface="Times New Roman" panose="02020603050405020304" pitchFamily="18" charset="0"/>
              </a:rPr>
              <a:t>anstrebenswerte</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Perspektive</a:t>
            </a:r>
            <a:r>
              <a:rPr lang="en-US" altLang="cs-CZ" sz="2600" dirty="0">
                <a:latin typeface="Times New Roman" panose="02020603050405020304" pitchFamily="18" charset="0"/>
              </a:rPr>
              <a:t>: Die </a:t>
            </a:r>
            <a:r>
              <a:rPr lang="en-US" altLang="cs-CZ" sz="2600" dirty="0" err="1">
                <a:latin typeface="Times New Roman" panose="02020603050405020304" pitchFamily="18" charset="0"/>
              </a:rPr>
              <a:t>europäischen</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Zuschauer</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sollten</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prinzipiell</a:t>
            </a:r>
            <a:r>
              <a:rPr lang="en-US" altLang="cs-CZ" sz="2600" dirty="0">
                <a:latin typeface="Times New Roman" panose="02020603050405020304" pitchFamily="18" charset="0"/>
              </a:rPr>
              <a:t> die Wahl </a:t>
            </a:r>
            <a:r>
              <a:rPr lang="en-US" altLang="cs-CZ" sz="2600" dirty="0" err="1">
                <a:latin typeface="Times New Roman" panose="02020603050405020304" pitchFamily="18" charset="0"/>
              </a:rPr>
              <a:t>haben</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fremdsprachige</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Filme</a:t>
            </a:r>
            <a:r>
              <a:rPr lang="en-US" altLang="cs-CZ" sz="2600" dirty="0">
                <a:latin typeface="Times New Roman" panose="02020603050405020304" pitchFamily="18" charset="0"/>
              </a:rPr>
              <a:t> in der </a:t>
            </a:r>
            <a:r>
              <a:rPr lang="en-US" altLang="cs-CZ" sz="2600" dirty="0" err="1">
                <a:latin typeface="Times New Roman" panose="02020603050405020304" pitchFamily="18" charset="0"/>
              </a:rPr>
              <a:t>Originalfassung</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mit</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Untertiteln</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zu</a:t>
            </a:r>
            <a:r>
              <a:rPr lang="en-US" altLang="cs-CZ" sz="2600" dirty="0">
                <a:latin typeface="Times New Roman" panose="02020603050405020304" pitchFamily="18" charset="0"/>
              </a:rPr>
              <a:t> </a:t>
            </a:r>
            <a:r>
              <a:rPr lang="en-US" altLang="cs-CZ" sz="2600" dirty="0" err="1">
                <a:latin typeface="Times New Roman" panose="02020603050405020304" pitchFamily="18" charset="0"/>
              </a:rPr>
              <a:t>sehen</a:t>
            </a:r>
            <a:r>
              <a:rPr lang="en-US" altLang="cs-CZ" sz="2600" dirty="0">
                <a:latin typeface="Times New Roman" panose="02020603050405020304" pitchFamily="18" charset="0"/>
              </a:rPr>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2600" b="1" dirty="0">
                <a:latin typeface="Times New Roman" panose="02020603050405020304" pitchFamily="18" charset="0"/>
              </a:rPr>
              <a:t>Die </a:t>
            </a:r>
            <a:r>
              <a:rPr lang="en-US" altLang="cs-CZ" sz="2600" b="1" dirty="0" err="1">
                <a:latin typeface="Times New Roman" panose="02020603050405020304" pitchFamily="18" charset="0"/>
              </a:rPr>
              <a:t>Untertitelung</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soll</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sowohl</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vor</a:t>
            </a:r>
            <a:r>
              <a:rPr lang="en-US" altLang="cs-CZ" sz="2600" b="1" dirty="0">
                <a:latin typeface="Times New Roman" panose="02020603050405020304" pitchFamily="18" charset="0"/>
              </a:rPr>
              <a:t> der in Deutschland, </a:t>
            </a:r>
            <a:r>
              <a:rPr lang="en-US" altLang="cs-CZ" sz="2600" b="1" dirty="0" err="1">
                <a:latin typeface="Times New Roman" panose="02020603050405020304" pitchFamily="18" charset="0"/>
              </a:rPr>
              <a:t>Frankreich</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aber</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auch</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Tschechien</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verbreiteten</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Synchronisation</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als</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auch</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vor</a:t>
            </a:r>
            <a:r>
              <a:rPr lang="en-US" altLang="cs-CZ" sz="2600" b="1" dirty="0">
                <a:latin typeface="Times New Roman" panose="02020603050405020304" pitchFamily="18" charset="0"/>
              </a:rPr>
              <a:t> der in </a:t>
            </a:r>
            <a:r>
              <a:rPr lang="en-US" altLang="cs-CZ" sz="2600" b="1" dirty="0" err="1">
                <a:latin typeface="Times New Roman" panose="02020603050405020304" pitchFamily="18" charset="0"/>
              </a:rPr>
              <a:t>Polen</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oder</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Rumänien</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verbreiteten</a:t>
            </a:r>
            <a:r>
              <a:rPr lang="en-US" altLang="cs-CZ" sz="2600" b="1" dirty="0">
                <a:latin typeface="Times New Roman" panose="02020603050405020304" pitchFamily="18" charset="0"/>
              </a:rPr>
              <a:t> "Voice-over"-</a:t>
            </a:r>
            <a:r>
              <a:rPr lang="en-US" altLang="cs-CZ" sz="2600" b="1" dirty="0" err="1">
                <a:latin typeface="Times New Roman" panose="02020603050405020304" pitchFamily="18" charset="0"/>
              </a:rPr>
              <a:t>Synchronisationsvariante</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bevorzugt</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werden</a:t>
            </a:r>
            <a:r>
              <a:rPr lang="en-US" altLang="cs-CZ" sz="2600" b="1" dirty="0">
                <a:latin typeface="Times New Roman" panose="02020603050405020304" pitchFamily="18" charset="0"/>
              </a:rPr>
              <a:t>, da </a:t>
            </a:r>
            <a:r>
              <a:rPr lang="en-US" altLang="cs-CZ" sz="2600" b="1" dirty="0" err="1">
                <a:latin typeface="Times New Roman" panose="02020603050405020304" pitchFamily="18" charset="0"/>
              </a:rPr>
              <a:t>diese</a:t>
            </a:r>
            <a:r>
              <a:rPr lang="en-US" altLang="cs-CZ" sz="2600" b="1" dirty="0">
                <a:latin typeface="Times New Roman" panose="02020603050405020304" pitchFamily="18" charset="0"/>
              </a:rPr>
              <a:t> so gut </a:t>
            </a:r>
            <a:r>
              <a:rPr lang="en-US" altLang="cs-CZ" sz="2600" b="1" dirty="0" err="1">
                <a:latin typeface="Times New Roman" panose="02020603050405020304" pitchFamily="18" charset="0"/>
              </a:rPr>
              <a:t>wie</a:t>
            </a:r>
            <a:r>
              <a:rPr lang="en-US" altLang="cs-CZ" sz="2600" b="1" dirty="0">
                <a:latin typeface="Times New Roman" panose="02020603050405020304" pitchFamily="18" charset="0"/>
              </a:rPr>
              <a:t> gar </a:t>
            </a:r>
            <a:r>
              <a:rPr lang="en-US" altLang="cs-CZ" sz="2600" b="1" dirty="0" err="1">
                <a:latin typeface="Times New Roman" panose="02020603050405020304" pitchFamily="18" charset="0"/>
              </a:rPr>
              <a:t>nicht</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zur</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Verbreitung</a:t>
            </a:r>
            <a:r>
              <a:rPr lang="en-US" altLang="cs-CZ" sz="2600" b="1" dirty="0">
                <a:latin typeface="Times New Roman" panose="02020603050405020304" pitchFamily="18" charset="0"/>
              </a:rPr>
              <a:t> der </a:t>
            </a:r>
            <a:r>
              <a:rPr lang="en-US" altLang="cs-CZ" sz="2600" b="1" dirty="0" err="1">
                <a:latin typeface="Times New Roman" panose="02020603050405020304" pitchFamily="18" charset="0"/>
              </a:rPr>
              <a:t>Fremdsprachenkenntnisse</a:t>
            </a:r>
            <a:r>
              <a:rPr lang="en-US" altLang="cs-CZ" sz="2600" b="1" dirty="0">
                <a:latin typeface="Times New Roman" panose="02020603050405020304" pitchFamily="18" charset="0"/>
              </a:rPr>
              <a:t> </a:t>
            </a:r>
            <a:r>
              <a:rPr lang="en-US" altLang="cs-CZ" sz="2600" b="1" dirty="0" err="1">
                <a:latin typeface="Times New Roman" panose="02020603050405020304" pitchFamily="18" charset="0"/>
              </a:rPr>
              <a:t>beitragen</a:t>
            </a:r>
            <a:r>
              <a:rPr lang="en-US" altLang="cs-CZ" sz="2600" b="1" dirty="0">
                <a:latin typeface="Times New Roman" panose="02020603050405020304" pitchFamily="18" charset="0"/>
              </a:rPr>
              <a:t>.</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sz="2600" b="1" dirty="0">
              <a:latin typeface="Times New Roman" panose="02020603050405020304" pitchFamily="18" charset="0"/>
            </a:endParaRP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cs-CZ" sz="2600" b="1"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49FC5D-AC29-4195-A2D0-FFCD6F57D2C5}"/>
              </a:ext>
            </a:extLst>
          </p:cNvPr>
          <p:cNvSpPr>
            <a:spLocks noGrp="1"/>
          </p:cNvSpPr>
          <p:nvPr>
            <p:ph type="title"/>
          </p:nvPr>
        </p:nvSpPr>
        <p:spPr/>
        <p:txBody>
          <a:bodyPr/>
          <a:lstStyle/>
          <a:p>
            <a:r>
              <a:rPr lang="de-DE" sz="3200" dirty="0"/>
              <a:t>Welche zusätzliche Funktion können audiovisuelle Übersetzungen im Film bekommen?</a:t>
            </a:r>
            <a:endParaRPr lang="cs-CZ" sz="3200" dirty="0"/>
          </a:p>
        </p:txBody>
      </p:sp>
    </p:spTree>
    <p:extLst>
      <p:ext uri="{BB962C8B-B14F-4D97-AF65-F5344CB8AC3E}">
        <p14:creationId xmlns:p14="http://schemas.microsoft.com/office/powerpoint/2010/main" val="833540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3600">
                <a:latin typeface="CourierNewPS-ItalicMT" pitchFamily="16" charset="0"/>
              </a:rPr>
              <a:t>Voice-Over, </a:t>
            </a:r>
            <a:r>
              <a:rPr lang="en-US" altLang="cs-CZ" sz="3600" b="1">
                <a:latin typeface="CourierNewPS-ItalicMT" pitchFamily="16" charset="0"/>
              </a:rPr>
              <a:t>revoicing</a:t>
            </a:r>
          </a:p>
        </p:txBody>
      </p:sp>
      <p:sp>
        <p:nvSpPr>
          <p:cNvPr id="7170" name="Rectangle 2"/>
          <p:cNvSpPr>
            <a:spLocks noGrp="1" noChangeArrowheads="1"/>
          </p:cNvSpPr>
          <p:nvPr>
            <p:ph type="subTitle" idx="4294967295"/>
          </p:nvPr>
        </p:nvSpPr>
        <p:spPr bwMode="auto">
          <a:xfrm>
            <a:off x="503238" y="1770063"/>
            <a:ext cx="9069387" cy="49863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latin typeface="Times New Roman" panose="02020603050405020304" pitchFamily="18" charset="0"/>
              </a:rPr>
              <a:t>eine</a:t>
            </a:r>
            <a:r>
              <a:rPr lang="cs-CZ" altLang="cs-CZ" dirty="0">
                <a:latin typeface="Times New Roman" panose="02020603050405020304" pitchFamily="18" charset="0"/>
              </a:rPr>
              <a:t> </a:t>
            </a:r>
            <a:r>
              <a:rPr lang="cs-CZ" altLang="cs-CZ" dirty="0" err="1">
                <a:latin typeface="Times New Roman" panose="02020603050405020304" pitchFamily="18" charset="0"/>
              </a:rPr>
              <a:t>einzige</a:t>
            </a:r>
            <a:r>
              <a:rPr lang="cs-CZ" altLang="cs-CZ" dirty="0">
                <a:latin typeface="Times New Roman" panose="02020603050405020304" pitchFamily="18" charset="0"/>
              </a:rPr>
              <a:t> </a:t>
            </a:r>
            <a:r>
              <a:rPr lang="cs-CZ" altLang="cs-CZ" dirty="0" err="1">
                <a:latin typeface="Times New Roman" panose="02020603050405020304" pitchFamily="18" charset="0"/>
              </a:rPr>
              <a:t>Sprecherstimme</a:t>
            </a:r>
            <a:r>
              <a:rPr lang="cs-CZ" altLang="cs-CZ" dirty="0">
                <a:latin typeface="Times New Roman" panose="02020603050405020304" pitchFamily="18" charset="0"/>
              </a:rPr>
              <a:t> </a:t>
            </a:r>
            <a:r>
              <a:rPr lang="cs-CZ" altLang="cs-CZ" dirty="0" err="1">
                <a:latin typeface="Times New Roman" panose="02020603050405020304" pitchFamily="18" charset="0"/>
              </a:rPr>
              <a:t>liest</a:t>
            </a:r>
            <a:r>
              <a:rPr lang="cs-CZ" altLang="cs-CZ" dirty="0">
                <a:latin typeface="Times New Roman" panose="02020603050405020304" pitchFamily="18" charset="0"/>
              </a:rPr>
              <a:t> </a:t>
            </a:r>
            <a:r>
              <a:rPr lang="cs-CZ" altLang="cs-CZ" dirty="0" err="1">
                <a:latin typeface="Times New Roman" panose="02020603050405020304" pitchFamily="18" charset="0"/>
              </a:rPr>
              <a:t>alle</a:t>
            </a:r>
            <a:r>
              <a:rPr lang="cs-CZ" altLang="cs-CZ" dirty="0">
                <a:latin typeface="Times New Roman" panose="02020603050405020304" pitchFamily="18" charset="0"/>
              </a:rPr>
              <a:t> </a:t>
            </a:r>
            <a:r>
              <a:rPr lang="cs-CZ" altLang="cs-CZ" dirty="0" err="1">
                <a:latin typeface="Times New Roman" panose="02020603050405020304" pitchFamily="18" charset="0"/>
              </a:rPr>
              <a:t>Rollen</a:t>
            </a:r>
            <a:r>
              <a:rPr lang="cs-CZ" altLang="cs-CZ" dirty="0">
                <a:latin typeface="Times New Roman" panose="02020603050405020304" pitchFamily="18" charset="0"/>
              </a:rPr>
              <a:t> in der </a:t>
            </a:r>
            <a:r>
              <a:rPr lang="cs-CZ" altLang="cs-CZ" dirty="0" err="1">
                <a:latin typeface="Times New Roman" panose="02020603050405020304" pitchFamily="18" charset="0"/>
              </a:rPr>
              <a:t>jeweiligen</a:t>
            </a:r>
            <a:r>
              <a:rPr lang="cs-CZ" altLang="cs-CZ" dirty="0">
                <a:latin typeface="Times New Roman" panose="02020603050405020304" pitchFamily="18" charset="0"/>
              </a:rPr>
              <a:t> </a:t>
            </a:r>
            <a:r>
              <a:rPr lang="cs-CZ" altLang="cs-CZ" dirty="0" err="1">
                <a:latin typeface="Times New Roman" panose="02020603050405020304" pitchFamily="18" charset="0"/>
              </a:rPr>
              <a:t>Landessprache</a:t>
            </a:r>
            <a:r>
              <a:rPr lang="cs-CZ" altLang="cs-CZ" dirty="0">
                <a:latin typeface="Times New Roman" panose="02020603050405020304" pitchFamily="18" charset="0"/>
              </a:rPr>
              <a:t> vor.</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a:latin typeface="Times New Roman" panose="02020603050405020304" pitchFamily="18" charset="0"/>
              </a:rPr>
              <a:t>Jean-Luc </a:t>
            </a:r>
            <a:r>
              <a:rPr lang="cs-CZ" altLang="cs-CZ" dirty="0" err="1">
                <a:latin typeface="Times New Roman" panose="02020603050405020304" pitchFamily="18" charset="0"/>
              </a:rPr>
              <a:t>Godards</a:t>
            </a:r>
            <a:r>
              <a:rPr lang="cs-CZ" altLang="cs-CZ" dirty="0">
                <a:latin typeface="Times New Roman" panose="02020603050405020304" pitchFamily="18" charset="0"/>
              </a:rPr>
              <a:t> ALLEMAGNE NEUF ZERO (DEUTSCHLAND NEU(N) NULL, 1991</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latin typeface="Times New Roman" panose="02020603050405020304" pitchFamily="18" charset="0"/>
              </a:rPr>
              <a:t>beide</a:t>
            </a:r>
            <a:r>
              <a:rPr lang="cs-CZ" altLang="cs-CZ" dirty="0">
                <a:latin typeface="Times New Roman" panose="02020603050405020304" pitchFamily="18" charset="0"/>
              </a:rPr>
              <a:t> </a:t>
            </a:r>
            <a:r>
              <a:rPr lang="cs-CZ" altLang="cs-CZ" dirty="0" err="1">
                <a:latin typeface="Times New Roman" panose="02020603050405020304" pitchFamily="18" charset="0"/>
              </a:rPr>
              <a:t>Stimmen</a:t>
            </a:r>
            <a:r>
              <a:rPr lang="cs-CZ" altLang="cs-CZ" dirty="0">
                <a:latin typeface="Times New Roman" panose="02020603050405020304" pitchFamily="18" charset="0"/>
              </a:rPr>
              <a:t> </a:t>
            </a:r>
            <a:r>
              <a:rPr lang="cs-CZ" altLang="cs-CZ" dirty="0" err="1">
                <a:latin typeface="Times New Roman" panose="02020603050405020304" pitchFamily="18" charset="0"/>
              </a:rPr>
              <a:t>gleich</a:t>
            </a:r>
            <a:r>
              <a:rPr lang="cs-CZ" altLang="cs-CZ" dirty="0">
                <a:latin typeface="Times New Roman" panose="02020603050405020304" pitchFamily="18" charset="0"/>
              </a:rPr>
              <a:t> </a:t>
            </a:r>
            <a:r>
              <a:rPr lang="cs-CZ" altLang="cs-CZ" dirty="0" err="1">
                <a:latin typeface="Times New Roman" panose="02020603050405020304" pitchFamily="18" charset="0"/>
              </a:rPr>
              <a:t>laut</a:t>
            </a:r>
            <a:r>
              <a:rPr lang="cs-CZ" altLang="cs-CZ" dirty="0">
                <a:latin typeface="Times New Roman" panose="02020603050405020304" pitchFamily="18" charset="0"/>
              </a:rPr>
              <a:t>, </a:t>
            </a:r>
            <a:r>
              <a:rPr lang="cs-CZ" altLang="cs-CZ" dirty="0" err="1">
                <a:latin typeface="Times New Roman" panose="02020603050405020304" pitchFamily="18" charset="0"/>
              </a:rPr>
              <a:t>damit</a:t>
            </a:r>
            <a:r>
              <a:rPr lang="cs-CZ" altLang="cs-CZ" dirty="0">
                <a:latin typeface="Times New Roman" panose="02020603050405020304" pitchFamily="18" charset="0"/>
              </a:rPr>
              <a:t> der </a:t>
            </a:r>
            <a:r>
              <a:rPr lang="cs-CZ" altLang="cs-CZ" dirty="0" err="1">
                <a:latin typeface="Times New Roman" panose="02020603050405020304" pitchFamily="18" charset="0"/>
              </a:rPr>
              <a:t>Zuschauer</a:t>
            </a:r>
            <a:r>
              <a:rPr lang="cs-CZ" altLang="cs-CZ" dirty="0">
                <a:latin typeface="Times New Roman" panose="02020603050405020304" pitchFamily="18" charset="0"/>
              </a:rPr>
              <a:t> </a:t>
            </a:r>
            <a:r>
              <a:rPr lang="cs-CZ" altLang="cs-CZ" dirty="0" err="1">
                <a:latin typeface="Times New Roman" panose="02020603050405020304" pitchFamily="18" charset="0"/>
              </a:rPr>
              <a:t>die</a:t>
            </a:r>
            <a:r>
              <a:rPr lang="cs-CZ" altLang="cs-CZ" dirty="0">
                <a:latin typeface="Times New Roman" panose="02020603050405020304" pitchFamily="18" charset="0"/>
              </a:rPr>
              <a:t> Kontraste </a:t>
            </a:r>
            <a:r>
              <a:rPr lang="cs-CZ" altLang="cs-CZ" dirty="0" err="1">
                <a:latin typeface="Times New Roman" panose="02020603050405020304" pitchFamily="18" charset="0"/>
              </a:rPr>
              <a:t>zwischen</a:t>
            </a:r>
            <a:r>
              <a:rPr lang="cs-CZ" altLang="cs-CZ" dirty="0">
                <a:latin typeface="Times New Roman" panose="02020603050405020304" pitchFamily="18" charset="0"/>
              </a:rPr>
              <a:t> </a:t>
            </a:r>
            <a:r>
              <a:rPr lang="cs-CZ" altLang="cs-CZ" dirty="0" err="1">
                <a:latin typeface="Times New Roman" panose="02020603050405020304" pitchFamily="18" charset="0"/>
              </a:rPr>
              <a:t>deutschen</a:t>
            </a:r>
            <a:r>
              <a:rPr lang="cs-CZ" altLang="cs-CZ" dirty="0">
                <a:latin typeface="Times New Roman" panose="02020603050405020304" pitchFamily="18" charset="0"/>
              </a:rPr>
              <a:t> </a:t>
            </a:r>
            <a:r>
              <a:rPr lang="cs-CZ" altLang="cs-CZ" dirty="0" err="1">
                <a:latin typeface="Times New Roman" panose="02020603050405020304" pitchFamily="18" charset="0"/>
              </a:rPr>
              <a:t>und</a:t>
            </a:r>
            <a:r>
              <a:rPr lang="cs-CZ" altLang="cs-CZ" dirty="0">
                <a:latin typeface="Times New Roman" panose="02020603050405020304" pitchFamily="18" charset="0"/>
              </a:rPr>
              <a:t> </a:t>
            </a:r>
            <a:r>
              <a:rPr lang="cs-CZ" altLang="cs-CZ" dirty="0" err="1">
                <a:latin typeface="Times New Roman" panose="02020603050405020304" pitchFamily="18" charset="0"/>
              </a:rPr>
              <a:t>französischen</a:t>
            </a:r>
            <a:r>
              <a:rPr lang="cs-CZ" altLang="cs-CZ" dirty="0">
                <a:latin typeface="Times New Roman" panose="02020603050405020304" pitchFamily="18" charset="0"/>
              </a:rPr>
              <a:t> </a:t>
            </a:r>
            <a:r>
              <a:rPr lang="cs-CZ" altLang="cs-CZ" dirty="0" err="1">
                <a:latin typeface="Times New Roman" panose="02020603050405020304" pitchFamily="18" charset="0"/>
              </a:rPr>
              <a:t>Sätzen</a:t>
            </a:r>
            <a:r>
              <a:rPr lang="cs-CZ" altLang="cs-CZ" dirty="0">
                <a:latin typeface="Times New Roman" panose="02020603050405020304" pitchFamily="18" charset="0"/>
              </a:rPr>
              <a:t>  </a:t>
            </a:r>
            <a:r>
              <a:rPr lang="cs-CZ" altLang="cs-CZ" dirty="0" err="1">
                <a:latin typeface="Times New Roman" panose="02020603050405020304" pitchFamily="18" charset="0"/>
              </a:rPr>
              <a:t>wahrnimmt</a:t>
            </a:r>
            <a:r>
              <a:rPr lang="cs-CZ" altLang="cs-CZ" dirty="0">
                <a:latin typeface="Times New Roman" panose="02020603050405020304" pitchFamily="18" charset="0"/>
              </a:rPr>
              <a:t>. </a:t>
            </a:r>
            <a:r>
              <a:rPr lang="en-US" altLang="cs-CZ" dirty="0">
                <a:latin typeface="Times New Roman" panose="02020603050405020304" pitchFamily="18" charset="0"/>
              </a:rPr>
              <a:t>An </a:t>
            </a:r>
            <a:r>
              <a:rPr lang="en-US" altLang="cs-CZ" dirty="0" err="1">
                <a:latin typeface="Times New Roman" panose="02020603050405020304" pitchFamily="18" charset="0"/>
              </a:rPr>
              <a:t>einer</a:t>
            </a:r>
            <a:r>
              <a:rPr lang="en-US" altLang="cs-CZ" dirty="0">
                <a:latin typeface="Times New Roman" panose="02020603050405020304" pitchFamily="18" charset="0"/>
              </a:rPr>
              <a:t> Stelle des Films </a:t>
            </a:r>
            <a:r>
              <a:rPr lang="en-US" altLang="cs-CZ" dirty="0" err="1">
                <a:latin typeface="Times New Roman" panose="02020603050405020304" pitchFamily="18" charset="0"/>
              </a:rPr>
              <a:t>werden</a:t>
            </a:r>
            <a:r>
              <a:rPr lang="en-US" altLang="cs-CZ" dirty="0">
                <a:latin typeface="Times New Roman" panose="02020603050405020304" pitchFamily="18" charset="0"/>
              </a:rPr>
              <a:t> Hegel-</a:t>
            </a:r>
            <a:r>
              <a:rPr lang="en-US" altLang="cs-CZ" dirty="0" err="1">
                <a:latin typeface="Times New Roman" panose="02020603050405020304" pitchFamily="18" charset="0"/>
              </a:rPr>
              <a:t>Passagen</a:t>
            </a:r>
            <a:r>
              <a:rPr lang="en-US" altLang="cs-CZ" dirty="0">
                <a:latin typeface="Times New Roman" panose="02020603050405020304" pitchFamily="18" charset="0"/>
              </a:rPr>
              <a:t> </a:t>
            </a:r>
            <a:r>
              <a:rPr lang="en-US" altLang="cs-CZ" dirty="0" err="1">
                <a:latin typeface="Times New Roman" panose="02020603050405020304" pitchFamily="18" charset="0"/>
              </a:rPr>
              <a:t>gleichzeitig</a:t>
            </a:r>
            <a:r>
              <a:rPr lang="en-US" altLang="cs-CZ" dirty="0">
                <a:latin typeface="Times New Roman" panose="02020603050405020304" pitchFamily="18" charset="0"/>
              </a:rPr>
              <a:t> auf</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dirty="0" err="1">
                <a:latin typeface="Times New Roman" panose="02020603050405020304" pitchFamily="18" charset="0"/>
              </a:rPr>
              <a:t>Deutsch</a:t>
            </a:r>
            <a:r>
              <a:rPr lang="cs-CZ" altLang="cs-CZ" dirty="0">
                <a:latin typeface="Times New Roman" panose="02020603050405020304" pitchFamily="18" charset="0"/>
              </a:rPr>
              <a:t> </a:t>
            </a:r>
            <a:r>
              <a:rPr lang="cs-CZ" altLang="cs-CZ" dirty="0" err="1">
                <a:latin typeface="Times New Roman" panose="02020603050405020304" pitchFamily="18" charset="0"/>
              </a:rPr>
              <a:t>und</a:t>
            </a:r>
            <a:r>
              <a:rPr lang="cs-CZ" altLang="cs-CZ" dirty="0">
                <a:latin typeface="Times New Roman" panose="02020603050405020304" pitchFamily="18" charset="0"/>
              </a:rPr>
              <a:t> </a:t>
            </a:r>
            <a:r>
              <a:rPr lang="cs-CZ" altLang="cs-CZ" dirty="0" err="1">
                <a:latin typeface="Times New Roman" panose="02020603050405020304" pitchFamily="18" charset="0"/>
              </a:rPr>
              <a:t>auf</a:t>
            </a:r>
            <a:r>
              <a:rPr lang="cs-CZ" altLang="cs-CZ" dirty="0">
                <a:latin typeface="Times New Roman" panose="02020603050405020304" pitchFamily="18" charset="0"/>
              </a:rPr>
              <a:t> </a:t>
            </a:r>
            <a:r>
              <a:rPr lang="cs-CZ" altLang="cs-CZ" dirty="0" err="1">
                <a:latin typeface="Times New Roman" panose="02020603050405020304" pitchFamily="18" charset="0"/>
              </a:rPr>
              <a:t>Französisch</a:t>
            </a:r>
            <a:r>
              <a:rPr lang="cs-CZ" altLang="cs-CZ" dirty="0">
                <a:latin typeface="Times New Roman" panose="02020603050405020304" pitchFamily="18" charset="0"/>
              </a:rPr>
              <a:t> </a:t>
            </a:r>
            <a:r>
              <a:rPr lang="cs-CZ" altLang="cs-CZ" dirty="0" err="1">
                <a:latin typeface="Times New Roman" panose="02020603050405020304" pitchFamily="18" charset="0"/>
              </a:rPr>
              <a:t>gelesen</a:t>
            </a:r>
            <a:r>
              <a:rPr lang="cs-CZ" altLang="cs-CZ" dirty="0">
                <a:latin typeface="Times New Roman" panose="02020603050405020304" pitchFamily="18" charset="0"/>
              </a:rPr>
              <a:t>, so </a:t>
            </a:r>
            <a:r>
              <a:rPr lang="cs-CZ" altLang="cs-CZ" dirty="0" err="1">
                <a:latin typeface="Times New Roman" panose="02020603050405020304" pitchFamily="18" charset="0"/>
              </a:rPr>
              <a:t>daß</a:t>
            </a:r>
            <a:r>
              <a:rPr lang="cs-CZ" altLang="cs-CZ" dirty="0">
                <a:latin typeface="Times New Roman" panose="02020603050405020304" pitchFamily="18" charset="0"/>
              </a:rPr>
              <a:t> </a:t>
            </a:r>
            <a:r>
              <a:rPr lang="cs-CZ" altLang="cs-CZ" dirty="0" err="1">
                <a:latin typeface="Times New Roman" panose="02020603050405020304" pitchFamily="18" charset="0"/>
              </a:rPr>
              <a:t>selbst</a:t>
            </a:r>
            <a:r>
              <a:rPr lang="cs-CZ" altLang="cs-CZ" dirty="0">
                <a:latin typeface="Times New Roman" panose="02020603050405020304" pitchFamily="18" charset="0"/>
              </a:rPr>
              <a:t> </a:t>
            </a:r>
            <a:r>
              <a:rPr lang="cs-CZ" altLang="cs-CZ" dirty="0" err="1">
                <a:latin typeface="Times New Roman" panose="02020603050405020304" pitchFamily="18" charset="0"/>
              </a:rPr>
              <a:t>Hegel-Kenner</a:t>
            </a:r>
            <a:r>
              <a:rPr lang="cs-CZ" altLang="cs-CZ" dirty="0">
                <a:latin typeface="Times New Roman" panose="02020603050405020304" pitchFamily="18" charset="0"/>
              </a:rPr>
              <a:t> </a:t>
            </a:r>
            <a:r>
              <a:rPr lang="cs-CZ" altLang="cs-CZ" dirty="0" err="1">
                <a:latin typeface="Times New Roman" panose="02020603050405020304" pitchFamily="18" charset="0"/>
              </a:rPr>
              <a:t>nicht</a:t>
            </a:r>
            <a:r>
              <a:rPr lang="cs-CZ" altLang="cs-CZ" dirty="0">
                <a:latin typeface="Times New Roman" panose="02020603050405020304" pitchFamily="18" charset="0"/>
              </a:rPr>
              <a:t> </a:t>
            </a:r>
            <a:r>
              <a:rPr lang="cs-CZ" altLang="cs-CZ" dirty="0" err="1">
                <a:latin typeface="Times New Roman" panose="02020603050405020304" pitchFamily="18" charset="0"/>
              </a:rPr>
              <a:t>mehr</a:t>
            </a:r>
            <a:r>
              <a:rPr lang="cs-CZ" altLang="cs-CZ" dirty="0">
                <a:latin typeface="Times New Roman" panose="02020603050405020304" pitchFamily="18" charset="0"/>
              </a:rPr>
              <a:t> </a:t>
            </a:r>
            <a:r>
              <a:rPr lang="cs-CZ" altLang="cs-CZ" dirty="0" err="1">
                <a:latin typeface="Times New Roman" panose="02020603050405020304" pitchFamily="18" charset="0"/>
              </a:rPr>
              <a:t>folgen</a:t>
            </a:r>
            <a:r>
              <a:rPr lang="cs-CZ" altLang="cs-CZ" dirty="0">
                <a:latin typeface="Times New Roman" panose="02020603050405020304" pitchFamily="18" charset="0"/>
              </a:rPr>
              <a:t> </a:t>
            </a:r>
            <a:r>
              <a:rPr lang="cs-CZ" altLang="cs-CZ" dirty="0" err="1">
                <a:latin typeface="Times New Roman" panose="02020603050405020304" pitchFamily="18" charset="0"/>
              </a:rPr>
              <a:t>können</a:t>
            </a:r>
            <a:r>
              <a:rPr lang="cs-CZ" altLang="cs-CZ" dirty="0">
                <a:latin typeface="Times New Roman" panose="02020603050405020304" pitchFamily="18" charset="0"/>
              </a:rPr>
              <a:t>.</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03238" y="307975"/>
            <a:ext cx="9069387" cy="12461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Untertitel als ein zusätzlicher intralingualer Kanal im Film</a:t>
            </a:r>
          </a:p>
        </p:txBody>
      </p:sp>
      <p:sp>
        <p:nvSpPr>
          <p:cNvPr id="24578" name="Rectangle 2"/>
          <p:cNvSpPr>
            <a:spLocks noGrp="1" noChangeArrowheads="1"/>
          </p:cNvSpPr>
          <p:nvPr>
            <p:ph type="subTitle" idx="4294967295"/>
          </p:nvPr>
        </p:nvSpPr>
        <p:spPr bwMode="auto">
          <a:xfrm>
            <a:off x="503238" y="1770063"/>
            <a:ext cx="9069387" cy="49863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Sichtbarmachung von Gedanken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Woody Allens ANNIE HALL (DER STADTNEUROTIKER,1977)</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was Annie und Alvy wirklich denken, während sie eine etwas gezwungene Unterhaltung über Kunst führen.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VIVRE SA VIE (DIE GESCHICHTE DER NANA S., 1962, Jean-Luc Godard) </a:t>
            </a:r>
          </a:p>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latin typeface="Times New Roman" panose="02020603050405020304" pitchFamily="18" charset="0"/>
              </a:rPr>
              <a:t>eine Sequenz ohne Ton, in der Nana und ein junger Mann sich im Zimmer eines Stundenhotels bewegen und umarmen: Untertitel zeigen an, was die beiden denken oder sagen könnten.</a:t>
            </a:r>
          </a:p>
        </p:txBody>
      </p:sp>
    </p:spTree>
    <p:extLst>
      <p:ext uri="{BB962C8B-B14F-4D97-AF65-F5344CB8AC3E}">
        <p14:creationId xmlns:p14="http://schemas.microsoft.com/office/powerpoint/2010/main" val="2554137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3200">
                <a:latin typeface="Times New Roman" panose="02020603050405020304" pitchFamily="18" charset="0"/>
              </a:rPr>
              <a:t>Audiodeskription</a:t>
            </a:r>
          </a:p>
        </p:txBody>
      </p:sp>
      <p:sp>
        <p:nvSpPr>
          <p:cNvPr id="8194" name="Rectangle 2"/>
          <p:cNvSpPr>
            <a:spLocks noGrp="1" noChangeArrowheads="1"/>
          </p:cNvSpPr>
          <p:nvPr>
            <p:ph type="subTitle" idx="4294967295"/>
          </p:nvPr>
        </p:nvSpPr>
        <p:spPr bwMode="auto">
          <a:xfrm>
            <a:off x="503238" y="1812925"/>
            <a:ext cx="9069387"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ein Verfahren, welches Blinden und Sehbehinderten ermöglichen soll, visuelle Vorgänge besser wahrnehmen zu können.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46075"/>
            <a:ext cx="9069387" cy="116998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Untertitelung</a:t>
            </a:r>
          </a:p>
        </p:txBody>
      </p:sp>
      <p:sp>
        <p:nvSpPr>
          <p:cNvPr id="9218" name="Rectangle 2"/>
          <p:cNvSpPr>
            <a:spLocks noGrp="1" noChangeArrowheads="1"/>
          </p:cNvSpPr>
          <p:nvPr>
            <p:ph type="subTitle" idx="4294967295"/>
          </p:nvPr>
        </p:nvSpPr>
        <p:spPr bwMode="auto">
          <a:xfrm>
            <a:off x="539750" y="1439863"/>
            <a:ext cx="9032875" cy="52720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a:t>Das </a:t>
            </a:r>
            <a:r>
              <a:rPr lang="en-US" altLang="cs-CZ" b="1" dirty="0" err="1"/>
              <a:t>Einätzen</a:t>
            </a:r>
            <a:r>
              <a:rPr lang="en-US" altLang="cs-CZ" dirty="0"/>
              <a:t> der </a:t>
            </a:r>
            <a:r>
              <a:rPr lang="en-US" altLang="cs-CZ" dirty="0" err="1"/>
              <a:t>Titel</a:t>
            </a:r>
            <a:r>
              <a:rPr lang="en-US" altLang="cs-CZ" dirty="0"/>
              <a:t> auf </a:t>
            </a:r>
            <a:r>
              <a:rPr lang="en-US" altLang="cs-CZ" dirty="0" err="1"/>
              <a:t>Grund</a:t>
            </a:r>
            <a:r>
              <a:rPr lang="en-US" altLang="cs-CZ" dirty="0"/>
              <a:t> von </a:t>
            </a:r>
            <a:r>
              <a:rPr lang="en-US" altLang="cs-CZ" dirty="0" err="1"/>
              <a:t>Klischees</a:t>
            </a:r>
            <a:r>
              <a:rPr lang="en-US" altLang="cs-CZ" dirty="0"/>
              <a:t> </a:t>
            </a:r>
            <a:r>
              <a:rPr lang="en-US" altLang="cs-CZ" dirty="0" err="1"/>
              <a:t>ist</a:t>
            </a:r>
            <a:r>
              <a:rPr lang="en-US" altLang="cs-CZ" dirty="0"/>
              <a:t> 1993 der </a:t>
            </a:r>
            <a:r>
              <a:rPr lang="en-US" altLang="cs-CZ" dirty="0" err="1"/>
              <a:t>teureren</a:t>
            </a:r>
            <a:r>
              <a:rPr lang="en-US" altLang="cs-CZ" dirty="0"/>
              <a:t>, </a:t>
            </a:r>
            <a:r>
              <a:rPr lang="en-US" altLang="cs-CZ" dirty="0" err="1"/>
              <a:t>aber</a:t>
            </a:r>
            <a:r>
              <a:rPr lang="en-US" altLang="cs-CZ" dirty="0"/>
              <a:t> </a:t>
            </a:r>
            <a:r>
              <a:rPr lang="en-US" altLang="cs-CZ" dirty="0" err="1"/>
              <a:t>sichereren</a:t>
            </a:r>
            <a:r>
              <a:rPr lang="en-US" altLang="cs-CZ" dirty="0"/>
              <a:t> Laser-</a:t>
            </a:r>
            <a:r>
              <a:rPr lang="en-US" altLang="cs-CZ" dirty="0" err="1"/>
              <a:t>technologie</a:t>
            </a:r>
            <a:r>
              <a:rPr lang="en-US" altLang="cs-CZ" dirty="0"/>
              <a:t> </a:t>
            </a:r>
            <a:r>
              <a:rPr lang="en-US" altLang="cs-CZ" dirty="0" err="1"/>
              <a:t>gewichen</a:t>
            </a:r>
            <a:r>
              <a:rPr lang="en-US" altLang="cs-CZ" dirty="0"/>
              <a:t>. </a:t>
            </a:r>
          </a:p>
          <a:p>
            <a:pPr marL="0" indent="0">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dirty="0"/>
              <a:t>Das </a:t>
            </a:r>
            <a:r>
              <a:rPr lang="en-US" altLang="cs-CZ" b="1" dirty="0"/>
              <a:t>Spotting:</a:t>
            </a:r>
            <a:r>
              <a:rPr lang="en-US" altLang="cs-CZ" dirty="0"/>
              <a:t> das </a:t>
            </a:r>
            <a:r>
              <a:rPr lang="en-US" altLang="cs-CZ" dirty="0" err="1"/>
              <a:t>Festlegen</a:t>
            </a:r>
            <a:r>
              <a:rPr lang="en-US" altLang="cs-CZ" dirty="0"/>
              <a:t> der </a:t>
            </a:r>
            <a:r>
              <a:rPr lang="en-US" altLang="cs-CZ" dirty="0" err="1"/>
              <a:t>Stellen</a:t>
            </a:r>
            <a:r>
              <a:rPr lang="en-US" altLang="cs-CZ" dirty="0"/>
              <a:t>, an </a:t>
            </a:r>
            <a:r>
              <a:rPr lang="en-US" altLang="cs-CZ" dirty="0" err="1"/>
              <a:t>denen</a:t>
            </a:r>
            <a:r>
              <a:rPr lang="en-US" altLang="cs-CZ" dirty="0"/>
              <a:t> die </a:t>
            </a:r>
            <a:r>
              <a:rPr lang="en-US" altLang="cs-CZ" dirty="0" err="1"/>
              <a:t>Titel</a:t>
            </a:r>
            <a:r>
              <a:rPr lang="en-US" altLang="cs-CZ" dirty="0"/>
              <a:t> </a:t>
            </a:r>
            <a:r>
              <a:rPr lang="en-US" altLang="cs-CZ" dirty="0" err="1"/>
              <a:t>erscheinen</a:t>
            </a:r>
            <a:r>
              <a:rPr lang="en-US" altLang="cs-CZ" dirty="0"/>
              <a:t> </a:t>
            </a:r>
            <a:r>
              <a:rPr lang="en-US" altLang="cs-CZ" dirty="0" err="1"/>
              <a:t>sollen</a:t>
            </a:r>
            <a:r>
              <a:rPr lang="en-US" altLang="cs-CZ" dirty="0"/>
              <a:t>. Ein Film </a:t>
            </a:r>
            <a:r>
              <a:rPr lang="en-US" altLang="cs-CZ" dirty="0" err="1"/>
              <a:t>besteht</a:t>
            </a:r>
            <a:r>
              <a:rPr lang="en-US" altLang="cs-CZ" dirty="0"/>
              <a:t> </a:t>
            </a:r>
            <a:r>
              <a:rPr lang="en-US" altLang="cs-CZ" dirty="0" err="1"/>
              <a:t>durchschnittlich</a:t>
            </a:r>
            <a:r>
              <a:rPr lang="en-US" altLang="cs-CZ" dirty="0"/>
              <a:t> </a:t>
            </a:r>
            <a:r>
              <a:rPr lang="en-US" altLang="cs-CZ" dirty="0" err="1"/>
              <a:t>aus</a:t>
            </a:r>
            <a:r>
              <a:rPr lang="en-US" altLang="cs-CZ" dirty="0"/>
              <a:t> </a:t>
            </a:r>
            <a:r>
              <a:rPr lang="en-US" altLang="cs-CZ" dirty="0" err="1"/>
              <a:t>ungefähr</a:t>
            </a:r>
            <a:r>
              <a:rPr lang="en-US" altLang="cs-CZ" dirty="0"/>
              <a:t> 700 </a:t>
            </a:r>
            <a:r>
              <a:rPr lang="en-US" altLang="cs-CZ" dirty="0" err="1"/>
              <a:t>Untertiteln</a:t>
            </a:r>
            <a:r>
              <a:rPr lang="en-US" altLang="cs-CZ" dirty="0"/>
              <a:t>  Ein </a:t>
            </a:r>
            <a:r>
              <a:rPr lang="en-US" altLang="cs-CZ" dirty="0" err="1"/>
              <a:t>Untertitel</a:t>
            </a:r>
            <a:r>
              <a:rPr lang="en-US" altLang="cs-CZ" dirty="0"/>
              <a:t> hat in der Regel 37, max. 40 </a:t>
            </a:r>
            <a:r>
              <a:rPr lang="en-US" altLang="cs-CZ" dirty="0" err="1"/>
              <a:t>Anschläge</a:t>
            </a:r>
            <a:r>
              <a:rPr lang="en-US" altLang="cs-CZ" dirty="0"/>
              <a:t> je </a:t>
            </a:r>
            <a:r>
              <a:rPr lang="en-US" altLang="cs-CZ" dirty="0" err="1"/>
              <a:t>Zeile</a:t>
            </a:r>
            <a:r>
              <a:rPr lang="en-US" altLang="cs-CZ" dirty="0"/>
              <a:t>; </a:t>
            </a:r>
            <a:r>
              <a:rPr lang="en-US" altLang="cs-CZ" dirty="0" err="1"/>
              <a:t>ein</a:t>
            </a:r>
            <a:r>
              <a:rPr lang="en-US" altLang="cs-CZ" dirty="0"/>
              <a:t> </a:t>
            </a:r>
            <a:r>
              <a:rPr lang="en-US" altLang="cs-CZ" dirty="0" err="1"/>
              <a:t>einzeiliger</a:t>
            </a:r>
            <a:r>
              <a:rPr lang="en-US" altLang="cs-CZ" dirty="0"/>
              <a:t> </a:t>
            </a:r>
            <a:r>
              <a:rPr lang="en-US" altLang="cs-CZ" dirty="0" err="1"/>
              <a:t>Untertitel</a:t>
            </a:r>
            <a:r>
              <a:rPr lang="en-US" altLang="cs-CZ" dirty="0"/>
              <a:t> </a:t>
            </a:r>
            <a:r>
              <a:rPr lang="en-US" altLang="cs-CZ" dirty="0" err="1"/>
              <a:t>erscheint</a:t>
            </a:r>
            <a:r>
              <a:rPr lang="en-US" altLang="cs-CZ" dirty="0"/>
              <a:t> </a:t>
            </a:r>
            <a:r>
              <a:rPr lang="en-US" altLang="cs-CZ" dirty="0" err="1"/>
              <a:t>knapp</a:t>
            </a:r>
            <a:r>
              <a:rPr lang="en-US" altLang="cs-CZ" dirty="0"/>
              <a:t> </a:t>
            </a:r>
            <a:r>
              <a:rPr lang="en-US" altLang="cs-CZ" dirty="0" err="1"/>
              <a:t>drei</a:t>
            </a:r>
            <a:r>
              <a:rPr lang="en-US" altLang="cs-CZ" dirty="0"/>
              <a:t> </a:t>
            </a:r>
            <a:r>
              <a:rPr lang="en-US" altLang="cs-CZ" dirty="0" err="1"/>
              <a:t>Sekunden</a:t>
            </a:r>
            <a:r>
              <a:rPr lang="en-US" altLang="cs-CZ" dirty="0"/>
              <a:t> </a:t>
            </a:r>
            <a:r>
              <a:rPr lang="en-US" altLang="cs-CZ" dirty="0" err="1"/>
              <a:t>im</a:t>
            </a:r>
            <a:r>
              <a:rPr lang="en-US" altLang="cs-CZ" dirty="0"/>
              <a:t> </a:t>
            </a:r>
            <a:r>
              <a:rPr lang="en-US" altLang="cs-CZ" dirty="0" err="1"/>
              <a:t>Bild</a:t>
            </a:r>
            <a:r>
              <a:rPr lang="en-US" altLang="cs-CZ" dirty="0"/>
              <a:t>, </a:t>
            </a:r>
            <a:r>
              <a:rPr lang="en-US" altLang="cs-CZ" dirty="0" err="1"/>
              <a:t>ein</a:t>
            </a:r>
            <a:r>
              <a:rPr lang="en-US" altLang="cs-CZ" dirty="0"/>
              <a:t> </a:t>
            </a:r>
            <a:r>
              <a:rPr lang="en-US" altLang="cs-CZ" dirty="0" err="1"/>
              <a:t>zweizeiliger</a:t>
            </a:r>
            <a:r>
              <a:rPr lang="en-US" altLang="cs-CZ" dirty="0"/>
              <a:t> </a:t>
            </a:r>
            <a:r>
              <a:rPr lang="en-US" altLang="cs-CZ" dirty="0" err="1"/>
              <a:t>rund</a:t>
            </a:r>
            <a:r>
              <a:rPr lang="en-US" altLang="cs-CZ" dirty="0"/>
              <a:t> </a:t>
            </a:r>
            <a:r>
              <a:rPr lang="en-US" altLang="cs-CZ" dirty="0" err="1"/>
              <a:t>fünf</a:t>
            </a:r>
            <a:r>
              <a:rPr lang="en-US" altLang="cs-CZ" dirty="0"/>
              <a:t> </a:t>
            </a:r>
            <a:r>
              <a:rPr lang="en-US" altLang="cs-CZ" dirty="0" err="1"/>
              <a:t>Sekunden</a:t>
            </a:r>
            <a:r>
              <a:rPr lang="en-US" altLang="cs-CZ"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ýchozí návrh">
      <a:majorFont>
        <a:latin typeface="Arial"/>
        <a:ea typeface=""/>
        <a:cs typeface="Lucida Sans Unicode"/>
      </a:majorFont>
      <a:minorFont>
        <a:latin typeface="Arial"/>
        <a:ea typeface=""/>
        <a:cs typeface="Lucida Sans Unicod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ýchozí návr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ýchozí návr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ýchozí návr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34997</TotalTime>
  <Words>2254</Words>
  <Application>Microsoft Office PowerPoint</Application>
  <PresentationFormat>Vlastní</PresentationFormat>
  <Paragraphs>208</Paragraphs>
  <Slides>36</Slides>
  <Notes>31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ArialMT</vt:lpstr>
      <vt:lpstr>CourierNewPS-ItalicMT</vt:lpstr>
      <vt:lpstr>Times New Roman</vt:lpstr>
      <vt:lpstr>Výchozí návrh</vt:lpstr>
      <vt:lpstr>Synchronisation und Untertitelung</vt:lpstr>
      <vt:lpstr>Informationskanäle im Film</vt:lpstr>
      <vt:lpstr>Nachsynchronisation</vt:lpstr>
      <vt:lpstr>Synchronisation in der EU abgelehnt</vt:lpstr>
      <vt:lpstr>Welche zusätzliche Funktion können audiovisuelle Übersetzungen im Film bekommen?</vt:lpstr>
      <vt:lpstr>Voice-Over, revoicing</vt:lpstr>
      <vt:lpstr>Untertitel als ein zusätzlicher intralingualer Kanal im Film</vt:lpstr>
      <vt:lpstr>Audiodeskription</vt:lpstr>
      <vt:lpstr>Untertitelung</vt:lpstr>
      <vt:lpstr>Untertitelung</vt:lpstr>
      <vt:lpstr>Untertitelung ist Kürzung</vt:lpstr>
      <vt:lpstr>Untertitelung ist Kürzung</vt:lpstr>
      <vt:lpstr>Untertitelung ist Kürzung</vt:lpstr>
      <vt:lpstr>Untertitelung ist Kürzung</vt:lpstr>
      <vt:lpstr>Untertitelung ist Kürzung</vt:lpstr>
      <vt:lpstr>Sonderformen der Untertitelung</vt:lpstr>
      <vt:lpstr>Kostendruck bei der Untertitelung</vt:lpstr>
      <vt:lpstr>Kosten in Tschechien</vt:lpstr>
      <vt:lpstr>Vorteile der Untertitelung</vt:lpstr>
      <vt:lpstr>Untertitelung als politische Entscheidung</vt:lpstr>
      <vt:lpstr>Untertitelung als politische Entscheidung</vt:lpstr>
      <vt:lpstr>Untertitelung für Schwerhörige und Gehörlose (SDH)</vt:lpstr>
      <vt:lpstr>Untertitelung ist eine politische Entscheidung</vt:lpstr>
      <vt:lpstr>Untertitelung über Teletext</vt:lpstr>
      <vt:lpstr>Was muss ein audiovisueller Übersetzer beherrschen, damit nicht die Gleichung gilt traduttore – traditore/Verräter</vt:lpstr>
      <vt:lpstr>Synchronisation</vt:lpstr>
      <vt:lpstr>Synchronisation</vt:lpstr>
      <vt:lpstr>Synchronisation</vt:lpstr>
      <vt:lpstr>Synchronisation</vt:lpstr>
      <vt:lpstr>Synchronisation als Verzerrung</vt:lpstr>
      <vt:lpstr>FSK (Freiwillige Selbstkontrolle der Filmwirtschaft)</vt:lpstr>
      <vt:lpstr>Synchronisation</vt:lpstr>
      <vt:lpstr>Übertitelung</vt:lpstr>
      <vt:lpstr>Übertitelung</vt:lpstr>
      <vt:lpstr>Übertitelung</vt:lpstr>
      <vt:lpstr>Übertitelung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Synchronisation und Untertitelung</dc:title>
  <dc:creator>Zdenek Marecek</dc:creator>
  <cp:lastModifiedBy>Zdeněk Mareček</cp:lastModifiedBy>
  <cp:revision>11</cp:revision>
  <cp:lastPrinted>2020-02-24T12:55:13Z</cp:lastPrinted>
  <dcterms:created xsi:type="dcterms:W3CDTF">2011-04-05T21:34:45Z</dcterms:created>
  <dcterms:modified xsi:type="dcterms:W3CDTF">2021-03-02T08:13:10Z</dcterms:modified>
</cp:coreProperties>
</file>