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C3EDB-3ACB-41A8-BAD8-86DB63783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0EB173-4FAE-45BF-8967-A71B78217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811408-4049-4657-87AD-92A0D4688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C030-4A20-44A7-81DB-74A397A8E799}" type="datetimeFigureOut">
              <a:rPr lang="cs-CZ" smtClean="0"/>
              <a:t>20.4.2021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152FF6-6533-4687-AE2C-EADC2B6A5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BF5C37-5C5A-4041-842E-A6638678D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C4B8-C360-42DD-BC51-46B345C37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17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D644D-8CAC-402F-B4C5-F9555C3A0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E84338-CA53-4E15-917B-AABA8566F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6CEC6F-9AD9-441B-B64A-97B3505E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C030-4A20-44A7-81DB-74A397A8E799}" type="datetimeFigureOut">
              <a:rPr lang="cs-CZ" smtClean="0"/>
              <a:t>20.4.2021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56717D-46EB-40A4-9075-FEA5121A6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99C68E-70DA-4F8D-818A-D4936FCB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C4B8-C360-42DD-BC51-46B345C37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5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15F0CF7-0D4B-4FD8-8F7E-F15D116F6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A05E4B-25B3-49AB-ACF0-DE3D1A9AE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DC7B35-876D-48A3-AB88-C3717D947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C030-4A20-44A7-81DB-74A397A8E799}" type="datetimeFigureOut">
              <a:rPr lang="cs-CZ" smtClean="0"/>
              <a:t>20.4.2021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0A901B-EA23-41A6-886E-AA2FFC0C4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C96877-A2A1-4D1B-85B5-31EC2E73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C4B8-C360-42DD-BC51-46B345C37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78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4AE83D-3621-4A8E-9259-592BA6896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E632D3-516C-4837-8CA8-73709FFAA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F64F6E-40F6-41B1-92DA-C20F50BB7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C030-4A20-44A7-81DB-74A397A8E799}" type="datetimeFigureOut">
              <a:rPr lang="cs-CZ" smtClean="0"/>
              <a:t>20.4.2021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73ED13-7975-45B8-8246-1A600C3C3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749CF3-8027-4602-8AE8-053779EB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C4B8-C360-42DD-BC51-46B345C37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9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2A01C-AB29-48F5-B6F7-397F88629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9BAED4-6DDC-4FBB-933A-41EEBCACE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059874-24B4-4547-BFC4-E080F1967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C030-4A20-44A7-81DB-74A397A8E799}" type="datetimeFigureOut">
              <a:rPr lang="cs-CZ" smtClean="0"/>
              <a:t>20.4.2021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3CB98C-A670-4698-9948-3F2B75F5D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F50F5D-80AE-40CC-A545-9524C4295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C4B8-C360-42DD-BC51-46B345C37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66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AC49BB-7184-4218-A05D-FA2692E4F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C78BEA-2015-4275-8B52-014D806E23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887A0C-294D-4F83-A0F0-B9FA267B5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73404D-B5FD-44B0-9938-618FBEC0B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C030-4A20-44A7-81DB-74A397A8E799}" type="datetimeFigureOut">
              <a:rPr lang="cs-CZ" smtClean="0"/>
              <a:t>20.4.2021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40B357-A186-4B92-A710-66224CB18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68029D-81AB-45C4-AD73-C7810BC87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C4B8-C360-42DD-BC51-46B345C37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72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294AB1-D69F-4870-ABED-D18DA3A62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9BFDFC-5490-4E23-BE70-3BADF9DC6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F8DE561-4243-4936-A7A5-3DDF6A89B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DCBB699-455D-4F1E-B4A3-AB91EBE7F0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F429090-421E-4924-BB9B-11F586F5E9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1AE0A04-3D58-4719-9C01-DDC203F83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C030-4A20-44A7-81DB-74A397A8E799}" type="datetimeFigureOut">
              <a:rPr lang="cs-CZ" smtClean="0"/>
              <a:t>20.4.2021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3A69BE8-EA79-43A2-90C1-3CD5865D0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C4F116E-0DF8-4DF3-8A96-689ED22C0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C4B8-C360-42DD-BC51-46B345C37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66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26719-7721-4E25-A80B-3285E73C2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2C6CCE-1271-45EF-B2B8-BE9B6F10E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C030-4A20-44A7-81DB-74A397A8E799}" type="datetimeFigureOut">
              <a:rPr lang="cs-CZ" smtClean="0"/>
              <a:t>20.4.2021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8A81FE-24C7-4D37-96B9-C53BC5F3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875C2CA-9682-4D3E-8744-D4A35A396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C4B8-C360-42DD-BC51-46B345C37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59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737D930-6337-4E49-8088-BE78FE8F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C030-4A20-44A7-81DB-74A397A8E799}" type="datetimeFigureOut">
              <a:rPr lang="cs-CZ" smtClean="0"/>
              <a:t>20.4.2021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BAF815B-1EA8-43B1-BD64-51458F4DD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805E5C6-BF9C-4745-8FAD-A64F7995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C4B8-C360-42DD-BC51-46B345C37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75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30000D-8BA4-4EBC-9AA3-C688E43E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987CCC-DC26-404A-9520-D8B5E1AD5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DBE4C2-4196-41EB-BDAD-D27CC1084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B5F09D-37D8-45FA-8730-C1B68BE90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C030-4A20-44A7-81DB-74A397A8E799}" type="datetimeFigureOut">
              <a:rPr lang="cs-CZ" smtClean="0"/>
              <a:t>20.4.2021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2C58F4-8AA7-4B54-9A2D-012CEC81E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775976-59DE-4176-A30F-4E9EC6D14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C4B8-C360-42DD-BC51-46B345C37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19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46B1E-89D5-4CA2-B17A-17C920229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8684DB6-FB45-46A7-AB22-A8373C9475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2AFAB4-9C02-41E9-BCD0-CF81DCDEE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FD1C93-97BE-46AD-ADBC-B8E13F559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C030-4A20-44A7-81DB-74A397A8E799}" type="datetimeFigureOut">
              <a:rPr lang="cs-CZ" smtClean="0"/>
              <a:t>20.4.2021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EB8AE-6124-4323-A174-0CD7120D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1F81D6-677C-4CBC-A15B-2D8CE800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C4B8-C360-42DD-BC51-46B345C37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02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8AF2159-601A-47AB-8CAA-ED6902B99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2EF088-73B1-44C2-8D34-82EA1B7FE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71063A-ADE9-4939-9174-093C53BBD1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9C030-4A20-44A7-81DB-74A397A8E799}" type="datetimeFigureOut">
              <a:rPr lang="cs-CZ" smtClean="0"/>
              <a:t>20.4.2021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BC59CF-0A06-4E52-B759-9D912F355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80A8A4-5F4F-49C6-A13A-D03891A67C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EC4B8-C360-42DD-BC51-46B345C37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33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WXtkGrPy2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lRB5dtZiYwo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D7239-02B0-4D34-80E9-06A1FB08DA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Musik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Text in </a:t>
            </a:r>
            <a:r>
              <a:rPr lang="cs-CZ" dirty="0" err="1"/>
              <a:t>Verfilnten</a:t>
            </a:r>
            <a:r>
              <a:rPr lang="cs-CZ" dirty="0"/>
              <a:t> </a:t>
            </a:r>
            <a:r>
              <a:rPr lang="cs-CZ" dirty="0" err="1"/>
              <a:t>Opern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01CF8D-96C7-4C17-B301-B6241D122D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Kateřina Němcová: </a:t>
            </a:r>
            <a:r>
              <a:rPr lang="de-DE" dirty="0"/>
              <a:t>Eine </a:t>
            </a:r>
            <a:r>
              <a:rPr lang="de-DE" dirty="0" err="1"/>
              <a:t>translatologische</a:t>
            </a:r>
            <a:r>
              <a:rPr lang="de-DE" dirty="0"/>
              <a:t> Analyse am Beispiel der Opernübertitel in Georges Bizets Carmen</a:t>
            </a:r>
            <a:r>
              <a:rPr lang="cs-CZ" dirty="0"/>
              <a:t> 2020</a:t>
            </a:r>
          </a:p>
          <a:p>
            <a:r>
              <a:rPr lang="cs-CZ" dirty="0" err="1"/>
              <a:t>Hauke</a:t>
            </a:r>
            <a:r>
              <a:rPr lang="cs-CZ" dirty="0"/>
              <a:t> E. J</a:t>
            </a:r>
            <a:r>
              <a:rPr lang="de-DE" dirty="0"/>
              <a:t>ü</a:t>
            </a:r>
            <a:r>
              <a:rPr lang="cs-CZ" dirty="0" err="1"/>
              <a:t>ngst</a:t>
            </a:r>
            <a:r>
              <a:rPr lang="de-DE" dirty="0"/>
              <a:t>, 7.2. Opern</a:t>
            </a:r>
          </a:p>
          <a:p>
            <a:r>
              <a:rPr lang="en-US" dirty="0"/>
              <a:t>Jonathan Burton: The Art and Craft of Opera </a:t>
            </a:r>
            <a:r>
              <a:rPr lang="en-US" dirty="0" err="1"/>
              <a:t>Surtitling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41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40DB5-F99F-4C17-BBD3-6C1660D6A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Interlinguale und intralinguale Übertitel / </a:t>
            </a:r>
            <a:r>
              <a:rPr lang="de-DE" sz="3200" dirty="0" err="1"/>
              <a:t>surtitels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25151-70EC-4492-BD1B-FA720396F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https://www.youtube.com/watch?v=ZWXtkGrPy2Y</a:t>
            </a:r>
            <a:endParaRPr lang="de-DE" dirty="0"/>
          </a:p>
          <a:p>
            <a:endParaRPr lang="de-DE" dirty="0"/>
          </a:p>
          <a:p>
            <a:r>
              <a:rPr lang="de-DE" b="0" i="0" dirty="0">
                <a:effectLst/>
                <a:latin typeface="Roboto"/>
              </a:rPr>
              <a:t>Wahn! Wahn! Überall Wahn! (Gerald Finley)</a:t>
            </a:r>
          </a:p>
          <a:p>
            <a:r>
              <a:rPr lang="cs-CZ" b="0" i="0" dirty="0">
                <a:solidFill>
                  <a:srgbClr val="030303"/>
                </a:solidFill>
                <a:effectLst/>
                <a:latin typeface="Roboto"/>
              </a:rPr>
              <a:t>Festival de </a:t>
            </a:r>
            <a:r>
              <a:rPr lang="cs-CZ" b="0" i="0" dirty="0" err="1">
                <a:solidFill>
                  <a:srgbClr val="030303"/>
                </a:solidFill>
                <a:effectLst/>
                <a:latin typeface="Roboto"/>
              </a:rPr>
              <a:t>Glyndebourne</a:t>
            </a:r>
            <a:r>
              <a:rPr lang="cs-CZ" b="0" i="0" dirty="0">
                <a:solidFill>
                  <a:srgbClr val="030303"/>
                </a:solidFill>
                <a:effectLst/>
                <a:latin typeface="Roboto"/>
              </a:rPr>
              <a:t> 26 de </a:t>
            </a:r>
            <a:r>
              <a:rPr lang="cs-CZ" b="0" i="0" dirty="0" err="1">
                <a:solidFill>
                  <a:srgbClr val="030303"/>
                </a:solidFill>
                <a:effectLst/>
                <a:latin typeface="Roboto"/>
              </a:rPr>
              <a:t>juny</a:t>
            </a:r>
            <a:r>
              <a:rPr lang="cs-CZ" b="0" i="0" dirty="0">
                <a:solidFill>
                  <a:srgbClr val="030303"/>
                </a:solidFill>
                <a:effectLst/>
                <a:latin typeface="Roboto"/>
              </a:rPr>
              <a:t> de 2011</a:t>
            </a:r>
            <a:endParaRPr lang="de-DE" b="0" i="0" dirty="0">
              <a:solidFill>
                <a:srgbClr val="030303"/>
              </a:solidFill>
              <a:effectLst/>
              <a:latin typeface="Roboto"/>
            </a:endParaRPr>
          </a:p>
          <a:p>
            <a:r>
              <a:rPr lang="de-DE" dirty="0">
                <a:solidFill>
                  <a:srgbClr val="030303"/>
                </a:solidFill>
                <a:latin typeface="Roboto"/>
              </a:rPr>
              <a:t>Notieren Sie sich, was sie vom Text (von den ersten drei Minuten verstehen) zu verstehen glauben.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061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A4816-23B7-486E-812A-BB28DF466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Hans Sachs, III. Akt, 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D0AA1F-D705-48D9-80F8-C50291E739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/>
              <a:t>Wahn! Wahn! Überall Wahn!</a:t>
            </a:r>
          </a:p>
          <a:p>
            <a:pPr marL="0" indent="0">
              <a:buNone/>
            </a:pPr>
            <a:r>
              <a:rPr lang="de-DE" dirty="0"/>
              <a:t>Wohin ich forschend blick’</a:t>
            </a:r>
          </a:p>
          <a:p>
            <a:pPr marL="0" indent="0">
              <a:buNone/>
            </a:pPr>
            <a:r>
              <a:rPr lang="de-DE" dirty="0"/>
              <a:t>in Stadt- und Weltchronik,</a:t>
            </a:r>
          </a:p>
          <a:p>
            <a:pPr marL="0" indent="0">
              <a:buNone/>
            </a:pPr>
            <a:r>
              <a:rPr lang="de-DE" dirty="0"/>
              <a:t>den Grund mir aufzufinden,</a:t>
            </a:r>
          </a:p>
          <a:p>
            <a:pPr marL="0" indent="0">
              <a:buNone/>
            </a:pPr>
            <a:r>
              <a:rPr lang="de-DE" dirty="0"/>
              <a:t>warum gar bis aufs Blut</a:t>
            </a:r>
          </a:p>
          <a:p>
            <a:pPr marL="0" indent="0">
              <a:buNone/>
            </a:pPr>
            <a:r>
              <a:rPr lang="de-DE" dirty="0"/>
              <a:t>die </a:t>
            </a:r>
            <a:r>
              <a:rPr lang="de-DE" dirty="0" err="1"/>
              <a:t>Leut</a:t>
            </a:r>
            <a:r>
              <a:rPr lang="de-DE" dirty="0"/>
              <a:t>’ sich quälen und schinden</a:t>
            </a:r>
          </a:p>
          <a:p>
            <a:pPr marL="0" indent="0">
              <a:buNone/>
            </a:pPr>
            <a:r>
              <a:rPr lang="de-DE" dirty="0"/>
              <a:t>in unnütz toller Wut!</a:t>
            </a:r>
          </a:p>
          <a:p>
            <a:pPr marL="0" indent="0">
              <a:buNone/>
            </a:pPr>
            <a:r>
              <a:rPr lang="de-DE" dirty="0"/>
              <a:t>Hat keiner Lohn noch Dank davon:</a:t>
            </a:r>
          </a:p>
          <a:p>
            <a:pPr marL="0" indent="0">
              <a:buNone/>
            </a:pPr>
            <a:r>
              <a:rPr lang="de-DE" b="1" dirty="0"/>
              <a:t>in Flucht geschlagen, wähnt er zu jagen.</a:t>
            </a:r>
          </a:p>
          <a:p>
            <a:pPr marL="0" indent="0">
              <a:buNone/>
            </a:pPr>
            <a:r>
              <a:rPr lang="de-DE" b="1" dirty="0"/>
              <a:t>Hört nicht sein eigen Schmerzgekreisch,</a:t>
            </a:r>
          </a:p>
          <a:p>
            <a:pPr marL="0" indent="0">
              <a:buNone/>
            </a:pPr>
            <a:r>
              <a:rPr lang="de-DE" b="1" dirty="0"/>
              <a:t>wenn er sich wühlt ins </a:t>
            </a:r>
            <a:r>
              <a:rPr lang="de-DE" b="1" dirty="0" err="1"/>
              <a:t>eig’ne</a:t>
            </a:r>
            <a:r>
              <a:rPr lang="de-DE" b="1" dirty="0"/>
              <a:t> Fleisch,</a:t>
            </a:r>
          </a:p>
          <a:p>
            <a:pPr marL="0" indent="0">
              <a:buNone/>
            </a:pPr>
            <a:r>
              <a:rPr lang="de-DE" b="1" dirty="0"/>
              <a:t>wähnt Lust sich zu erzeigen.</a:t>
            </a:r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DFC661-CDF5-4924-80E0-AAED8E0C24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/>
              <a:t>Wer gibt den Namen an?</a:t>
            </a:r>
          </a:p>
          <a:p>
            <a:pPr marL="0" indent="0">
              <a:buNone/>
            </a:pPr>
            <a:r>
              <a:rPr lang="de-DE" dirty="0"/>
              <a:t>‘s ist halt der alte Wahn,</a:t>
            </a:r>
          </a:p>
          <a:p>
            <a:pPr marL="0" indent="0">
              <a:buNone/>
            </a:pPr>
            <a:r>
              <a:rPr lang="de-DE" dirty="0" err="1"/>
              <a:t>ohn</a:t>
            </a:r>
            <a:r>
              <a:rPr lang="de-DE" dirty="0"/>
              <a:t>’ den nichts mag geschehen,</a:t>
            </a:r>
          </a:p>
          <a:p>
            <a:pPr marL="0" indent="0">
              <a:buNone/>
            </a:pPr>
            <a:r>
              <a:rPr lang="de-DE" dirty="0"/>
              <a:t>‘s mag gehen oder stehen!</a:t>
            </a:r>
          </a:p>
          <a:p>
            <a:pPr marL="0" indent="0">
              <a:buNone/>
            </a:pPr>
            <a:r>
              <a:rPr lang="de-DE" dirty="0"/>
              <a:t>Steht’s wo im Lauf,</a:t>
            </a:r>
          </a:p>
          <a:p>
            <a:pPr marL="0" indent="0">
              <a:buNone/>
            </a:pPr>
            <a:r>
              <a:rPr lang="de-DE" dirty="0"/>
              <a:t>er schläft nur neue Kraft sich an;</a:t>
            </a:r>
          </a:p>
          <a:p>
            <a:pPr marL="0" indent="0">
              <a:buNone/>
            </a:pPr>
            <a:r>
              <a:rPr lang="de-DE" dirty="0"/>
              <a:t>gleich wacht er auf,</a:t>
            </a:r>
          </a:p>
          <a:p>
            <a:pPr marL="0" indent="0">
              <a:buNone/>
            </a:pPr>
            <a:r>
              <a:rPr lang="de-DE" dirty="0"/>
              <a:t>dann schaut, wer ihn bemeistern kann!</a:t>
            </a:r>
          </a:p>
          <a:p>
            <a:pPr marL="0" indent="0">
              <a:buNone/>
            </a:pPr>
            <a:r>
              <a:rPr lang="de-DE" dirty="0"/>
              <a:t>Wie friedsam treuer Sitten</a:t>
            </a:r>
          </a:p>
          <a:p>
            <a:pPr marL="0" indent="0">
              <a:buNone/>
            </a:pPr>
            <a:r>
              <a:rPr lang="de-DE" dirty="0"/>
              <a:t>getrost in Tat und Werk,</a:t>
            </a:r>
          </a:p>
          <a:p>
            <a:pPr marL="0" indent="0">
              <a:buNone/>
            </a:pPr>
            <a:r>
              <a:rPr lang="de-DE" dirty="0"/>
              <a:t>liegt nicht in Deutschlands Mitten</a:t>
            </a:r>
          </a:p>
          <a:p>
            <a:pPr marL="0" indent="0">
              <a:buNone/>
            </a:pPr>
            <a:r>
              <a:rPr lang="de-DE" dirty="0"/>
              <a:t>mein liebes </a:t>
            </a:r>
            <a:r>
              <a:rPr lang="de-DE" dirty="0" err="1"/>
              <a:t>Nürenberg</a:t>
            </a:r>
            <a:r>
              <a:rPr lang="de-DE" dirty="0"/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908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41ADB-A673-4A0D-9A09-E1A39E8F0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Wagner als deutscher Meister mit Barett im Stile des 16. Jahrhunderts 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559132-1833-4ED4-976A-96FC717F68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Schon Schopenhauer hat den Lebenswillen, der sich über seinen eigenen Charakter hinwegtäuscht, als Ursache alles Leids wahrgenommen.</a:t>
            </a:r>
          </a:p>
          <a:p>
            <a:r>
              <a:rPr lang="de-DE" dirty="0"/>
              <a:t>Auch seine bloße Negation des Lebens durch romantische Kunst dann verworfen</a:t>
            </a:r>
            <a:endParaRPr lang="cs-CZ" dirty="0"/>
          </a:p>
        </p:txBody>
      </p:sp>
      <p:pic>
        <p:nvPicPr>
          <p:cNvPr id="6" name="Zástupný obsah 5" descr="Obsah obrázku text&#10;&#10;Popis byl vytvořen automaticky">
            <a:extLst>
              <a:ext uri="{FF2B5EF4-FFF2-40B4-BE49-F238E27FC236}">
                <a16:creationId xmlns:a16="http://schemas.microsoft.com/office/drawing/2014/main" id="{FE51DE47-2805-497C-967D-01E4DDE21AF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977" y="1825625"/>
            <a:ext cx="2750045" cy="4351338"/>
          </a:xfrm>
        </p:spPr>
      </p:pic>
    </p:spTree>
    <p:extLst>
      <p:ext uri="{BB962C8B-B14F-4D97-AF65-F5344CB8AC3E}">
        <p14:creationId xmlns:p14="http://schemas.microsoft.com/office/powerpoint/2010/main" val="984118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2C938-C947-4410-BBED-94CEA9D3A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/>
              <a:t>Warum macht jedes Opernhaus seine eigene Übertitel?</a:t>
            </a:r>
            <a:r>
              <a:rPr lang="de-DE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849050-5376-4CED-B4AC-330297FF615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Welche Vorteile und Nachteile habe kleine Bildschirme auf den Sitzrücken und vor sich?</a:t>
            </a:r>
          </a:p>
          <a:p>
            <a:pPr marL="0" indent="0">
              <a:buNone/>
            </a:pPr>
            <a:r>
              <a:rPr lang="de-DE" dirty="0"/>
              <a:t>Jeder einzelne Sitzplatz, aber auch die Stehplätze waren, dem Beispiel der New Yorker Metropolitan Opera folgend, mit solchen kleinen Bildschirmen ausgestattet worden – insgesamt kam man so auf mehr als 2000 Monitore. </a:t>
            </a:r>
            <a:endParaRPr lang="cs-CZ" dirty="0"/>
          </a:p>
        </p:txBody>
      </p:sp>
      <p:pic>
        <p:nvPicPr>
          <p:cNvPr id="6" name="Zástupný obsah 5" descr="Obsah obrázku interiér, červená, stůl, pracovní stůl&#10;&#10;Popis byl vytvořen automaticky">
            <a:extLst>
              <a:ext uri="{FF2B5EF4-FFF2-40B4-BE49-F238E27FC236}">
                <a16:creationId xmlns:a16="http://schemas.microsoft.com/office/drawing/2014/main" id="{58AB460F-6C51-417F-946D-B7DD1AE36CF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74094"/>
            <a:ext cx="5181600" cy="3454400"/>
          </a:xfrm>
        </p:spPr>
      </p:pic>
    </p:spTree>
    <p:extLst>
      <p:ext uri="{BB962C8B-B14F-4D97-AF65-F5344CB8AC3E}">
        <p14:creationId xmlns:p14="http://schemas.microsoft.com/office/powerpoint/2010/main" val="1391231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600161-1FFC-48BD-9542-8EB002481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/>
              <a:t>Welche Auswirkung haben die Standardübersetzungen auf Übertitel?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8C6CAB-8E1E-4D6F-A808-47A2304CC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/>
              <a:t>Zerbinetta wird von Don Giovanni verführt: </a:t>
            </a:r>
          </a:p>
          <a:p>
            <a:r>
              <a:rPr lang="en-US" sz="2000"/>
              <a:t>La ci darem la mano.</a:t>
            </a:r>
          </a:p>
          <a:p>
            <a:r>
              <a:rPr lang="en-US" sz="2000"/>
              <a:t>Gib mir diene Hand.</a:t>
            </a:r>
          </a:p>
          <a:p>
            <a:r>
              <a:rPr lang="en-US" sz="2000"/>
              <a:t>Reich mir die hand, mein Leben.</a:t>
            </a:r>
          </a:p>
          <a:p>
            <a:r>
              <a:rPr lang="en-US" sz="2000">
                <a:hlinkClick r:id="rId2"/>
              </a:rPr>
              <a:t>https://www.youtube.com/watch?v=lRB5dtZiYwo</a:t>
            </a:r>
            <a:endParaRPr lang="en-US" sz="2000"/>
          </a:p>
          <a:p>
            <a:r>
              <a:rPr lang="en-US" sz="2000"/>
              <a:t>Dort reichst du mir deine Hand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CAEF48C1-92C6-4275-912E-F826296CFFC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93" r="1052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42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EA360-F61E-4380-9D08-1027BCDAB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Zwei Zeilen à 36</a:t>
            </a:r>
            <a:r>
              <a:rPr lang="cs-CZ" dirty="0"/>
              <a:t> </a:t>
            </a:r>
            <a:r>
              <a:rPr lang="cs-CZ" dirty="0" err="1"/>
              <a:t>Buchstaben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1C2C0F-5F7D-469F-92DC-C03CE9E5F19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Jonathan Burton,  Royal Opera House, Covent Garden, London</a:t>
            </a:r>
          </a:p>
          <a:p>
            <a:r>
              <a:rPr lang="en-US" dirty="0"/>
              <a:t>Musi</a:t>
            </a:r>
            <a:r>
              <a:rPr lang="cs-CZ" dirty="0"/>
              <a:t>k</a:t>
            </a:r>
            <a:r>
              <a:rPr lang="en-US" dirty="0"/>
              <a:t> </a:t>
            </a:r>
            <a:r>
              <a:rPr lang="cs-CZ" dirty="0" err="1"/>
              <a:t>studierte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in </a:t>
            </a:r>
            <a:r>
              <a:rPr lang="en-US" dirty="0"/>
              <a:t>Cambridge </a:t>
            </a:r>
            <a:r>
              <a:rPr lang="cs-CZ" dirty="0"/>
              <a:t>u</a:t>
            </a:r>
            <a:r>
              <a:rPr lang="en-US" dirty="0" err="1"/>
              <a:t>nd</a:t>
            </a:r>
            <a:r>
              <a:rPr lang="en-US" dirty="0"/>
              <a:t> Birmingham Universities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F29528-C148-4D27-917F-62917D8629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„</a:t>
            </a:r>
            <a:r>
              <a:rPr lang="cs-CZ" dirty="0" err="1"/>
              <a:t>LibreTTitoli“Torsten</a:t>
            </a:r>
            <a:r>
              <a:rPr lang="cs-CZ" dirty="0"/>
              <a:t> </a:t>
            </a:r>
            <a:r>
              <a:rPr lang="cs-CZ" dirty="0" err="1"/>
              <a:t>Bohnet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de-DE" dirty="0"/>
              <a:t>ein Schwert? </a:t>
            </a:r>
            <a:r>
              <a:rPr lang="cs-CZ" dirty="0"/>
              <a:t>Der </a:t>
            </a:r>
            <a:r>
              <a:rPr lang="cs-CZ" dirty="0" err="1"/>
              <a:t>Regisseur</a:t>
            </a:r>
            <a:r>
              <a:rPr lang="cs-CZ" dirty="0"/>
              <a:t> </a:t>
            </a:r>
            <a:r>
              <a:rPr lang="cs-CZ" dirty="0" err="1"/>
              <a:t>schreibt</a:t>
            </a:r>
            <a:r>
              <a:rPr lang="cs-CZ" dirty="0"/>
              <a:t> </a:t>
            </a:r>
            <a:r>
              <a:rPr lang="de-DE" dirty="0"/>
              <a:t>eine Pistole oder eine Giftspritze oder eine Laserstrahlkanone</a:t>
            </a:r>
            <a:r>
              <a:rPr lang="cs-CZ" dirty="0"/>
              <a:t> vor: </a:t>
            </a:r>
          </a:p>
          <a:p>
            <a:pPr marL="0" indent="0">
              <a:buNone/>
            </a:pPr>
            <a:r>
              <a:rPr lang="cs-CZ" dirty="0" err="1"/>
              <a:t>Dann</a:t>
            </a:r>
            <a:r>
              <a:rPr lang="cs-CZ" dirty="0"/>
              <a:t>: </a:t>
            </a:r>
            <a:r>
              <a:rPr lang="de-DE" dirty="0"/>
              <a:t>sprachlich neutral</a:t>
            </a:r>
            <a:r>
              <a:rPr lang="cs-CZ" dirty="0"/>
              <a:t>:</a:t>
            </a:r>
            <a:r>
              <a:rPr lang="de-DE" dirty="0"/>
              <a:t> „Waffe“ </a:t>
            </a:r>
            <a:r>
              <a:rPr lang="cs-CZ" dirty="0"/>
              <a:t>.</a:t>
            </a:r>
          </a:p>
          <a:p>
            <a:r>
              <a:rPr lang="de-DE" dirty="0"/>
              <a:t>welche Requisiten auf der Bühne zu sehen s</a:t>
            </a:r>
            <a:r>
              <a:rPr lang="cs-CZ" dirty="0" err="1"/>
              <a:t>ind</a:t>
            </a:r>
            <a:r>
              <a:rPr lang="de-DE" dirty="0"/>
              <a:t>, </a:t>
            </a:r>
            <a:endParaRPr lang="cs-CZ" dirty="0"/>
          </a:p>
          <a:p>
            <a:r>
              <a:rPr lang="de-DE" dirty="0"/>
              <a:t>welches Tempo die Inszenierung ha</a:t>
            </a:r>
            <a:r>
              <a:rPr lang="cs-CZ" dirty="0"/>
              <a:t>t</a:t>
            </a:r>
          </a:p>
          <a:p>
            <a:r>
              <a:rPr lang="cs-CZ" dirty="0"/>
              <a:t>W</a:t>
            </a:r>
            <a:r>
              <a:rPr lang="de-DE" dirty="0"/>
              <a:t>er wem wann ins Wort falle.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163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E5A37-3E15-4AFA-A516-39ADB1F32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Mozarts Oper „Così fan tutte“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62A859-0297-4751-8839-252C3BE034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Fiordiligi</a:t>
            </a:r>
            <a:r>
              <a:rPr lang="de-DE" dirty="0"/>
              <a:t> </a:t>
            </a:r>
            <a:r>
              <a:rPr lang="cs-CZ" dirty="0" err="1"/>
              <a:t>liest</a:t>
            </a:r>
            <a:r>
              <a:rPr lang="cs-CZ" dirty="0"/>
              <a:t> </a:t>
            </a:r>
            <a:r>
              <a:rPr lang="de-DE" dirty="0"/>
              <a:t>ihrer Freundin Dorabella beim Wahrsagen deutlich ein „M“ und ein „P“ aus der Hand</a:t>
            </a:r>
            <a:r>
              <a:rPr lang="cs-CZ" dirty="0"/>
              <a:t>:</a:t>
            </a:r>
            <a:r>
              <a:rPr lang="de-DE" dirty="0"/>
              <a:t> „</a:t>
            </a:r>
            <a:r>
              <a:rPr lang="de-DE" dirty="0" err="1"/>
              <a:t>Matrimonio</a:t>
            </a:r>
            <a:r>
              <a:rPr lang="de-DE" dirty="0"/>
              <a:t> presto“</a:t>
            </a:r>
            <a:r>
              <a:rPr lang="cs-CZ" dirty="0"/>
              <a:t> (</a:t>
            </a:r>
            <a:r>
              <a:rPr lang="de-DE" dirty="0"/>
              <a:t>schnelle Hochzeit</a:t>
            </a:r>
            <a:r>
              <a:rPr lang="cs-CZ" dirty="0"/>
              <a:t>)</a:t>
            </a:r>
            <a:r>
              <a:rPr lang="de-DE" dirty="0"/>
              <a:t>. </a:t>
            </a:r>
            <a:endParaRPr lang="cs-CZ" dirty="0"/>
          </a:p>
          <a:p>
            <a:r>
              <a:rPr lang="cs-CZ" dirty="0" err="1"/>
              <a:t>Welche</a:t>
            </a:r>
            <a:r>
              <a:rPr lang="cs-CZ" dirty="0"/>
              <a:t> </a:t>
            </a:r>
            <a:r>
              <a:rPr lang="cs-CZ" dirty="0" err="1"/>
              <a:t>Kollokation</a:t>
            </a:r>
            <a:r>
              <a:rPr lang="cs-CZ" dirty="0"/>
              <a:t> kann </a:t>
            </a:r>
            <a:r>
              <a:rPr lang="de-DE" dirty="0"/>
              <a:t>S und H </a:t>
            </a:r>
            <a:r>
              <a:rPr lang="cs-CZ" dirty="0" err="1"/>
              <a:t>ersetzen</a:t>
            </a:r>
            <a:r>
              <a:rPr lang="cs-CZ" dirty="0"/>
              <a:t>?</a:t>
            </a:r>
          </a:p>
          <a:p>
            <a:r>
              <a:rPr lang="de-DE" dirty="0"/>
              <a:t>,Monogame Partnerschaft‘ 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16C4F4-98A8-4117-A44B-ED5FEB7D5E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/>
              <a:t>Ah! Come scoppia questo povero cuore nel mio petto!</a:t>
            </a:r>
          </a:p>
          <a:p>
            <a:r>
              <a:rPr lang="it-IT" dirty="0"/>
              <a:t>Ah! Wie dieses arme Herz in meiner Brust platzt!</a:t>
            </a:r>
            <a:endParaRPr lang="cs-CZ" dirty="0"/>
          </a:p>
          <a:p>
            <a:r>
              <a:rPr lang="cs-CZ" dirty="0"/>
              <a:t>K</a:t>
            </a:r>
            <a:r>
              <a:rPr lang="de-DE" dirty="0"/>
              <a:t>ü</a:t>
            </a:r>
            <a:r>
              <a:rPr lang="cs-CZ" dirty="0" err="1"/>
              <a:t>rzung</a:t>
            </a:r>
            <a:endParaRPr lang="de-DE" dirty="0"/>
          </a:p>
          <a:p>
            <a:r>
              <a:rPr lang="de-DE" dirty="0"/>
              <a:t>Es bricht mir mein Herz.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747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E69BFD-2485-4EC6-BD4E-10054CCCE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Die Dramaturgin der Janáček-Oper des</a:t>
            </a:r>
            <a:br>
              <a:rPr lang="en-US"/>
            </a:br>
            <a:r>
              <a:rPr lang="en-US"/>
              <a:t>Nationaltheaters Brünn Patricie Částková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C45E6A-5D10-4C21-88D5-ADDC5BBB04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/>
              <a:t>německý překlad podle hotových českých titulků</a:t>
            </a:r>
          </a:p>
          <a:p>
            <a:r>
              <a:rPr lang="en-US" sz="2000"/>
              <a:t>Ideální počet znaků na řádek je 38, max 40.</a:t>
            </a:r>
          </a:p>
          <a:p>
            <a:r>
              <a:rPr lang="en-US" sz="2000"/>
              <a:t>Na přípravě titulků se podílí, dramaturg, překladatel a titulkovačky.</a:t>
            </a:r>
          </a:p>
          <a:p>
            <a:r>
              <a:rPr lang="en-US" sz="2000"/>
              <a:t>software od firmy Kadlec Elektronic</a:t>
            </a:r>
          </a:p>
        </p:txBody>
      </p:sp>
      <p:pic>
        <p:nvPicPr>
          <p:cNvPr id="6" name="Zástupný obsah 5" descr="Obsah obrázku osoba&#10;&#10;Popis byl vytvořen automaticky">
            <a:extLst>
              <a:ext uri="{FF2B5EF4-FFF2-40B4-BE49-F238E27FC236}">
                <a16:creationId xmlns:a16="http://schemas.microsoft.com/office/drawing/2014/main" id="{5203CCD7-1128-4728-A7F5-602379C24B6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61" b="-2"/>
          <a:stretch/>
        </p:blipFill>
        <p:spPr>
          <a:xfrm>
            <a:off x="5911532" y="2484255"/>
            <a:ext cx="5150277" cy="371424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37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613</Words>
  <Application>Microsoft Office PowerPoint</Application>
  <PresentationFormat>Širokoúhlá obrazovka</PresentationFormat>
  <Paragraphs>71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Motiv Office</vt:lpstr>
      <vt:lpstr>Musik mit Text in Verfilnten Opern</vt:lpstr>
      <vt:lpstr>Interlinguale und intralinguale Übertitel / surtitels</vt:lpstr>
      <vt:lpstr>Hans Sachs, III. Akt, </vt:lpstr>
      <vt:lpstr>Wagner als deutscher Meister mit Barett im Stile des 16. Jahrhunderts </vt:lpstr>
      <vt:lpstr>Warum macht jedes Opernhaus seine eigene Übertitel? </vt:lpstr>
      <vt:lpstr>Welche Auswirkung haben die Standardübersetzungen auf Übertitel?</vt:lpstr>
      <vt:lpstr>Zwei Zeilen à 36 Buchstaben</vt:lpstr>
      <vt:lpstr>Mozarts Oper „Così fan tutte“</vt:lpstr>
      <vt:lpstr>Die Dramaturgin der Janáček-Oper des Nationaltheaters Brünn Patricie Částková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Musik mit Text in Verfilnten Opern</dc:title>
  <dc:creator>Zdeněk Mareček</dc:creator>
  <cp:lastModifiedBy>Zdeněk Mareček</cp:lastModifiedBy>
  <cp:revision>20</cp:revision>
  <dcterms:created xsi:type="dcterms:W3CDTF">2021-04-19T21:39:32Z</dcterms:created>
  <dcterms:modified xsi:type="dcterms:W3CDTF">2021-04-20T01:37:48Z</dcterms:modified>
</cp:coreProperties>
</file>