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8" r:id="rId3"/>
    <p:sldId id="259" r:id="rId4"/>
    <p:sldId id="260" r:id="rId5"/>
    <p:sldId id="261" r:id="rId6"/>
    <p:sldId id="262" r:id="rId7"/>
    <p:sldId id="263" r:id="rId8"/>
    <p:sldId id="264" r:id="rId9"/>
    <p:sldId id="274" r:id="rId10"/>
    <p:sldId id="275" r:id="rId11"/>
    <p:sldId id="276" r:id="rId12"/>
    <p:sldId id="277" r:id="rId13"/>
    <p:sldId id="279" r:id="rId14"/>
    <p:sldId id="280" r:id="rId15"/>
    <p:sldId id="281" r:id="rId16"/>
    <p:sldId id="282" r:id="rId17"/>
    <p:sldId id="283" r:id="rId18"/>
    <p:sldId id="284" r:id="rId19"/>
    <p:sldId id="268" r:id="rId20"/>
    <p:sldId id="269" r:id="rId21"/>
    <p:sldId id="270" r:id="rId22"/>
    <p:sldId id="271" r:id="rId23"/>
    <p:sldId id="285" r:id="rId24"/>
    <p:sldId id="286" r:id="rId25"/>
    <p:sldId id="287" r:id="rId26"/>
    <p:sldId id="265" r:id="rId27"/>
    <p:sldId id="266" r:id="rId28"/>
    <p:sldId id="267"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6327"/>
  </p:normalViewPr>
  <p:slideViewPr>
    <p:cSldViewPr snapToGrid="0" snapToObjects="1">
      <p:cViewPr varScale="1">
        <p:scale>
          <a:sx n="104" d="100"/>
          <a:sy n="104" d="100"/>
        </p:scale>
        <p:origin x="232" y="7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7E16FF-F26D-455E-8B2D-3CA1C5286AE4}"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43AB8075-EF5B-4B68-B6D3-A2E30E267573}">
      <dgm:prSet/>
      <dgm:spPr/>
      <dgm:t>
        <a:bodyPr/>
        <a:lstStyle/>
        <a:p>
          <a:r>
            <a:rPr lang="es-ES" dirty="0"/>
            <a:t>el número de lenguas </a:t>
          </a:r>
          <a:endParaRPr lang="en-US" dirty="0"/>
        </a:p>
      </dgm:t>
    </dgm:pt>
    <dgm:pt modelId="{7992424F-2592-4B9A-9227-3996F2958304}" type="parTrans" cxnId="{B7414FA4-D4FE-4D7D-8779-6BF6256C0C61}">
      <dgm:prSet/>
      <dgm:spPr/>
      <dgm:t>
        <a:bodyPr/>
        <a:lstStyle/>
        <a:p>
          <a:endParaRPr lang="en-US"/>
        </a:p>
      </dgm:t>
    </dgm:pt>
    <dgm:pt modelId="{BF7FD363-D899-441C-ABC0-4FBD8E15F930}" type="sibTrans" cxnId="{B7414FA4-D4FE-4D7D-8779-6BF6256C0C61}">
      <dgm:prSet/>
      <dgm:spPr/>
      <dgm:t>
        <a:bodyPr/>
        <a:lstStyle/>
        <a:p>
          <a:endParaRPr lang="en-US"/>
        </a:p>
      </dgm:t>
    </dgm:pt>
    <dgm:pt modelId="{865AFBFA-4D18-42F7-BCE1-CF1847791572}">
      <dgm:prSet/>
      <dgm:spPr/>
      <dgm:t>
        <a:bodyPr/>
        <a:lstStyle/>
        <a:p>
          <a:r>
            <a:rPr lang="es-ES" dirty="0"/>
            <a:t>el eje temporal </a:t>
          </a:r>
          <a:endParaRPr lang="en-US" dirty="0"/>
        </a:p>
      </dgm:t>
    </dgm:pt>
    <dgm:pt modelId="{8D4E9867-48EC-4F64-B33A-F39587EFFF02}" type="parTrans" cxnId="{A17B7EE2-2DEA-4177-834F-A7D1C721CBF0}">
      <dgm:prSet/>
      <dgm:spPr/>
      <dgm:t>
        <a:bodyPr/>
        <a:lstStyle/>
        <a:p>
          <a:endParaRPr lang="en-US"/>
        </a:p>
      </dgm:t>
    </dgm:pt>
    <dgm:pt modelId="{1EED8B4E-541F-408F-8398-8D5243EA3658}" type="sibTrans" cxnId="{A17B7EE2-2DEA-4177-834F-A7D1C721CBF0}">
      <dgm:prSet/>
      <dgm:spPr/>
      <dgm:t>
        <a:bodyPr/>
        <a:lstStyle/>
        <a:p>
          <a:endParaRPr lang="en-US"/>
        </a:p>
      </dgm:t>
    </dgm:pt>
    <dgm:pt modelId="{934A91A2-CAF1-4158-A1F6-03360C360917}">
      <dgm:prSet/>
      <dgm:spPr/>
      <dgm:t>
        <a:bodyPr/>
        <a:lstStyle/>
        <a:p>
          <a:r>
            <a:rPr lang="es-ES" dirty="0"/>
            <a:t>el material léxico registrado </a:t>
          </a:r>
          <a:endParaRPr lang="en-US" dirty="0"/>
        </a:p>
      </dgm:t>
    </dgm:pt>
    <dgm:pt modelId="{E9D96F51-153A-4DC6-8035-D9D77A59DB4B}" type="parTrans" cxnId="{572A2653-CBF3-48B8-B816-8E1329F4072E}">
      <dgm:prSet/>
      <dgm:spPr/>
      <dgm:t>
        <a:bodyPr/>
        <a:lstStyle/>
        <a:p>
          <a:endParaRPr lang="en-US"/>
        </a:p>
      </dgm:t>
    </dgm:pt>
    <dgm:pt modelId="{DD4FF1A2-6CA4-4331-88BC-5081DA1E9E0B}" type="sibTrans" cxnId="{572A2653-CBF3-48B8-B816-8E1329F4072E}">
      <dgm:prSet/>
      <dgm:spPr/>
      <dgm:t>
        <a:bodyPr/>
        <a:lstStyle/>
        <a:p>
          <a:endParaRPr lang="en-US"/>
        </a:p>
      </dgm:t>
    </dgm:pt>
    <dgm:pt modelId="{2E0BB274-2B39-467D-A20A-85CAF195269B}">
      <dgm:prSet/>
      <dgm:spPr/>
      <dgm:t>
        <a:bodyPr/>
        <a:lstStyle/>
        <a:p>
          <a:r>
            <a:rPr lang="es-ES" dirty="0"/>
            <a:t>la densidad de la microestructura </a:t>
          </a:r>
          <a:endParaRPr lang="en-US" dirty="0"/>
        </a:p>
      </dgm:t>
    </dgm:pt>
    <dgm:pt modelId="{D714745C-82BC-46B5-A9E6-DA9D9C328EA8}" type="parTrans" cxnId="{C2520EFC-70C6-4FC5-BF23-D1201C147B7D}">
      <dgm:prSet/>
      <dgm:spPr/>
      <dgm:t>
        <a:bodyPr/>
        <a:lstStyle/>
        <a:p>
          <a:endParaRPr lang="en-US"/>
        </a:p>
      </dgm:t>
    </dgm:pt>
    <dgm:pt modelId="{96FDA780-8260-478C-B308-97F7E3EBE2AD}" type="sibTrans" cxnId="{C2520EFC-70C6-4FC5-BF23-D1201C147B7D}">
      <dgm:prSet/>
      <dgm:spPr/>
      <dgm:t>
        <a:bodyPr/>
        <a:lstStyle/>
        <a:p>
          <a:endParaRPr lang="en-US"/>
        </a:p>
      </dgm:t>
    </dgm:pt>
    <dgm:pt modelId="{575B8BEF-6680-4669-AD22-87E417B6BCF7}">
      <dgm:prSet/>
      <dgm:spPr/>
      <dgm:t>
        <a:bodyPr/>
        <a:lstStyle/>
        <a:p>
          <a:r>
            <a:rPr lang="es-ES" dirty="0"/>
            <a:t>el criterio purista </a:t>
          </a:r>
          <a:endParaRPr lang="en-US" dirty="0"/>
        </a:p>
      </dgm:t>
    </dgm:pt>
    <dgm:pt modelId="{2F8B893F-C770-4AFE-BDD1-EA2A7A3C7E36}" type="parTrans" cxnId="{2FF73106-0E7C-4D4F-B676-1C48CDCF6C26}">
      <dgm:prSet/>
      <dgm:spPr/>
      <dgm:t>
        <a:bodyPr/>
        <a:lstStyle/>
        <a:p>
          <a:endParaRPr lang="en-US"/>
        </a:p>
      </dgm:t>
    </dgm:pt>
    <dgm:pt modelId="{DE352F93-D8EB-499F-B9FD-7D65BB5D06CB}" type="sibTrans" cxnId="{2FF73106-0E7C-4D4F-B676-1C48CDCF6C26}">
      <dgm:prSet/>
      <dgm:spPr/>
      <dgm:t>
        <a:bodyPr/>
        <a:lstStyle/>
        <a:p>
          <a:endParaRPr lang="en-US"/>
        </a:p>
      </dgm:t>
    </dgm:pt>
    <dgm:pt modelId="{F446D889-CB12-46F6-BBB8-D6D80B9E6A6F}">
      <dgm:prSet/>
      <dgm:spPr/>
      <dgm:t>
        <a:bodyPr/>
        <a:lstStyle/>
        <a:p>
          <a:r>
            <a:rPr lang="es-ES" dirty="0"/>
            <a:t>el eje sintagmático y paradigmático </a:t>
          </a:r>
          <a:endParaRPr lang="en-US" dirty="0"/>
        </a:p>
      </dgm:t>
    </dgm:pt>
    <dgm:pt modelId="{3C147EC9-B957-467F-9261-743002AB88CF}" type="parTrans" cxnId="{405719A4-1A7C-4015-8A12-DF21D119A541}">
      <dgm:prSet/>
      <dgm:spPr/>
      <dgm:t>
        <a:bodyPr/>
        <a:lstStyle/>
        <a:p>
          <a:endParaRPr lang="en-US"/>
        </a:p>
      </dgm:t>
    </dgm:pt>
    <dgm:pt modelId="{4CE9DF93-988A-4B30-A0DA-7D7EC1D0882F}" type="sibTrans" cxnId="{405719A4-1A7C-4015-8A12-DF21D119A541}">
      <dgm:prSet/>
      <dgm:spPr/>
      <dgm:t>
        <a:bodyPr/>
        <a:lstStyle/>
        <a:p>
          <a:endParaRPr lang="en-US"/>
        </a:p>
      </dgm:t>
    </dgm:pt>
    <dgm:pt modelId="{5DBF7BC0-7C26-46EC-8B67-4D91F60E1181}">
      <dgm:prSet/>
      <dgm:spPr/>
      <dgm:t>
        <a:bodyPr/>
        <a:lstStyle/>
        <a:p>
          <a:r>
            <a:rPr lang="es-ES" dirty="0"/>
            <a:t>la ordenación de las entradas </a:t>
          </a:r>
          <a:endParaRPr lang="en-US" dirty="0"/>
        </a:p>
      </dgm:t>
    </dgm:pt>
    <dgm:pt modelId="{19B43D41-3081-465D-A0C7-BA16F4B16607}" type="parTrans" cxnId="{4B680D89-3725-4CB9-8058-D512B20ECF7E}">
      <dgm:prSet/>
      <dgm:spPr/>
      <dgm:t>
        <a:bodyPr/>
        <a:lstStyle/>
        <a:p>
          <a:endParaRPr lang="en-US"/>
        </a:p>
      </dgm:t>
    </dgm:pt>
    <dgm:pt modelId="{7908724D-C461-4989-A95D-31408117C50F}" type="sibTrans" cxnId="{4B680D89-3725-4CB9-8058-D512B20ECF7E}">
      <dgm:prSet/>
      <dgm:spPr/>
      <dgm:t>
        <a:bodyPr/>
        <a:lstStyle/>
        <a:p>
          <a:endParaRPr lang="en-US"/>
        </a:p>
      </dgm:t>
    </dgm:pt>
    <dgm:pt modelId="{B9452781-F447-4596-BBEC-61410658EA89}">
      <dgm:prSet/>
      <dgm:spPr/>
      <dgm:t>
        <a:bodyPr/>
        <a:lstStyle/>
        <a:p>
          <a:r>
            <a:rPr lang="es-ES" dirty="0"/>
            <a:t>la naturaleza pedagógica </a:t>
          </a:r>
          <a:endParaRPr lang="en-US" dirty="0"/>
        </a:p>
      </dgm:t>
    </dgm:pt>
    <dgm:pt modelId="{1E6C7241-3ED9-49BE-8385-1BEF919EBDC7}" type="parTrans" cxnId="{69D7F867-5CBF-4764-A179-B989F16A3D12}">
      <dgm:prSet/>
      <dgm:spPr/>
      <dgm:t>
        <a:bodyPr/>
        <a:lstStyle/>
        <a:p>
          <a:endParaRPr lang="en-US"/>
        </a:p>
      </dgm:t>
    </dgm:pt>
    <dgm:pt modelId="{064B2442-D640-4258-83C0-215CB6075706}" type="sibTrans" cxnId="{69D7F867-5CBF-4764-A179-B989F16A3D12}">
      <dgm:prSet/>
      <dgm:spPr/>
      <dgm:t>
        <a:bodyPr/>
        <a:lstStyle/>
        <a:p>
          <a:endParaRPr lang="en-US"/>
        </a:p>
      </dgm:t>
    </dgm:pt>
    <dgm:pt modelId="{E5AFB519-CEC6-4D82-BCD5-0A06F28DBDA6}">
      <dgm:prSet/>
      <dgm:spPr/>
      <dgm:t>
        <a:bodyPr/>
        <a:lstStyle/>
        <a:p>
          <a:r>
            <a:rPr lang="es-ES" dirty="0"/>
            <a:t>la extensión y el formato </a:t>
          </a:r>
          <a:endParaRPr lang="en-US" dirty="0"/>
        </a:p>
      </dgm:t>
    </dgm:pt>
    <dgm:pt modelId="{587E1C71-BDFC-42E8-8FE8-BA86BA726F20}" type="parTrans" cxnId="{11DCCD27-3AC7-4C03-B453-95831F7E41A1}">
      <dgm:prSet/>
      <dgm:spPr/>
      <dgm:t>
        <a:bodyPr/>
        <a:lstStyle/>
        <a:p>
          <a:endParaRPr lang="en-US"/>
        </a:p>
      </dgm:t>
    </dgm:pt>
    <dgm:pt modelId="{F9BAB5A9-500C-40B6-87B0-01732C063F67}" type="sibTrans" cxnId="{11DCCD27-3AC7-4C03-B453-95831F7E41A1}">
      <dgm:prSet/>
      <dgm:spPr/>
      <dgm:t>
        <a:bodyPr/>
        <a:lstStyle/>
        <a:p>
          <a:endParaRPr lang="en-US"/>
        </a:p>
      </dgm:t>
    </dgm:pt>
    <dgm:pt modelId="{326AC8F9-6DDA-4EBE-A3AC-6D2113D1C626}">
      <dgm:prSet/>
      <dgm:spPr/>
      <dgm:t>
        <a:bodyPr/>
        <a:lstStyle/>
        <a:p>
          <a:r>
            <a:rPr lang="es-ES"/>
            <a:t>el soporte</a:t>
          </a:r>
          <a:endParaRPr lang="en-US"/>
        </a:p>
      </dgm:t>
    </dgm:pt>
    <dgm:pt modelId="{9DFC4B8E-AA0C-48C0-A25A-63FA9BF5AFFE}" type="parTrans" cxnId="{2FC35C18-87CD-46BF-9272-97D161CA3704}">
      <dgm:prSet/>
      <dgm:spPr/>
      <dgm:t>
        <a:bodyPr/>
        <a:lstStyle/>
        <a:p>
          <a:endParaRPr lang="en-US"/>
        </a:p>
      </dgm:t>
    </dgm:pt>
    <dgm:pt modelId="{3BD25EF7-6373-476B-B093-761292972EF9}" type="sibTrans" cxnId="{2FC35C18-87CD-46BF-9272-97D161CA3704}">
      <dgm:prSet/>
      <dgm:spPr/>
      <dgm:t>
        <a:bodyPr/>
        <a:lstStyle/>
        <a:p>
          <a:endParaRPr lang="en-US"/>
        </a:p>
      </dgm:t>
    </dgm:pt>
    <dgm:pt modelId="{86BE72EB-0881-2842-BC3B-2AED9DF53858}" type="pres">
      <dgm:prSet presAssocID="{987E16FF-F26D-455E-8B2D-3CA1C5286AE4}" presName="diagram" presStyleCnt="0">
        <dgm:presLayoutVars>
          <dgm:dir/>
          <dgm:resizeHandles val="exact"/>
        </dgm:presLayoutVars>
      </dgm:prSet>
      <dgm:spPr/>
    </dgm:pt>
    <dgm:pt modelId="{091F358D-752F-FF4A-B612-08C552840690}" type="pres">
      <dgm:prSet presAssocID="{43AB8075-EF5B-4B68-B6D3-A2E30E267573}" presName="node" presStyleLbl="node1" presStyleIdx="0" presStyleCnt="10">
        <dgm:presLayoutVars>
          <dgm:bulletEnabled val="1"/>
        </dgm:presLayoutVars>
      </dgm:prSet>
      <dgm:spPr/>
    </dgm:pt>
    <dgm:pt modelId="{1D9439A4-58EC-BE4C-9D24-2F0CAACB579E}" type="pres">
      <dgm:prSet presAssocID="{BF7FD363-D899-441C-ABC0-4FBD8E15F930}" presName="sibTrans" presStyleCnt="0"/>
      <dgm:spPr/>
    </dgm:pt>
    <dgm:pt modelId="{DDBFB9B6-DB26-BD48-945E-7581F1C545AD}" type="pres">
      <dgm:prSet presAssocID="{865AFBFA-4D18-42F7-BCE1-CF1847791572}" presName="node" presStyleLbl="node1" presStyleIdx="1" presStyleCnt="10">
        <dgm:presLayoutVars>
          <dgm:bulletEnabled val="1"/>
        </dgm:presLayoutVars>
      </dgm:prSet>
      <dgm:spPr/>
    </dgm:pt>
    <dgm:pt modelId="{B794D408-6CF3-774B-9493-8CC229EE5E3A}" type="pres">
      <dgm:prSet presAssocID="{1EED8B4E-541F-408F-8398-8D5243EA3658}" presName="sibTrans" presStyleCnt="0"/>
      <dgm:spPr/>
    </dgm:pt>
    <dgm:pt modelId="{F36AF540-1BF1-DA47-BD59-D47BEE2CB7E5}" type="pres">
      <dgm:prSet presAssocID="{934A91A2-CAF1-4158-A1F6-03360C360917}" presName="node" presStyleLbl="node1" presStyleIdx="2" presStyleCnt="10">
        <dgm:presLayoutVars>
          <dgm:bulletEnabled val="1"/>
        </dgm:presLayoutVars>
      </dgm:prSet>
      <dgm:spPr/>
    </dgm:pt>
    <dgm:pt modelId="{D777065A-FFEF-2849-B8F9-3606C3B21F86}" type="pres">
      <dgm:prSet presAssocID="{DD4FF1A2-6CA4-4331-88BC-5081DA1E9E0B}" presName="sibTrans" presStyleCnt="0"/>
      <dgm:spPr/>
    </dgm:pt>
    <dgm:pt modelId="{9EFFA556-622F-F048-B181-22021AB73FF2}" type="pres">
      <dgm:prSet presAssocID="{2E0BB274-2B39-467D-A20A-85CAF195269B}" presName="node" presStyleLbl="node1" presStyleIdx="3" presStyleCnt="10">
        <dgm:presLayoutVars>
          <dgm:bulletEnabled val="1"/>
        </dgm:presLayoutVars>
      </dgm:prSet>
      <dgm:spPr/>
    </dgm:pt>
    <dgm:pt modelId="{6493BA66-7654-1E46-AE12-AAF3DAD99544}" type="pres">
      <dgm:prSet presAssocID="{96FDA780-8260-478C-B308-97F7E3EBE2AD}" presName="sibTrans" presStyleCnt="0"/>
      <dgm:spPr/>
    </dgm:pt>
    <dgm:pt modelId="{FC58ED92-595C-2E4E-A692-1C5D7F87D79E}" type="pres">
      <dgm:prSet presAssocID="{575B8BEF-6680-4669-AD22-87E417B6BCF7}" presName="node" presStyleLbl="node1" presStyleIdx="4" presStyleCnt="10">
        <dgm:presLayoutVars>
          <dgm:bulletEnabled val="1"/>
        </dgm:presLayoutVars>
      </dgm:prSet>
      <dgm:spPr/>
    </dgm:pt>
    <dgm:pt modelId="{4DE9EC0C-2E03-074C-B2BD-B503CFD28FFB}" type="pres">
      <dgm:prSet presAssocID="{DE352F93-D8EB-499F-B9FD-7D65BB5D06CB}" presName="sibTrans" presStyleCnt="0"/>
      <dgm:spPr/>
    </dgm:pt>
    <dgm:pt modelId="{645EE0FA-F7B3-0A48-B6B0-42B131E305AB}" type="pres">
      <dgm:prSet presAssocID="{F446D889-CB12-46F6-BBB8-D6D80B9E6A6F}" presName="node" presStyleLbl="node1" presStyleIdx="5" presStyleCnt="10">
        <dgm:presLayoutVars>
          <dgm:bulletEnabled val="1"/>
        </dgm:presLayoutVars>
      </dgm:prSet>
      <dgm:spPr/>
    </dgm:pt>
    <dgm:pt modelId="{4EA47C1B-FA5E-AC48-B9E6-A455B22D9914}" type="pres">
      <dgm:prSet presAssocID="{4CE9DF93-988A-4B30-A0DA-7D7EC1D0882F}" presName="sibTrans" presStyleCnt="0"/>
      <dgm:spPr/>
    </dgm:pt>
    <dgm:pt modelId="{7776BF26-867E-0942-881D-484844A05D4D}" type="pres">
      <dgm:prSet presAssocID="{5DBF7BC0-7C26-46EC-8B67-4D91F60E1181}" presName="node" presStyleLbl="node1" presStyleIdx="6" presStyleCnt="10">
        <dgm:presLayoutVars>
          <dgm:bulletEnabled val="1"/>
        </dgm:presLayoutVars>
      </dgm:prSet>
      <dgm:spPr/>
    </dgm:pt>
    <dgm:pt modelId="{526B4378-8F01-0A47-BCBB-82C6E29ED166}" type="pres">
      <dgm:prSet presAssocID="{7908724D-C461-4989-A95D-31408117C50F}" presName="sibTrans" presStyleCnt="0"/>
      <dgm:spPr/>
    </dgm:pt>
    <dgm:pt modelId="{6726AD40-1747-6A4B-9AF9-0ADC30788B1D}" type="pres">
      <dgm:prSet presAssocID="{B9452781-F447-4596-BBEC-61410658EA89}" presName="node" presStyleLbl="node1" presStyleIdx="7" presStyleCnt="10">
        <dgm:presLayoutVars>
          <dgm:bulletEnabled val="1"/>
        </dgm:presLayoutVars>
      </dgm:prSet>
      <dgm:spPr/>
    </dgm:pt>
    <dgm:pt modelId="{D92B98B1-BD5A-6143-BFE7-7DCAAEADE355}" type="pres">
      <dgm:prSet presAssocID="{064B2442-D640-4258-83C0-215CB6075706}" presName="sibTrans" presStyleCnt="0"/>
      <dgm:spPr/>
    </dgm:pt>
    <dgm:pt modelId="{47D7D436-4642-694E-870D-13974AEA3AD4}" type="pres">
      <dgm:prSet presAssocID="{E5AFB519-CEC6-4D82-BCD5-0A06F28DBDA6}" presName="node" presStyleLbl="node1" presStyleIdx="8" presStyleCnt="10">
        <dgm:presLayoutVars>
          <dgm:bulletEnabled val="1"/>
        </dgm:presLayoutVars>
      </dgm:prSet>
      <dgm:spPr/>
    </dgm:pt>
    <dgm:pt modelId="{1200B3D5-2DEF-2344-9634-3C11F64FDA85}" type="pres">
      <dgm:prSet presAssocID="{F9BAB5A9-500C-40B6-87B0-01732C063F67}" presName="sibTrans" presStyleCnt="0"/>
      <dgm:spPr/>
    </dgm:pt>
    <dgm:pt modelId="{2ACC9D7A-75A0-7F43-B3C4-A63DE8566D04}" type="pres">
      <dgm:prSet presAssocID="{326AC8F9-6DDA-4EBE-A3AC-6D2113D1C626}" presName="node" presStyleLbl="node1" presStyleIdx="9" presStyleCnt="10">
        <dgm:presLayoutVars>
          <dgm:bulletEnabled val="1"/>
        </dgm:presLayoutVars>
      </dgm:prSet>
      <dgm:spPr/>
    </dgm:pt>
  </dgm:ptLst>
  <dgm:cxnLst>
    <dgm:cxn modelId="{2FF73106-0E7C-4D4F-B676-1C48CDCF6C26}" srcId="{987E16FF-F26D-455E-8B2D-3CA1C5286AE4}" destId="{575B8BEF-6680-4669-AD22-87E417B6BCF7}" srcOrd="4" destOrd="0" parTransId="{2F8B893F-C770-4AFE-BDD1-EA2A7A3C7E36}" sibTransId="{DE352F93-D8EB-499F-B9FD-7D65BB5D06CB}"/>
    <dgm:cxn modelId="{F2C04C0E-9699-F843-99B2-09118C2C1D82}" type="presOf" srcId="{2E0BB274-2B39-467D-A20A-85CAF195269B}" destId="{9EFFA556-622F-F048-B181-22021AB73FF2}" srcOrd="0" destOrd="0" presId="urn:microsoft.com/office/officeart/2005/8/layout/default"/>
    <dgm:cxn modelId="{3C87DD13-B143-6F43-B03F-52C5A1CC010F}" type="presOf" srcId="{43AB8075-EF5B-4B68-B6D3-A2E30E267573}" destId="{091F358D-752F-FF4A-B612-08C552840690}" srcOrd="0" destOrd="0" presId="urn:microsoft.com/office/officeart/2005/8/layout/default"/>
    <dgm:cxn modelId="{2FC35C18-87CD-46BF-9272-97D161CA3704}" srcId="{987E16FF-F26D-455E-8B2D-3CA1C5286AE4}" destId="{326AC8F9-6DDA-4EBE-A3AC-6D2113D1C626}" srcOrd="9" destOrd="0" parTransId="{9DFC4B8E-AA0C-48C0-A25A-63FA9BF5AFFE}" sibTransId="{3BD25EF7-6373-476B-B093-761292972EF9}"/>
    <dgm:cxn modelId="{0FE4AF18-CF89-DC45-A899-7058AE413056}" type="presOf" srcId="{326AC8F9-6DDA-4EBE-A3AC-6D2113D1C626}" destId="{2ACC9D7A-75A0-7F43-B3C4-A63DE8566D04}" srcOrd="0" destOrd="0" presId="urn:microsoft.com/office/officeart/2005/8/layout/default"/>
    <dgm:cxn modelId="{11DCCD27-3AC7-4C03-B453-95831F7E41A1}" srcId="{987E16FF-F26D-455E-8B2D-3CA1C5286AE4}" destId="{E5AFB519-CEC6-4D82-BCD5-0A06F28DBDA6}" srcOrd="8" destOrd="0" parTransId="{587E1C71-BDFC-42E8-8FE8-BA86BA726F20}" sibTransId="{F9BAB5A9-500C-40B6-87B0-01732C063F67}"/>
    <dgm:cxn modelId="{29390C29-EAB9-3E42-96E8-AD07EFDF9C67}" type="presOf" srcId="{934A91A2-CAF1-4158-A1F6-03360C360917}" destId="{F36AF540-1BF1-DA47-BD59-D47BEE2CB7E5}" srcOrd="0" destOrd="0" presId="urn:microsoft.com/office/officeart/2005/8/layout/default"/>
    <dgm:cxn modelId="{6111E22A-4A56-B549-8BC5-B57E8357EC4B}" type="presOf" srcId="{575B8BEF-6680-4669-AD22-87E417B6BCF7}" destId="{FC58ED92-595C-2E4E-A692-1C5D7F87D79E}" srcOrd="0" destOrd="0" presId="urn:microsoft.com/office/officeart/2005/8/layout/default"/>
    <dgm:cxn modelId="{5C5F402C-B929-3249-A408-1E5FC9ADB242}" type="presOf" srcId="{865AFBFA-4D18-42F7-BCE1-CF1847791572}" destId="{DDBFB9B6-DB26-BD48-945E-7581F1C545AD}" srcOrd="0" destOrd="0" presId="urn:microsoft.com/office/officeart/2005/8/layout/default"/>
    <dgm:cxn modelId="{572A2653-CBF3-48B8-B816-8E1329F4072E}" srcId="{987E16FF-F26D-455E-8B2D-3CA1C5286AE4}" destId="{934A91A2-CAF1-4158-A1F6-03360C360917}" srcOrd="2" destOrd="0" parTransId="{E9D96F51-153A-4DC6-8035-D9D77A59DB4B}" sibTransId="{DD4FF1A2-6CA4-4331-88BC-5081DA1E9E0B}"/>
    <dgm:cxn modelId="{69D7F867-5CBF-4764-A179-B989F16A3D12}" srcId="{987E16FF-F26D-455E-8B2D-3CA1C5286AE4}" destId="{B9452781-F447-4596-BBEC-61410658EA89}" srcOrd="7" destOrd="0" parTransId="{1E6C7241-3ED9-49BE-8385-1BEF919EBDC7}" sibTransId="{064B2442-D640-4258-83C0-215CB6075706}"/>
    <dgm:cxn modelId="{0D09C070-20E8-1642-9D99-E5F569BDEF91}" type="presOf" srcId="{F446D889-CB12-46F6-BBB8-D6D80B9E6A6F}" destId="{645EE0FA-F7B3-0A48-B6B0-42B131E305AB}" srcOrd="0" destOrd="0" presId="urn:microsoft.com/office/officeart/2005/8/layout/default"/>
    <dgm:cxn modelId="{C1FF1280-F8D5-9745-965F-778C4DE91FF1}" type="presOf" srcId="{987E16FF-F26D-455E-8B2D-3CA1C5286AE4}" destId="{86BE72EB-0881-2842-BC3B-2AED9DF53858}" srcOrd="0" destOrd="0" presId="urn:microsoft.com/office/officeart/2005/8/layout/default"/>
    <dgm:cxn modelId="{4B680D89-3725-4CB9-8058-D512B20ECF7E}" srcId="{987E16FF-F26D-455E-8B2D-3CA1C5286AE4}" destId="{5DBF7BC0-7C26-46EC-8B67-4D91F60E1181}" srcOrd="6" destOrd="0" parTransId="{19B43D41-3081-465D-A0C7-BA16F4B16607}" sibTransId="{7908724D-C461-4989-A95D-31408117C50F}"/>
    <dgm:cxn modelId="{E826AB93-B9DE-FE45-B955-229FF89E2770}" type="presOf" srcId="{E5AFB519-CEC6-4D82-BCD5-0A06F28DBDA6}" destId="{47D7D436-4642-694E-870D-13974AEA3AD4}" srcOrd="0" destOrd="0" presId="urn:microsoft.com/office/officeart/2005/8/layout/default"/>
    <dgm:cxn modelId="{9C25AF94-F102-8F48-8EBE-34560DDA179F}" type="presOf" srcId="{B9452781-F447-4596-BBEC-61410658EA89}" destId="{6726AD40-1747-6A4B-9AF9-0ADC30788B1D}" srcOrd="0" destOrd="0" presId="urn:microsoft.com/office/officeart/2005/8/layout/default"/>
    <dgm:cxn modelId="{405719A4-1A7C-4015-8A12-DF21D119A541}" srcId="{987E16FF-F26D-455E-8B2D-3CA1C5286AE4}" destId="{F446D889-CB12-46F6-BBB8-D6D80B9E6A6F}" srcOrd="5" destOrd="0" parTransId="{3C147EC9-B957-467F-9261-743002AB88CF}" sibTransId="{4CE9DF93-988A-4B30-A0DA-7D7EC1D0882F}"/>
    <dgm:cxn modelId="{B7414FA4-D4FE-4D7D-8779-6BF6256C0C61}" srcId="{987E16FF-F26D-455E-8B2D-3CA1C5286AE4}" destId="{43AB8075-EF5B-4B68-B6D3-A2E30E267573}" srcOrd="0" destOrd="0" parTransId="{7992424F-2592-4B9A-9227-3996F2958304}" sibTransId="{BF7FD363-D899-441C-ABC0-4FBD8E15F930}"/>
    <dgm:cxn modelId="{A17B7EE2-2DEA-4177-834F-A7D1C721CBF0}" srcId="{987E16FF-F26D-455E-8B2D-3CA1C5286AE4}" destId="{865AFBFA-4D18-42F7-BCE1-CF1847791572}" srcOrd="1" destOrd="0" parTransId="{8D4E9867-48EC-4F64-B33A-F39587EFFF02}" sibTransId="{1EED8B4E-541F-408F-8398-8D5243EA3658}"/>
    <dgm:cxn modelId="{3FAACCEA-9267-1C43-A34D-129EE13A3BA6}" type="presOf" srcId="{5DBF7BC0-7C26-46EC-8B67-4D91F60E1181}" destId="{7776BF26-867E-0942-881D-484844A05D4D}" srcOrd="0" destOrd="0" presId="urn:microsoft.com/office/officeart/2005/8/layout/default"/>
    <dgm:cxn modelId="{C2520EFC-70C6-4FC5-BF23-D1201C147B7D}" srcId="{987E16FF-F26D-455E-8B2D-3CA1C5286AE4}" destId="{2E0BB274-2B39-467D-A20A-85CAF195269B}" srcOrd="3" destOrd="0" parTransId="{D714745C-82BC-46B5-A9E6-DA9D9C328EA8}" sibTransId="{96FDA780-8260-478C-B308-97F7E3EBE2AD}"/>
    <dgm:cxn modelId="{2438D38E-8BE5-F94A-B0F0-F68CF2F2516F}" type="presParOf" srcId="{86BE72EB-0881-2842-BC3B-2AED9DF53858}" destId="{091F358D-752F-FF4A-B612-08C552840690}" srcOrd="0" destOrd="0" presId="urn:microsoft.com/office/officeart/2005/8/layout/default"/>
    <dgm:cxn modelId="{0385D539-4B52-3141-91B9-E2798A8A2745}" type="presParOf" srcId="{86BE72EB-0881-2842-BC3B-2AED9DF53858}" destId="{1D9439A4-58EC-BE4C-9D24-2F0CAACB579E}" srcOrd="1" destOrd="0" presId="urn:microsoft.com/office/officeart/2005/8/layout/default"/>
    <dgm:cxn modelId="{8B99A045-D347-FD43-B09D-DD8EFCDEAB21}" type="presParOf" srcId="{86BE72EB-0881-2842-BC3B-2AED9DF53858}" destId="{DDBFB9B6-DB26-BD48-945E-7581F1C545AD}" srcOrd="2" destOrd="0" presId="urn:microsoft.com/office/officeart/2005/8/layout/default"/>
    <dgm:cxn modelId="{38C7E46A-1132-5143-BC2C-FE0BB4864ABB}" type="presParOf" srcId="{86BE72EB-0881-2842-BC3B-2AED9DF53858}" destId="{B794D408-6CF3-774B-9493-8CC229EE5E3A}" srcOrd="3" destOrd="0" presId="urn:microsoft.com/office/officeart/2005/8/layout/default"/>
    <dgm:cxn modelId="{196EADFD-C11C-8144-B49C-25AC25EDEC0F}" type="presParOf" srcId="{86BE72EB-0881-2842-BC3B-2AED9DF53858}" destId="{F36AF540-1BF1-DA47-BD59-D47BEE2CB7E5}" srcOrd="4" destOrd="0" presId="urn:microsoft.com/office/officeart/2005/8/layout/default"/>
    <dgm:cxn modelId="{261ED1FA-9E6B-CF49-8740-AAB3DFE5BA95}" type="presParOf" srcId="{86BE72EB-0881-2842-BC3B-2AED9DF53858}" destId="{D777065A-FFEF-2849-B8F9-3606C3B21F86}" srcOrd="5" destOrd="0" presId="urn:microsoft.com/office/officeart/2005/8/layout/default"/>
    <dgm:cxn modelId="{756709AC-D0FD-5C43-A0D0-C22B880B2D0A}" type="presParOf" srcId="{86BE72EB-0881-2842-BC3B-2AED9DF53858}" destId="{9EFFA556-622F-F048-B181-22021AB73FF2}" srcOrd="6" destOrd="0" presId="urn:microsoft.com/office/officeart/2005/8/layout/default"/>
    <dgm:cxn modelId="{9161B459-83B8-2044-BCB2-487040BAC846}" type="presParOf" srcId="{86BE72EB-0881-2842-BC3B-2AED9DF53858}" destId="{6493BA66-7654-1E46-AE12-AAF3DAD99544}" srcOrd="7" destOrd="0" presId="urn:microsoft.com/office/officeart/2005/8/layout/default"/>
    <dgm:cxn modelId="{D2991BD8-AA95-AB48-BD66-2FCA6F3C96EB}" type="presParOf" srcId="{86BE72EB-0881-2842-BC3B-2AED9DF53858}" destId="{FC58ED92-595C-2E4E-A692-1C5D7F87D79E}" srcOrd="8" destOrd="0" presId="urn:microsoft.com/office/officeart/2005/8/layout/default"/>
    <dgm:cxn modelId="{01CC96C8-1FAF-624C-A79B-871F5109A4AE}" type="presParOf" srcId="{86BE72EB-0881-2842-BC3B-2AED9DF53858}" destId="{4DE9EC0C-2E03-074C-B2BD-B503CFD28FFB}" srcOrd="9" destOrd="0" presId="urn:microsoft.com/office/officeart/2005/8/layout/default"/>
    <dgm:cxn modelId="{7E295B26-4ED1-1544-9FE6-ECA9D7BBFCE5}" type="presParOf" srcId="{86BE72EB-0881-2842-BC3B-2AED9DF53858}" destId="{645EE0FA-F7B3-0A48-B6B0-42B131E305AB}" srcOrd="10" destOrd="0" presId="urn:microsoft.com/office/officeart/2005/8/layout/default"/>
    <dgm:cxn modelId="{A81700C5-2A00-A44D-8F93-68CC8FB37C63}" type="presParOf" srcId="{86BE72EB-0881-2842-BC3B-2AED9DF53858}" destId="{4EA47C1B-FA5E-AC48-B9E6-A455B22D9914}" srcOrd="11" destOrd="0" presId="urn:microsoft.com/office/officeart/2005/8/layout/default"/>
    <dgm:cxn modelId="{BD97ECDA-56DD-0544-8402-6ABD11D0AB4F}" type="presParOf" srcId="{86BE72EB-0881-2842-BC3B-2AED9DF53858}" destId="{7776BF26-867E-0942-881D-484844A05D4D}" srcOrd="12" destOrd="0" presId="urn:microsoft.com/office/officeart/2005/8/layout/default"/>
    <dgm:cxn modelId="{B9754AEA-BB9F-AB48-AC2C-88C3B82EFB4B}" type="presParOf" srcId="{86BE72EB-0881-2842-BC3B-2AED9DF53858}" destId="{526B4378-8F01-0A47-BCBB-82C6E29ED166}" srcOrd="13" destOrd="0" presId="urn:microsoft.com/office/officeart/2005/8/layout/default"/>
    <dgm:cxn modelId="{E5983B53-9118-B243-BDEF-D5B953025560}" type="presParOf" srcId="{86BE72EB-0881-2842-BC3B-2AED9DF53858}" destId="{6726AD40-1747-6A4B-9AF9-0ADC30788B1D}" srcOrd="14" destOrd="0" presId="urn:microsoft.com/office/officeart/2005/8/layout/default"/>
    <dgm:cxn modelId="{74BB7D26-95E6-BE44-B1A8-10F23C201A52}" type="presParOf" srcId="{86BE72EB-0881-2842-BC3B-2AED9DF53858}" destId="{D92B98B1-BD5A-6143-BFE7-7DCAAEADE355}" srcOrd="15" destOrd="0" presId="urn:microsoft.com/office/officeart/2005/8/layout/default"/>
    <dgm:cxn modelId="{ECA7FA59-DD69-4E4B-AB26-E86C208B88B3}" type="presParOf" srcId="{86BE72EB-0881-2842-BC3B-2AED9DF53858}" destId="{47D7D436-4642-694E-870D-13974AEA3AD4}" srcOrd="16" destOrd="0" presId="urn:microsoft.com/office/officeart/2005/8/layout/default"/>
    <dgm:cxn modelId="{A835F58A-570A-CD43-B5E4-0F7E3C4E368E}" type="presParOf" srcId="{86BE72EB-0881-2842-BC3B-2AED9DF53858}" destId="{1200B3D5-2DEF-2344-9634-3C11F64FDA85}" srcOrd="17" destOrd="0" presId="urn:microsoft.com/office/officeart/2005/8/layout/default"/>
    <dgm:cxn modelId="{EB0FDF03-BF08-714F-89A4-EEDB8112D4D2}" type="presParOf" srcId="{86BE72EB-0881-2842-BC3B-2AED9DF53858}" destId="{2ACC9D7A-75A0-7F43-B3C4-A63DE8566D04}" srcOrd="1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50525D-2E12-4BEE-9F88-1529D2522926}" type="doc">
      <dgm:prSet loTypeId="urn:microsoft.com/office/officeart/2005/8/layout/hierarchy1" loCatId="hierarchy" qsTypeId="urn:microsoft.com/office/officeart/2005/8/quickstyle/simple1" qsCatId="simple" csTypeId="urn:microsoft.com/office/officeart/2005/8/colors/colorful5" csCatId="colorful"/>
      <dgm:spPr/>
      <dgm:t>
        <a:bodyPr/>
        <a:lstStyle/>
        <a:p>
          <a:endParaRPr lang="en-US"/>
        </a:p>
      </dgm:t>
    </dgm:pt>
    <dgm:pt modelId="{8DE146B5-8653-4A99-8185-24BAB44C1B1F}">
      <dgm:prSet/>
      <dgm:spPr/>
      <dgm:t>
        <a:bodyPr/>
        <a:lstStyle/>
        <a:p>
          <a:r>
            <a:rPr lang="es-ES"/>
            <a:t>diccionario monolingüe</a:t>
          </a:r>
          <a:endParaRPr lang="en-US"/>
        </a:p>
      </dgm:t>
    </dgm:pt>
    <dgm:pt modelId="{FA21F063-EB11-489B-B14F-117ABD856961}" type="parTrans" cxnId="{B9DF29C1-B7A8-4D52-A389-083CF4C2B0BC}">
      <dgm:prSet/>
      <dgm:spPr/>
      <dgm:t>
        <a:bodyPr/>
        <a:lstStyle/>
        <a:p>
          <a:endParaRPr lang="en-US"/>
        </a:p>
      </dgm:t>
    </dgm:pt>
    <dgm:pt modelId="{919EFA88-C57A-4329-9A38-BF7BDBCD0F1E}" type="sibTrans" cxnId="{B9DF29C1-B7A8-4D52-A389-083CF4C2B0BC}">
      <dgm:prSet/>
      <dgm:spPr/>
      <dgm:t>
        <a:bodyPr/>
        <a:lstStyle/>
        <a:p>
          <a:endParaRPr lang="en-US"/>
        </a:p>
      </dgm:t>
    </dgm:pt>
    <dgm:pt modelId="{C0A78211-451C-4521-AD80-D07C0100747A}">
      <dgm:prSet/>
      <dgm:spPr/>
      <dgm:t>
        <a:bodyPr/>
        <a:lstStyle/>
        <a:p>
          <a:r>
            <a:rPr lang="es-ES"/>
            <a:t>diccionario plurilingüe</a:t>
          </a:r>
          <a:endParaRPr lang="en-US"/>
        </a:p>
      </dgm:t>
    </dgm:pt>
    <dgm:pt modelId="{FAD66200-300E-4889-8A60-95AEF36D20C3}" type="parTrans" cxnId="{2492FD9E-3AB5-44F0-ABAA-C74718B872C9}">
      <dgm:prSet/>
      <dgm:spPr/>
      <dgm:t>
        <a:bodyPr/>
        <a:lstStyle/>
        <a:p>
          <a:endParaRPr lang="en-US"/>
        </a:p>
      </dgm:t>
    </dgm:pt>
    <dgm:pt modelId="{10B15D02-0CB1-4402-B627-6BE138B06291}" type="sibTrans" cxnId="{2492FD9E-3AB5-44F0-ABAA-C74718B872C9}">
      <dgm:prSet/>
      <dgm:spPr/>
      <dgm:t>
        <a:bodyPr/>
        <a:lstStyle/>
        <a:p>
          <a:endParaRPr lang="en-US"/>
        </a:p>
      </dgm:t>
    </dgm:pt>
    <dgm:pt modelId="{39245FE5-F627-C14D-BE68-F1C8FAD9F4A6}" type="pres">
      <dgm:prSet presAssocID="{8250525D-2E12-4BEE-9F88-1529D2522926}" presName="hierChild1" presStyleCnt="0">
        <dgm:presLayoutVars>
          <dgm:chPref val="1"/>
          <dgm:dir/>
          <dgm:animOne val="branch"/>
          <dgm:animLvl val="lvl"/>
          <dgm:resizeHandles/>
        </dgm:presLayoutVars>
      </dgm:prSet>
      <dgm:spPr/>
    </dgm:pt>
    <dgm:pt modelId="{F22808C2-C54F-9247-8187-B56FEC95B5EA}" type="pres">
      <dgm:prSet presAssocID="{8DE146B5-8653-4A99-8185-24BAB44C1B1F}" presName="hierRoot1" presStyleCnt="0"/>
      <dgm:spPr/>
    </dgm:pt>
    <dgm:pt modelId="{9D8C679B-3656-1346-B758-CB1B534A4356}" type="pres">
      <dgm:prSet presAssocID="{8DE146B5-8653-4A99-8185-24BAB44C1B1F}" presName="composite" presStyleCnt="0"/>
      <dgm:spPr/>
    </dgm:pt>
    <dgm:pt modelId="{D7B37BA2-8CA4-0B45-B290-4C0C1F0BA90C}" type="pres">
      <dgm:prSet presAssocID="{8DE146B5-8653-4A99-8185-24BAB44C1B1F}" presName="background" presStyleLbl="node0" presStyleIdx="0" presStyleCnt="2"/>
      <dgm:spPr/>
    </dgm:pt>
    <dgm:pt modelId="{36DC9CD9-489A-D04D-B9B3-5BED5F0D8E5D}" type="pres">
      <dgm:prSet presAssocID="{8DE146B5-8653-4A99-8185-24BAB44C1B1F}" presName="text" presStyleLbl="fgAcc0" presStyleIdx="0" presStyleCnt="2">
        <dgm:presLayoutVars>
          <dgm:chPref val="3"/>
        </dgm:presLayoutVars>
      </dgm:prSet>
      <dgm:spPr/>
    </dgm:pt>
    <dgm:pt modelId="{9F0A2C6F-E022-9540-928A-91819DDC8BE3}" type="pres">
      <dgm:prSet presAssocID="{8DE146B5-8653-4A99-8185-24BAB44C1B1F}" presName="hierChild2" presStyleCnt="0"/>
      <dgm:spPr/>
    </dgm:pt>
    <dgm:pt modelId="{4983DAFF-2C32-8F4A-8CA2-0F699CD3BAE5}" type="pres">
      <dgm:prSet presAssocID="{C0A78211-451C-4521-AD80-D07C0100747A}" presName="hierRoot1" presStyleCnt="0"/>
      <dgm:spPr/>
    </dgm:pt>
    <dgm:pt modelId="{6F7E4DA0-F290-1F45-B992-BE380DF5B900}" type="pres">
      <dgm:prSet presAssocID="{C0A78211-451C-4521-AD80-D07C0100747A}" presName="composite" presStyleCnt="0"/>
      <dgm:spPr/>
    </dgm:pt>
    <dgm:pt modelId="{810520B9-6BCA-AB48-80F9-465FB8F09326}" type="pres">
      <dgm:prSet presAssocID="{C0A78211-451C-4521-AD80-D07C0100747A}" presName="background" presStyleLbl="node0" presStyleIdx="1" presStyleCnt="2"/>
      <dgm:spPr/>
    </dgm:pt>
    <dgm:pt modelId="{82FFA9E1-FCA3-2449-9DB5-2D2F57EE610A}" type="pres">
      <dgm:prSet presAssocID="{C0A78211-451C-4521-AD80-D07C0100747A}" presName="text" presStyleLbl="fgAcc0" presStyleIdx="1" presStyleCnt="2">
        <dgm:presLayoutVars>
          <dgm:chPref val="3"/>
        </dgm:presLayoutVars>
      </dgm:prSet>
      <dgm:spPr/>
    </dgm:pt>
    <dgm:pt modelId="{543AC461-99EF-AE4E-8207-C7E0F860096C}" type="pres">
      <dgm:prSet presAssocID="{C0A78211-451C-4521-AD80-D07C0100747A}" presName="hierChild2" presStyleCnt="0"/>
      <dgm:spPr/>
    </dgm:pt>
  </dgm:ptLst>
  <dgm:cxnLst>
    <dgm:cxn modelId="{D264022F-913C-EE4F-B9D9-C0C91ADA9007}" type="presOf" srcId="{8DE146B5-8653-4A99-8185-24BAB44C1B1F}" destId="{36DC9CD9-489A-D04D-B9B3-5BED5F0D8E5D}" srcOrd="0" destOrd="0" presId="urn:microsoft.com/office/officeart/2005/8/layout/hierarchy1"/>
    <dgm:cxn modelId="{2492FD9E-3AB5-44F0-ABAA-C74718B872C9}" srcId="{8250525D-2E12-4BEE-9F88-1529D2522926}" destId="{C0A78211-451C-4521-AD80-D07C0100747A}" srcOrd="1" destOrd="0" parTransId="{FAD66200-300E-4889-8A60-95AEF36D20C3}" sibTransId="{10B15D02-0CB1-4402-B627-6BE138B06291}"/>
    <dgm:cxn modelId="{B9DF29C1-B7A8-4D52-A389-083CF4C2B0BC}" srcId="{8250525D-2E12-4BEE-9F88-1529D2522926}" destId="{8DE146B5-8653-4A99-8185-24BAB44C1B1F}" srcOrd="0" destOrd="0" parTransId="{FA21F063-EB11-489B-B14F-117ABD856961}" sibTransId="{919EFA88-C57A-4329-9A38-BF7BDBCD0F1E}"/>
    <dgm:cxn modelId="{4B885DC4-FD78-DB4B-8D75-3AF8FA65DA4C}" type="presOf" srcId="{C0A78211-451C-4521-AD80-D07C0100747A}" destId="{82FFA9E1-FCA3-2449-9DB5-2D2F57EE610A}" srcOrd="0" destOrd="0" presId="urn:microsoft.com/office/officeart/2005/8/layout/hierarchy1"/>
    <dgm:cxn modelId="{636713D7-7FF1-D942-8DCA-5A76A2D63405}" type="presOf" srcId="{8250525D-2E12-4BEE-9F88-1529D2522926}" destId="{39245FE5-F627-C14D-BE68-F1C8FAD9F4A6}" srcOrd="0" destOrd="0" presId="urn:microsoft.com/office/officeart/2005/8/layout/hierarchy1"/>
    <dgm:cxn modelId="{97D92559-2040-8F4F-9E37-C31733227DFD}" type="presParOf" srcId="{39245FE5-F627-C14D-BE68-F1C8FAD9F4A6}" destId="{F22808C2-C54F-9247-8187-B56FEC95B5EA}" srcOrd="0" destOrd="0" presId="urn:microsoft.com/office/officeart/2005/8/layout/hierarchy1"/>
    <dgm:cxn modelId="{95DF01EB-0B9D-F142-8BAB-1CDC99E9F885}" type="presParOf" srcId="{F22808C2-C54F-9247-8187-B56FEC95B5EA}" destId="{9D8C679B-3656-1346-B758-CB1B534A4356}" srcOrd="0" destOrd="0" presId="urn:microsoft.com/office/officeart/2005/8/layout/hierarchy1"/>
    <dgm:cxn modelId="{05A84327-0EBB-DA44-A3F8-E9A6DBDAB4F2}" type="presParOf" srcId="{9D8C679B-3656-1346-B758-CB1B534A4356}" destId="{D7B37BA2-8CA4-0B45-B290-4C0C1F0BA90C}" srcOrd="0" destOrd="0" presId="urn:microsoft.com/office/officeart/2005/8/layout/hierarchy1"/>
    <dgm:cxn modelId="{BF1B2986-06F2-8849-958D-D4A75617D18E}" type="presParOf" srcId="{9D8C679B-3656-1346-B758-CB1B534A4356}" destId="{36DC9CD9-489A-D04D-B9B3-5BED5F0D8E5D}" srcOrd="1" destOrd="0" presId="urn:microsoft.com/office/officeart/2005/8/layout/hierarchy1"/>
    <dgm:cxn modelId="{91355F7D-5D90-A14F-8DB6-167FAF616820}" type="presParOf" srcId="{F22808C2-C54F-9247-8187-B56FEC95B5EA}" destId="{9F0A2C6F-E022-9540-928A-91819DDC8BE3}" srcOrd="1" destOrd="0" presId="urn:microsoft.com/office/officeart/2005/8/layout/hierarchy1"/>
    <dgm:cxn modelId="{2BDC342E-0530-A44A-9E24-3267C8C59480}" type="presParOf" srcId="{39245FE5-F627-C14D-BE68-F1C8FAD9F4A6}" destId="{4983DAFF-2C32-8F4A-8CA2-0F699CD3BAE5}" srcOrd="1" destOrd="0" presId="urn:microsoft.com/office/officeart/2005/8/layout/hierarchy1"/>
    <dgm:cxn modelId="{5A3CD6F2-B475-C148-8D5C-9F6D552EFAEB}" type="presParOf" srcId="{4983DAFF-2C32-8F4A-8CA2-0F699CD3BAE5}" destId="{6F7E4DA0-F290-1F45-B992-BE380DF5B900}" srcOrd="0" destOrd="0" presId="urn:microsoft.com/office/officeart/2005/8/layout/hierarchy1"/>
    <dgm:cxn modelId="{E14C4227-02F5-5E4C-9B6D-68458E641C20}" type="presParOf" srcId="{6F7E4DA0-F290-1F45-B992-BE380DF5B900}" destId="{810520B9-6BCA-AB48-80F9-465FB8F09326}" srcOrd="0" destOrd="0" presId="urn:microsoft.com/office/officeart/2005/8/layout/hierarchy1"/>
    <dgm:cxn modelId="{4867679A-9BE6-F343-8809-50FEF989EECA}" type="presParOf" srcId="{6F7E4DA0-F290-1F45-B992-BE380DF5B900}" destId="{82FFA9E1-FCA3-2449-9DB5-2D2F57EE610A}" srcOrd="1" destOrd="0" presId="urn:microsoft.com/office/officeart/2005/8/layout/hierarchy1"/>
    <dgm:cxn modelId="{9354F7FF-A191-2747-9677-49276C44F81F}" type="presParOf" srcId="{4983DAFF-2C32-8F4A-8CA2-0F699CD3BAE5}" destId="{543AC461-99EF-AE4E-8207-C7E0F860096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1F358D-752F-FF4A-B612-08C552840690}">
      <dsp:nvSpPr>
        <dsp:cNvPr id="0" name=""/>
        <dsp:cNvSpPr/>
      </dsp:nvSpPr>
      <dsp:spPr>
        <a:xfrm>
          <a:off x="568734" y="1404"/>
          <a:ext cx="1825566" cy="1095339"/>
        </a:xfrm>
        <a:prstGeom prst="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S" sz="1700" kern="1200" dirty="0"/>
            <a:t>el número de lenguas </a:t>
          </a:r>
          <a:endParaRPr lang="en-US" sz="1700" kern="1200" dirty="0"/>
        </a:p>
      </dsp:txBody>
      <dsp:txXfrm>
        <a:off x="568734" y="1404"/>
        <a:ext cx="1825566" cy="1095339"/>
      </dsp:txXfrm>
    </dsp:sp>
    <dsp:sp modelId="{DDBFB9B6-DB26-BD48-945E-7581F1C545AD}">
      <dsp:nvSpPr>
        <dsp:cNvPr id="0" name=""/>
        <dsp:cNvSpPr/>
      </dsp:nvSpPr>
      <dsp:spPr>
        <a:xfrm>
          <a:off x="2576857" y="1404"/>
          <a:ext cx="1825566" cy="1095339"/>
        </a:xfrm>
        <a:prstGeom prst="rect">
          <a:avLst/>
        </a:prstGeom>
        <a:solidFill>
          <a:schemeClr val="accent5">
            <a:hueOff val="534237"/>
            <a:satOff val="-1085"/>
            <a:lumOff val="697"/>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S" sz="1700" kern="1200" dirty="0"/>
            <a:t>el eje temporal </a:t>
          </a:r>
          <a:endParaRPr lang="en-US" sz="1700" kern="1200" dirty="0"/>
        </a:p>
      </dsp:txBody>
      <dsp:txXfrm>
        <a:off x="2576857" y="1404"/>
        <a:ext cx="1825566" cy="1095339"/>
      </dsp:txXfrm>
    </dsp:sp>
    <dsp:sp modelId="{F36AF540-1BF1-DA47-BD59-D47BEE2CB7E5}">
      <dsp:nvSpPr>
        <dsp:cNvPr id="0" name=""/>
        <dsp:cNvSpPr/>
      </dsp:nvSpPr>
      <dsp:spPr>
        <a:xfrm>
          <a:off x="4584980" y="1404"/>
          <a:ext cx="1825566" cy="1095339"/>
        </a:xfrm>
        <a:prstGeom prst="rect">
          <a:avLst/>
        </a:prstGeom>
        <a:solidFill>
          <a:schemeClr val="accent5">
            <a:hueOff val="1068474"/>
            <a:satOff val="-2170"/>
            <a:lumOff val="1394"/>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S" sz="1700" kern="1200" dirty="0"/>
            <a:t>el material léxico registrado </a:t>
          </a:r>
          <a:endParaRPr lang="en-US" sz="1700" kern="1200" dirty="0"/>
        </a:p>
      </dsp:txBody>
      <dsp:txXfrm>
        <a:off x="4584980" y="1404"/>
        <a:ext cx="1825566" cy="1095339"/>
      </dsp:txXfrm>
    </dsp:sp>
    <dsp:sp modelId="{9EFFA556-622F-F048-B181-22021AB73FF2}">
      <dsp:nvSpPr>
        <dsp:cNvPr id="0" name=""/>
        <dsp:cNvSpPr/>
      </dsp:nvSpPr>
      <dsp:spPr>
        <a:xfrm>
          <a:off x="6593103" y="1404"/>
          <a:ext cx="1825566" cy="1095339"/>
        </a:xfrm>
        <a:prstGeom prst="rect">
          <a:avLst/>
        </a:prstGeom>
        <a:solidFill>
          <a:schemeClr val="accent5">
            <a:hueOff val="1602711"/>
            <a:satOff val="-3255"/>
            <a:lumOff val="209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S" sz="1700" kern="1200" dirty="0"/>
            <a:t>la densidad de la microestructura </a:t>
          </a:r>
          <a:endParaRPr lang="en-US" sz="1700" kern="1200" dirty="0"/>
        </a:p>
      </dsp:txBody>
      <dsp:txXfrm>
        <a:off x="6593103" y="1404"/>
        <a:ext cx="1825566" cy="1095339"/>
      </dsp:txXfrm>
    </dsp:sp>
    <dsp:sp modelId="{FC58ED92-595C-2E4E-A692-1C5D7F87D79E}">
      <dsp:nvSpPr>
        <dsp:cNvPr id="0" name=""/>
        <dsp:cNvSpPr/>
      </dsp:nvSpPr>
      <dsp:spPr>
        <a:xfrm>
          <a:off x="568734" y="1279300"/>
          <a:ext cx="1825566" cy="1095339"/>
        </a:xfrm>
        <a:prstGeom prst="rect">
          <a:avLst/>
        </a:prstGeom>
        <a:solidFill>
          <a:schemeClr val="accent5">
            <a:hueOff val="2136948"/>
            <a:satOff val="-4340"/>
            <a:lumOff val="2789"/>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S" sz="1700" kern="1200" dirty="0"/>
            <a:t>el criterio purista </a:t>
          </a:r>
          <a:endParaRPr lang="en-US" sz="1700" kern="1200" dirty="0"/>
        </a:p>
      </dsp:txBody>
      <dsp:txXfrm>
        <a:off x="568734" y="1279300"/>
        <a:ext cx="1825566" cy="1095339"/>
      </dsp:txXfrm>
    </dsp:sp>
    <dsp:sp modelId="{645EE0FA-F7B3-0A48-B6B0-42B131E305AB}">
      <dsp:nvSpPr>
        <dsp:cNvPr id="0" name=""/>
        <dsp:cNvSpPr/>
      </dsp:nvSpPr>
      <dsp:spPr>
        <a:xfrm>
          <a:off x="2576857" y="1279300"/>
          <a:ext cx="1825566" cy="1095339"/>
        </a:xfrm>
        <a:prstGeom prst="rect">
          <a:avLst/>
        </a:prstGeom>
        <a:solidFill>
          <a:schemeClr val="accent5">
            <a:hueOff val="2671185"/>
            <a:satOff val="-5424"/>
            <a:lumOff val="348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S" sz="1700" kern="1200" dirty="0"/>
            <a:t>el eje sintagmático y paradigmático </a:t>
          </a:r>
          <a:endParaRPr lang="en-US" sz="1700" kern="1200" dirty="0"/>
        </a:p>
      </dsp:txBody>
      <dsp:txXfrm>
        <a:off x="2576857" y="1279300"/>
        <a:ext cx="1825566" cy="1095339"/>
      </dsp:txXfrm>
    </dsp:sp>
    <dsp:sp modelId="{7776BF26-867E-0942-881D-484844A05D4D}">
      <dsp:nvSpPr>
        <dsp:cNvPr id="0" name=""/>
        <dsp:cNvSpPr/>
      </dsp:nvSpPr>
      <dsp:spPr>
        <a:xfrm>
          <a:off x="4584980" y="1279300"/>
          <a:ext cx="1825566" cy="1095339"/>
        </a:xfrm>
        <a:prstGeom prst="rect">
          <a:avLst/>
        </a:prstGeom>
        <a:solidFill>
          <a:schemeClr val="accent5">
            <a:hueOff val="3205422"/>
            <a:satOff val="-6509"/>
            <a:lumOff val="418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S" sz="1700" kern="1200" dirty="0"/>
            <a:t>la ordenación de las entradas </a:t>
          </a:r>
          <a:endParaRPr lang="en-US" sz="1700" kern="1200" dirty="0"/>
        </a:p>
      </dsp:txBody>
      <dsp:txXfrm>
        <a:off x="4584980" y="1279300"/>
        <a:ext cx="1825566" cy="1095339"/>
      </dsp:txXfrm>
    </dsp:sp>
    <dsp:sp modelId="{6726AD40-1747-6A4B-9AF9-0ADC30788B1D}">
      <dsp:nvSpPr>
        <dsp:cNvPr id="0" name=""/>
        <dsp:cNvSpPr/>
      </dsp:nvSpPr>
      <dsp:spPr>
        <a:xfrm>
          <a:off x="6593103" y="1279300"/>
          <a:ext cx="1825566" cy="1095339"/>
        </a:xfrm>
        <a:prstGeom prst="rect">
          <a:avLst/>
        </a:prstGeom>
        <a:solidFill>
          <a:schemeClr val="accent5">
            <a:hueOff val="3739659"/>
            <a:satOff val="-7594"/>
            <a:lumOff val="4881"/>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S" sz="1700" kern="1200" dirty="0"/>
            <a:t>la naturaleza pedagógica </a:t>
          </a:r>
          <a:endParaRPr lang="en-US" sz="1700" kern="1200" dirty="0"/>
        </a:p>
      </dsp:txBody>
      <dsp:txXfrm>
        <a:off x="6593103" y="1279300"/>
        <a:ext cx="1825566" cy="1095339"/>
      </dsp:txXfrm>
    </dsp:sp>
    <dsp:sp modelId="{47D7D436-4642-694E-870D-13974AEA3AD4}">
      <dsp:nvSpPr>
        <dsp:cNvPr id="0" name=""/>
        <dsp:cNvSpPr/>
      </dsp:nvSpPr>
      <dsp:spPr>
        <a:xfrm>
          <a:off x="2576857" y="2557197"/>
          <a:ext cx="1825566" cy="1095339"/>
        </a:xfrm>
        <a:prstGeom prst="rect">
          <a:avLst/>
        </a:prstGeom>
        <a:solidFill>
          <a:schemeClr val="accent5">
            <a:hueOff val="4273896"/>
            <a:satOff val="-8679"/>
            <a:lumOff val="557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S" sz="1700" kern="1200" dirty="0"/>
            <a:t>la extensión y el formato </a:t>
          </a:r>
          <a:endParaRPr lang="en-US" sz="1700" kern="1200" dirty="0"/>
        </a:p>
      </dsp:txBody>
      <dsp:txXfrm>
        <a:off x="2576857" y="2557197"/>
        <a:ext cx="1825566" cy="1095339"/>
      </dsp:txXfrm>
    </dsp:sp>
    <dsp:sp modelId="{2ACC9D7A-75A0-7F43-B3C4-A63DE8566D04}">
      <dsp:nvSpPr>
        <dsp:cNvPr id="0" name=""/>
        <dsp:cNvSpPr/>
      </dsp:nvSpPr>
      <dsp:spPr>
        <a:xfrm>
          <a:off x="4584980" y="2557197"/>
          <a:ext cx="1825566" cy="1095339"/>
        </a:xfrm>
        <a:prstGeom prst="rect">
          <a:avLst/>
        </a:prstGeom>
        <a:solidFill>
          <a:schemeClr val="accent5">
            <a:hueOff val="4808133"/>
            <a:satOff val="-9764"/>
            <a:lumOff val="627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S" sz="1700" kern="1200"/>
            <a:t>el soporte</a:t>
          </a:r>
          <a:endParaRPr lang="en-US" sz="1700" kern="1200"/>
        </a:p>
      </dsp:txBody>
      <dsp:txXfrm>
        <a:off x="4584980" y="2557197"/>
        <a:ext cx="1825566" cy="10953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B37BA2-8CA4-0B45-B290-4C0C1F0BA90C}">
      <dsp:nvSpPr>
        <dsp:cNvPr id="0" name=""/>
        <dsp:cNvSpPr/>
      </dsp:nvSpPr>
      <dsp:spPr>
        <a:xfrm>
          <a:off x="1097" y="401103"/>
          <a:ext cx="3850804" cy="2445260"/>
        </a:xfrm>
        <a:prstGeom prst="roundRect">
          <a:avLst>
            <a:gd name="adj" fmla="val 10000"/>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DC9CD9-489A-D04D-B9B3-5BED5F0D8E5D}">
      <dsp:nvSpPr>
        <dsp:cNvPr id="0" name=""/>
        <dsp:cNvSpPr/>
      </dsp:nvSpPr>
      <dsp:spPr>
        <a:xfrm>
          <a:off x="428964" y="807577"/>
          <a:ext cx="3850804" cy="2445260"/>
        </a:xfrm>
        <a:prstGeom prst="roundRect">
          <a:avLst>
            <a:gd name="adj" fmla="val 10000"/>
          </a:avLst>
        </a:prstGeom>
        <a:solidFill>
          <a:schemeClr val="lt1">
            <a:alpha val="90000"/>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s-ES" sz="4500" kern="1200"/>
            <a:t>diccionario monolingüe</a:t>
          </a:r>
          <a:endParaRPr lang="en-US" sz="4500" kern="1200"/>
        </a:p>
      </dsp:txBody>
      <dsp:txXfrm>
        <a:off x="500583" y="879196"/>
        <a:ext cx="3707566" cy="2302022"/>
      </dsp:txXfrm>
    </dsp:sp>
    <dsp:sp modelId="{810520B9-6BCA-AB48-80F9-465FB8F09326}">
      <dsp:nvSpPr>
        <dsp:cNvPr id="0" name=""/>
        <dsp:cNvSpPr/>
      </dsp:nvSpPr>
      <dsp:spPr>
        <a:xfrm>
          <a:off x="4707635" y="401103"/>
          <a:ext cx="3850804" cy="2445260"/>
        </a:xfrm>
        <a:prstGeom prst="roundRect">
          <a:avLst>
            <a:gd name="adj" fmla="val 10000"/>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FFA9E1-FCA3-2449-9DB5-2D2F57EE610A}">
      <dsp:nvSpPr>
        <dsp:cNvPr id="0" name=""/>
        <dsp:cNvSpPr/>
      </dsp:nvSpPr>
      <dsp:spPr>
        <a:xfrm>
          <a:off x="5135502" y="807577"/>
          <a:ext cx="3850804" cy="2445260"/>
        </a:xfrm>
        <a:prstGeom prst="roundRect">
          <a:avLst>
            <a:gd name="adj" fmla="val 10000"/>
          </a:avLst>
        </a:prstGeom>
        <a:solidFill>
          <a:schemeClr val="lt1">
            <a:alpha val="90000"/>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s-ES" sz="4500" kern="1200"/>
            <a:t>diccionario plurilingüe</a:t>
          </a:r>
          <a:endParaRPr lang="en-US" sz="4500" kern="1200"/>
        </a:p>
      </dsp:txBody>
      <dsp:txXfrm>
        <a:off x="5207121" y="879196"/>
        <a:ext cx="3707566" cy="230202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cs-CZ"/>
              <a:t>Kliknutím lze upravit styl.</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52DC487C-4604-4847-AF75-D166C6CD7384}" type="datetimeFigureOut">
              <a:rPr lang="cs-CZ" smtClean="0"/>
              <a:t>21.04.2021</a:t>
            </a:fld>
            <a:endParaRPr lang="cs-CZ"/>
          </a:p>
        </p:txBody>
      </p:sp>
      <p:sp>
        <p:nvSpPr>
          <p:cNvPr id="5" name="Footer Placeholder 4"/>
          <p:cNvSpPr>
            <a:spLocks noGrp="1"/>
          </p:cNvSpPr>
          <p:nvPr>
            <p:ph type="ftr" sz="quarter" idx="11"/>
          </p:nvPr>
        </p:nvSpPr>
        <p:spPr/>
        <p:txBody>
          <a:bodyPr/>
          <a:lstStyle/>
          <a:p>
            <a:endParaRPr lang="cs-CZ"/>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BF2E3DF2-0FBA-3147-81C1-E1FD9AACA4B2}" type="slidenum">
              <a:rPr lang="cs-CZ" smtClean="0"/>
              <a:t>‹#›</a:t>
            </a:fld>
            <a:endParaRPr lang="cs-CZ"/>
          </a:p>
        </p:txBody>
      </p:sp>
    </p:spTree>
    <p:extLst>
      <p:ext uri="{BB962C8B-B14F-4D97-AF65-F5344CB8AC3E}">
        <p14:creationId xmlns:p14="http://schemas.microsoft.com/office/powerpoint/2010/main" val="318961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cs-CZ"/>
              <a:t>Kliknutím lze upravit styl.</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52DC487C-4604-4847-AF75-D166C6CD7384}" type="datetimeFigureOut">
              <a:rPr lang="cs-CZ" smtClean="0"/>
              <a:t>21.04.2021</a:t>
            </a:fld>
            <a:endParaRPr lang="cs-CZ"/>
          </a:p>
        </p:txBody>
      </p:sp>
      <p:sp>
        <p:nvSpPr>
          <p:cNvPr id="5" name="Footer Placeholder 4"/>
          <p:cNvSpPr>
            <a:spLocks noGrp="1"/>
          </p:cNvSpPr>
          <p:nvPr>
            <p:ph type="ftr" sz="quarter" idx="11"/>
          </p:nvPr>
        </p:nvSpPr>
        <p:spPr/>
        <p:txBody>
          <a:bodyPr/>
          <a:lstStyle/>
          <a:p>
            <a:endParaRPr lang="cs-CZ"/>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F2E3DF2-0FBA-3147-81C1-E1FD9AACA4B2}" type="slidenum">
              <a:rPr lang="cs-CZ" smtClean="0"/>
              <a:t>‹#›</a:t>
            </a:fld>
            <a:endParaRPr lang="cs-CZ"/>
          </a:p>
        </p:txBody>
      </p:sp>
    </p:spTree>
    <p:extLst>
      <p:ext uri="{BB962C8B-B14F-4D97-AF65-F5344CB8AC3E}">
        <p14:creationId xmlns:p14="http://schemas.microsoft.com/office/powerpoint/2010/main" val="734684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cs-CZ"/>
              <a:t>Kliknutím lze upravit styl.</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52DC487C-4604-4847-AF75-D166C6CD7384}" type="datetimeFigureOut">
              <a:rPr lang="cs-CZ" smtClean="0"/>
              <a:t>21.04.2021</a:t>
            </a:fld>
            <a:endParaRPr lang="cs-CZ"/>
          </a:p>
        </p:txBody>
      </p:sp>
      <p:sp>
        <p:nvSpPr>
          <p:cNvPr id="5" name="Footer Placeholder 4"/>
          <p:cNvSpPr>
            <a:spLocks noGrp="1"/>
          </p:cNvSpPr>
          <p:nvPr>
            <p:ph type="ftr" sz="quarter" idx="11"/>
          </p:nvPr>
        </p:nvSpPr>
        <p:spPr/>
        <p:txBody>
          <a:bodyPr/>
          <a:lstStyle/>
          <a:p>
            <a:endParaRPr lang="cs-CZ"/>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F2E3DF2-0FBA-3147-81C1-E1FD9AACA4B2}" type="slidenum">
              <a:rPr lang="cs-CZ" smtClean="0"/>
              <a:t>‹#›</a:t>
            </a:fld>
            <a:endParaRPr lang="cs-CZ"/>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6049118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cs-CZ"/>
              <a:t>Kliknutím lze upravit styl.</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a:t>Po kliknutí můžete upravovat styly textu v předloze.</a:t>
            </a:r>
          </a:p>
        </p:txBody>
      </p:sp>
      <p:sp>
        <p:nvSpPr>
          <p:cNvPr id="5" name="Date Placeholder 4"/>
          <p:cNvSpPr>
            <a:spLocks noGrp="1"/>
          </p:cNvSpPr>
          <p:nvPr>
            <p:ph type="dt" sz="half" idx="10"/>
          </p:nvPr>
        </p:nvSpPr>
        <p:spPr/>
        <p:txBody>
          <a:bodyPr/>
          <a:lstStyle/>
          <a:p>
            <a:fld id="{52DC487C-4604-4847-AF75-D166C6CD7384}" type="datetimeFigureOut">
              <a:rPr lang="cs-CZ" smtClean="0"/>
              <a:t>21.04.2021</a:t>
            </a:fld>
            <a:endParaRPr lang="cs-CZ"/>
          </a:p>
        </p:txBody>
      </p:sp>
      <p:sp>
        <p:nvSpPr>
          <p:cNvPr id="6" name="Footer Placeholder 5"/>
          <p:cNvSpPr>
            <a:spLocks noGrp="1"/>
          </p:cNvSpPr>
          <p:nvPr>
            <p:ph type="ftr" sz="quarter" idx="11"/>
          </p:nvPr>
        </p:nvSpPr>
        <p:spPr/>
        <p:txBody>
          <a:bodyPr/>
          <a:lstStyle/>
          <a:p>
            <a:endParaRPr lang="cs-CZ"/>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F2E3DF2-0FBA-3147-81C1-E1FD9AACA4B2}" type="slidenum">
              <a:rPr lang="cs-CZ" smtClean="0"/>
              <a:t>‹#›</a:t>
            </a:fld>
            <a:endParaRPr lang="cs-CZ"/>
          </a:p>
        </p:txBody>
      </p:sp>
    </p:spTree>
    <p:extLst>
      <p:ext uri="{BB962C8B-B14F-4D97-AF65-F5344CB8AC3E}">
        <p14:creationId xmlns:p14="http://schemas.microsoft.com/office/powerpoint/2010/main" val="11214790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cs-CZ"/>
              <a:t>Kliknutím lze upravit styl.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a:t>Po kliknutí můžete upravovat styly textu v předloze.</a:t>
            </a:r>
          </a:p>
        </p:txBody>
      </p:sp>
      <p:sp>
        <p:nvSpPr>
          <p:cNvPr id="5" name="Date Placeholder 4"/>
          <p:cNvSpPr>
            <a:spLocks noGrp="1"/>
          </p:cNvSpPr>
          <p:nvPr>
            <p:ph type="dt" sz="half" idx="10"/>
          </p:nvPr>
        </p:nvSpPr>
        <p:spPr/>
        <p:txBody>
          <a:bodyPr/>
          <a:lstStyle/>
          <a:p>
            <a:fld id="{52DC487C-4604-4847-AF75-D166C6CD7384}" type="datetimeFigureOut">
              <a:rPr lang="cs-CZ" smtClean="0"/>
              <a:t>21.04.2021</a:t>
            </a:fld>
            <a:endParaRPr lang="cs-CZ"/>
          </a:p>
        </p:txBody>
      </p:sp>
      <p:sp>
        <p:nvSpPr>
          <p:cNvPr id="6" name="Footer Placeholder 5"/>
          <p:cNvSpPr>
            <a:spLocks noGrp="1"/>
          </p:cNvSpPr>
          <p:nvPr>
            <p:ph type="ftr" sz="quarter" idx="11"/>
          </p:nvPr>
        </p:nvSpPr>
        <p:spPr/>
        <p:txBody>
          <a:bodyPr/>
          <a:lstStyle/>
          <a:p>
            <a:endParaRPr lang="cs-CZ"/>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F2E3DF2-0FBA-3147-81C1-E1FD9AACA4B2}" type="slidenum">
              <a:rPr lang="cs-CZ" smtClean="0"/>
              <a:t>‹#›</a:t>
            </a:fld>
            <a:endParaRPr lang="cs-CZ"/>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426675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cs-CZ"/>
              <a:t>Kliknutím lze upravit styl.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a:t>Po kliknutí můžete upravovat styly textu v předloze.</a:t>
            </a:r>
          </a:p>
        </p:txBody>
      </p:sp>
      <p:sp>
        <p:nvSpPr>
          <p:cNvPr id="5" name="Date Placeholder 4"/>
          <p:cNvSpPr>
            <a:spLocks noGrp="1"/>
          </p:cNvSpPr>
          <p:nvPr>
            <p:ph type="dt" sz="half" idx="10"/>
          </p:nvPr>
        </p:nvSpPr>
        <p:spPr/>
        <p:txBody>
          <a:bodyPr/>
          <a:lstStyle/>
          <a:p>
            <a:fld id="{52DC487C-4604-4847-AF75-D166C6CD7384}" type="datetimeFigureOut">
              <a:rPr lang="cs-CZ" smtClean="0"/>
              <a:t>21.04.2021</a:t>
            </a:fld>
            <a:endParaRPr lang="cs-CZ"/>
          </a:p>
        </p:txBody>
      </p:sp>
      <p:sp>
        <p:nvSpPr>
          <p:cNvPr id="6" name="Footer Placeholder 5"/>
          <p:cNvSpPr>
            <a:spLocks noGrp="1"/>
          </p:cNvSpPr>
          <p:nvPr>
            <p:ph type="ftr" sz="quarter" idx="11"/>
          </p:nvPr>
        </p:nvSpPr>
        <p:spPr/>
        <p:txBody>
          <a:bodyPr/>
          <a:lstStyle/>
          <a:p>
            <a:endParaRPr lang="cs-CZ"/>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F2E3DF2-0FBA-3147-81C1-E1FD9AACA4B2}" type="slidenum">
              <a:rPr lang="cs-CZ" smtClean="0"/>
              <a:t>‹#›</a:t>
            </a:fld>
            <a:endParaRPr lang="cs-CZ"/>
          </a:p>
        </p:txBody>
      </p:sp>
    </p:spTree>
    <p:extLst>
      <p:ext uri="{BB962C8B-B14F-4D97-AF65-F5344CB8AC3E}">
        <p14:creationId xmlns:p14="http://schemas.microsoft.com/office/powerpoint/2010/main" val="14858002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52DC487C-4604-4847-AF75-D166C6CD7384}" type="datetimeFigureOut">
              <a:rPr lang="cs-CZ" smtClean="0"/>
              <a:t>21.04.2021</a:t>
            </a:fld>
            <a:endParaRPr lang="cs-CZ"/>
          </a:p>
        </p:txBody>
      </p:sp>
      <p:sp>
        <p:nvSpPr>
          <p:cNvPr id="5" name="Footer Placeholder 4"/>
          <p:cNvSpPr>
            <a:spLocks noGrp="1"/>
          </p:cNvSpPr>
          <p:nvPr>
            <p:ph type="ftr" sz="quarter" idx="11"/>
          </p:nvPr>
        </p:nvSpPr>
        <p:spPr/>
        <p:txBody>
          <a:bodyPr/>
          <a:lstStyle/>
          <a:p>
            <a:endParaRPr lang="cs-CZ"/>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F2E3DF2-0FBA-3147-81C1-E1FD9AACA4B2}" type="slidenum">
              <a:rPr lang="cs-CZ" smtClean="0"/>
              <a:t>‹#›</a:t>
            </a:fld>
            <a:endParaRPr lang="cs-CZ"/>
          </a:p>
        </p:txBody>
      </p:sp>
    </p:spTree>
    <p:extLst>
      <p:ext uri="{BB962C8B-B14F-4D97-AF65-F5344CB8AC3E}">
        <p14:creationId xmlns:p14="http://schemas.microsoft.com/office/powerpoint/2010/main" val="38441957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cs-CZ"/>
              <a:t>Kliknutím lze upravit styl.</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52DC487C-4604-4847-AF75-D166C6CD7384}" type="datetimeFigureOut">
              <a:rPr lang="cs-CZ" smtClean="0"/>
              <a:t>21.04.2021</a:t>
            </a:fld>
            <a:endParaRPr lang="cs-CZ"/>
          </a:p>
        </p:txBody>
      </p:sp>
      <p:sp>
        <p:nvSpPr>
          <p:cNvPr id="5" name="Footer Placeholder 4"/>
          <p:cNvSpPr>
            <a:spLocks noGrp="1"/>
          </p:cNvSpPr>
          <p:nvPr>
            <p:ph type="ftr" sz="quarter" idx="11"/>
          </p:nvPr>
        </p:nvSpPr>
        <p:spPr/>
        <p:txBody>
          <a:bodyPr/>
          <a:lstStyle/>
          <a:p>
            <a:endParaRPr lang="cs-CZ"/>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F2E3DF2-0FBA-3147-81C1-E1FD9AACA4B2}" type="slidenum">
              <a:rPr lang="cs-CZ" smtClean="0"/>
              <a:t>‹#›</a:t>
            </a:fld>
            <a:endParaRPr lang="cs-CZ"/>
          </a:p>
        </p:txBody>
      </p:sp>
    </p:spTree>
    <p:extLst>
      <p:ext uri="{BB962C8B-B14F-4D97-AF65-F5344CB8AC3E}">
        <p14:creationId xmlns:p14="http://schemas.microsoft.com/office/powerpoint/2010/main" val="990766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cs-CZ"/>
              <a:t>Kliknutím lze upravit styl.</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52DC487C-4604-4847-AF75-D166C6CD7384}" type="datetimeFigureOut">
              <a:rPr lang="cs-CZ" smtClean="0"/>
              <a:t>21.04.2021</a:t>
            </a:fld>
            <a:endParaRPr lang="cs-CZ"/>
          </a:p>
        </p:txBody>
      </p:sp>
      <p:sp>
        <p:nvSpPr>
          <p:cNvPr id="5" name="Footer Placeholder 4"/>
          <p:cNvSpPr>
            <a:spLocks noGrp="1"/>
          </p:cNvSpPr>
          <p:nvPr>
            <p:ph type="ftr" sz="quarter" idx="11"/>
          </p:nvPr>
        </p:nvSpPr>
        <p:spPr/>
        <p:txBody>
          <a:bodyPr/>
          <a:lstStyle/>
          <a:p>
            <a:endParaRPr lang="cs-CZ"/>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F2E3DF2-0FBA-3147-81C1-E1FD9AACA4B2}" type="slidenum">
              <a:rPr lang="cs-CZ" smtClean="0"/>
              <a:t>‹#›</a:t>
            </a:fld>
            <a:endParaRPr lang="cs-CZ"/>
          </a:p>
        </p:txBody>
      </p:sp>
    </p:spTree>
    <p:extLst>
      <p:ext uri="{BB962C8B-B14F-4D97-AF65-F5344CB8AC3E}">
        <p14:creationId xmlns:p14="http://schemas.microsoft.com/office/powerpoint/2010/main" val="3715967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52DC487C-4604-4847-AF75-D166C6CD7384}" type="datetimeFigureOut">
              <a:rPr lang="cs-CZ" smtClean="0"/>
              <a:t>21.04.2021</a:t>
            </a:fld>
            <a:endParaRPr lang="cs-CZ"/>
          </a:p>
        </p:txBody>
      </p:sp>
      <p:sp>
        <p:nvSpPr>
          <p:cNvPr id="5" name="Footer Placeholder 4"/>
          <p:cNvSpPr>
            <a:spLocks noGrp="1"/>
          </p:cNvSpPr>
          <p:nvPr>
            <p:ph type="ftr" sz="quarter" idx="11"/>
          </p:nvPr>
        </p:nvSpPr>
        <p:spPr/>
        <p:txBody>
          <a:bodyPr/>
          <a:lstStyle/>
          <a:p>
            <a:endParaRPr lang="cs-CZ"/>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F2E3DF2-0FBA-3147-81C1-E1FD9AACA4B2}" type="slidenum">
              <a:rPr lang="cs-CZ" smtClean="0"/>
              <a:t>‹#›</a:t>
            </a:fld>
            <a:endParaRPr lang="cs-CZ"/>
          </a:p>
        </p:txBody>
      </p:sp>
    </p:spTree>
    <p:extLst>
      <p:ext uri="{BB962C8B-B14F-4D97-AF65-F5344CB8AC3E}">
        <p14:creationId xmlns:p14="http://schemas.microsoft.com/office/powerpoint/2010/main" val="1836731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52DC487C-4604-4847-AF75-D166C6CD7384}" type="datetimeFigureOut">
              <a:rPr lang="cs-CZ" smtClean="0"/>
              <a:t>21.04.2021</a:t>
            </a:fld>
            <a:endParaRPr lang="cs-CZ"/>
          </a:p>
        </p:txBody>
      </p:sp>
      <p:sp>
        <p:nvSpPr>
          <p:cNvPr id="6" name="Footer Placeholder 5"/>
          <p:cNvSpPr>
            <a:spLocks noGrp="1"/>
          </p:cNvSpPr>
          <p:nvPr>
            <p:ph type="ftr" sz="quarter" idx="11"/>
          </p:nvPr>
        </p:nvSpPr>
        <p:spPr/>
        <p:txBody>
          <a:bodyPr/>
          <a:lstStyle/>
          <a:p>
            <a:endParaRPr lang="cs-CZ"/>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BF2E3DF2-0FBA-3147-81C1-E1FD9AACA4B2}" type="slidenum">
              <a:rPr lang="cs-CZ" smtClean="0"/>
              <a:t>‹#›</a:t>
            </a:fld>
            <a:endParaRPr lang="cs-CZ"/>
          </a:p>
        </p:txBody>
      </p:sp>
    </p:spTree>
    <p:extLst>
      <p:ext uri="{BB962C8B-B14F-4D97-AF65-F5344CB8AC3E}">
        <p14:creationId xmlns:p14="http://schemas.microsoft.com/office/powerpoint/2010/main" val="2751001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cs-CZ"/>
              <a:t>Kliknutím lze upravit styl.</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52DC487C-4604-4847-AF75-D166C6CD7384}" type="datetimeFigureOut">
              <a:rPr lang="cs-CZ" smtClean="0"/>
              <a:t>21.04.2021</a:t>
            </a:fld>
            <a:endParaRPr lang="cs-CZ"/>
          </a:p>
        </p:txBody>
      </p:sp>
      <p:sp>
        <p:nvSpPr>
          <p:cNvPr id="8" name="Footer Placeholder 7"/>
          <p:cNvSpPr>
            <a:spLocks noGrp="1"/>
          </p:cNvSpPr>
          <p:nvPr>
            <p:ph type="ftr" sz="quarter" idx="11"/>
          </p:nvPr>
        </p:nvSpPr>
        <p:spPr/>
        <p:txBody>
          <a:bodyPr/>
          <a:lstStyle/>
          <a:p>
            <a:endParaRPr lang="cs-CZ"/>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BF2E3DF2-0FBA-3147-81C1-E1FD9AACA4B2}" type="slidenum">
              <a:rPr lang="cs-CZ" smtClean="0"/>
              <a:t>‹#›</a:t>
            </a:fld>
            <a:endParaRPr lang="cs-CZ"/>
          </a:p>
        </p:txBody>
      </p:sp>
    </p:spTree>
    <p:extLst>
      <p:ext uri="{BB962C8B-B14F-4D97-AF65-F5344CB8AC3E}">
        <p14:creationId xmlns:p14="http://schemas.microsoft.com/office/powerpoint/2010/main" val="1305022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52DC487C-4604-4847-AF75-D166C6CD7384}" type="datetimeFigureOut">
              <a:rPr lang="cs-CZ" smtClean="0"/>
              <a:t>21.04.2021</a:t>
            </a:fld>
            <a:endParaRPr lang="cs-CZ"/>
          </a:p>
        </p:txBody>
      </p:sp>
      <p:sp>
        <p:nvSpPr>
          <p:cNvPr id="4" name="Footer Placeholder 3"/>
          <p:cNvSpPr>
            <a:spLocks noGrp="1"/>
          </p:cNvSpPr>
          <p:nvPr>
            <p:ph type="ftr" sz="quarter" idx="11"/>
          </p:nvPr>
        </p:nvSpPr>
        <p:spPr/>
        <p:txBody>
          <a:bodyPr/>
          <a:lstStyle/>
          <a:p>
            <a:endParaRPr lang="cs-CZ"/>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F2E3DF2-0FBA-3147-81C1-E1FD9AACA4B2}" type="slidenum">
              <a:rPr lang="cs-CZ" smtClean="0"/>
              <a:t>‹#›</a:t>
            </a:fld>
            <a:endParaRPr lang="cs-CZ"/>
          </a:p>
        </p:txBody>
      </p:sp>
    </p:spTree>
    <p:extLst>
      <p:ext uri="{BB962C8B-B14F-4D97-AF65-F5344CB8AC3E}">
        <p14:creationId xmlns:p14="http://schemas.microsoft.com/office/powerpoint/2010/main" val="2592820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DC487C-4604-4847-AF75-D166C6CD7384}" type="datetimeFigureOut">
              <a:rPr lang="cs-CZ" smtClean="0"/>
              <a:t>21.04.2021</a:t>
            </a:fld>
            <a:endParaRPr lang="cs-CZ"/>
          </a:p>
        </p:txBody>
      </p:sp>
      <p:sp>
        <p:nvSpPr>
          <p:cNvPr id="3" name="Footer Placeholder 2"/>
          <p:cNvSpPr>
            <a:spLocks noGrp="1"/>
          </p:cNvSpPr>
          <p:nvPr>
            <p:ph type="ftr" sz="quarter" idx="11"/>
          </p:nvPr>
        </p:nvSpPr>
        <p:spPr/>
        <p:txBody>
          <a:bodyPr/>
          <a:lstStyle/>
          <a:p>
            <a:endParaRPr lang="cs-CZ"/>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F2E3DF2-0FBA-3147-81C1-E1FD9AACA4B2}" type="slidenum">
              <a:rPr lang="cs-CZ" smtClean="0"/>
              <a:t>‹#›</a:t>
            </a:fld>
            <a:endParaRPr lang="cs-CZ"/>
          </a:p>
        </p:txBody>
      </p:sp>
    </p:spTree>
    <p:extLst>
      <p:ext uri="{BB962C8B-B14F-4D97-AF65-F5344CB8AC3E}">
        <p14:creationId xmlns:p14="http://schemas.microsoft.com/office/powerpoint/2010/main" val="345923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cs-CZ"/>
              <a:t>Kliknutím lze upravit styl.</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52DC487C-4604-4847-AF75-D166C6CD7384}" type="datetimeFigureOut">
              <a:rPr lang="cs-CZ" smtClean="0"/>
              <a:t>21.04.2021</a:t>
            </a:fld>
            <a:endParaRPr lang="cs-CZ"/>
          </a:p>
        </p:txBody>
      </p:sp>
      <p:sp>
        <p:nvSpPr>
          <p:cNvPr id="6" name="Footer Placeholder 5"/>
          <p:cNvSpPr>
            <a:spLocks noGrp="1"/>
          </p:cNvSpPr>
          <p:nvPr>
            <p:ph type="ftr" sz="quarter" idx="11"/>
          </p:nvPr>
        </p:nvSpPr>
        <p:spPr/>
        <p:txBody>
          <a:bodyPr/>
          <a:lstStyle/>
          <a:p>
            <a:endParaRPr lang="cs-CZ"/>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F2E3DF2-0FBA-3147-81C1-E1FD9AACA4B2}" type="slidenum">
              <a:rPr lang="cs-CZ" smtClean="0"/>
              <a:t>‹#›</a:t>
            </a:fld>
            <a:endParaRPr lang="cs-CZ"/>
          </a:p>
        </p:txBody>
      </p:sp>
    </p:spTree>
    <p:extLst>
      <p:ext uri="{BB962C8B-B14F-4D97-AF65-F5344CB8AC3E}">
        <p14:creationId xmlns:p14="http://schemas.microsoft.com/office/powerpoint/2010/main" val="4227432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52DC487C-4604-4847-AF75-D166C6CD7384}" type="datetimeFigureOut">
              <a:rPr lang="cs-CZ" smtClean="0"/>
              <a:t>21.04.2021</a:t>
            </a:fld>
            <a:endParaRPr lang="cs-CZ"/>
          </a:p>
        </p:txBody>
      </p:sp>
      <p:sp>
        <p:nvSpPr>
          <p:cNvPr id="6" name="Footer Placeholder 5"/>
          <p:cNvSpPr>
            <a:spLocks noGrp="1"/>
          </p:cNvSpPr>
          <p:nvPr>
            <p:ph type="ftr" sz="quarter" idx="11"/>
          </p:nvPr>
        </p:nvSpPr>
        <p:spPr/>
        <p:txBody>
          <a:bodyPr/>
          <a:lstStyle/>
          <a:p>
            <a:endParaRPr lang="cs-CZ"/>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F2E3DF2-0FBA-3147-81C1-E1FD9AACA4B2}" type="slidenum">
              <a:rPr lang="cs-CZ" smtClean="0"/>
              <a:t>‹#›</a:t>
            </a:fld>
            <a:endParaRPr lang="cs-CZ"/>
          </a:p>
        </p:txBody>
      </p:sp>
    </p:spTree>
    <p:extLst>
      <p:ext uri="{BB962C8B-B14F-4D97-AF65-F5344CB8AC3E}">
        <p14:creationId xmlns:p14="http://schemas.microsoft.com/office/powerpoint/2010/main" val="3777494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cs-CZ"/>
              <a:t>Kliknutím lze upravit styl.</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52DC487C-4604-4847-AF75-D166C6CD7384}" type="datetimeFigureOut">
              <a:rPr lang="cs-CZ" smtClean="0"/>
              <a:t>21.04.2021</a:t>
            </a:fld>
            <a:endParaRPr lang="cs-CZ"/>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cs-CZ"/>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BF2E3DF2-0FBA-3147-81C1-E1FD9AACA4B2}" type="slidenum">
              <a:rPr lang="cs-CZ" smtClean="0"/>
              <a:t>‹#›</a:t>
            </a:fld>
            <a:endParaRPr lang="cs-CZ"/>
          </a:p>
        </p:txBody>
      </p:sp>
    </p:spTree>
    <p:extLst>
      <p:ext uri="{BB962C8B-B14F-4D97-AF65-F5344CB8AC3E}">
        <p14:creationId xmlns:p14="http://schemas.microsoft.com/office/powerpoint/2010/main" val="3657475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ebfrl.rae.es/DH/org/login/Inicio.view;jsessionid=00EC52A4FBBFFD0B4EBD91D3014482A9" TargetMode="External"/><Relationship Id="rId2" Type="http://schemas.openxmlformats.org/officeDocument/2006/relationships/hyperlink" Target="https://webfrl.rae.es/DH.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bdme.iatext.es/Introduccion" TargetMode="External"/><Relationship Id="rId2" Type="http://schemas.openxmlformats.org/officeDocument/2006/relationships/hyperlink" Target="http://adesse.uvigo.e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cemc.colmex.mx/" TargetMode="External"/><Relationship Id="rId2" Type="http://schemas.openxmlformats.org/officeDocument/2006/relationships/hyperlink" Target="https://www.rae.es/banco-de-datos" TargetMode="External"/><Relationship Id="rId1" Type="http://schemas.openxmlformats.org/officeDocument/2006/relationships/slideLayout" Target="../slideLayouts/slideLayout2.xml"/><Relationship Id="rId5" Type="http://schemas.openxmlformats.org/officeDocument/2006/relationships/hyperlink" Target="https://www.corpusdelespanol.org/" TargetMode="External"/><Relationship Id="rId4" Type="http://schemas.openxmlformats.org/officeDocument/2006/relationships/hyperlink" Target="http://www.academia.org.mx/Cordiam"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www.rae.es/obras-academicas/diccionarios/diccionario-esencial-2006" TargetMode="External"/><Relationship Id="rId3" Type="http://schemas.openxmlformats.org/officeDocument/2006/relationships/hyperlink" Target="https://www.rae.es/obras-academicas/diccionarios/diccionario-historico-1933-1936" TargetMode="External"/><Relationship Id="rId7" Type="http://schemas.openxmlformats.org/officeDocument/2006/relationships/hyperlink" Target="https://www.rae.es/obras-academicas/diccionarios/diccionario-de-la-lengua-espanola-2001" TargetMode="External"/><Relationship Id="rId2" Type="http://schemas.openxmlformats.org/officeDocument/2006/relationships/hyperlink" Target="https://www.rae.es/obras-academicas/diccionarios/nuevo-tesoro-lexicografico-0" TargetMode="External"/><Relationship Id="rId1" Type="http://schemas.openxmlformats.org/officeDocument/2006/relationships/slideLayout" Target="../slideLayouts/slideLayout2.xml"/><Relationship Id="rId6" Type="http://schemas.openxmlformats.org/officeDocument/2006/relationships/hyperlink" Target="https://www.rae.es/obras-academicas/diccionarios/diccionario-historico-1960-1996" TargetMode="External"/><Relationship Id="rId5" Type="http://schemas.openxmlformats.org/officeDocument/2006/relationships/hyperlink" Target="https://www.rae.es/obras-academicas/diccionarios/diccionario-de-autoridades-0" TargetMode="External"/><Relationship Id="rId4" Type="http://schemas.openxmlformats.org/officeDocument/2006/relationships/hyperlink" Target="https://www.rae.es/obras-academicas/diccionarios/mapa-de-diccionarios-0"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www.fao.org/agrovoc/es" TargetMode="External"/><Relationship Id="rId3" Type="http://schemas.openxmlformats.org/officeDocument/2006/relationships/hyperlink" Target="https://www.diccionarios.com/" TargetMode="External"/><Relationship Id="rId7" Type="http://schemas.openxmlformats.org/officeDocument/2006/relationships/hyperlink" Target="https://www.lexicool.com/index.asp?IL=3" TargetMode="External"/><Relationship Id="rId2" Type="http://schemas.openxmlformats.org/officeDocument/2006/relationships/hyperlink" Target="https://www.rae.es/obras-academicas/diccionarios" TargetMode="External"/><Relationship Id="rId1" Type="http://schemas.openxmlformats.org/officeDocument/2006/relationships/slideLayout" Target="../slideLayouts/slideLayout2.xml"/><Relationship Id="rId6" Type="http://schemas.openxmlformats.org/officeDocument/2006/relationships/hyperlink" Target="http://www.dicesp.com/paginas" TargetMode="External"/><Relationship Id="rId5" Type="http://schemas.openxmlformats.org/officeDocument/2006/relationships/hyperlink" Target="https://dem.colmex.mx/Default.aspx" TargetMode="External"/><Relationship Id="rId4" Type="http://schemas.openxmlformats.org/officeDocument/2006/relationships/hyperlink" Target="http://clave.smdiccionarios.com/app.php" TargetMode="External"/><Relationship Id="rId9" Type="http://schemas.openxmlformats.org/officeDocument/2006/relationships/hyperlink" Target="https://www.spreadthesign.com/cs.cz/search/"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7ABABA7-0420-4200-9B65-1C1967CE9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795735"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6F1E992-B14A-4FD5-8E41-E19C83492C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bg2"/>
          </a:solidFill>
        </p:grpSpPr>
        <p:sp>
          <p:nvSpPr>
            <p:cNvPr id="11" name="Freeform 27">
              <a:extLst>
                <a:ext uri="{FF2B5EF4-FFF2-40B4-BE49-F238E27FC236}">
                  <a16:creationId xmlns:a16="http://schemas.microsoft.com/office/drawing/2014/main" id="{69C544B6-3EB8-40C0-BBA0-D6825A3399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12" name="Freeform 28">
              <a:extLst>
                <a:ext uri="{FF2B5EF4-FFF2-40B4-BE49-F238E27FC236}">
                  <a16:creationId xmlns:a16="http://schemas.microsoft.com/office/drawing/2014/main" id="{008ED5F3-C2B0-4C4B-864A-381723C87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13" name="Freeform 29">
              <a:extLst>
                <a:ext uri="{FF2B5EF4-FFF2-40B4-BE49-F238E27FC236}">
                  <a16:creationId xmlns:a16="http://schemas.microsoft.com/office/drawing/2014/main" id="{23CC4B0B-BFBC-4B5D-87E1-9E6415263B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14" name="Freeform 30">
              <a:extLst>
                <a:ext uri="{FF2B5EF4-FFF2-40B4-BE49-F238E27FC236}">
                  <a16:creationId xmlns:a16="http://schemas.microsoft.com/office/drawing/2014/main" id="{C346C5BB-C560-432B-B712-CC4188B6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15" name="Freeform 31">
              <a:extLst>
                <a:ext uri="{FF2B5EF4-FFF2-40B4-BE49-F238E27FC236}">
                  <a16:creationId xmlns:a16="http://schemas.microsoft.com/office/drawing/2014/main" id="{A5D527C1-B6DA-42CF-8499-7561AF3C1C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16" name="Freeform 32">
              <a:extLst>
                <a:ext uri="{FF2B5EF4-FFF2-40B4-BE49-F238E27FC236}">
                  <a16:creationId xmlns:a16="http://schemas.microsoft.com/office/drawing/2014/main" id="{79811171-A408-48D1-B498-29EEB218D8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17" name="Freeform 33">
              <a:extLst>
                <a:ext uri="{FF2B5EF4-FFF2-40B4-BE49-F238E27FC236}">
                  <a16:creationId xmlns:a16="http://schemas.microsoft.com/office/drawing/2014/main" id="{CAB35AA3-C384-40C1-972D-E9CF2ECEB0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18" name="Freeform 34">
              <a:extLst>
                <a:ext uri="{FF2B5EF4-FFF2-40B4-BE49-F238E27FC236}">
                  <a16:creationId xmlns:a16="http://schemas.microsoft.com/office/drawing/2014/main" id="{F1FB2FB4-BDB4-49C0-B229-C44C3A652A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19" name="Freeform 35">
              <a:extLst>
                <a:ext uri="{FF2B5EF4-FFF2-40B4-BE49-F238E27FC236}">
                  <a16:creationId xmlns:a16="http://schemas.microsoft.com/office/drawing/2014/main" id="{911B13BF-C299-4EDA-AC49-B43C6E01B0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20" name="Freeform 36">
              <a:extLst>
                <a:ext uri="{FF2B5EF4-FFF2-40B4-BE49-F238E27FC236}">
                  <a16:creationId xmlns:a16="http://schemas.microsoft.com/office/drawing/2014/main" id="{46744126-7C1B-4B5B-BBB2-8F25CE557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21" name="Freeform 37">
              <a:extLst>
                <a:ext uri="{FF2B5EF4-FFF2-40B4-BE49-F238E27FC236}">
                  <a16:creationId xmlns:a16="http://schemas.microsoft.com/office/drawing/2014/main" id="{5DCDFB75-55EC-4221-A026-2DF2C8ACB4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22" name="Freeform 38">
              <a:extLst>
                <a:ext uri="{FF2B5EF4-FFF2-40B4-BE49-F238E27FC236}">
                  <a16:creationId xmlns:a16="http://schemas.microsoft.com/office/drawing/2014/main" id="{F9DB045F-5C45-45BF-AFCB-2EA8DE1445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24" name="Freeform 11">
            <a:extLst>
              <a:ext uri="{FF2B5EF4-FFF2-40B4-BE49-F238E27FC236}">
                <a16:creationId xmlns:a16="http://schemas.microsoft.com/office/drawing/2014/main" id="{1E86F813-D67B-409D-AA77-FA8878C2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26" name="Rectangle 25">
            <a:extLst>
              <a:ext uri="{FF2B5EF4-FFF2-40B4-BE49-F238E27FC236}">
                <a16:creationId xmlns:a16="http://schemas.microsoft.com/office/drawing/2014/main" id="{1F0BB6E0-44F4-4938-8070-5992040BD1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505C04EB-365A-8F44-A0B7-9C1D175599CE}"/>
              </a:ext>
            </a:extLst>
          </p:cNvPr>
          <p:cNvSpPr>
            <a:spLocks noGrp="1"/>
          </p:cNvSpPr>
          <p:nvPr>
            <p:ph type="ctrTitle"/>
          </p:nvPr>
        </p:nvSpPr>
        <p:spPr>
          <a:xfrm>
            <a:off x="5618969" y="804335"/>
            <a:ext cx="5768697" cy="5249332"/>
          </a:xfrm>
        </p:spPr>
        <p:txBody>
          <a:bodyPr anchor="ctr">
            <a:normAutofit/>
          </a:bodyPr>
          <a:lstStyle/>
          <a:p>
            <a:r>
              <a:rPr lang="cs-CZ">
                <a:solidFill>
                  <a:schemeClr val="tx1"/>
                </a:solidFill>
              </a:rPr>
              <a:t>La lexicografía</a:t>
            </a:r>
          </a:p>
        </p:txBody>
      </p:sp>
      <p:sp>
        <p:nvSpPr>
          <p:cNvPr id="3" name="Podnadpis 2">
            <a:extLst>
              <a:ext uri="{FF2B5EF4-FFF2-40B4-BE49-F238E27FC236}">
                <a16:creationId xmlns:a16="http://schemas.microsoft.com/office/drawing/2014/main" id="{D3F3E7BA-B19C-3347-B88B-6E26C9DFFBCF}"/>
              </a:ext>
            </a:extLst>
          </p:cNvPr>
          <p:cNvSpPr>
            <a:spLocks noGrp="1"/>
          </p:cNvSpPr>
          <p:nvPr>
            <p:ph type="subTitle" idx="1"/>
          </p:nvPr>
        </p:nvSpPr>
        <p:spPr>
          <a:xfrm>
            <a:off x="1098035" y="804334"/>
            <a:ext cx="3348069" cy="5249332"/>
          </a:xfrm>
        </p:spPr>
        <p:txBody>
          <a:bodyPr anchor="ctr">
            <a:normAutofit/>
          </a:bodyPr>
          <a:lstStyle/>
          <a:p>
            <a:pPr algn="r"/>
            <a:r>
              <a:rPr lang="cs-CZ">
                <a:solidFill>
                  <a:schemeClr val="tx1"/>
                </a:solidFill>
              </a:rPr>
              <a:t>Nociones básicas y una posible tipología de obras lexicográficas</a:t>
            </a:r>
          </a:p>
        </p:txBody>
      </p:sp>
    </p:spTree>
    <p:extLst>
      <p:ext uri="{BB962C8B-B14F-4D97-AF65-F5344CB8AC3E}">
        <p14:creationId xmlns:p14="http://schemas.microsoft.com/office/powerpoint/2010/main" val="155688151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3030214-227F-42DB-9282-BBA6AF8D94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9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C6940FA9-2EBB-F141-9583-39C8A8ABB1FB}"/>
              </a:ext>
            </a:extLst>
          </p:cNvPr>
          <p:cNvSpPr>
            <a:spLocks noGrp="1"/>
          </p:cNvSpPr>
          <p:nvPr>
            <p:ph type="title"/>
          </p:nvPr>
        </p:nvSpPr>
        <p:spPr>
          <a:xfrm>
            <a:off x="1433889" y="1059872"/>
            <a:ext cx="3012216" cy="4851349"/>
          </a:xfrm>
        </p:spPr>
        <p:txBody>
          <a:bodyPr>
            <a:normAutofit/>
          </a:bodyPr>
          <a:lstStyle/>
          <a:p>
            <a:r>
              <a:rPr lang="es-ES" i="1"/>
              <a:t>2. El eje temporal</a:t>
            </a:r>
            <a:r>
              <a:rPr lang="cs-CZ"/>
              <a:t> </a:t>
            </a:r>
          </a:p>
        </p:txBody>
      </p:sp>
      <p:sp>
        <p:nvSpPr>
          <p:cNvPr id="10" name="Freeform 11">
            <a:extLst>
              <a:ext uri="{FF2B5EF4-FFF2-40B4-BE49-F238E27FC236}">
                <a16:creationId xmlns:a16="http://schemas.microsoft.com/office/drawing/2014/main" id="{0D7A9289-BAD1-4A78-979F-A655C886DB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1149203"/>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3" name="Zástupný obsah 2">
            <a:extLst>
              <a:ext uri="{FF2B5EF4-FFF2-40B4-BE49-F238E27FC236}">
                <a16:creationId xmlns:a16="http://schemas.microsoft.com/office/drawing/2014/main" id="{7129AEE8-29CC-2E40-A230-F4858B8B4BFE}"/>
              </a:ext>
            </a:extLst>
          </p:cNvPr>
          <p:cNvSpPr>
            <a:spLocks noGrp="1"/>
          </p:cNvSpPr>
          <p:nvPr>
            <p:ph idx="1"/>
          </p:nvPr>
        </p:nvSpPr>
        <p:spPr>
          <a:xfrm>
            <a:off x="5280368" y="1059872"/>
            <a:ext cx="6224244" cy="4851350"/>
          </a:xfrm>
        </p:spPr>
        <p:txBody>
          <a:bodyPr>
            <a:normAutofit/>
          </a:bodyPr>
          <a:lstStyle/>
          <a:p>
            <a:pPr lvl="0">
              <a:buFont typeface="+mj-lt"/>
              <a:buAutoNum type="arabicPeriod"/>
            </a:pPr>
            <a:r>
              <a:rPr lang="es-ES"/>
              <a:t>diccionarios sincrónicos</a:t>
            </a:r>
            <a:r>
              <a:rPr lang="es-ES" i="1"/>
              <a:t>: </a:t>
            </a:r>
            <a:r>
              <a:rPr lang="es-ES" cap="small"/>
              <a:t>Seco, </a:t>
            </a:r>
            <a:r>
              <a:rPr lang="es-ES"/>
              <a:t>M., G.</a:t>
            </a:r>
            <a:r>
              <a:rPr lang="es-ES" cap="small"/>
              <a:t> Ramos, </a:t>
            </a:r>
            <a:r>
              <a:rPr lang="es-ES"/>
              <a:t>O.</a:t>
            </a:r>
            <a:r>
              <a:rPr lang="es-ES" cap="small"/>
              <a:t> Andrés</a:t>
            </a:r>
            <a:r>
              <a:rPr lang="es-ES"/>
              <a:t> (1999): </a:t>
            </a:r>
            <a:r>
              <a:rPr lang="es-ES" i="1"/>
              <a:t>Diccionario del español actual</a:t>
            </a:r>
            <a:r>
              <a:rPr lang="es-ES"/>
              <a:t>, Madrid, Aguilar.</a:t>
            </a:r>
            <a:endParaRPr lang="cs-CZ"/>
          </a:p>
          <a:p>
            <a:pPr lvl="0">
              <a:buFont typeface="+mj-lt"/>
              <a:buAutoNum type="arabicPeriod"/>
            </a:pPr>
            <a:r>
              <a:rPr lang="es-ES"/>
              <a:t>diccionarios diacrónicos</a:t>
            </a:r>
            <a:endParaRPr lang="cs-CZ"/>
          </a:p>
          <a:p>
            <a:pPr lvl="0"/>
            <a:r>
              <a:rPr lang="es-ES" i="1"/>
              <a:t>tesoros: </a:t>
            </a:r>
            <a:r>
              <a:rPr lang="es-ES" cap="small"/>
              <a:t>Nieto Jiménez</a:t>
            </a:r>
            <a:r>
              <a:rPr lang="es-ES"/>
              <a:t>, L., M. </a:t>
            </a:r>
            <a:r>
              <a:rPr lang="es-ES" cap="small"/>
              <a:t>Alvar Ezquerra </a:t>
            </a:r>
            <a:r>
              <a:rPr lang="es-ES"/>
              <a:t>(2007): </a:t>
            </a:r>
            <a:r>
              <a:rPr lang="es-ES" i="1"/>
              <a:t>Tesoro lexicográfico del español (S. XIV-1726)</a:t>
            </a:r>
            <a:r>
              <a:rPr lang="es-ES"/>
              <a:t>, Madrid, Arco/Libros.</a:t>
            </a:r>
            <a:endParaRPr lang="cs-CZ"/>
          </a:p>
          <a:p>
            <a:pPr lvl="0"/>
            <a:r>
              <a:rPr lang="es-ES" i="1"/>
              <a:t>diccionarios históricos: </a:t>
            </a:r>
            <a:r>
              <a:rPr lang="es-ES" cap="small"/>
              <a:t>Real Academia Española</a:t>
            </a:r>
            <a:r>
              <a:rPr lang="es-ES"/>
              <a:t> (1972-1992): </a:t>
            </a:r>
            <a:r>
              <a:rPr lang="es-ES" i="1">
                <a:hlinkClick r:id="rId2"/>
              </a:rPr>
              <a:t>Diccionario histórico de la lengua española</a:t>
            </a:r>
            <a:r>
              <a:rPr lang="es-ES"/>
              <a:t>, Madrid, Real Academia Española; </a:t>
            </a:r>
            <a:r>
              <a:rPr lang="es-ES">
                <a:hlinkClick r:id="rId3"/>
              </a:rPr>
              <a:t>NDH</a:t>
            </a:r>
            <a:r>
              <a:rPr lang="es-ES"/>
              <a:t> </a:t>
            </a:r>
            <a:endParaRPr lang="cs-CZ"/>
          </a:p>
          <a:p>
            <a:pPr lvl="0"/>
            <a:r>
              <a:rPr lang="es-ES" i="1"/>
              <a:t>diccionarios etimológicos</a:t>
            </a:r>
            <a:r>
              <a:rPr lang="es-ES"/>
              <a:t>: </a:t>
            </a:r>
            <a:r>
              <a:rPr lang="es-ES" cap="small"/>
              <a:t>Corominas, </a:t>
            </a:r>
            <a:r>
              <a:rPr lang="es-ES"/>
              <a:t>J.</a:t>
            </a:r>
            <a:r>
              <a:rPr lang="es-ES" cap="small"/>
              <a:t>, </a:t>
            </a:r>
            <a:r>
              <a:rPr lang="es-ES"/>
              <a:t>J. A. </a:t>
            </a:r>
            <a:r>
              <a:rPr lang="es-ES" cap="small"/>
              <a:t>Pascual</a:t>
            </a:r>
            <a:r>
              <a:rPr lang="es-ES"/>
              <a:t> (1980-1991): </a:t>
            </a:r>
            <a:r>
              <a:rPr lang="es-ES" i="1"/>
              <a:t>Diccionario crítico etimológico castellano e hispánico</a:t>
            </a:r>
            <a:r>
              <a:rPr lang="es-ES"/>
              <a:t>, Madrid, Gredos.</a:t>
            </a:r>
            <a:endParaRPr lang="cs-CZ"/>
          </a:p>
          <a:p>
            <a:r>
              <a:rPr lang="es-ES" i="1"/>
              <a:t>diccionarios cronológicos</a:t>
            </a:r>
            <a:r>
              <a:rPr lang="es-ES"/>
              <a:t>.</a:t>
            </a:r>
            <a:r>
              <a:rPr lang="cs-CZ"/>
              <a:t> </a:t>
            </a:r>
          </a:p>
        </p:txBody>
      </p:sp>
    </p:spTree>
    <p:extLst>
      <p:ext uri="{BB962C8B-B14F-4D97-AF65-F5344CB8AC3E}">
        <p14:creationId xmlns:p14="http://schemas.microsoft.com/office/powerpoint/2010/main" val="1626009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3030214-227F-42DB-9282-BBA6AF8D94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9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7698D76B-3BD4-3942-9886-46CEA19FC70F}"/>
              </a:ext>
            </a:extLst>
          </p:cNvPr>
          <p:cNvSpPr>
            <a:spLocks noGrp="1"/>
          </p:cNvSpPr>
          <p:nvPr>
            <p:ph type="title"/>
          </p:nvPr>
        </p:nvSpPr>
        <p:spPr>
          <a:xfrm>
            <a:off x="1433889" y="1059872"/>
            <a:ext cx="3012216" cy="4851349"/>
          </a:xfrm>
        </p:spPr>
        <p:txBody>
          <a:bodyPr>
            <a:normAutofit/>
          </a:bodyPr>
          <a:lstStyle/>
          <a:p>
            <a:r>
              <a:rPr lang="es-ES" i="1"/>
              <a:t>3. El material léxico registrado</a:t>
            </a:r>
            <a:r>
              <a:rPr lang="cs-CZ"/>
              <a:t> </a:t>
            </a:r>
          </a:p>
        </p:txBody>
      </p:sp>
      <p:sp>
        <p:nvSpPr>
          <p:cNvPr id="10" name="Freeform 11">
            <a:extLst>
              <a:ext uri="{FF2B5EF4-FFF2-40B4-BE49-F238E27FC236}">
                <a16:creationId xmlns:a16="http://schemas.microsoft.com/office/drawing/2014/main" id="{0D7A9289-BAD1-4A78-979F-A655C886DB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1149203"/>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3" name="Zástupný obsah 2">
            <a:extLst>
              <a:ext uri="{FF2B5EF4-FFF2-40B4-BE49-F238E27FC236}">
                <a16:creationId xmlns:a16="http://schemas.microsoft.com/office/drawing/2014/main" id="{5F4E3830-AFD0-494D-A786-48C334B56398}"/>
              </a:ext>
            </a:extLst>
          </p:cNvPr>
          <p:cNvSpPr>
            <a:spLocks noGrp="1"/>
          </p:cNvSpPr>
          <p:nvPr>
            <p:ph idx="1"/>
          </p:nvPr>
        </p:nvSpPr>
        <p:spPr>
          <a:xfrm>
            <a:off x="5280368" y="1059872"/>
            <a:ext cx="6224244" cy="4851350"/>
          </a:xfrm>
        </p:spPr>
        <p:txBody>
          <a:bodyPr>
            <a:normAutofit/>
          </a:bodyPr>
          <a:lstStyle/>
          <a:p>
            <a:pPr lvl="0">
              <a:lnSpc>
                <a:spcPct val="90000"/>
              </a:lnSpc>
              <a:buFont typeface="+mj-lt"/>
              <a:buAutoNum type="arabicPeriod"/>
            </a:pPr>
            <a:r>
              <a:rPr lang="es-ES" sz="1500"/>
              <a:t>diccionarios exhaustivos</a:t>
            </a:r>
            <a:endParaRPr lang="cs-CZ" sz="1500"/>
          </a:p>
          <a:p>
            <a:pPr lvl="0">
              <a:lnSpc>
                <a:spcPct val="90000"/>
              </a:lnSpc>
              <a:buFont typeface="+mj-lt"/>
              <a:buAutoNum type="arabicPeriod"/>
            </a:pPr>
            <a:r>
              <a:rPr lang="es-ES" sz="1500"/>
              <a:t>diccionarios representativos</a:t>
            </a:r>
            <a:endParaRPr lang="cs-CZ" sz="1500"/>
          </a:p>
          <a:p>
            <a:pPr lvl="0">
              <a:lnSpc>
                <a:spcPct val="90000"/>
              </a:lnSpc>
            </a:pPr>
            <a:r>
              <a:rPr lang="es-ES" sz="1500"/>
              <a:t>diccionarios generales</a:t>
            </a:r>
            <a:endParaRPr lang="cs-CZ" sz="1500"/>
          </a:p>
          <a:p>
            <a:pPr lvl="0">
              <a:lnSpc>
                <a:spcPct val="90000"/>
              </a:lnSpc>
            </a:pPr>
            <a:r>
              <a:rPr lang="es-ES" sz="1500"/>
              <a:t>diccionarios restringidos</a:t>
            </a:r>
            <a:endParaRPr lang="cs-CZ" sz="1500"/>
          </a:p>
          <a:p>
            <a:pPr lvl="0">
              <a:lnSpc>
                <a:spcPct val="90000"/>
              </a:lnSpc>
            </a:pPr>
            <a:r>
              <a:rPr lang="es-ES" sz="1500"/>
              <a:t>lexicografía dialectal: diccionarios integrales vs. diccionarios diferenciales.</a:t>
            </a:r>
            <a:endParaRPr lang="cs-CZ" sz="1500"/>
          </a:p>
          <a:p>
            <a:pPr>
              <a:lnSpc>
                <a:spcPct val="90000"/>
              </a:lnSpc>
            </a:pPr>
            <a:r>
              <a:rPr lang="es-ES" sz="1500" cap="small"/>
              <a:t>Integral: Lara, </a:t>
            </a:r>
            <a:r>
              <a:rPr lang="es-ES" sz="1500"/>
              <a:t>L. F. (</a:t>
            </a:r>
            <a:r>
              <a:rPr lang="es-ES" sz="1500" err="1"/>
              <a:t>dir.</a:t>
            </a:r>
            <a:r>
              <a:rPr lang="es-ES" sz="1500"/>
              <a:t>) (2010): </a:t>
            </a:r>
            <a:r>
              <a:rPr lang="es-ES" sz="1500" i="1"/>
              <a:t>Diccionario del español de México</a:t>
            </a:r>
            <a:r>
              <a:rPr lang="es-ES" sz="1500"/>
              <a:t>, México, El Colegio de México.</a:t>
            </a:r>
            <a:endParaRPr lang="cs-CZ" sz="1500"/>
          </a:p>
          <a:p>
            <a:pPr>
              <a:lnSpc>
                <a:spcPct val="90000"/>
              </a:lnSpc>
            </a:pPr>
            <a:r>
              <a:rPr lang="en-US" sz="1500" cap="small" err="1"/>
              <a:t>Diferencial</a:t>
            </a:r>
            <a:r>
              <a:rPr lang="en-US" sz="1500" cap="small"/>
              <a:t>: </a:t>
            </a:r>
            <a:r>
              <a:rPr lang="en-US" sz="1500" cap="small" err="1"/>
              <a:t>Haensch</a:t>
            </a:r>
            <a:r>
              <a:rPr lang="en-US" sz="1500"/>
              <a:t>, G., R, </a:t>
            </a:r>
            <a:r>
              <a:rPr lang="en-US" sz="1500" cap="small"/>
              <a:t>Werner</a:t>
            </a:r>
            <a:r>
              <a:rPr lang="en-US" sz="1500"/>
              <a:t> (dirs.) </a:t>
            </a:r>
            <a:r>
              <a:rPr lang="es-ES" sz="1500"/>
              <a:t>(2000): </a:t>
            </a:r>
            <a:r>
              <a:rPr lang="es-ES" sz="1500" i="1"/>
              <a:t>Diccionario del español de Cuba. Español de Cuba-español de España</a:t>
            </a:r>
            <a:r>
              <a:rPr lang="es-ES" sz="1500"/>
              <a:t>, Madrid, Gredos.</a:t>
            </a:r>
            <a:endParaRPr lang="cs-CZ" sz="1500"/>
          </a:p>
          <a:p>
            <a:pPr lvl="0">
              <a:lnSpc>
                <a:spcPct val="90000"/>
              </a:lnSpc>
            </a:pPr>
            <a:r>
              <a:rPr lang="es-ES" sz="1500"/>
              <a:t>diccionarios de palabras con marca diacrónica</a:t>
            </a:r>
            <a:r>
              <a:rPr lang="es-ES" sz="1500" i="1"/>
              <a:t>: </a:t>
            </a:r>
            <a:r>
              <a:rPr lang="es-ES" sz="1500" cap="small"/>
              <a:t>Alvar Ezquerra, </a:t>
            </a:r>
            <a:r>
              <a:rPr lang="es-ES" sz="1500"/>
              <a:t>M. </a:t>
            </a:r>
            <a:r>
              <a:rPr lang="cs-CZ" sz="1500"/>
              <a:t>(2003): </a:t>
            </a:r>
            <a:r>
              <a:rPr lang="cs-CZ" sz="1500" i="1" err="1"/>
              <a:t>Nuevo</a:t>
            </a:r>
            <a:r>
              <a:rPr lang="cs-CZ" sz="1500" i="1"/>
              <a:t> </a:t>
            </a:r>
            <a:r>
              <a:rPr lang="cs-CZ" sz="1500" i="1" err="1"/>
              <a:t>diccionario</a:t>
            </a:r>
            <a:r>
              <a:rPr lang="cs-CZ" sz="1500" i="1"/>
              <a:t> de </a:t>
            </a:r>
            <a:r>
              <a:rPr lang="cs-CZ" sz="1500" i="1" err="1"/>
              <a:t>voces</a:t>
            </a:r>
            <a:r>
              <a:rPr lang="cs-CZ" sz="1500" i="1"/>
              <a:t> de </a:t>
            </a:r>
            <a:r>
              <a:rPr lang="cs-CZ" sz="1500" i="1" err="1"/>
              <a:t>uso</a:t>
            </a:r>
            <a:r>
              <a:rPr lang="cs-CZ" sz="1500" i="1"/>
              <a:t> </a:t>
            </a:r>
            <a:r>
              <a:rPr lang="cs-CZ" sz="1500" i="1" err="1"/>
              <a:t>actual</a:t>
            </a:r>
            <a:r>
              <a:rPr lang="cs-CZ" sz="1500"/>
              <a:t>, Madrid, </a:t>
            </a:r>
            <a:r>
              <a:rPr lang="cs-CZ" sz="1500" err="1"/>
              <a:t>Arco</a:t>
            </a:r>
            <a:r>
              <a:rPr lang="cs-CZ" sz="1500"/>
              <a:t>/</a:t>
            </a:r>
            <a:r>
              <a:rPr lang="cs-CZ" sz="1500" err="1"/>
              <a:t>Libros</a:t>
            </a:r>
            <a:r>
              <a:rPr lang="cs-CZ" sz="1500"/>
              <a:t>.</a:t>
            </a:r>
          </a:p>
          <a:p>
            <a:pPr lvl="0">
              <a:lnSpc>
                <a:spcPct val="90000"/>
              </a:lnSpc>
            </a:pPr>
            <a:r>
              <a:rPr lang="es-ES" sz="1500"/>
              <a:t>diccionarios de sociolectos: </a:t>
            </a:r>
            <a:r>
              <a:rPr lang="es-ES" sz="1500" cap="small"/>
              <a:t>Sanmartín Sáez,</a:t>
            </a:r>
            <a:r>
              <a:rPr lang="es-ES" sz="1500" i="1" cap="small"/>
              <a:t> </a:t>
            </a:r>
            <a:r>
              <a:rPr lang="es-ES" sz="1500"/>
              <a:t>J. (1998): </a:t>
            </a:r>
            <a:r>
              <a:rPr lang="es-ES" sz="1500" i="1"/>
              <a:t>Diccionario de argot</a:t>
            </a:r>
            <a:r>
              <a:rPr lang="es-ES" sz="1500"/>
              <a:t>, Madrid, Espasa-Calpe.</a:t>
            </a:r>
            <a:endParaRPr lang="cs-CZ" sz="1500"/>
          </a:p>
          <a:p>
            <a:pPr lvl="0">
              <a:lnSpc>
                <a:spcPct val="90000"/>
              </a:lnSpc>
            </a:pPr>
            <a:r>
              <a:rPr lang="pt-PT" sz="1500"/>
              <a:t>bases de </a:t>
            </a:r>
            <a:r>
              <a:rPr lang="pt-PT" sz="1500" err="1"/>
              <a:t>datos</a:t>
            </a:r>
            <a:r>
              <a:rPr lang="pt-PT" sz="1500"/>
              <a:t> terminológicos</a:t>
            </a:r>
            <a:endParaRPr lang="cs-CZ" sz="1500"/>
          </a:p>
        </p:txBody>
      </p:sp>
    </p:spTree>
    <p:extLst>
      <p:ext uri="{BB962C8B-B14F-4D97-AF65-F5344CB8AC3E}">
        <p14:creationId xmlns:p14="http://schemas.microsoft.com/office/powerpoint/2010/main" val="2459781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3030214-227F-42DB-9282-BBA6AF8D94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9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BD6735F0-E86F-B241-BAF6-4EDDA99A49D5}"/>
              </a:ext>
            </a:extLst>
          </p:cNvPr>
          <p:cNvSpPr>
            <a:spLocks noGrp="1"/>
          </p:cNvSpPr>
          <p:nvPr>
            <p:ph type="title"/>
          </p:nvPr>
        </p:nvSpPr>
        <p:spPr>
          <a:xfrm>
            <a:off x="1433889" y="1059872"/>
            <a:ext cx="3012216" cy="4851349"/>
          </a:xfrm>
        </p:spPr>
        <p:txBody>
          <a:bodyPr>
            <a:normAutofit/>
          </a:bodyPr>
          <a:lstStyle/>
          <a:p>
            <a:r>
              <a:rPr lang="es-ES" i="1"/>
              <a:t>4. El criterio purista</a:t>
            </a:r>
            <a:r>
              <a:rPr lang="cs-CZ"/>
              <a:t> </a:t>
            </a:r>
          </a:p>
        </p:txBody>
      </p:sp>
      <p:sp>
        <p:nvSpPr>
          <p:cNvPr id="10" name="Freeform 11">
            <a:extLst>
              <a:ext uri="{FF2B5EF4-FFF2-40B4-BE49-F238E27FC236}">
                <a16:creationId xmlns:a16="http://schemas.microsoft.com/office/drawing/2014/main" id="{0D7A9289-BAD1-4A78-979F-A655C886DB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1149203"/>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3" name="Zástupný obsah 2">
            <a:extLst>
              <a:ext uri="{FF2B5EF4-FFF2-40B4-BE49-F238E27FC236}">
                <a16:creationId xmlns:a16="http://schemas.microsoft.com/office/drawing/2014/main" id="{73A4461C-A643-0747-A7C7-E4163DE5A6DC}"/>
              </a:ext>
            </a:extLst>
          </p:cNvPr>
          <p:cNvSpPr>
            <a:spLocks noGrp="1"/>
          </p:cNvSpPr>
          <p:nvPr>
            <p:ph idx="1"/>
          </p:nvPr>
        </p:nvSpPr>
        <p:spPr>
          <a:xfrm>
            <a:off x="5280368" y="1059872"/>
            <a:ext cx="6224244" cy="4851350"/>
          </a:xfrm>
        </p:spPr>
        <p:txBody>
          <a:bodyPr>
            <a:normAutofit/>
          </a:bodyPr>
          <a:lstStyle/>
          <a:p>
            <a:pPr lvl="0"/>
            <a:r>
              <a:rPr lang="es-ES"/>
              <a:t>diccionario normativo vs. diccionario descriptivo (o ‘diccionario normativo’ vs. ‘diccionario de uso’) </a:t>
            </a:r>
            <a:endParaRPr lang="cs-CZ"/>
          </a:p>
          <a:p>
            <a:pPr lvl="0"/>
            <a:r>
              <a:rPr lang="es-ES"/>
              <a:t>diccionario normativo: </a:t>
            </a:r>
            <a:r>
              <a:rPr lang="es-ES" cap="small"/>
              <a:t>RAE</a:t>
            </a:r>
            <a:r>
              <a:rPr lang="es-ES"/>
              <a:t> (2014): </a:t>
            </a:r>
            <a:r>
              <a:rPr lang="es-ES" i="1"/>
              <a:t>Diccionario de la lengua española</a:t>
            </a:r>
            <a:r>
              <a:rPr lang="es-ES"/>
              <a:t>, 23ª edición, Madrid, Santillana. </a:t>
            </a:r>
            <a:endParaRPr lang="cs-CZ"/>
          </a:p>
          <a:p>
            <a:pPr lvl="0"/>
            <a:r>
              <a:rPr lang="es-ES"/>
              <a:t>diccionario de uso: </a:t>
            </a:r>
            <a:r>
              <a:rPr lang="es-ES" cap="small"/>
              <a:t>Gutiérrez Cuadrado, J.</a:t>
            </a:r>
            <a:r>
              <a:rPr lang="es-ES"/>
              <a:t> (dir.) (1996): </a:t>
            </a:r>
            <a:r>
              <a:rPr lang="es-ES" i="1"/>
              <a:t>Diccionario Salamanca de la lengua española</a:t>
            </a:r>
            <a:r>
              <a:rPr lang="es-ES"/>
              <a:t>, Madrid, Santillana; </a:t>
            </a:r>
            <a:r>
              <a:rPr lang="es-ES" cap="small"/>
              <a:t>Maldonado, C.</a:t>
            </a:r>
            <a:r>
              <a:rPr lang="es-ES"/>
              <a:t> (dir.) (1997): </a:t>
            </a:r>
            <a:r>
              <a:rPr lang="es-ES" i="1"/>
              <a:t>Clave. Diccionario de uso del español actual</a:t>
            </a:r>
            <a:r>
              <a:rPr lang="es-ES"/>
              <a:t>, Madrid, SM. </a:t>
            </a:r>
            <a:endParaRPr lang="cs-CZ"/>
          </a:p>
          <a:p>
            <a:pPr lvl="0"/>
            <a:r>
              <a:rPr lang="es-ES"/>
              <a:t>diccionario de dudas: RAE (2005): </a:t>
            </a:r>
            <a:r>
              <a:rPr lang="es-ES" i="1"/>
              <a:t>Diccionario panhispánico de dudas</a:t>
            </a:r>
            <a:r>
              <a:rPr lang="es-ES"/>
              <a:t>, Madrid, Santillana.</a:t>
            </a:r>
            <a:endParaRPr lang="cs-CZ"/>
          </a:p>
        </p:txBody>
      </p:sp>
    </p:spTree>
    <p:extLst>
      <p:ext uri="{BB962C8B-B14F-4D97-AF65-F5344CB8AC3E}">
        <p14:creationId xmlns:p14="http://schemas.microsoft.com/office/powerpoint/2010/main" val="337726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3030214-227F-42DB-9282-BBA6AF8D94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9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61F3BE85-07B5-8A47-8BEC-D3AC940BE57F}"/>
              </a:ext>
            </a:extLst>
          </p:cNvPr>
          <p:cNvSpPr>
            <a:spLocks noGrp="1"/>
          </p:cNvSpPr>
          <p:nvPr>
            <p:ph type="title"/>
          </p:nvPr>
        </p:nvSpPr>
        <p:spPr>
          <a:xfrm>
            <a:off x="1433889" y="1059872"/>
            <a:ext cx="3012216" cy="4851349"/>
          </a:xfrm>
        </p:spPr>
        <p:txBody>
          <a:bodyPr>
            <a:normAutofit/>
          </a:bodyPr>
          <a:lstStyle/>
          <a:p>
            <a:r>
              <a:rPr lang="es-ES" sz="2800" i="1"/>
              <a:t>5. El eje sintagmático / paradigmático</a:t>
            </a:r>
            <a:endParaRPr lang="cs-CZ" sz="2800"/>
          </a:p>
        </p:txBody>
      </p:sp>
      <p:sp>
        <p:nvSpPr>
          <p:cNvPr id="10" name="Freeform 11">
            <a:extLst>
              <a:ext uri="{FF2B5EF4-FFF2-40B4-BE49-F238E27FC236}">
                <a16:creationId xmlns:a16="http://schemas.microsoft.com/office/drawing/2014/main" id="{0D7A9289-BAD1-4A78-979F-A655C886DB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1149203"/>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3" name="Zástupný obsah 2">
            <a:extLst>
              <a:ext uri="{FF2B5EF4-FFF2-40B4-BE49-F238E27FC236}">
                <a16:creationId xmlns:a16="http://schemas.microsoft.com/office/drawing/2014/main" id="{E1D86D29-4CE8-0148-BDA5-F28922CCE1EC}"/>
              </a:ext>
            </a:extLst>
          </p:cNvPr>
          <p:cNvSpPr>
            <a:spLocks noGrp="1"/>
          </p:cNvSpPr>
          <p:nvPr>
            <p:ph idx="1"/>
          </p:nvPr>
        </p:nvSpPr>
        <p:spPr>
          <a:xfrm>
            <a:off x="5280368" y="1059872"/>
            <a:ext cx="6224244" cy="4851350"/>
          </a:xfrm>
        </p:spPr>
        <p:txBody>
          <a:bodyPr>
            <a:normAutofit/>
          </a:bodyPr>
          <a:lstStyle/>
          <a:p>
            <a:pPr marL="0" lvl="0" indent="0">
              <a:lnSpc>
                <a:spcPct val="90000"/>
              </a:lnSpc>
              <a:buNone/>
            </a:pPr>
            <a:r>
              <a:rPr lang="es-ES" sz="1100" b="1"/>
              <a:t>1. Diccionarios sintagmáticos</a:t>
            </a:r>
          </a:p>
          <a:p>
            <a:pPr lvl="0">
              <a:lnSpc>
                <a:spcPct val="90000"/>
              </a:lnSpc>
            </a:pPr>
            <a:r>
              <a:rPr lang="es-ES" sz="1100"/>
              <a:t>diccionario de construcción y régimen: </a:t>
            </a:r>
            <a:r>
              <a:rPr lang="es-ES" sz="1100" cap="small"/>
              <a:t>Cuervo</a:t>
            </a:r>
            <a:r>
              <a:rPr lang="es-ES" sz="1100"/>
              <a:t>, R.-J. (1886-1995): </a:t>
            </a:r>
            <a:r>
              <a:rPr lang="es-ES" sz="1100" i="1"/>
              <a:t>Diccionario de construcción y régimen de la lengua castellana</a:t>
            </a:r>
            <a:r>
              <a:rPr lang="es-ES" sz="1100"/>
              <a:t>, Paris-Bogotá, A. Roger y F. </a:t>
            </a:r>
            <a:r>
              <a:rPr lang="es-ES" sz="1100" err="1"/>
              <a:t>Chernoviz</a:t>
            </a:r>
            <a:r>
              <a:rPr lang="es-ES" sz="1100"/>
              <a:t>-Instituto Caro y Cuervo.</a:t>
            </a:r>
            <a:endParaRPr lang="cs-CZ" sz="1100"/>
          </a:p>
          <a:p>
            <a:pPr lvl="0">
              <a:lnSpc>
                <a:spcPct val="90000"/>
              </a:lnSpc>
            </a:pPr>
            <a:r>
              <a:rPr lang="es-ES" sz="1100"/>
              <a:t>diccionario de valencias verbales</a:t>
            </a:r>
            <a:endParaRPr lang="cs-CZ" sz="1100"/>
          </a:p>
          <a:p>
            <a:pPr lvl="0">
              <a:lnSpc>
                <a:spcPct val="90000"/>
              </a:lnSpc>
            </a:pPr>
            <a:r>
              <a:rPr lang="es-ES" sz="1100"/>
              <a:t>diccionario de colocaciones: </a:t>
            </a:r>
            <a:r>
              <a:rPr lang="es-ES" sz="1100" cap="small"/>
              <a:t>Bosque, </a:t>
            </a:r>
            <a:r>
              <a:rPr lang="es-ES" sz="1100"/>
              <a:t>I.</a:t>
            </a:r>
            <a:r>
              <a:rPr lang="es-ES" sz="1100" cap="small"/>
              <a:t> (</a:t>
            </a:r>
            <a:r>
              <a:rPr lang="es-ES" sz="1100" err="1"/>
              <a:t>dir.</a:t>
            </a:r>
            <a:r>
              <a:rPr lang="es-ES" sz="1100"/>
              <a:t>) (2004): </a:t>
            </a:r>
            <a:r>
              <a:rPr lang="es-ES" sz="1100" i="1"/>
              <a:t>Redes. Diccionario combinatorio del español contemporáneo</a:t>
            </a:r>
            <a:r>
              <a:rPr lang="es-ES" sz="1100"/>
              <a:t>, Madrid, SM; </a:t>
            </a:r>
            <a:r>
              <a:rPr lang="es-ES" sz="1100" cap="small"/>
              <a:t>Bosque, </a:t>
            </a:r>
            <a:r>
              <a:rPr lang="es-ES" sz="1100"/>
              <a:t>I.</a:t>
            </a:r>
            <a:r>
              <a:rPr lang="es-ES" sz="1100" cap="small"/>
              <a:t> (</a:t>
            </a:r>
            <a:r>
              <a:rPr lang="es-ES" sz="1100" err="1"/>
              <a:t>dir.</a:t>
            </a:r>
            <a:r>
              <a:rPr lang="es-ES" sz="1100"/>
              <a:t>) (2006): </a:t>
            </a:r>
            <a:r>
              <a:rPr lang="es-ES" sz="1100" i="1"/>
              <a:t>Diccionario combinatorio práctico del español contemporáneo. Las palabras en su contexto</a:t>
            </a:r>
            <a:r>
              <a:rPr lang="es-ES" sz="1100"/>
              <a:t>, Madrid, SM.</a:t>
            </a:r>
            <a:endParaRPr lang="cs-CZ" sz="1100"/>
          </a:p>
          <a:p>
            <a:pPr lvl="0">
              <a:lnSpc>
                <a:spcPct val="90000"/>
              </a:lnSpc>
            </a:pPr>
            <a:r>
              <a:rPr lang="es-ES" sz="1100"/>
              <a:t>diccionario fraseológico: </a:t>
            </a:r>
            <a:r>
              <a:rPr lang="es-ES" sz="1100" cap="small"/>
              <a:t>Seco, </a:t>
            </a:r>
            <a:r>
              <a:rPr lang="es-ES" sz="1100"/>
              <a:t>M., G.</a:t>
            </a:r>
            <a:r>
              <a:rPr lang="es-ES" sz="1100" cap="small"/>
              <a:t> Ramos, </a:t>
            </a:r>
            <a:r>
              <a:rPr lang="es-ES" sz="1100"/>
              <a:t>O.</a:t>
            </a:r>
            <a:r>
              <a:rPr lang="es-ES" sz="1100" cap="small"/>
              <a:t> Andrés</a:t>
            </a:r>
            <a:r>
              <a:rPr lang="es-ES" sz="1100"/>
              <a:t> (2004): </a:t>
            </a:r>
            <a:r>
              <a:rPr lang="es-ES" sz="1100" i="1"/>
              <a:t>Diccionario fraseológico documentado del español actual. Locuciones y modismos españoles</a:t>
            </a:r>
            <a:r>
              <a:rPr lang="es-ES" sz="1100"/>
              <a:t>. Madrid, Aguilar.</a:t>
            </a:r>
          </a:p>
          <a:p>
            <a:pPr marL="0" lvl="0" indent="0">
              <a:lnSpc>
                <a:spcPct val="90000"/>
              </a:lnSpc>
              <a:buNone/>
            </a:pPr>
            <a:r>
              <a:rPr lang="cs-CZ" sz="1100" b="1"/>
              <a:t>2. </a:t>
            </a:r>
            <a:r>
              <a:rPr lang="cs-CZ" sz="1100" b="1" err="1"/>
              <a:t>Diccionarios</a:t>
            </a:r>
            <a:r>
              <a:rPr lang="cs-CZ" sz="1100" b="1"/>
              <a:t> </a:t>
            </a:r>
            <a:r>
              <a:rPr lang="cs-CZ" sz="1100" b="1" err="1"/>
              <a:t>paradigmáticos</a:t>
            </a:r>
            <a:r>
              <a:rPr lang="cs-CZ" sz="1100" b="1"/>
              <a:t> </a:t>
            </a:r>
          </a:p>
          <a:p>
            <a:pPr lvl="0">
              <a:lnSpc>
                <a:spcPct val="90000"/>
              </a:lnSpc>
            </a:pPr>
            <a:r>
              <a:rPr lang="es-ES" sz="1100"/>
              <a:t>diccionarios de sinónimos/antónimos</a:t>
            </a:r>
            <a:endParaRPr lang="cs-CZ" sz="1100"/>
          </a:p>
          <a:p>
            <a:pPr lvl="0">
              <a:lnSpc>
                <a:spcPct val="90000"/>
              </a:lnSpc>
            </a:pPr>
            <a:r>
              <a:rPr lang="es-ES" sz="1100"/>
              <a:t>diccionarios de ideas afines</a:t>
            </a:r>
          </a:p>
          <a:p>
            <a:pPr lvl="0">
              <a:lnSpc>
                <a:spcPct val="90000"/>
              </a:lnSpc>
            </a:pPr>
            <a:r>
              <a:rPr lang="es-ES" sz="1100"/>
              <a:t>diccionarios ideológicos</a:t>
            </a:r>
            <a:endParaRPr lang="cs-CZ" sz="1100"/>
          </a:p>
          <a:p>
            <a:pPr lvl="0">
              <a:lnSpc>
                <a:spcPct val="90000"/>
              </a:lnSpc>
            </a:pPr>
            <a:r>
              <a:rPr lang="es-ES" sz="1100"/>
              <a:t>diccionarios pictóricos/por la imagen</a:t>
            </a:r>
            <a:r>
              <a:rPr lang="es-ES" sz="1100" i="1"/>
              <a:t>: Duden español. Diccionario por la imagen </a:t>
            </a:r>
            <a:r>
              <a:rPr lang="es-ES" sz="1100"/>
              <a:t>(1963</a:t>
            </a:r>
            <a:r>
              <a:rPr lang="es-ES" sz="1100" baseline="30000"/>
              <a:t>2</a:t>
            </a:r>
            <a:r>
              <a:rPr lang="es-ES" sz="1100"/>
              <a:t>), Barcelona, Juventud.</a:t>
            </a:r>
            <a:endParaRPr lang="cs-CZ" sz="1100"/>
          </a:p>
          <a:p>
            <a:pPr lvl="0">
              <a:lnSpc>
                <a:spcPct val="90000"/>
              </a:lnSpc>
            </a:pPr>
            <a:r>
              <a:rPr lang="es-ES" sz="1100"/>
              <a:t>diccionarios inversos</a:t>
            </a:r>
            <a:endParaRPr lang="cs-CZ" sz="1100"/>
          </a:p>
          <a:p>
            <a:pPr lvl="0">
              <a:lnSpc>
                <a:spcPct val="90000"/>
              </a:lnSpc>
            </a:pPr>
            <a:r>
              <a:rPr lang="es-ES" sz="1100"/>
              <a:t>diccionarios de rima</a:t>
            </a:r>
            <a:endParaRPr lang="cs-CZ" sz="1100"/>
          </a:p>
          <a:p>
            <a:pPr>
              <a:lnSpc>
                <a:spcPct val="90000"/>
              </a:lnSpc>
            </a:pPr>
            <a:endParaRPr lang="cs-CZ" sz="1100"/>
          </a:p>
        </p:txBody>
      </p:sp>
    </p:spTree>
    <p:extLst>
      <p:ext uri="{BB962C8B-B14F-4D97-AF65-F5344CB8AC3E}">
        <p14:creationId xmlns:p14="http://schemas.microsoft.com/office/powerpoint/2010/main" val="16284253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3030214-227F-42DB-9282-BBA6AF8D94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9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70F95076-86B7-C34B-8E59-3781B316412D}"/>
              </a:ext>
            </a:extLst>
          </p:cNvPr>
          <p:cNvSpPr>
            <a:spLocks noGrp="1"/>
          </p:cNvSpPr>
          <p:nvPr>
            <p:ph type="title"/>
          </p:nvPr>
        </p:nvSpPr>
        <p:spPr>
          <a:xfrm>
            <a:off x="1433889" y="1059872"/>
            <a:ext cx="3012216" cy="4851349"/>
          </a:xfrm>
        </p:spPr>
        <p:txBody>
          <a:bodyPr>
            <a:normAutofit/>
          </a:bodyPr>
          <a:lstStyle/>
          <a:p>
            <a:r>
              <a:rPr lang="es-ES" i="1"/>
              <a:t>6. La ordenación de las entradas</a:t>
            </a:r>
            <a:r>
              <a:rPr lang="cs-CZ"/>
              <a:t> </a:t>
            </a:r>
          </a:p>
        </p:txBody>
      </p:sp>
      <p:sp>
        <p:nvSpPr>
          <p:cNvPr id="10" name="Freeform 11">
            <a:extLst>
              <a:ext uri="{FF2B5EF4-FFF2-40B4-BE49-F238E27FC236}">
                <a16:creationId xmlns:a16="http://schemas.microsoft.com/office/drawing/2014/main" id="{0D7A9289-BAD1-4A78-979F-A655C886DB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1149203"/>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3" name="Zástupný obsah 2">
            <a:extLst>
              <a:ext uri="{FF2B5EF4-FFF2-40B4-BE49-F238E27FC236}">
                <a16:creationId xmlns:a16="http://schemas.microsoft.com/office/drawing/2014/main" id="{44B1D503-1AE6-1F42-AFC5-939D06A94E53}"/>
              </a:ext>
            </a:extLst>
          </p:cNvPr>
          <p:cNvSpPr>
            <a:spLocks noGrp="1"/>
          </p:cNvSpPr>
          <p:nvPr>
            <p:ph idx="1"/>
          </p:nvPr>
        </p:nvSpPr>
        <p:spPr>
          <a:xfrm>
            <a:off x="5280368" y="1059872"/>
            <a:ext cx="6224244" cy="4851350"/>
          </a:xfrm>
        </p:spPr>
        <p:txBody>
          <a:bodyPr>
            <a:normAutofit/>
          </a:bodyPr>
          <a:lstStyle/>
          <a:p>
            <a:pPr lvl="0">
              <a:buFont typeface="+mj-lt"/>
              <a:buAutoNum type="arabicPeriod"/>
            </a:pPr>
            <a:r>
              <a:rPr lang="es-ES"/>
              <a:t>diccionarios semasiológicos</a:t>
            </a:r>
            <a:endParaRPr lang="cs-CZ"/>
          </a:p>
          <a:p>
            <a:pPr lvl="0">
              <a:buFont typeface="+mj-lt"/>
              <a:buAutoNum type="arabicPeriod"/>
            </a:pPr>
            <a:r>
              <a:rPr lang="es-ES"/>
              <a:t>diccionarios onomasiológicos</a:t>
            </a:r>
            <a:endParaRPr lang="cs-CZ"/>
          </a:p>
          <a:p>
            <a:pPr lvl="0"/>
            <a:r>
              <a:rPr lang="es-ES"/>
              <a:t>diccionarios de familias de palabras</a:t>
            </a:r>
            <a:endParaRPr lang="cs-CZ"/>
          </a:p>
          <a:p>
            <a:pPr lvl="0"/>
            <a:r>
              <a:rPr lang="es-ES"/>
              <a:t>diccionarios pictóricos</a:t>
            </a:r>
            <a:endParaRPr lang="cs-CZ"/>
          </a:p>
          <a:p>
            <a:pPr lvl="0"/>
            <a:r>
              <a:rPr lang="es-ES"/>
              <a:t>diccionarios de crucigramas</a:t>
            </a:r>
            <a:endParaRPr lang="cs-CZ"/>
          </a:p>
          <a:p>
            <a:endParaRPr lang="cs-CZ"/>
          </a:p>
        </p:txBody>
      </p:sp>
    </p:spTree>
    <p:extLst>
      <p:ext uri="{BB962C8B-B14F-4D97-AF65-F5344CB8AC3E}">
        <p14:creationId xmlns:p14="http://schemas.microsoft.com/office/powerpoint/2010/main" val="104421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3030214-227F-42DB-9282-BBA6AF8D94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9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874E2FF2-BA9D-B947-A552-A41CDA53D8B0}"/>
              </a:ext>
            </a:extLst>
          </p:cNvPr>
          <p:cNvSpPr>
            <a:spLocks noGrp="1"/>
          </p:cNvSpPr>
          <p:nvPr>
            <p:ph type="title"/>
          </p:nvPr>
        </p:nvSpPr>
        <p:spPr>
          <a:xfrm>
            <a:off x="1433889" y="1059872"/>
            <a:ext cx="3012216" cy="4851349"/>
          </a:xfrm>
        </p:spPr>
        <p:txBody>
          <a:bodyPr>
            <a:normAutofit/>
          </a:bodyPr>
          <a:lstStyle/>
          <a:p>
            <a:r>
              <a:rPr lang="es-ES" sz="3300" i="1"/>
              <a:t>7. La naturaleza pedagógica</a:t>
            </a:r>
            <a:r>
              <a:rPr lang="cs-CZ" sz="3300"/>
              <a:t> </a:t>
            </a:r>
          </a:p>
        </p:txBody>
      </p:sp>
      <p:sp>
        <p:nvSpPr>
          <p:cNvPr id="10" name="Freeform 11">
            <a:extLst>
              <a:ext uri="{FF2B5EF4-FFF2-40B4-BE49-F238E27FC236}">
                <a16:creationId xmlns:a16="http://schemas.microsoft.com/office/drawing/2014/main" id="{0D7A9289-BAD1-4A78-979F-A655C886DB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1149203"/>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3" name="Zástupný obsah 2">
            <a:extLst>
              <a:ext uri="{FF2B5EF4-FFF2-40B4-BE49-F238E27FC236}">
                <a16:creationId xmlns:a16="http://schemas.microsoft.com/office/drawing/2014/main" id="{60F6CB74-1C8C-3B40-BFBB-1A06654B18B0}"/>
              </a:ext>
            </a:extLst>
          </p:cNvPr>
          <p:cNvSpPr>
            <a:spLocks noGrp="1"/>
          </p:cNvSpPr>
          <p:nvPr>
            <p:ph idx="1"/>
          </p:nvPr>
        </p:nvSpPr>
        <p:spPr>
          <a:xfrm>
            <a:off x="5280368" y="1059872"/>
            <a:ext cx="6224244" cy="4851350"/>
          </a:xfrm>
        </p:spPr>
        <p:txBody>
          <a:bodyPr>
            <a:normAutofit/>
          </a:bodyPr>
          <a:lstStyle/>
          <a:p>
            <a:pPr lvl="0"/>
            <a:r>
              <a:rPr lang="es-ES"/>
              <a:t>diccionarios escolares</a:t>
            </a:r>
            <a:endParaRPr lang="cs-CZ"/>
          </a:p>
          <a:p>
            <a:pPr lvl="0"/>
            <a:r>
              <a:rPr lang="es-ES"/>
              <a:t>diccionarios de aprendizaje</a:t>
            </a:r>
            <a:endParaRPr lang="cs-CZ"/>
          </a:p>
          <a:p>
            <a:r>
              <a:rPr lang="es-ES"/>
              <a:t>diccionarios infantiles</a:t>
            </a:r>
            <a:r>
              <a:rPr lang="cs-CZ"/>
              <a:t> </a:t>
            </a:r>
          </a:p>
        </p:txBody>
      </p:sp>
    </p:spTree>
    <p:extLst>
      <p:ext uri="{BB962C8B-B14F-4D97-AF65-F5344CB8AC3E}">
        <p14:creationId xmlns:p14="http://schemas.microsoft.com/office/powerpoint/2010/main" val="35732065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3030214-227F-42DB-9282-BBA6AF8D94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9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1C80100D-01B2-AC43-A767-58C8A1C6FAF3}"/>
              </a:ext>
            </a:extLst>
          </p:cNvPr>
          <p:cNvSpPr>
            <a:spLocks noGrp="1"/>
          </p:cNvSpPr>
          <p:nvPr>
            <p:ph type="title"/>
          </p:nvPr>
        </p:nvSpPr>
        <p:spPr>
          <a:xfrm>
            <a:off x="1433889" y="1059872"/>
            <a:ext cx="3012216" cy="4851349"/>
          </a:xfrm>
        </p:spPr>
        <p:txBody>
          <a:bodyPr>
            <a:normAutofit/>
          </a:bodyPr>
          <a:lstStyle/>
          <a:p>
            <a:r>
              <a:rPr lang="es-ES"/>
              <a:t>8. </a:t>
            </a:r>
            <a:r>
              <a:rPr lang="es-ES" i="1"/>
              <a:t>La extensión y formato del inventario</a:t>
            </a:r>
            <a:r>
              <a:rPr lang="cs-CZ"/>
              <a:t> </a:t>
            </a:r>
          </a:p>
        </p:txBody>
      </p:sp>
      <p:sp>
        <p:nvSpPr>
          <p:cNvPr id="10" name="Freeform 11">
            <a:extLst>
              <a:ext uri="{FF2B5EF4-FFF2-40B4-BE49-F238E27FC236}">
                <a16:creationId xmlns:a16="http://schemas.microsoft.com/office/drawing/2014/main" id="{0D7A9289-BAD1-4A78-979F-A655C886DB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1149203"/>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3" name="Zástupný obsah 2">
            <a:extLst>
              <a:ext uri="{FF2B5EF4-FFF2-40B4-BE49-F238E27FC236}">
                <a16:creationId xmlns:a16="http://schemas.microsoft.com/office/drawing/2014/main" id="{416DDE87-C4B5-2E47-866C-CA4080A073DE}"/>
              </a:ext>
            </a:extLst>
          </p:cNvPr>
          <p:cNvSpPr>
            <a:spLocks noGrp="1"/>
          </p:cNvSpPr>
          <p:nvPr>
            <p:ph idx="1"/>
          </p:nvPr>
        </p:nvSpPr>
        <p:spPr>
          <a:xfrm>
            <a:off x="5280368" y="1059872"/>
            <a:ext cx="6224244" cy="4851350"/>
          </a:xfrm>
        </p:spPr>
        <p:txBody>
          <a:bodyPr>
            <a:normAutofit/>
          </a:bodyPr>
          <a:lstStyle/>
          <a:p>
            <a:pPr lvl="0"/>
            <a:r>
              <a:rPr lang="es-ES" dirty="0"/>
              <a:t>diccionarios breves, </a:t>
            </a:r>
          </a:p>
          <a:p>
            <a:pPr lvl="0"/>
            <a:r>
              <a:rPr lang="es-ES" dirty="0"/>
              <a:t>concisos, </a:t>
            </a:r>
          </a:p>
          <a:p>
            <a:pPr lvl="0"/>
            <a:r>
              <a:rPr lang="es-ES" dirty="0"/>
              <a:t>manuales, </a:t>
            </a:r>
          </a:p>
          <a:p>
            <a:pPr lvl="0"/>
            <a:r>
              <a:rPr lang="es-ES" dirty="0"/>
              <a:t>de bolsillo</a:t>
            </a:r>
            <a:endParaRPr lang="cs-CZ" dirty="0"/>
          </a:p>
          <a:p>
            <a:pPr lvl="0"/>
            <a:r>
              <a:rPr lang="es-ES" dirty="0"/>
              <a:t>diccionarios abreviados</a:t>
            </a:r>
            <a:endParaRPr lang="cs-CZ" dirty="0"/>
          </a:p>
          <a:p>
            <a:endParaRPr lang="cs-CZ" dirty="0"/>
          </a:p>
        </p:txBody>
      </p:sp>
    </p:spTree>
    <p:extLst>
      <p:ext uri="{BB962C8B-B14F-4D97-AF65-F5344CB8AC3E}">
        <p14:creationId xmlns:p14="http://schemas.microsoft.com/office/powerpoint/2010/main" val="24667458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3030214-227F-42DB-9282-BBA6AF8D94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9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ED180FCD-CDA3-E645-87F5-F57FB738D64C}"/>
              </a:ext>
            </a:extLst>
          </p:cNvPr>
          <p:cNvSpPr>
            <a:spLocks noGrp="1"/>
          </p:cNvSpPr>
          <p:nvPr>
            <p:ph type="title"/>
          </p:nvPr>
        </p:nvSpPr>
        <p:spPr>
          <a:xfrm>
            <a:off x="1433889" y="1059872"/>
            <a:ext cx="3012216" cy="4851349"/>
          </a:xfrm>
        </p:spPr>
        <p:txBody>
          <a:bodyPr>
            <a:normAutofit/>
          </a:bodyPr>
          <a:lstStyle/>
          <a:p>
            <a:r>
              <a:rPr lang="es-ES" i="1"/>
              <a:t>9. Soporte</a:t>
            </a:r>
            <a:r>
              <a:rPr lang="cs-CZ"/>
              <a:t> </a:t>
            </a:r>
          </a:p>
        </p:txBody>
      </p:sp>
      <p:sp>
        <p:nvSpPr>
          <p:cNvPr id="10" name="Freeform 11">
            <a:extLst>
              <a:ext uri="{FF2B5EF4-FFF2-40B4-BE49-F238E27FC236}">
                <a16:creationId xmlns:a16="http://schemas.microsoft.com/office/drawing/2014/main" id="{0D7A9289-BAD1-4A78-979F-A655C886DB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1149203"/>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3" name="Zástupný obsah 2">
            <a:extLst>
              <a:ext uri="{FF2B5EF4-FFF2-40B4-BE49-F238E27FC236}">
                <a16:creationId xmlns:a16="http://schemas.microsoft.com/office/drawing/2014/main" id="{F4DB2D16-983D-7D45-897E-438B70CC9EC6}"/>
              </a:ext>
            </a:extLst>
          </p:cNvPr>
          <p:cNvSpPr>
            <a:spLocks noGrp="1"/>
          </p:cNvSpPr>
          <p:nvPr>
            <p:ph idx="1"/>
          </p:nvPr>
        </p:nvSpPr>
        <p:spPr>
          <a:xfrm>
            <a:off x="5280368" y="1059872"/>
            <a:ext cx="6224244" cy="4851350"/>
          </a:xfrm>
        </p:spPr>
        <p:txBody>
          <a:bodyPr>
            <a:normAutofit/>
          </a:bodyPr>
          <a:lstStyle/>
          <a:p>
            <a:pPr>
              <a:buFont typeface="+mj-lt"/>
              <a:buAutoNum type="arabicPeriod"/>
            </a:pPr>
            <a:r>
              <a:rPr lang="cs-CZ"/>
              <a:t>Libro </a:t>
            </a:r>
            <a:r>
              <a:rPr lang="cs-CZ" err="1"/>
              <a:t>impreso</a:t>
            </a:r>
            <a:endParaRPr lang="cs-CZ"/>
          </a:p>
          <a:p>
            <a:pPr>
              <a:buFont typeface="+mj-lt"/>
              <a:buAutoNum type="arabicPeriod"/>
            </a:pPr>
            <a:r>
              <a:rPr lang="cs-CZ" err="1"/>
              <a:t>Electrónico</a:t>
            </a:r>
            <a:endParaRPr lang="cs-CZ"/>
          </a:p>
          <a:p>
            <a:r>
              <a:rPr lang="cs-CZ"/>
              <a:t>CD o DVD</a:t>
            </a:r>
          </a:p>
          <a:p>
            <a:r>
              <a:rPr lang="cs-CZ"/>
              <a:t>En </a:t>
            </a:r>
            <a:r>
              <a:rPr lang="cs-CZ" err="1"/>
              <a:t>línea</a:t>
            </a:r>
            <a:endParaRPr lang="cs-CZ"/>
          </a:p>
          <a:p>
            <a:endParaRPr lang="cs-CZ"/>
          </a:p>
        </p:txBody>
      </p:sp>
    </p:spTree>
    <p:extLst>
      <p:ext uri="{BB962C8B-B14F-4D97-AF65-F5344CB8AC3E}">
        <p14:creationId xmlns:p14="http://schemas.microsoft.com/office/powerpoint/2010/main" val="30521093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A46F010-D160-4609-8979-FFD8C1EA6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08212806-736E-A848-ACEC-93B104928D99}"/>
              </a:ext>
            </a:extLst>
          </p:cNvPr>
          <p:cNvSpPr>
            <a:spLocks noGrp="1"/>
          </p:cNvSpPr>
          <p:nvPr>
            <p:ph type="title"/>
          </p:nvPr>
        </p:nvSpPr>
        <p:spPr>
          <a:xfrm>
            <a:off x="3373062" y="624110"/>
            <a:ext cx="8131550" cy="1280890"/>
          </a:xfrm>
        </p:spPr>
        <p:txBody>
          <a:bodyPr>
            <a:normAutofit/>
          </a:bodyPr>
          <a:lstStyle/>
          <a:p>
            <a:r>
              <a:rPr lang="cs-CZ"/>
              <a:t>¿Digital o electrónico?</a:t>
            </a:r>
          </a:p>
        </p:txBody>
      </p:sp>
      <p:sp>
        <p:nvSpPr>
          <p:cNvPr id="10" name="Rectangle 9">
            <a:extLst>
              <a:ext uri="{FF2B5EF4-FFF2-40B4-BE49-F238E27FC236}">
                <a16:creationId xmlns:a16="http://schemas.microsoft.com/office/drawing/2014/main" id="{81B8C4F6-C3AC-4C94-8EC7-E4F7B7E9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28515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0B789310-9859-4942-98C8-3D2F12AAAE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tx2">
              <a:lumMod val="60000"/>
              <a:lumOff val="40000"/>
              <a:alpha val="40000"/>
            </a:schemeClr>
          </a:solidFill>
        </p:grpSpPr>
        <p:sp>
          <p:nvSpPr>
            <p:cNvPr id="13" name="Freeform 11">
              <a:extLst>
                <a:ext uri="{FF2B5EF4-FFF2-40B4-BE49-F238E27FC236}">
                  <a16:creationId xmlns:a16="http://schemas.microsoft.com/office/drawing/2014/main" id="{FE9E5460-2AA9-4786-B69C-23DBEF356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4" name="Freeform 12">
              <a:extLst>
                <a:ext uri="{FF2B5EF4-FFF2-40B4-BE49-F238E27FC236}">
                  <a16:creationId xmlns:a16="http://schemas.microsoft.com/office/drawing/2014/main" id="{E344A2AF-3860-4427-B13E-98021C17A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5" name="Freeform 13">
              <a:extLst>
                <a:ext uri="{FF2B5EF4-FFF2-40B4-BE49-F238E27FC236}">
                  <a16:creationId xmlns:a16="http://schemas.microsoft.com/office/drawing/2014/main" id="{DDBDD44E-1DC0-48AB-8FEC-E098D9197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6" name="Freeform 14">
              <a:extLst>
                <a:ext uri="{FF2B5EF4-FFF2-40B4-BE49-F238E27FC236}">
                  <a16:creationId xmlns:a16="http://schemas.microsoft.com/office/drawing/2014/main" id="{3151FF3E-5E3F-4D82-A684-0003BACEA8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7" name="Freeform 15">
              <a:extLst>
                <a:ext uri="{FF2B5EF4-FFF2-40B4-BE49-F238E27FC236}">
                  <a16:creationId xmlns:a16="http://schemas.microsoft.com/office/drawing/2014/main" id="{C6CBF27E-7F0C-4489-95A7-82DE1C046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8" name="Freeform 16">
              <a:extLst>
                <a:ext uri="{FF2B5EF4-FFF2-40B4-BE49-F238E27FC236}">
                  <a16:creationId xmlns:a16="http://schemas.microsoft.com/office/drawing/2014/main" id="{233BE304-221E-425E-A484-4B2E5F405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9" name="Freeform 17">
              <a:extLst>
                <a:ext uri="{FF2B5EF4-FFF2-40B4-BE49-F238E27FC236}">
                  <a16:creationId xmlns:a16="http://schemas.microsoft.com/office/drawing/2014/main" id="{10D5734E-EAEA-4A08-86A9-39BD5563E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0" name="Freeform 18">
              <a:extLst>
                <a:ext uri="{FF2B5EF4-FFF2-40B4-BE49-F238E27FC236}">
                  <a16:creationId xmlns:a16="http://schemas.microsoft.com/office/drawing/2014/main" id="{4D47FE86-98D1-4E35-86E4-16E9A19A6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1" name="Freeform 19">
              <a:extLst>
                <a:ext uri="{FF2B5EF4-FFF2-40B4-BE49-F238E27FC236}">
                  <a16:creationId xmlns:a16="http://schemas.microsoft.com/office/drawing/2014/main" id="{F00661F9-B224-4DB1-8EFB-ABF9402BDE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2" name="Freeform 20">
              <a:extLst>
                <a:ext uri="{FF2B5EF4-FFF2-40B4-BE49-F238E27FC236}">
                  <a16:creationId xmlns:a16="http://schemas.microsoft.com/office/drawing/2014/main" id="{679DCB4E-8D36-4B7A-AF0C-8399F113AE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3" name="Freeform 21">
              <a:extLst>
                <a:ext uri="{FF2B5EF4-FFF2-40B4-BE49-F238E27FC236}">
                  <a16:creationId xmlns:a16="http://schemas.microsoft.com/office/drawing/2014/main" id="{4FAD51F6-D24C-4FD6-BEAE-41F0E5A825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4" name="Freeform 22">
              <a:extLst>
                <a:ext uri="{FF2B5EF4-FFF2-40B4-BE49-F238E27FC236}">
                  <a16:creationId xmlns:a16="http://schemas.microsoft.com/office/drawing/2014/main" id="{87AC773F-6D31-458A-9DD7-76566C8A9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26" name="Group 25">
            <a:extLst>
              <a:ext uri="{FF2B5EF4-FFF2-40B4-BE49-F238E27FC236}">
                <a16:creationId xmlns:a16="http://schemas.microsoft.com/office/drawing/2014/main" id="{6F1CEC7A-E419-4950-AA57-B00546C29C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tx2">
              <a:lumMod val="75000"/>
              <a:alpha val="70000"/>
            </a:schemeClr>
          </a:solidFill>
        </p:grpSpPr>
        <p:sp>
          <p:nvSpPr>
            <p:cNvPr id="27" name="Freeform 27">
              <a:extLst>
                <a:ext uri="{FF2B5EF4-FFF2-40B4-BE49-F238E27FC236}">
                  <a16:creationId xmlns:a16="http://schemas.microsoft.com/office/drawing/2014/main" id="{7AE7DCD1-5235-45E8-B229-15A3E3962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28" name="Freeform 28">
              <a:extLst>
                <a:ext uri="{FF2B5EF4-FFF2-40B4-BE49-F238E27FC236}">
                  <a16:creationId xmlns:a16="http://schemas.microsoft.com/office/drawing/2014/main" id="{C82E58C3-65A5-4079-BF94-E675AA410C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29" name="Freeform 29">
              <a:extLst>
                <a:ext uri="{FF2B5EF4-FFF2-40B4-BE49-F238E27FC236}">
                  <a16:creationId xmlns:a16="http://schemas.microsoft.com/office/drawing/2014/main" id="{7AABE1FA-6DC8-4A47-AC5C-F05B9C111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0" name="Freeform 30">
              <a:extLst>
                <a:ext uri="{FF2B5EF4-FFF2-40B4-BE49-F238E27FC236}">
                  <a16:creationId xmlns:a16="http://schemas.microsoft.com/office/drawing/2014/main" id="{17BB7298-8900-4C67-B800-BD241F019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1" name="Freeform 31">
              <a:extLst>
                <a:ext uri="{FF2B5EF4-FFF2-40B4-BE49-F238E27FC236}">
                  <a16:creationId xmlns:a16="http://schemas.microsoft.com/office/drawing/2014/main" id="{EE3442F8-53C2-490C-94EF-E423ECB95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2" name="Freeform 32">
              <a:extLst>
                <a:ext uri="{FF2B5EF4-FFF2-40B4-BE49-F238E27FC236}">
                  <a16:creationId xmlns:a16="http://schemas.microsoft.com/office/drawing/2014/main" id="{3DBEA916-8B10-493A-8CBF-9B5FA2A4A0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3" name="Freeform 33">
              <a:extLst>
                <a:ext uri="{FF2B5EF4-FFF2-40B4-BE49-F238E27FC236}">
                  <a16:creationId xmlns:a16="http://schemas.microsoft.com/office/drawing/2014/main" id="{248DB27B-F9EA-4F81-A746-7D57B768E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4" name="Freeform 34">
              <a:extLst>
                <a:ext uri="{FF2B5EF4-FFF2-40B4-BE49-F238E27FC236}">
                  <a16:creationId xmlns:a16="http://schemas.microsoft.com/office/drawing/2014/main" id="{998E5C90-2A81-4013-AE09-2023B4407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35" name="Freeform 35">
              <a:extLst>
                <a:ext uri="{FF2B5EF4-FFF2-40B4-BE49-F238E27FC236}">
                  <a16:creationId xmlns:a16="http://schemas.microsoft.com/office/drawing/2014/main" id="{86A8318B-7607-4519-8EEB-C7DD509653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36" name="Freeform 36">
              <a:extLst>
                <a:ext uri="{FF2B5EF4-FFF2-40B4-BE49-F238E27FC236}">
                  <a16:creationId xmlns:a16="http://schemas.microsoft.com/office/drawing/2014/main" id="{5009FB1B-4865-45DB-8727-F012E3ACA5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37" name="Freeform 37">
              <a:extLst>
                <a:ext uri="{FF2B5EF4-FFF2-40B4-BE49-F238E27FC236}">
                  <a16:creationId xmlns:a16="http://schemas.microsoft.com/office/drawing/2014/main" id="{5B209B64-3A98-4B1A-857A-2368AFED6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38" name="Freeform 38">
              <a:extLst>
                <a:ext uri="{FF2B5EF4-FFF2-40B4-BE49-F238E27FC236}">
                  <a16:creationId xmlns:a16="http://schemas.microsoft.com/office/drawing/2014/main" id="{EB3B5D03-7AE3-411C-A820-6844E7D0C6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0" name="Freeform 11">
            <a:extLst>
              <a:ext uri="{FF2B5EF4-FFF2-40B4-BE49-F238E27FC236}">
                <a16:creationId xmlns:a16="http://schemas.microsoft.com/office/drawing/2014/main" id="{91328346-8BAD-4616-B50B-5CFDA5648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411452"/>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3" name="Zástupný obsah 2">
            <a:extLst>
              <a:ext uri="{FF2B5EF4-FFF2-40B4-BE49-F238E27FC236}">
                <a16:creationId xmlns:a16="http://schemas.microsoft.com/office/drawing/2014/main" id="{9789EA85-E7EE-7041-A39D-70C12ECB8BA0}"/>
              </a:ext>
            </a:extLst>
          </p:cNvPr>
          <p:cNvSpPr>
            <a:spLocks noGrp="1"/>
          </p:cNvSpPr>
          <p:nvPr>
            <p:ph idx="1"/>
          </p:nvPr>
        </p:nvSpPr>
        <p:spPr>
          <a:xfrm>
            <a:off x="3373062" y="2133600"/>
            <a:ext cx="8131550" cy="3777622"/>
          </a:xfrm>
        </p:spPr>
        <p:txBody>
          <a:bodyPr>
            <a:normAutofit/>
          </a:bodyPr>
          <a:lstStyle/>
          <a:p>
            <a:pPr>
              <a:lnSpc>
                <a:spcPct val="90000"/>
              </a:lnSpc>
            </a:pPr>
            <a:r>
              <a:rPr lang="es-ES" sz="1700"/>
              <a:t>Águila Escobar (2006):</a:t>
            </a:r>
          </a:p>
          <a:p>
            <a:pPr>
              <a:lnSpc>
                <a:spcPct val="90000"/>
              </a:lnSpc>
            </a:pPr>
            <a:r>
              <a:rPr lang="es-ES" sz="1700" i="1"/>
              <a:t>digital</a:t>
            </a:r>
            <a:r>
              <a:rPr lang="es-ES" sz="1700"/>
              <a:t> – alude a la naturaleza de la información codificada a través de un código binario</a:t>
            </a:r>
          </a:p>
          <a:p>
            <a:pPr>
              <a:lnSpc>
                <a:spcPct val="90000"/>
              </a:lnSpc>
            </a:pPr>
            <a:r>
              <a:rPr lang="es-ES" sz="1700" i="1"/>
              <a:t>electrónico</a:t>
            </a:r>
            <a:r>
              <a:rPr lang="es-ES" sz="1700"/>
              <a:t> – designa el soporte que guarda la información (ej. diccionario escaneado, en DVD o en una memoria USB)</a:t>
            </a:r>
            <a:br>
              <a:rPr lang="es-ES" sz="1700"/>
            </a:br>
            <a:endParaRPr lang="es-ES" sz="1700"/>
          </a:p>
          <a:p>
            <a:pPr>
              <a:lnSpc>
                <a:spcPct val="90000"/>
              </a:lnSpc>
            </a:pPr>
            <a:r>
              <a:rPr lang="es-ES" sz="1700" b="1" i="1"/>
              <a:t>¿Qué es un diccionario digital? </a:t>
            </a:r>
            <a:endParaRPr lang="es-ES" sz="1700"/>
          </a:p>
          <a:p>
            <a:pPr>
              <a:lnSpc>
                <a:spcPct val="90000"/>
              </a:lnSpc>
            </a:pPr>
            <a:r>
              <a:rPr lang="es-ES" sz="1700"/>
              <a:t>Un repertorio lexicográfico cuya consulta exige medios tecnológicos y procedimientos informáticos. Por un lado, puede tratarse de obras digitalizadas a partir de sus originales físicos. Por otro, pueden ser diccionarios concebidos desde el inicio como obras digitales, por lo que el sistema de codificación de la información es en todo momento digital.</a:t>
            </a:r>
          </a:p>
          <a:p>
            <a:pPr>
              <a:lnSpc>
                <a:spcPct val="90000"/>
              </a:lnSpc>
            </a:pPr>
            <a:endParaRPr lang="cs-CZ" sz="1700"/>
          </a:p>
        </p:txBody>
      </p:sp>
    </p:spTree>
    <p:extLst>
      <p:ext uri="{BB962C8B-B14F-4D97-AF65-F5344CB8AC3E}">
        <p14:creationId xmlns:p14="http://schemas.microsoft.com/office/powerpoint/2010/main" val="20239488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3030214-227F-42DB-9282-BBA6AF8D94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9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1E3903CF-C283-884F-9CAA-AA8A16DD3E6C}"/>
              </a:ext>
            </a:extLst>
          </p:cNvPr>
          <p:cNvSpPr>
            <a:spLocks noGrp="1"/>
          </p:cNvSpPr>
          <p:nvPr>
            <p:ph type="title"/>
          </p:nvPr>
        </p:nvSpPr>
        <p:spPr>
          <a:xfrm>
            <a:off x="1433889" y="1059872"/>
            <a:ext cx="3012216" cy="4851349"/>
          </a:xfrm>
        </p:spPr>
        <p:txBody>
          <a:bodyPr>
            <a:normAutofit/>
          </a:bodyPr>
          <a:lstStyle/>
          <a:p>
            <a:r>
              <a:rPr lang="cs-CZ"/>
              <a:t>Bancos de datos</a:t>
            </a:r>
          </a:p>
        </p:txBody>
      </p:sp>
      <p:sp>
        <p:nvSpPr>
          <p:cNvPr id="10" name="Freeform 11">
            <a:extLst>
              <a:ext uri="{FF2B5EF4-FFF2-40B4-BE49-F238E27FC236}">
                <a16:creationId xmlns:a16="http://schemas.microsoft.com/office/drawing/2014/main" id="{0D7A9289-BAD1-4A78-979F-A655C886DB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1149203"/>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3" name="Zástupný obsah 2">
            <a:extLst>
              <a:ext uri="{FF2B5EF4-FFF2-40B4-BE49-F238E27FC236}">
                <a16:creationId xmlns:a16="http://schemas.microsoft.com/office/drawing/2014/main" id="{49E3A2DD-7C65-694B-8DA1-ACA2C4C59E2D}"/>
              </a:ext>
            </a:extLst>
          </p:cNvPr>
          <p:cNvSpPr>
            <a:spLocks noGrp="1"/>
          </p:cNvSpPr>
          <p:nvPr>
            <p:ph idx="1"/>
          </p:nvPr>
        </p:nvSpPr>
        <p:spPr>
          <a:xfrm>
            <a:off x="5280368" y="1059872"/>
            <a:ext cx="6224244" cy="4851350"/>
          </a:xfrm>
        </p:spPr>
        <p:txBody>
          <a:bodyPr>
            <a:normAutofit/>
          </a:bodyPr>
          <a:lstStyle/>
          <a:p>
            <a:r>
              <a:rPr lang="es-ES"/>
              <a:t>No solo terminológicos o léxicos, sino también sintácticos; </a:t>
            </a:r>
          </a:p>
          <a:p>
            <a:r>
              <a:rPr lang="es-ES">
                <a:hlinkClick r:id="rId2"/>
              </a:rPr>
              <a:t>ADESSE</a:t>
            </a:r>
            <a:endParaRPr lang="es-ES"/>
          </a:p>
          <a:p>
            <a:r>
              <a:rPr lang="es-ES">
                <a:hlinkClick r:id="rId3"/>
              </a:rPr>
              <a:t>BDME TIP</a:t>
            </a:r>
            <a:endParaRPr lang="es-ES"/>
          </a:p>
          <a:p>
            <a:endParaRPr lang="es-ES"/>
          </a:p>
          <a:p>
            <a:endParaRPr lang="cs-CZ"/>
          </a:p>
        </p:txBody>
      </p:sp>
    </p:spTree>
    <p:extLst>
      <p:ext uri="{BB962C8B-B14F-4D97-AF65-F5344CB8AC3E}">
        <p14:creationId xmlns:p14="http://schemas.microsoft.com/office/powerpoint/2010/main" val="2108463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83030214-227F-42DB-9282-BBA6AF8D94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9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6D923DEA-46E0-094E-AD73-539B2E7CC6B3}"/>
              </a:ext>
            </a:extLst>
          </p:cNvPr>
          <p:cNvSpPr>
            <a:spLocks noGrp="1"/>
          </p:cNvSpPr>
          <p:nvPr>
            <p:ph type="title"/>
          </p:nvPr>
        </p:nvSpPr>
        <p:spPr>
          <a:xfrm>
            <a:off x="1433889" y="1059872"/>
            <a:ext cx="3012216" cy="4851349"/>
          </a:xfrm>
        </p:spPr>
        <p:txBody>
          <a:bodyPr>
            <a:normAutofit/>
          </a:bodyPr>
          <a:lstStyle/>
          <a:p>
            <a:r>
              <a:rPr lang="es-ES"/>
              <a:t>Lexicografía</a:t>
            </a:r>
            <a:endParaRPr lang="cs-CZ"/>
          </a:p>
        </p:txBody>
      </p:sp>
      <p:sp>
        <p:nvSpPr>
          <p:cNvPr id="33" name="Freeform 11">
            <a:extLst>
              <a:ext uri="{FF2B5EF4-FFF2-40B4-BE49-F238E27FC236}">
                <a16:creationId xmlns:a16="http://schemas.microsoft.com/office/drawing/2014/main" id="{0D7A9289-BAD1-4A78-979F-A655C886DB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1149203"/>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3" name="Zástupný obsah 2">
            <a:extLst>
              <a:ext uri="{FF2B5EF4-FFF2-40B4-BE49-F238E27FC236}">
                <a16:creationId xmlns:a16="http://schemas.microsoft.com/office/drawing/2014/main" id="{401025FF-24AE-4648-A0EE-BB7B2BE6653B}"/>
              </a:ext>
            </a:extLst>
          </p:cNvPr>
          <p:cNvSpPr>
            <a:spLocks noGrp="1"/>
          </p:cNvSpPr>
          <p:nvPr>
            <p:ph idx="1"/>
          </p:nvPr>
        </p:nvSpPr>
        <p:spPr>
          <a:xfrm>
            <a:off x="5280368" y="1059872"/>
            <a:ext cx="6224244" cy="4851350"/>
          </a:xfrm>
        </p:spPr>
        <p:txBody>
          <a:bodyPr>
            <a:normAutofit/>
          </a:bodyPr>
          <a:lstStyle/>
          <a:p>
            <a:pPr>
              <a:lnSpc>
                <a:spcPct val="90000"/>
              </a:lnSpc>
            </a:pPr>
            <a:r>
              <a:rPr lang="es-ES" sz="1500"/>
              <a:t>tradicionalmente “técnica de hacer diccionarios”; a partir de los años 60 y 70 del S. XX: desarrollo de estudios sobre el diccionario y la labor lexicográfica:</a:t>
            </a:r>
            <a:endParaRPr lang="cs-CZ" sz="1500"/>
          </a:p>
          <a:p>
            <a:pPr lvl="0">
              <a:lnSpc>
                <a:spcPct val="90000"/>
              </a:lnSpc>
            </a:pPr>
            <a:r>
              <a:rPr lang="es-ES" sz="1500"/>
              <a:t>principios teóricos y las orientaciones prácticas en que se basa la composición de un diccionario;</a:t>
            </a:r>
            <a:endParaRPr lang="cs-CZ" sz="1500"/>
          </a:p>
          <a:p>
            <a:pPr lvl="0">
              <a:lnSpc>
                <a:spcPct val="90000"/>
              </a:lnSpc>
            </a:pPr>
            <a:r>
              <a:rPr lang="es-ES" sz="1500"/>
              <a:t>la metodología para su estudio, valoración y crítica;</a:t>
            </a:r>
            <a:endParaRPr lang="cs-CZ" sz="1500"/>
          </a:p>
          <a:p>
            <a:pPr lvl="0">
              <a:lnSpc>
                <a:spcPct val="90000"/>
              </a:lnSpc>
            </a:pPr>
            <a:r>
              <a:rPr lang="es-ES" sz="1500"/>
              <a:t>aportaciones sobre su tipología;</a:t>
            </a:r>
            <a:endParaRPr lang="cs-CZ" sz="1500"/>
          </a:p>
          <a:p>
            <a:pPr lvl="0">
              <a:lnSpc>
                <a:spcPct val="90000"/>
              </a:lnSpc>
            </a:pPr>
            <a:r>
              <a:rPr lang="es-ES" sz="1500"/>
              <a:t>las investigaciones sobre las necesidades del usuario;</a:t>
            </a:r>
            <a:endParaRPr lang="cs-CZ" sz="1500"/>
          </a:p>
          <a:p>
            <a:pPr lvl="0">
              <a:lnSpc>
                <a:spcPct val="90000"/>
              </a:lnSpc>
            </a:pPr>
            <a:r>
              <a:rPr lang="es-ES" sz="1500"/>
              <a:t>el uso que se hace de los diccionarios, e incluso su historia;</a:t>
            </a:r>
            <a:endParaRPr lang="cs-CZ" sz="1500"/>
          </a:p>
          <a:p>
            <a:pPr lvl="0">
              <a:lnSpc>
                <a:spcPct val="90000"/>
              </a:lnSpc>
            </a:pPr>
            <a:r>
              <a:rPr lang="es-ES" sz="1500"/>
              <a:t>Se empieza a hablas sobre </a:t>
            </a:r>
            <a:r>
              <a:rPr lang="es-ES" sz="1500" i="1"/>
              <a:t>‘lexicografía teórica’</a:t>
            </a:r>
            <a:r>
              <a:rPr lang="es-ES" sz="1500"/>
              <a:t> o </a:t>
            </a:r>
            <a:r>
              <a:rPr lang="es-ES" sz="1500" i="1"/>
              <a:t>‘metalexicografía’</a:t>
            </a:r>
            <a:r>
              <a:rPr lang="es-ES" sz="1500"/>
              <a:t>;</a:t>
            </a:r>
            <a:endParaRPr lang="cs-CZ" sz="1500"/>
          </a:p>
          <a:p>
            <a:pPr lvl="0">
              <a:lnSpc>
                <a:spcPct val="90000"/>
              </a:lnSpc>
            </a:pPr>
            <a:r>
              <a:rPr lang="es-ES" sz="1500"/>
              <a:t>Colabora con otras disciplinas lingüísticas (lexicología, semántica, pragmática).</a:t>
            </a:r>
            <a:endParaRPr lang="cs-CZ" sz="1500"/>
          </a:p>
          <a:p>
            <a:pPr>
              <a:lnSpc>
                <a:spcPct val="90000"/>
              </a:lnSpc>
            </a:pPr>
            <a:r>
              <a:rPr lang="es-ES" sz="1500"/>
              <a:t>Martínez de Sousa (2009: 243): “Puede no ser una ciencia la lexicografía, pero la metodología aplicada a los trabajos lexicográficos ha de ser necesariamente científica.”</a:t>
            </a:r>
            <a:endParaRPr lang="cs-CZ" sz="1500"/>
          </a:p>
          <a:p>
            <a:pPr>
              <a:lnSpc>
                <a:spcPct val="90000"/>
              </a:lnSpc>
            </a:pPr>
            <a:endParaRPr lang="cs-CZ" sz="1500"/>
          </a:p>
        </p:txBody>
      </p:sp>
    </p:spTree>
    <p:extLst>
      <p:ext uri="{BB962C8B-B14F-4D97-AF65-F5344CB8AC3E}">
        <p14:creationId xmlns:p14="http://schemas.microsoft.com/office/powerpoint/2010/main" val="33384188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3030214-227F-42DB-9282-BBA6AF8D94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9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212B3402-0A4D-2543-8FCB-29C688EB2ACE}"/>
              </a:ext>
            </a:extLst>
          </p:cNvPr>
          <p:cNvSpPr>
            <a:spLocks noGrp="1"/>
          </p:cNvSpPr>
          <p:nvPr>
            <p:ph type="title"/>
          </p:nvPr>
        </p:nvSpPr>
        <p:spPr>
          <a:xfrm>
            <a:off x="1433889" y="1059872"/>
            <a:ext cx="3012216" cy="4851349"/>
          </a:xfrm>
        </p:spPr>
        <p:txBody>
          <a:bodyPr>
            <a:normAutofit/>
          </a:bodyPr>
          <a:lstStyle/>
          <a:p>
            <a:r>
              <a:rPr lang="cs-CZ"/>
              <a:t>Bancos de datos: ex novo</a:t>
            </a:r>
          </a:p>
        </p:txBody>
      </p:sp>
      <p:sp>
        <p:nvSpPr>
          <p:cNvPr id="10" name="Freeform 11">
            <a:extLst>
              <a:ext uri="{FF2B5EF4-FFF2-40B4-BE49-F238E27FC236}">
                <a16:creationId xmlns:a16="http://schemas.microsoft.com/office/drawing/2014/main" id="{0D7A9289-BAD1-4A78-979F-A655C886DB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1149203"/>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3" name="Zástupný obsah 2">
            <a:extLst>
              <a:ext uri="{FF2B5EF4-FFF2-40B4-BE49-F238E27FC236}">
                <a16:creationId xmlns:a16="http://schemas.microsoft.com/office/drawing/2014/main" id="{8CE42535-9072-AC4A-B93B-9DC9A72589EE}"/>
              </a:ext>
            </a:extLst>
          </p:cNvPr>
          <p:cNvSpPr>
            <a:spLocks noGrp="1"/>
          </p:cNvSpPr>
          <p:nvPr>
            <p:ph idx="1"/>
          </p:nvPr>
        </p:nvSpPr>
        <p:spPr>
          <a:xfrm>
            <a:off x="5280368" y="1059872"/>
            <a:ext cx="6224244" cy="4851350"/>
          </a:xfrm>
        </p:spPr>
        <p:txBody>
          <a:bodyPr>
            <a:normAutofit/>
          </a:bodyPr>
          <a:lstStyle/>
          <a:p>
            <a:r>
              <a:rPr lang="cs-CZ">
                <a:hlinkClick r:id="rId2"/>
              </a:rPr>
              <a:t>Bancos de datos de la RAE</a:t>
            </a:r>
            <a:endParaRPr lang="cs-CZ"/>
          </a:p>
          <a:p>
            <a:r>
              <a:rPr lang="cs-CZ">
                <a:hlinkClick r:id="rId3"/>
              </a:rPr>
              <a:t>CEMC</a:t>
            </a:r>
            <a:endParaRPr lang="cs-CZ"/>
          </a:p>
          <a:p>
            <a:r>
              <a:rPr lang="cs-CZ">
                <a:hlinkClick r:id="rId4"/>
              </a:rPr>
              <a:t>CORDIAM</a:t>
            </a:r>
            <a:endParaRPr lang="cs-CZ"/>
          </a:p>
          <a:p>
            <a:r>
              <a:rPr lang="cs-CZ">
                <a:hlinkClick r:id="rId5"/>
              </a:rPr>
              <a:t>Corpus del español </a:t>
            </a:r>
            <a:r>
              <a:rPr lang="cs-CZ"/>
              <a:t>(Mark Davies)</a:t>
            </a:r>
          </a:p>
        </p:txBody>
      </p:sp>
    </p:spTree>
    <p:extLst>
      <p:ext uri="{BB962C8B-B14F-4D97-AF65-F5344CB8AC3E}">
        <p14:creationId xmlns:p14="http://schemas.microsoft.com/office/powerpoint/2010/main" val="341839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3030214-227F-42DB-9282-BBA6AF8D94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9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7E3CB87A-60C6-9D46-BF78-7BBAA2E6083E}"/>
              </a:ext>
            </a:extLst>
          </p:cNvPr>
          <p:cNvSpPr>
            <a:spLocks noGrp="1"/>
          </p:cNvSpPr>
          <p:nvPr>
            <p:ph type="title"/>
          </p:nvPr>
        </p:nvSpPr>
        <p:spPr>
          <a:xfrm>
            <a:off x="1433889" y="1059872"/>
            <a:ext cx="3012216" cy="4851349"/>
          </a:xfrm>
        </p:spPr>
        <p:txBody>
          <a:bodyPr>
            <a:normAutofit/>
          </a:bodyPr>
          <a:lstStyle/>
          <a:p>
            <a:r>
              <a:rPr lang="cs-CZ" dirty="0" err="1"/>
              <a:t>Bancos</a:t>
            </a:r>
            <a:r>
              <a:rPr lang="cs-CZ" dirty="0"/>
              <a:t> de </a:t>
            </a:r>
            <a:r>
              <a:rPr lang="cs-CZ" dirty="0" err="1"/>
              <a:t>datos</a:t>
            </a:r>
            <a:r>
              <a:rPr lang="cs-CZ" dirty="0"/>
              <a:t>: a </a:t>
            </a:r>
            <a:r>
              <a:rPr lang="cs-CZ" dirty="0" err="1"/>
              <a:t>partir</a:t>
            </a:r>
            <a:r>
              <a:rPr lang="cs-CZ" dirty="0"/>
              <a:t> de </a:t>
            </a:r>
            <a:r>
              <a:rPr lang="cs-CZ" dirty="0" err="1"/>
              <a:t>obras</a:t>
            </a:r>
            <a:r>
              <a:rPr lang="cs-CZ" dirty="0"/>
              <a:t> </a:t>
            </a:r>
            <a:r>
              <a:rPr lang="cs-CZ" dirty="0" err="1"/>
              <a:t>existentes</a:t>
            </a:r>
            <a:endParaRPr lang="cs-CZ" dirty="0"/>
          </a:p>
        </p:txBody>
      </p:sp>
      <p:sp>
        <p:nvSpPr>
          <p:cNvPr id="10" name="Freeform 11">
            <a:extLst>
              <a:ext uri="{FF2B5EF4-FFF2-40B4-BE49-F238E27FC236}">
                <a16:creationId xmlns:a16="http://schemas.microsoft.com/office/drawing/2014/main" id="{0D7A9289-BAD1-4A78-979F-A655C886DB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1149203"/>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3" name="Zástupný obsah 2">
            <a:extLst>
              <a:ext uri="{FF2B5EF4-FFF2-40B4-BE49-F238E27FC236}">
                <a16:creationId xmlns:a16="http://schemas.microsoft.com/office/drawing/2014/main" id="{7FCEB1EA-D408-5A4D-9077-A67F52D86060}"/>
              </a:ext>
            </a:extLst>
          </p:cNvPr>
          <p:cNvSpPr>
            <a:spLocks noGrp="1"/>
          </p:cNvSpPr>
          <p:nvPr>
            <p:ph idx="1"/>
          </p:nvPr>
        </p:nvSpPr>
        <p:spPr>
          <a:xfrm>
            <a:off x="5280368" y="1059872"/>
            <a:ext cx="6224244" cy="4851350"/>
          </a:xfrm>
        </p:spPr>
        <p:txBody>
          <a:bodyPr>
            <a:normAutofit/>
          </a:bodyPr>
          <a:lstStyle/>
          <a:p>
            <a:pPr lvl="0"/>
            <a:r>
              <a:rPr lang="pt-PT" dirty="0"/>
              <a:t>A partir de obras existentes antes: </a:t>
            </a:r>
            <a:r>
              <a:rPr lang="pt-PT" dirty="0" err="1"/>
              <a:t>escaneados</a:t>
            </a:r>
            <a:endParaRPr lang="cs-CZ" dirty="0"/>
          </a:p>
          <a:p>
            <a:r>
              <a:rPr lang="fr-FR" dirty="0">
                <a:hlinkClick r:id="rId2"/>
              </a:rPr>
              <a:t>NTLLE</a:t>
            </a:r>
            <a:endParaRPr lang="fr-FR" dirty="0"/>
          </a:p>
          <a:p>
            <a:r>
              <a:rPr lang="fr-FR" dirty="0">
                <a:hlinkClick r:id="rId3"/>
              </a:rPr>
              <a:t>DHLE 1933-1936</a:t>
            </a:r>
            <a:r>
              <a:rPr lang="fr-FR" dirty="0"/>
              <a:t>  </a:t>
            </a:r>
            <a:endParaRPr lang="cs-CZ" dirty="0"/>
          </a:p>
          <a:p>
            <a:r>
              <a:rPr lang="pt-PT" dirty="0"/>
              <a:t>A partir de obras existentes antes: transcritos </a:t>
            </a:r>
          </a:p>
          <a:p>
            <a:r>
              <a:rPr lang="pt-PT" dirty="0">
                <a:hlinkClick r:id="rId4"/>
              </a:rPr>
              <a:t>Mapa de </a:t>
            </a:r>
            <a:r>
              <a:rPr lang="pt-PT" dirty="0" err="1">
                <a:hlinkClick r:id="rId4"/>
              </a:rPr>
              <a:t>diccionarios</a:t>
            </a:r>
            <a:endParaRPr lang="cs-CZ" dirty="0"/>
          </a:p>
          <a:p>
            <a:r>
              <a:rPr lang="cs-CZ" dirty="0">
                <a:hlinkClick r:id="rId5"/>
              </a:rPr>
              <a:t>Diccionario de autoridades (1726-1739)</a:t>
            </a:r>
            <a:endParaRPr lang="cs-CZ" dirty="0"/>
          </a:p>
          <a:p>
            <a:r>
              <a:rPr lang="cs-CZ" dirty="0" err="1">
                <a:hlinkClick r:id="rId6"/>
              </a:rPr>
              <a:t>Diccionario</a:t>
            </a:r>
            <a:r>
              <a:rPr lang="cs-CZ" dirty="0">
                <a:hlinkClick r:id="rId6"/>
              </a:rPr>
              <a:t> </a:t>
            </a:r>
            <a:r>
              <a:rPr lang="cs-CZ" dirty="0" err="1">
                <a:hlinkClick r:id="rId6"/>
              </a:rPr>
              <a:t>histórico</a:t>
            </a:r>
            <a:r>
              <a:rPr lang="cs-CZ" dirty="0">
                <a:hlinkClick r:id="rId6"/>
              </a:rPr>
              <a:t> (1960-1996)</a:t>
            </a:r>
            <a:endParaRPr lang="cs-CZ" dirty="0"/>
          </a:p>
          <a:p>
            <a:r>
              <a:rPr lang="cs-CZ" dirty="0">
                <a:hlinkClick r:id="rId7"/>
              </a:rPr>
              <a:t>DRAE-2001</a:t>
            </a:r>
            <a:endParaRPr lang="cs-CZ" dirty="0"/>
          </a:p>
          <a:p>
            <a:r>
              <a:rPr lang="cs-CZ" dirty="0" err="1">
                <a:hlinkClick r:id="rId8"/>
              </a:rPr>
              <a:t>Diccionario</a:t>
            </a:r>
            <a:r>
              <a:rPr lang="cs-CZ" dirty="0">
                <a:hlinkClick r:id="rId8"/>
              </a:rPr>
              <a:t> </a:t>
            </a:r>
            <a:r>
              <a:rPr lang="cs-CZ" dirty="0" err="1">
                <a:hlinkClick r:id="rId8"/>
              </a:rPr>
              <a:t>esencial</a:t>
            </a:r>
            <a:r>
              <a:rPr lang="cs-CZ" dirty="0">
                <a:hlinkClick r:id="rId8"/>
              </a:rPr>
              <a:t> (2006)</a:t>
            </a:r>
            <a:endParaRPr lang="cs-CZ" dirty="0"/>
          </a:p>
          <a:p>
            <a:endParaRPr lang="cs-CZ" dirty="0"/>
          </a:p>
        </p:txBody>
      </p:sp>
    </p:spTree>
    <p:extLst>
      <p:ext uri="{BB962C8B-B14F-4D97-AF65-F5344CB8AC3E}">
        <p14:creationId xmlns:p14="http://schemas.microsoft.com/office/powerpoint/2010/main" val="19443697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3030214-227F-42DB-9282-BBA6AF8D94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9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C41A7628-BBEE-6D4F-A45E-BBA73773E3D2}"/>
              </a:ext>
            </a:extLst>
          </p:cNvPr>
          <p:cNvSpPr>
            <a:spLocks noGrp="1"/>
          </p:cNvSpPr>
          <p:nvPr>
            <p:ph type="title"/>
          </p:nvPr>
        </p:nvSpPr>
        <p:spPr>
          <a:xfrm>
            <a:off x="1433889" y="1059872"/>
            <a:ext cx="3012216" cy="4851349"/>
          </a:xfrm>
        </p:spPr>
        <p:txBody>
          <a:bodyPr>
            <a:normAutofit/>
          </a:bodyPr>
          <a:lstStyle/>
          <a:p>
            <a:r>
              <a:rPr lang="cs-CZ" dirty="0" err="1"/>
              <a:t>Diccionarios</a:t>
            </a:r>
            <a:r>
              <a:rPr lang="cs-CZ" dirty="0"/>
              <a:t> en </a:t>
            </a:r>
            <a:r>
              <a:rPr lang="cs-CZ" dirty="0" err="1"/>
              <a:t>línea</a:t>
            </a:r>
            <a:endParaRPr lang="cs-CZ" dirty="0"/>
          </a:p>
        </p:txBody>
      </p:sp>
      <p:sp>
        <p:nvSpPr>
          <p:cNvPr id="10" name="Freeform 11">
            <a:extLst>
              <a:ext uri="{FF2B5EF4-FFF2-40B4-BE49-F238E27FC236}">
                <a16:creationId xmlns:a16="http://schemas.microsoft.com/office/drawing/2014/main" id="{0D7A9289-BAD1-4A78-979F-A655C886DB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1149203"/>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3" name="Zástupný obsah 2">
            <a:extLst>
              <a:ext uri="{FF2B5EF4-FFF2-40B4-BE49-F238E27FC236}">
                <a16:creationId xmlns:a16="http://schemas.microsoft.com/office/drawing/2014/main" id="{04D9038C-A81A-BC43-ADDF-95F4C7D585C4}"/>
              </a:ext>
            </a:extLst>
          </p:cNvPr>
          <p:cNvSpPr>
            <a:spLocks noGrp="1"/>
          </p:cNvSpPr>
          <p:nvPr>
            <p:ph idx="1"/>
          </p:nvPr>
        </p:nvSpPr>
        <p:spPr>
          <a:xfrm>
            <a:off x="5280368" y="1059872"/>
            <a:ext cx="6224244" cy="4851350"/>
          </a:xfrm>
        </p:spPr>
        <p:txBody>
          <a:bodyPr>
            <a:normAutofit/>
          </a:bodyPr>
          <a:lstStyle/>
          <a:p>
            <a:r>
              <a:rPr lang="cs-CZ" dirty="0">
                <a:hlinkClick r:id="rId2"/>
              </a:rPr>
              <a:t>Diccionarios de la RAE</a:t>
            </a:r>
            <a:endParaRPr lang="cs-CZ" dirty="0"/>
          </a:p>
          <a:p>
            <a:r>
              <a:rPr lang="es-ES" dirty="0">
                <a:hlinkClick r:id="rId3"/>
              </a:rPr>
              <a:t>Diccionarios Vox, Anaya, Larousse</a:t>
            </a:r>
            <a:r>
              <a:rPr lang="cs-CZ" dirty="0">
                <a:hlinkClick r:id="rId3"/>
              </a:rPr>
              <a:t> </a:t>
            </a:r>
            <a:endParaRPr lang="cs-CZ" dirty="0"/>
          </a:p>
          <a:p>
            <a:r>
              <a:rPr lang="cs-CZ" dirty="0">
                <a:hlinkClick r:id="rId4"/>
              </a:rPr>
              <a:t>Clave</a:t>
            </a:r>
            <a:endParaRPr lang="cs-CZ" dirty="0"/>
          </a:p>
          <a:p>
            <a:r>
              <a:rPr lang="cs-CZ" dirty="0">
                <a:hlinkClick r:id="rId5"/>
              </a:rPr>
              <a:t>DEM</a:t>
            </a:r>
            <a:endParaRPr lang="cs-CZ" dirty="0"/>
          </a:p>
          <a:p>
            <a:r>
              <a:rPr lang="cs-CZ" dirty="0">
                <a:hlinkClick r:id="rId6"/>
              </a:rPr>
              <a:t>DiCE</a:t>
            </a:r>
            <a:endParaRPr lang="cs-CZ" dirty="0"/>
          </a:p>
          <a:p>
            <a:r>
              <a:rPr lang="es-ES" dirty="0"/>
              <a:t>diccionarios especializados:</a:t>
            </a:r>
          </a:p>
          <a:p>
            <a:r>
              <a:rPr lang="es-ES" dirty="0">
                <a:hlinkClick r:id="rId7"/>
              </a:rPr>
              <a:t>LEXICOOL</a:t>
            </a:r>
            <a:endParaRPr lang="es-ES" dirty="0"/>
          </a:p>
          <a:p>
            <a:r>
              <a:rPr lang="es-ES" dirty="0">
                <a:hlinkClick r:id="rId8"/>
              </a:rPr>
              <a:t>AGROVOC</a:t>
            </a:r>
            <a:endParaRPr lang="es-ES" dirty="0"/>
          </a:p>
          <a:p>
            <a:r>
              <a:rPr lang="es-ES" dirty="0">
                <a:hlinkClick r:id="rId9"/>
              </a:rPr>
              <a:t>Lenguaje de signos</a:t>
            </a:r>
            <a:endParaRPr lang="es-ES" dirty="0"/>
          </a:p>
          <a:p>
            <a:endParaRPr lang="es-ES" dirty="0"/>
          </a:p>
          <a:p>
            <a:endParaRPr lang="es-ES" dirty="0"/>
          </a:p>
          <a:p>
            <a:endParaRPr lang="es-ES" dirty="0"/>
          </a:p>
          <a:p>
            <a:endParaRPr lang="es-ES" dirty="0"/>
          </a:p>
          <a:p>
            <a:endParaRPr lang="cs-CZ" dirty="0"/>
          </a:p>
          <a:p>
            <a:endParaRPr lang="cs-CZ" dirty="0"/>
          </a:p>
          <a:p>
            <a:endParaRPr lang="cs-CZ" dirty="0"/>
          </a:p>
          <a:p>
            <a:endParaRPr lang="cs-CZ" dirty="0"/>
          </a:p>
          <a:p>
            <a:endParaRPr lang="cs-CZ" dirty="0"/>
          </a:p>
          <a:p>
            <a:endParaRPr lang="cs-CZ" dirty="0"/>
          </a:p>
        </p:txBody>
      </p:sp>
    </p:spTree>
    <p:extLst>
      <p:ext uri="{BB962C8B-B14F-4D97-AF65-F5344CB8AC3E}">
        <p14:creationId xmlns:p14="http://schemas.microsoft.com/office/powerpoint/2010/main" val="11483764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3030214-227F-42DB-9282-BBA6AF8D94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9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Nadpis 3">
            <a:extLst>
              <a:ext uri="{FF2B5EF4-FFF2-40B4-BE49-F238E27FC236}">
                <a16:creationId xmlns:a16="http://schemas.microsoft.com/office/drawing/2014/main" id="{D043FA99-18A9-B84E-A50E-BA771270BC2B}"/>
              </a:ext>
            </a:extLst>
          </p:cNvPr>
          <p:cNvSpPr>
            <a:spLocks noGrp="1"/>
          </p:cNvSpPr>
          <p:nvPr>
            <p:ph type="title"/>
          </p:nvPr>
        </p:nvSpPr>
        <p:spPr>
          <a:xfrm>
            <a:off x="1433889" y="1059872"/>
            <a:ext cx="3012216" cy="4851349"/>
          </a:xfrm>
        </p:spPr>
        <p:txBody>
          <a:bodyPr>
            <a:normAutofit/>
          </a:bodyPr>
          <a:lstStyle/>
          <a:p>
            <a:r>
              <a:rPr lang="cs-CZ"/>
              <a:t>Ventajas (1)</a:t>
            </a:r>
          </a:p>
        </p:txBody>
      </p:sp>
      <p:sp>
        <p:nvSpPr>
          <p:cNvPr id="12" name="Freeform 11">
            <a:extLst>
              <a:ext uri="{FF2B5EF4-FFF2-40B4-BE49-F238E27FC236}">
                <a16:creationId xmlns:a16="http://schemas.microsoft.com/office/drawing/2014/main" id="{0D7A9289-BAD1-4A78-979F-A655C886DB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1149203"/>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5" name="Zástupný obsah 4">
            <a:extLst>
              <a:ext uri="{FF2B5EF4-FFF2-40B4-BE49-F238E27FC236}">
                <a16:creationId xmlns:a16="http://schemas.microsoft.com/office/drawing/2014/main" id="{CEC73DBC-DCF8-FA42-85AF-093096F1233B}"/>
              </a:ext>
            </a:extLst>
          </p:cNvPr>
          <p:cNvSpPr>
            <a:spLocks noGrp="1"/>
          </p:cNvSpPr>
          <p:nvPr>
            <p:ph idx="1"/>
          </p:nvPr>
        </p:nvSpPr>
        <p:spPr>
          <a:xfrm>
            <a:off x="5280368" y="1059872"/>
            <a:ext cx="6224244" cy="4851350"/>
          </a:xfrm>
        </p:spPr>
        <p:txBody>
          <a:bodyPr>
            <a:normAutofit/>
          </a:bodyPr>
          <a:lstStyle/>
          <a:p>
            <a:pPr marL="0" indent="0">
              <a:lnSpc>
                <a:spcPct val="90000"/>
              </a:lnSpc>
              <a:buNone/>
            </a:pPr>
            <a:r>
              <a:rPr lang="cs-CZ" sz="1100" b="1"/>
              <a:t>1. </a:t>
            </a:r>
            <a:r>
              <a:rPr lang="cs-CZ" sz="1100" b="1" err="1"/>
              <a:t>Espacio</a:t>
            </a:r>
            <a:r>
              <a:rPr lang="cs-CZ" sz="1100" b="1"/>
              <a:t> </a:t>
            </a:r>
            <a:r>
              <a:rPr lang="cs-CZ" sz="1100" b="1" err="1"/>
              <a:t>y</a:t>
            </a:r>
            <a:r>
              <a:rPr lang="cs-CZ" sz="1100" b="1"/>
              <a:t> </a:t>
            </a:r>
            <a:r>
              <a:rPr lang="cs-CZ" sz="1100" b="1" err="1"/>
              <a:t>costes</a:t>
            </a:r>
            <a:r>
              <a:rPr lang="cs-CZ" sz="1100" b="1"/>
              <a:t> de (re)</a:t>
            </a:r>
            <a:r>
              <a:rPr lang="cs-CZ" sz="1100" b="1" err="1"/>
              <a:t>producción</a:t>
            </a:r>
            <a:endParaRPr lang="cs-CZ" sz="1100"/>
          </a:p>
          <a:p>
            <a:pPr>
              <a:lnSpc>
                <a:spcPct val="90000"/>
              </a:lnSpc>
            </a:pPr>
            <a:r>
              <a:rPr lang="cs-CZ" sz="1100"/>
              <a:t>Los </a:t>
            </a:r>
            <a:r>
              <a:rPr lang="cs-CZ" sz="1100" err="1"/>
              <a:t>diccionarios</a:t>
            </a:r>
            <a:r>
              <a:rPr lang="cs-CZ" sz="1100"/>
              <a:t> </a:t>
            </a:r>
            <a:r>
              <a:rPr lang="cs-CZ" sz="1100" err="1"/>
              <a:t>digitales</a:t>
            </a:r>
            <a:r>
              <a:rPr lang="cs-CZ" sz="1100"/>
              <a:t> se ven </a:t>
            </a:r>
            <a:r>
              <a:rPr lang="cs-CZ" sz="1100" err="1"/>
              <a:t>libres</a:t>
            </a:r>
            <a:r>
              <a:rPr lang="cs-CZ" sz="1100"/>
              <a:t> de las </a:t>
            </a:r>
            <a:r>
              <a:rPr lang="cs-CZ" sz="1100" err="1"/>
              <a:t>restricciones</a:t>
            </a:r>
            <a:r>
              <a:rPr lang="cs-CZ" sz="1100"/>
              <a:t> de </a:t>
            </a:r>
            <a:r>
              <a:rPr lang="cs-CZ" sz="1100" err="1"/>
              <a:t>espacio</a:t>
            </a:r>
            <a:r>
              <a:rPr lang="cs-CZ" sz="1100"/>
              <a:t> </a:t>
            </a:r>
            <a:r>
              <a:rPr lang="cs-CZ" sz="1100" err="1"/>
              <a:t>que</a:t>
            </a:r>
            <a:r>
              <a:rPr lang="cs-CZ" sz="1100"/>
              <a:t> </a:t>
            </a:r>
            <a:r>
              <a:rPr lang="cs-CZ" sz="1100" err="1"/>
              <a:t>vienen</a:t>
            </a:r>
            <a:r>
              <a:rPr lang="cs-CZ" sz="1100"/>
              <a:t> </a:t>
            </a:r>
            <a:r>
              <a:rPr lang="cs-CZ" sz="1100" err="1"/>
              <a:t>relacionadas</a:t>
            </a:r>
            <a:r>
              <a:rPr lang="cs-CZ" sz="1100"/>
              <a:t> con </a:t>
            </a:r>
            <a:r>
              <a:rPr lang="cs-CZ" sz="1100" err="1"/>
              <a:t>imposiciones</a:t>
            </a:r>
            <a:r>
              <a:rPr lang="cs-CZ" sz="1100"/>
              <a:t> </a:t>
            </a:r>
            <a:r>
              <a:rPr lang="cs-CZ" sz="1100" err="1"/>
              <a:t>económicas</a:t>
            </a:r>
            <a:r>
              <a:rPr lang="cs-CZ" sz="1100"/>
              <a:t> (</a:t>
            </a:r>
            <a:r>
              <a:rPr lang="cs-CZ" sz="1100" err="1"/>
              <a:t>presupuestos</a:t>
            </a:r>
            <a:r>
              <a:rPr lang="cs-CZ" sz="1100"/>
              <a:t> </a:t>
            </a:r>
            <a:r>
              <a:rPr lang="cs-CZ" sz="1100" err="1"/>
              <a:t>limitados</a:t>
            </a:r>
            <a:r>
              <a:rPr lang="cs-CZ" sz="1100"/>
              <a:t>, </a:t>
            </a:r>
            <a:r>
              <a:rPr lang="cs-CZ" sz="1100" err="1"/>
              <a:t>costes</a:t>
            </a:r>
            <a:r>
              <a:rPr lang="cs-CZ" sz="1100"/>
              <a:t> de </a:t>
            </a:r>
            <a:r>
              <a:rPr lang="cs-CZ" sz="1100" err="1"/>
              <a:t>producción</a:t>
            </a:r>
            <a:r>
              <a:rPr lang="cs-CZ" sz="1100"/>
              <a:t>, precios </a:t>
            </a:r>
            <a:r>
              <a:rPr lang="cs-CZ" sz="1100" err="1"/>
              <a:t>excesivos</a:t>
            </a:r>
            <a:r>
              <a:rPr lang="cs-CZ" sz="1100"/>
              <a:t> para el </a:t>
            </a:r>
            <a:r>
              <a:rPr lang="cs-CZ" sz="1100" err="1"/>
              <a:t>público</a:t>
            </a:r>
            <a:r>
              <a:rPr lang="cs-CZ" sz="1100"/>
              <a:t>).</a:t>
            </a:r>
          </a:p>
          <a:p>
            <a:pPr>
              <a:lnSpc>
                <a:spcPct val="90000"/>
              </a:lnSpc>
            </a:pPr>
            <a:r>
              <a:rPr lang="cs-CZ" sz="1100" err="1"/>
              <a:t>un</a:t>
            </a:r>
            <a:r>
              <a:rPr lang="cs-CZ" sz="1100"/>
              <a:t> CD-ROM – 650 MB = una </a:t>
            </a:r>
            <a:r>
              <a:rPr lang="cs-CZ" sz="1100" err="1"/>
              <a:t>pequeña</a:t>
            </a:r>
            <a:r>
              <a:rPr lang="cs-CZ" sz="1100"/>
              <a:t> </a:t>
            </a:r>
            <a:r>
              <a:rPr lang="cs-CZ" sz="1100" err="1"/>
              <a:t>fracción</a:t>
            </a:r>
            <a:r>
              <a:rPr lang="cs-CZ" sz="1100"/>
              <a:t> de </a:t>
            </a:r>
            <a:r>
              <a:rPr lang="cs-CZ" sz="1100" err="1"/>
              <a:t>un</a:t>
            </a:r>
            <a:r>
              <a:rPr lang="cs-CZ" sz="1100"/>
              <a:t> </a:t>
            </a:r>
            <a:r>
              <a:rPr lang="cs-CZ" sz="1100" err="1"/>
              <a:t>diccionario</a:t>
            </a:r>
            <a:r>
              <a:rPr lang="cs-CZ" sz="1100"/>
              <a:t> en </a:t>
            </a:r>
            <a:r>
              <a:rPr lang="cs-CZ" sz="1100" err="1"/>
              <a:t>papel</a:t>
            </a:r>
            <a:endParaRPr lang="cs-CZ" sz="1100"/>
          </a:p>
          <a:p>
            <a:pPr>
              <a:lnSpc>
                <a:spcPct val="90000"/>
              </a:lnSpc>
            </a:pPr>
            <a:r>
              <a:rPr lang="cs-CZ" sz="1100"/>
              <a:t>en Internet el </a:t>
            </a:r>
            <a:r>
              <a:rPr lang="cs-CZ" sz="1100" err="1"/>
              <a:t>límite</a:t>
            </a:r>
            <a:r>
              <a:rPr lang="cs-CZ" sz="1100"/>
              <a:t> </a:t>
            </a:r>
            <a:r>
              <a:rPr lang="cs-CZ" sz="1100" err="1"/>
              <a:t>lo</a:t>
            </a:r>
            <a:r>
              <a:rPr lang="cs-CZ" sz="1100"/>
              <a:t> </a:t>
            </a:r>
            <a:r>
              <a:rPr lang="cs-CZ" sz="1100" err="1"/>
              <a:t>impone</a:t>
            </a:r>
            <a:r>
              <a:rPr lang="cs-CZ" sz="1100"/>
              <a:t> el </a:t>
            </a:r>
            <a:r>
              <a:rPr lang="cs-CZ" sz="1100" err="1"/>
              <a:t>propio</a:t>
            </a:r>
            <a:r>
              <a:rPr lang="cs-CZ" sz="1100"/>
              <a:t> </a:t>
            </a:r>
            <a:r>
              <a:rPr lang="cs-CZ" sz="1100" err="1"/>
              <a:t>diccionario</a:t>
            </a:r>
            <a:endParaRPr lang="cs-CZ" sz="1100"/>
          </a:p>
          <a:p>
            <a:pPr>
              <a:lnSpc>
                <a:spcPct val="90000"/>
              </a:lnSpc>
            </a:pPr>
            <a:r>
              <a:rPr lang="cs-CZ" sz="1100" err="1"/>
              <a:t>diccionarios</a:t>
            </a:r>
            <a:r>
              <a:rPr lang="cs-CZ" sz="1100"/>
              <a:t> </a:t>
            </a:r>
            <a:r>
              <a:rPr lang="cs-CZ" sz="1100" err="1"/>
              <a:t>visuales</a:t>
            </a:r>
            <a:r>
              <a:rPr lang="cs-CZ" sz="1100"/>
              <a:t> </a:t>
            </a:r>
          </a:p>
          <a:p>
            <a:pPr>
              <a:lnSpc>
                <a:spcPct val="90000"/>
              </a:lnSpc>
            </a:pPr>
            <a:r>
              <a:rPr lang="cs-CZ" sz="1100" err="1"/>
              <a:t>menor</a:t>
            </a:r>
            <a:r>
              <a:rPr lang="cs-CZ" sz="1100"/>
              <a:t> </a:t>
            </a:r>
            <a:r>
              <a:rPr lang="cs-CZ" sz="1100" err="1"/>
              <a:t>impacto</a:t>
            </a:r>
            <a:r>
              <a:rPr lang="cs-CZ" sz="1100"/>
              <a:t> </a:t>
            </a:r>
            <a:r>
              <a:rPr lang="cs-CZ" sz="1100" err="1"/>
              <a:t>ecológico</a:t>
            </a:r>
            <a:endParaRPr lang="cs-CZ" sz="1100"/>
          </a:p>
          <a:p>
            <a:pPr marL="0" indent="0">
              <a:lnSpc>
                <a:spcPct val="90000"/>
              </a:lnSpc>
              <a:buNone/>
            </a:pPr>
            <a:r>
              <a:rPr lang="cs-CZ" sz="1100" b="1"/>
              <a:t>2. </a:t>
            </a:r>
            <a:r>
              <a:rPr lang="cs-CZ" sz="1100" b="1" err="1"/>
              <a:t>Almacenamiento</a:t>
            </a:r>
            <a:endParaRPr lang="cs-CZ" sz="1100"/>
          </a:p>
          <a:p>
            <a:pPr>
              <a:lnSpc>
                <a:spcPct val="90000"/>
              </a:lnSpc>
            </a:pPr>
            <a:r>
              <a:rPr lang="cs-CZ" sz="1100"/>
              <a:t>Al contrario </a:t>
            </a:r>
            <a:r>
              <a:rPr lang="cs-CZ" sz="1100" err="1"/>
              <a:t>que</a:t>
            </a:r>
            <a:r>
              <a:rPr lang="cs-CZ" sz="1100"/>
              <a:t> las </a:t>
            </a:r>
            <a:r>
              <a:rPr lang="cs-CZ" sz="1100" err="1"/>
              <a:t>obras</a:t>
            </a:r>
            <a:r>
              <a:rPr lang="cs-CZ" sz="1100"/>
              <a:t> </a:t>
            </a:r>
            <a:r>
              <a:rPr lang="cs-CZ" sz="1100" err="1"/>
              <a:t>impresas</a:t>
            </a:r>
            <a:r>
              <a:rPr lang="cs-CZ" sz="1100"/>
              <a:t>, los </a:t>
            </a:r>
            <a:r>
              <a:rPr lang="cs-CZ" sz="1100" err="1"/>
              <a:t>diccionarios</a:t>
            </a:r>
            <a:r>
              <a:rPr lang="cs-CZ" sz="1100"/>
              <a:t> </a:t>
            </a:r>
            <a:r>
              <a:rPr lang="cs-CZ" sz="1100" err="1"/>
              <a:t>digitales</a:t>
            </a:r>
            <a:r>
              <a:rPr lang="cs-CZ" sz="1100"/>
              <a:t> </a:t>
            </a:r>
            <a:r>
              <a:rPr lang="cs-CZ" sz="1100" err="1"/>
              <a:t>pueden</a:t>
            </a:r>
            <a:r>
              <a:rPr lang="cs-CZ" sz="1100"/>
              <a:t> </a:t>
            </a:r>
            <a:r>
              <a:rPr lang="cs-CZ" sz="1100" err="1"/>
              <a:t>guardarse</a:t>
            </a:r>
            <a:r>
              <a:rPr lang="cs-CZ" sz="1100"/>
              <a:t> en </a:t>
            </a:r>
            <a:r>
              <a:rPr lang="cs-CZ" sz="1100" err="1"/>
              <a:t>espacios</a:t>
            </a:r>
            <a:r>
              <a:rPr lang="cs-CZ" sz="1100"/>
              <a:t> </a:t>
            </a:r>
            <a:r>
              <a:rPr lang="cs-CZ" sz="1100" err="1"/>
              <a:t>tan</a:t>
            </a:r>
            <a:r>
              <a:rPr lang="cs-CZ" sz="1100"/>
              <a:t> </a:t>
            </a:r>
            <a:r>
              <a:rPr lang="cs-CZ" sz="1100" err="1"/>
              <a:t>reducidos</a:t>
            </a:r>
            <a:r>
              <a:rPr lang="cs-CZ" sz="1100"/>
              <a:t> </a:t>
            </a:r>
            <a:r>
              <a:rPr lang="cs-CZ" sz="1100" err="1"/>
              <a:t>como</a:t>
            </a:r>
            <a:r>
              <a:rPr lang="cs-CZ" sz="1100"/>
              <a:t> </a:t>
            </a:r>
            <a:r>
              <a:rPr lang="cs-CZ" sz="1100" err="1"/>
              <a:t>un</a:t>
            </a:r>
            <a:r>
              <a:rPr lang="cs-CZ" sz="1100"/>
              <a:t> CD, una </a:t>
            </a:r>
            <a:r>
              <a:rPr lang="cs-CZ" sz="1100" err="1"/>
              <a:t>memoria</a:t>
            </a:r>
            <a:r>
              <a:rPr lang="cs-CZ" sz="1100"/>
              <a:t> USB o, </a:t>
            </a:r>
            <a:r>
              <a:rPr lang="cs-CZ" sz="1100" err="1"/>
              <a:t>simplemente</a:t>
            </a:r>
            <a:r>
              <a:rPr lang="cs-CZ" sz="1100"/>
              <a:t>, no </a:t>
            </a:r>
            <a:r>
              <a:rPr lang="cs-CZ" sz="1100" err="1"/>
              <a:t>guardarse</a:t>
            </a:r>
            <a:r>
              <a:rPr lang="cs-CZ" sz="1100"/>
              <a:t> en </a:t>
            </a:r>
            <a:r>
              <a:rPr lang="cs-CZ" sz="1100" err="1"/>
              <a:t>ningún</a:t>
            </a:r>
            <a:r>
              <a:rPr lang="cs-CZ" sz="1100"/>
              <a:t> </a:t>
            </a:r>
            <a:r>
              <a:rPr lang="cs-CZ" sz="1100" err="1"/>
              <a:t>lugar</a:t>
            </a:r>
            <a:r>
              <a:rPr lang="cs-CZ" sz="1100"/>
              <a:t> </a:t>
            </a:r>
            <a:r>
              <a:rPr lang="cs-CZ" sz="1100" err="1"/>
              <a:t>por</a:t>
            </a:r>
            <a:r>
              <a:rPr lang="cs-CZ" sz="1100"/>
              <a:t> </a:t>
            </a:r>
            <a:r>
              <a:rPr lang="cs-CZ" sz="1100" err="1"/>
              <a:t>estar</a:t>
            </a:r>
            <a:r>
              <a:rPr lang="cs-CZ" sz="1100"/>
              <a:t> </a:t>
            </a:r>
            <a:r>
              <a:rPr lang="cs-CZ" sz="1100" err="1"/>
              <a:t>accesibles</a:t>
            </a:r>
            <a:r>
              <a:rPr lang="cs-CZ" sz="1100"/>
              <a:t> a </a:t>
            </a:r>
            <a:r>
              <a:rPr lang="cs-CZ" sz="1100" err="1"/>
              <a:t>través</a:t>
            </a:r>
            <a:r>
              <a:rPr lang="cs-CZ" sz="1100"/>
              <a:t> de Internet. Para los </a:t>
            </a:r>
            <a:r>
              <a:rPr lang="cs-CZ" sz="1100" err="1"/>
              <a:t>espacios</a:t>
            </a:r>
            <a:r>
              <a:rPr lang="cs-CZ" sz="1100"/>
              <a:t> </a:t>
            </a:r>
            <a:r>
              <a:rPr lang="cs-CZ" sz="1100" err="1"/>
              <a:t>reducidos</a:t>
            </a:r>
            <a:r>
              <a:rPr lang="cs-CZ" sz="1100"/>
              <a:t> de las </a:t>
            </a:r>
            <a:r>
              <a:rPr lang="cs-CZ" sz="1100" err="1"/>
              <a:t>grandes</a:t>
            </a:r>
            <a:r>
              <a:rPr lang="cs-CZ" sz="1100"/>
              <a:t> </a:t>
            </a:r>
            <a:r>
              <a:rPr lang="cs-CZ" sz="1100" err="1"/>
              <a:t>ciudades</a:t>
            </a:r>
            <a:r>
              <a:rPr lang="cs-CZ" sz="1100"/>
              <a:t> </a:t>
            </a:r>
            <a:r>
              <a:rPr lang="cs-CZ" sz="1100" err="1"/>
              <a:t>del</a:t>
            </a:r>
            <a:r>
              <a:rPr lang="cs-CZ" sz="1100"/>
              <a:t> siglo XXI </a:t>
            </a:r>
            <a:r>
              <a:rPr lang="cs-CZ" sz="1100" err="1"/>
              <a:t>este</a:t>
            </a:r>
            <a:r>
              <a:rPr lang="cs-CZ" sz="1100"/>
              <a:t> </a:t>
            </a:r>
            <a:r>
              <a:rPr lang="cs-CZ" sz="1100" err="1"/>
              <a:t>hecho</a:t>
            </a:r>
            <a:r>
              <a:rPr lang="cs-CZ" sz="1100"/>
              <a:t> </a:t>
            </a:r>
            <a:r>
              <a:rPr lang="cs-CZ" sz="1100" err="1"/>
              <a:t>supone</a:t>
            </a:r>
            <a:r>
              <a:rPr lang="cs-CZ" sz="1100"/>
              <a:t> una </a:t>
            </a:r>
            <a:r>
              <a:rPr lang="cs-CZ" sz="1100" err="1"/>
              <a:t>notable</a:t>
            </a:r>
            <a:r>
              <a:rPr lang="cs-CZ" sz="1100"/>
              <a:t> </a:t>
            </a:r>
            <a:r>
              <a:rPr lang="cs-CZ" sz="1100" err="1"/>
              <a:t>ventaja</a:t>
            </a:r>
            <a:r>
              <a:rPr lang="cs-CZ" sz="1100"/>
              <a:t>.</a:t>
            </a:r>
          </a:p>
          <a:p>
            <a:pPr marL="0" indent="0">
              <a:lnSpc>
                <a:spcPct val="90000"/>
              </a:lnSpc>
              <a:buNone/>
            </a:pPr>
            <a:r>
              <a:rPr lang="cs-CZ" sz="1100" b="1"/>
              <a:t>3. </a:t>
            </a:r>
            <a:r>
              <a:rPr lang="cs-CZ" sz="1100" b="1" err="1"/>
              <a:t>Hipertexto</a:t>
            </a:r>
            <a:endParaRPr lang="cs-CZ" sz="1100"/>
          </a:p>
          <a:p>
            <a:pPr>
              <a:lnSpc>
                <a:spcPct val="90000"/>
              </a:lnSpc>
            </a:pPr>
            <a:r>
              <a:rPr lang="cs-CZ" sz="1100"/>
              <a:t>a </a:t>
            </a:r>
            <a:r>
              <a:rPr lang="cs-CZ" sz="1100" err="1"/>
              <a:t>través</a:t>
            </a:r>
            <a:r>
              <a:rPr lang="cs-CZ" sz="1100"/>
              <a:t> de </a:t>
            </a:r>
            <a:r>
              <a:rPr lang="cs-CZ" sz="1100" err="1"/>
              <a:t>hipervínculos</a:t>
            </a:r>
            <a:r>
              <a:rPr lang="cs-CZ" sz="1100"/>
              <a:t> o </a:t>
            </a:r>
            <a:r>
              <a:rPr lang="cs-CZ" sz="1100" err="1"/>
              <a:t>enlaces</a:t>
            </a:r>
            <a:r>
              <a:rPr lang="cs-CZ" sz="1100"/>
              <a:t>, </a:t>
            </a:r>
            <a:r>
              <a:rPr lang="cs-CZ" sz="1100" err="1"/>
              <a:t>permite</a:t>
            </a:r>
            <a:r>
              <a:rPr lang="cs-CZ" sz="1100"/>
              <a:t> </a:t>
            </a:r>
            <a:r>
              <a:rPr lang="cs-CZ" sz="1100" err="1"/>
              <a:t>realizar</a:t>
            </a:r>
            <a:r>
              <a:rPr lang="cs-CZ" sz="1100"/>
              <a:t> </a:t>
            </a:r>
            <a:r>
              <a:rPr lang="cs-CZ" sz="1100" err="1"/>
              <a:t>referencias</a:t>
            </a:r>
            <a:r>
              <a:rPr lang="cs-CZ" sz="1100"/>
              <a:t> </a:t>
            </a:r>
            <a:r>
              <a:rPr lang="cs-CZ" sz="1100" err="1"/>
              <a:t>cruzadas</a:t>
            </a:r>
            <a:r>
              <a:rPr lang="cs-CZ" sz="1100"/>
              <a:t> </a:t>
            </a:r>
            <a:r>
              <a:rPr lang="cs-CZ" sz="1100" err="1"/>
              <a:t>que</a:t>
            </a:r>
            <a:r>
              <a:rPr lang="cs-CZ" sz="1100"/>
              <a:t> </a:t>
            </a:r>
            <a:r>
              <a:rPr lang="cs-CZ" sz="1100" err="1"/>
              <a:t>dirigen</a:t>
            </a:r>
            <a:r>
              <a:rPr lang="cs-CZ" sz="1100"/>
              <a:t> a </a:t>
            </a:r>
            <a:r>
              <a:rPr lang="cs-CZ" sz="1100" err="1"/>
              <a:t>contenidos</a:t>
            </a:r>
            <a:r>
              <a:rPr lang="cs-CZ" sz="1100"/>
              <a:t> </a:t>
            </a:r>
            <a:r>
              <a:rPr lang="cs-CZ" sz="1100" err="1"/>
              <a:t>asociados</a:t>
            </a:r>
            <a:endParaRPr lang="cs-CZ" sz="1100"/>
          </a:p>
          <a:p>
            <a:pPr>
              <a:lnSpc>
                <a:spcPct val="90000"/>
              </a:lnSpc>
            </a:pPr>
            <a:r>
              <a:rPr lang="cs-CZ" sz="1100" err="1"/>
              <a:t>dinamismo</a:t>
            </a:r>
            <a:endParaRPr lang="cs-CZ" sz="1100"/>
          </a:p>
          <a:p>
            <a:pPr>
              <a:lnSpc>
                <a:spcPct val="90000"/>
              </a:lnSpc>
            </a:pPr>
            <a:r>
              <a:rPr lang="cs-CZ" sz="1100" err="1"/>
              <a:t>evitación</a:t>
            </a:r>
            <a:r>
              <a:rPr lang="cs-CZ" sz="1100"/>
              <a:t> de la </a:t>
            </a:r>
            <a:r>
              <a:rPr lang="cs-CZ" sz="1100" err="1"/>
              <a:t>pérdida</a:t>
            </a:r>
            <a:r>
              <a:rPr lang="cs-CZ" sz="1100"/>
              <a:t> de </a:t>
            </a:r>
            <a:r>
              <a:rPr lang="cs-CZ" sz="1100" err="1"/>
              <a:t>tiempo</a:t>
            </a:r>
            <a:endParaRPr lang="cs-CZ" sz="1100"/>
          </a:p>
        </p:txBody>
      </p:sp>
    </p:spTree>
    <p:extLst>
      <p:ext uri="{BB962C8B-B14F-4D97-AF65-F5344CB8AC3E}">
        <p14:creationId xmlns:p14="http://schemas.microsoft.com/office/powerpoint/2010/main" val="32230829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3030214-227F-42DB-9282-BBA6AF8D94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9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2D6EE350-0EE3-7F4E-8132-648467DFF5C3}"/>
              </a:ext>
            </a:extLst>
          </p:cNvPr>
          <p:cNvSpPr>
            <a:spLocks noGrp="1"/>
          </p:cNvSpPr>
          <p:nvPr>
            <p:ph type="title"/>
          </p:nvPr>
        </p:nvSpPr>
        <p:spPr>
          <a:xfrm>
            <a:off x="1433889" y="1059872"/>
            <a:ext cx="3012216" cy="4851349"/>
          </a:xfrm>
        </p:spPr>
        <p:txBody>
          <a:bodyPr>
            <a:normAutofit/>
          </a:bodyPr>
          <a:lstStyle/>
          <a:p>
            <a:r>
              <a:rPr lang="cs-CZ"/>
              <a:t>Ventajas (2)</a:t>
            </a:r>
          </a:p>
        </p:txBody>
      </p:sp>
      <p:sp>
        <p:nvSpPr>
          <p:cNvPr id="10" name="Freeform 11">
            <a:extLst>
              <a:ext uri="{FF2B5EF4-FFF2-40B4-BE49-F238E27FC236}">
                <a16:creationId xmlns:a16="http://schemas.microsoft.com/office/drawing/2014/main" id="{0D7A9289-BAD1-4A78-979F-A655C886DB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1149203"/>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3" name="Zástupný obsah 2">
            <a:extLst>
              <a:ext uri="{FF2B5EF4-FFF2-40B4-BE49-F238E27FC236}">
                <a16:creationId xmlns:a16="http://schemas.microsoft.com/office/drawing/2014/main" id="{23354F59-9EBD-2F44-ACCB-1E9D1101840C}"/>
              </a:ext>
            </a:extLst>
          </p:cNvPr>
          <p:cNvSpPr>
            <a:spLocks noGrp="1"/>
          </p:cNvSpPr>
          <p:nvPr>
            <p:ph idx="1"/>
          </p:nvPr>
        </p:nvSpPr>
        <p:spPr>
          <a:xfrm>
            <a:off x="5280368" y="1059872"/>
            <a:ext cx="6224244" cy="4851350"/>
          </a:xfrm>
        </p:spPr>
        <p:txBody>
          <a:bodyPr>
            <a:normAutofit/>
          </a:bodyPr>
          <a:lstStyle/>
          <a:p>
            <a:pPr marL="0" indent="0">
              <a:lnSpc>
                <a:spcPct val="90000"/>
              </a:lnSpc>
              <a:buNone/>
            </a:pPr>
            <a:r>
              <a:rPr lang="es-ES" sz="1700" b="1"/>
              <a:t>4. Accesibilidad</a:t>
            </a:r>
            <a:endParaRPr lang="es-ES" sz="1700"/>
          </a:p>
          <a:p>
            <a:pPr>
              <a:lnSpc>
                <a:spcPct val="90000"/>
              </a:lnSpc>
            </a:pPr>
            <a:r>
              <a:rPr lang="es-ES" sz="1700"/>
              <a:t>con la democratización del acceso a Internet y el abaratamiento de los dispositivos móviles</a:t>
            </a:r>
          </a:p>
          <a:p>
            <a:pPr>
              <a:lnSpc>
                <a:spcPct val="90000"/>
              </a:lnSpc>
            </a:pPr>
            <a:r>
              <a:rPr lang="es-ES" sz="1700"/>
              <a:t>déficit visual – posibilidad de aumentar el tamaño de la letra</a:t>
            </a:r>
          </a:p>
          <a:p>
            <a:pPr>
              <a:lnSpc>
                <a:spcPct val="90000"/>
              </a:lnSpc>
            </a:pPr>
            <a:r>
              <a:rPr lang="es-ES" sz="1700"/>
              <a:t>aplicaciones para personas ciegas – el audio imposible en las obras impresas</a:t>
            </a:r>
          </a:p>
          <a:p>
            <a:pPr>
              <a:lnSpc>
                <a:spcPct val="90000"/>
              </a:lnSpc>
            </a:pPr>
            <a:r>
              <a:rPr lang="es-ES" sz="1700"/>
              <a:t>las obras impresas en PDF</a:t>
            </a:r>
          </a:p>
          <a:p>
            <a:pPr marL="0" indent="0">
              <a:lnSpc>
                <a:spcPct val="90000"/>
              </a:lnSpc>
              <a:buNone/>
            </a:pPr>
            <a:r>
              <a:rPr lang="es-ES" sz="1700" b="1"/>
              <a:t>5. Movilidad</a:t>
            </a:r>
            <a:endParaRPr lang="es-ES" sz="1700"/>
          </a:p>
          <a:p>
            <a:pPr>
              <a:lnSpc>
                <a:spcPct val="90000"/>
              </a:lnSpc>
            </a:pPr>
            <a:r>
              <a:rPr lang="es-ES" sz="1700"/>
              <a:t>gracias a las aplicaciones en los </a:t>
            </a:r>
            <a:r>
              <a:rPr lang="es-ES" sz="1700" err="1"/>
              <a:t>smartphones</a:t>
            </a:r>
            <a:r>
              <a:rPr lang="es-ES" sz="1700"/>
              <a:t> y tabletas existe la posibilidad de consultar un diccionario donde sea &gt; mayor contacto del diccionario con la sociedad</a:t>
            </a:r>
          </a:p>
          <a:p>
            <a:pPr marL="0" indent="0">
              <a:lnSpc>
                <a:spcPct val="90000"/>
              </a:lnSpc>
              <a:buNone/>
            </a:pPr>
            <a:r>
              <a:rPr lang="es-ES" sz="1700" b="1"/>
              <a:t>6. Usabilidad</a:t>
            </a:r>
            <a:endParaRPr lang="es-ES" sz="1700"/>
          </a:p>
          <a:p>
            <a:pPr>
              <a:lnSpc>
                <a:spcPct val="90000"/>
              </a:lnSpc>
            </a:pPr>
            <a:r>
              <a:rPr lang="es-ES" sz="1700"/>
              <a:t>utilizar algún recurso u objeto para satisfacer una necesidad concreta</a:t>
            </a:r>
          </a:p>
          <a:p>
            <a:pPr>
              <a:lnSpc>
                <a:spcPct val="90000"/>
              </a:lnSpc>
            </a:pPr>
            <a:endParaRPr lang="cs-CZ" sz="1700"/>
          </a:p>
        </p:txBody>
      </p:sp>
    </p:spTree>
    <p:extLst>
      <p:ext uri="{BB962C8B-B14F-4D97-AF65-F5344CB8AC3E}">
        <p14:creationId xmlns:p14="http://schemas.microsoft.com/office/powerpoint/2010/main" val="26735866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3030214-227F-42DB-9282-BBA6AF8D94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9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45E76063-F2C4-1B4B-9C22-B0D9CA4967CC}"/>
              </a:ext>
            </a:extLst>
          </p:cNvPr>
          <p:cNvSpPr>
            <a:spLocks noGrp="1"/>
          </p:cNvSpPr>
          <p:nvPr>
            <p:ph type="title"/>
          </p:nvPr>
        </p:nvSpPr>
        <p:spPr>
          <a:xfrm>
            <a:off x="1433889" y="1059872"/>
            <a:ext cx="3012216" cy="4851349"/>
          </a:xfrm>
        </p:spPr>
        <p:txBody>
          <a:bodyPr>
            <a:normAutofit/>
          </a:bodyPr>
          <a:lstStyle/>
          <a:p>
            <a:r>
              <a:rPr lang="cs-CZ"/>
              <a:t>Ventajas (3)</a:t>
            </a:r>
          </a:p>
        </p:txBody>
      </p:sp>
      <p:sp>
        <p:nvSpPr>
          <p:cNvPr id="10" name="Freeform 11">
            <a:extLst>
              <a:ext uri="{FF2B5EF4-FFF2-40B4-BE49-F238E27FC236}">
                <a16:creationId xmlns:a16="http://schemas.microsoft.com/office/drawing/2014/main" id="{0D7A9289-BAD1-4A78-979F-A655C886DB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1149203"/>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3" name="Zástupný obsah 2">
            <a:extLst>
              <a:ext uri="{FF2B5EF4-FFF2-40B4-BE49-F238E27FC236}">
                <a16:creationId xmlns:a16="http://schemas.microsoft.com/office/drawing/2014/main" id="{688D4189-4D78-2D40-9F75-AA8974854CF4}"/>
              </a:ext>
            </a:extLst>
          </p:cNvPr>
          <p:cNvSpPr>
            <a:spLocks noGrp="1"/>
          </p:cNvSpPr>
          <p:nvPr>
            <p:ph idx="1"/>
          </p:nvPr>
        </p:nvSpPr>
        <p:spPr>
          <a:xfrm>
            <a:off x="5280368" y="1059872"/>
            <a:ext cx="6224244" cy="4851350"/>
          </a:xfrm>
        </p:spPr>
        <p:txBody>
          <a:bodyPr>
            <a:normAutofit/>
          </a:bodyPr>
          <a:lstStyle/>
          <a:p>
            <a:pPr marL="0" indent="0">
              <a:lnSpc>
                <a:spcPct val="90000"/>
              </a:lnSpc>
              <a:buNone/>
            </a:pPr>
            <a:r>
              <a:rPr lang="es-ES" sz="1700" b="1"/>
              <a:t>7. Funcionalidad</a:t>
            </a:r>
            <a:endParaRPr lang="es-ES" sz="1700"/>
          </a:p>
          <a:p>
            <a:pPr>
              <a:lnSpc>
                <a:spcPct val="90000"/>
              </a:lnSpc>
            </a:pPr>
            <a:r>
              <a:rPr lang="es-ES" sz="1700"/>
              <a:t>la respuesta más rápida, más completa y más dinámica, debido a los diferentes enlaces que complementan el artículo lexicográfico tradicional</a:t>
            </a:r>
          </a:p>
          <a:p>
            <a:pPr>
              <a:lnSpc>
                <a:spcPct val="90000"/>
              </a:lnSpc>
            </a:pPr>
            <a:r>
              <a:rPr lang="es-ES" sz="1700"/>
              <a:t>la lectura no lineal</a:t>
            </a:r>
          </a:p>
          <a:p>
            <a:pPr>
              <a:lnSpc>
                <a:spcPct val="90000"/>
              </a:lnSpc>
            </a:pPr>
            <a:r>
              <a:rPr lang="es-ES" sz="1700"/>
              <a:t>la redirección a las formas preferidas</a:t>
            </a:r>
          </a:p>
          <a:p>
            <a:pPr marL="0" indent="0">
              <a:lnSpc>
                <a:spcPct val="90000"/>
              </a:lnSpc>
              <a:buNone/>
            </a:pPr>
            <a:r>
              <a:rPr lang="es-ES" sz="1700" b="1"/>
              <a:t>8. Actualización</a:t>
            </a:r>
            <a:endParaRPr lang="es-ES" sz="1700"/>
          </a:p>
          <a:p>
            <a:pPr>
              <a:lnSpc>
                <a:spcPct val="90000"/>
              </a:lnSpc>
            </a:pPr>
            <a:r>
              <a:rPr lang="es-ES" sz="1700"/>
              <a:t>de forma rápida y sencilla</a:t>
            </a:r>
          </a:p>
          <a:p>
            <a:pPr marL="0" indent="0">
              <a:lnSpc>
                <a:spcPct val="90000"/>
              </a:lnSpc>
              <a:buNone/>
            </a:pPr>
            <a:r>
              <a:rPr lang="es-ES" sz="1700" b="1"/>
              <a:t>9. Personalización</a:t>
            </a:r>
            <a:endParaRPr lang="es-ES" sz="1700"/>
          </a:p>
          <a:p>
            <a:pPr>
              <a:lnSpc>
                <a:spcPct val="90000"/>
              </a:lnSpc>
            </a:pPr>
            <a:r>
              <a:rPr lang="es-ES" sz="1700"/>
              <a:t>personalizar las búsquedas</a:t>
            </a:r>
          </a:p>
          <a:p>
            <a:pPr>
              <a:lnSpc>
                <a:spcPct val="90000"/>
              </a:lnSpc>
            </a:pPr>
            <a:r>
              <a:rPr lang="es-ES" sz="1700"/>
              <a:t>definir un perfil de uso</a:t>
            </a:r>
          </a:p>
          <a:p>
            <a:pPr>
              <a:lnSpc>
                <a:spcPct val="90000"/>
              </a:lnSpc>
            </a:pPr>
            <a:r>
              <a:rPr lang="es-ES" sz="1700"/>
              <a:t>insertar anotaciones</a:t>
            </a:r>
          </a:p>
          <a:p>
            <a:pPr>
              <a:lnSpc>
                <a:spcPct val="90000"/>
              </a:lnSpc>
            </a:pPr>
            <a:r>
              <a:rPr lang="es-ES" sz="1700"/>
              <a:t>crear listas de palabras</a:t>
            </a:r>
          </a:p>
          <a:p>
            <a:pPr>
              <a:lnSpc>
                <a:spcPct val="90000"/>
              </a:lnSpc>
            </a:pPr>
            <a:r>
              <a:rPr lang="es-ES" sz="1700" i="1"/>
              <a:t>Diccionario de la lengua española VOX (2013)</a:t>
            </a:r>
            <a:endParaRPr lang="es-ES" sz="1700"/>
          </a:p>
          <a:p>
            <a:pPr>
              <a:lnSpc>
                <a:spcPct val="90000"/>
              </a:lnSpc>
            </a:pPr>
            <a:endParaRPr lang="cs-CZ" sz="1700"/>
          </a:p>
        </p:txBody>
      </p:sp>
    </p:spTree>
    <p:extLst>
      <p:ext uri="{BB962C8B-B14F-4D97-AF65-F5344CB8AC3E}">
        <p14:creationId xmlns:p14="http://schemas.microsoft.com/office/powerpoint/2010/main" val="26522229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3030214-227F-42DB-9282-BBA6AF8D94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9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E10EFDAA-C0A0-6947-86D0-67EC6965DF3B}"/>
              </a:ext>
            </a:extLst>
          </p:cNvPr>
          <p:cNvSpPr>
            <a:spLocks noGrp="1"/>
          </p:cNvSpPr>
          <p:nvPr>
            <p:ph type="title"/>
          </p:nvPr>
        </p:nvSpPr>
        <p:spPr>
          <a:xfrm>
            <a:off x="1433889" y="1059872"/>
            <a:ext cx="3012216" cy="4851349"/>
          </a:xfrm>
        </p:spPr>
        <p:txBody>
          <a:bodyPr>
            <a:normAutofit/>
          </a:bodyPr>
          <a:lstStyle/>
          <a:p>
            <a:r>
              <a:rPr lang="cs-CZ"/>
              <a:t>Ventajas (4)</a:t>
            </a:r>
          </a:p>
        </p:txBody>
      </p:sp>
      <p:sp>
        <p:nvSpPr>
          <p:cNvPr id="10" name="Freeform 11">
            <a:extLst>
              <a:ext uri="{FF2B5EF4-FFF2-40B4-BE49-F238E27FC236}">
                <a16:creationId xmlns:a16="http://schemas.microsoft.com/office/drawing/2014/main" id="{0D7A9289-BAD1-4A78-979F-A655C886DB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1149203"/>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3" name="Zástupný obsah 2">
            <a:extLst>
              <a:ext uri="{FF2B5EF4-FFF2-40B4-BE49-F238E27FC236}">
                <a16:creationId xmlns:a16="http://schemas.microsoft.com/office/drawing/2014/main" id="{FB15F15E-C6A8-3243-9B56-D6CB26A279B2}"/>
              </a:ext>
            </a:extLst>
          </p:cNvPr>
          <p:cNvSpPr>
            <a:spLocks noGrp="1"/>
          </p:cNvSpPr>
          <p:nvPr>
            <p:ph idx="1"/>
          </p:nvPr>
        </p:nvSpPr>
        <p:spPr>
          <a:xfrm>
            <a:off x="5280368" y="1059872"/>
            <a:ext cx="6224244" cy="4851350"/>
          </a:xfrm>
        </p:spPr>
        <p:txBody>
          <a:bodyPr>
            <a:normAutofit/>
          </a:bodyPr>
          <a:lstStyle/>
          <a:p>
            <a:pPr marL="0" indent="0">
              <a:lnSpc>
                <a:spcPct val="90000"/>
              </a:lnSpc>
              <a:buNone/>
            </a:pPr>
            <a:r>
              <a:rPr lang="es-ES" b="1"/>
              <a:t>10. Integración en software</a:t>
            </a:r>
            <a:endParaRPr lang="es-ES"/>
          </a:p>
          <a:p>
            <a:pPr>
              <a:lnSpc>
                <a:spcPct val="90000"/>
              </a:lnSpc>
            </a:pPr>
            <a:r>
              <a:rPr lang="es-ES"/>
              <a:t>herramientas complementarias en procesadores de texto tanto en dispositivos fijos como móviles</a:t>
            </a:r>
          </a:p>
          <a:p>
            <a:pPr>
              <a:lnSpc>
                <a:spcPct val="90000"/>
              </a:lnSpc>
            </a:pPr>
            <a:r>
              <a:rPr lang="es-ES"/>
              <a:t>la escritura predictiva y asistida</a:t>
            </a:r>
          </a:p>
          <a:p>
            <a:pPr>
              <a:lnSpc>
                <a:spcPct val="90000"/>
              </a:lnSpc>
            </a:pPr>
            <a:r>
              <a:rPr lang="es-ES"/>
              <a:t>los correctores textuales</a:t>
            </a:r>
          </a:p>
          <a:p>
            <a:pPr marL="0" indent="0">
              <a:lnSpc>
                <a:spcPct val="90000"/>
              </a:lnSpc>
              <a:buNone/>
            </a:pPr>
            <a:r>
              <a:rPr lang="es-ES" b="1"/>
              <a:t>11. Elementos multimedia</a:t>
            </a:r>
            <a:endParaRPr lang="es-ES"/>
          </a:p>
          <a:p>
            <a:pPr>
              <a:lnSpc>
                <a:spcPct val="90000"/>
              </a:lnSpc>
            </a:pPr>
            <a:r>
              <a:rPr lang="es-ES"/>
              <a:t>gráficos, vídeos, imágenes, clips de audio, juegos interactivos, etc.</a:t>
            </a:r>
          </a:p>
          <a:p>
            <a:pPr>
              <a:lnSpc>
                <a:spcPct val="90000"/>
              </a:lnSpc>
            </a:pPr>
            <a:r>
              <a:rPr lang="es-ES"/>
              <a:t>blogs</a:t>
            </a:r>
          </a:p>
          <a:p>
            <a:pPr marL="0" indent="0">
              <a:lnSpc>
                <a:spcPct val="90000"/>
              </a:lnSpc>
              <a:buNone/>
            </a:pPr>
            <a:r>
              <a:rPr lang="es-ES" b="1"/>
              <a:t>12. Interactividad</a:t>
            </a:r>
            <a:endParaRPr lang="es-ES"/>
          </a:p>
          <a:p>
            <a:pPr>
              <a:lnSpc>
                <a:spcPct val="90000"/>
              </a:lnSpc>
            </a:pPr>
            <a:r>
              <a:rPr lang="es-ES"/>
              <a:t>buzones de sugerencias</a:t>
            </a:r>
          </a:p>
          <a:p>
            <a:pPr>
              <a:lnSpc>
                <a:spcPct val="90000"/>
              </a:lnSpc>
            </a:pPr>
            <a:r>
              <a:rPr lang="es-ES"/>
              <a:t>foros de discusión</a:t>
            </a:r>
          </a:p>
          <a:p>
            <a:pPr>
              <a:lnSpc>
                <a:spcPct val="90000"/>
              </a:lnSpc>
            </a:pPr>
            <a:r>
              <a:rPr lang="es-ES"/>
              <a:t>envío de consultas</a:t>
            </a:r>
          </a:p>
          <a:p>
            <a:pPr>
              <a:lnSpc>
                <a:spcPct val="90000"/>
              </a:lnSpc>
            </a:pPr>
            <a:endParaRPr lang="cs-CZ"/>
          </a:p>
        </p:txBody>
      </p:sp>
    </p:spTree>
    <p:extLst>
      <p:ext uri="{BB962C8B-B14F-4D97-AF65-F5344CB8AC3E}">
        <p14:creationId xmlns:p14="http://schemas.microsoft.com/office/powerpoint/2010/main" val="40451111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3030214-227F-42DB-9282-BBA6AF8D94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9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8BD592AB-A1CC-AB42-8E53-996037D37A1E}"/>
              </a:ext>
            </a:extLst>
          </p:cNvPr>
          <p:cNvSpPr>
            <a:spLocks noGrp="1"/>
          </p:cNvSpPr>
          <p:nvPr>
            <p:ph type="title"/>
          </p:nvPr>
        </p:nvSpPr>
        <p:spPr>
          <a:xfrm>
            <a:off x="1433889" y="1059872"/>
            <a:ext cx="3012216" cy="4851349"/>
          </a:xfrm>
        </p:spPr>
        <p:txBody>
          <a:bodyPr>
            <a:normAutofit/>
          </a:bodyPr>
          <a:lstStyle/>
          <a:p>
            <a:r>
              <a:rPr lang="cs-CZ" sz="2800"/>
              <a:t>Inconvenientes (1)</a:t>
            </a:r>
          </a:p>
        </p:txBody>
      </p:sp>
      <p:sp>
        <p:nvSpPr>
          <p:cNvPr id="10" name="Freeform 11">
            <a:extLst>
              <a:ext uri="{FF2B5EF4-FFF2-40B4-BE49-F238E27FC236}">
                <a16:creationId xmlns:a16="http://schemas.microsoft.com/office/drawing/2014/main" id="{0D7A9289-BAD1-4A78-979F-A655C886DB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1149203"/>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3" name="Zástupný obsah 2">
            <a:extLst>
              <a:ext uri="{FF2B5EF4-FFF2-40B4-BE49-F238E27FC236}">
                <a16:creationId xmlns:a16="http://schemas.microsoft.com/office/drawing/2014/main" id="{FA4D954B-4E14-7A4B-B409-34AA1F180AC3}"/>
              </a:ext>
            </a:extLst>
          </p:cNvPr>
          <p:cNvSpPr>
            <a:spLocks noGrp="1"/>
          </p:cNvSpPr>
          <p:nvPr>
            <p:ph idx="1"/>
          </p:nvPr>
        </p:nvSpPr>
        <p:spPr>
          <a:xfrm>
            <a:off x="5280368" y="1059872"/>
            <a:ext cx="6224244" cy="4851350"/>
          </a:xfrm>
        </p:spPr>
        <p:txBody>
          <a:bodyPr>
            <a:normAutofit/>
          </a:bodyPr>
          <a:lstStyle/>
          <a:p>
            <a:pPr marL="0" indent="0">
              <a:lnSpc>
                <a:spcPct val="90000"/>
              </a:lnSpc>
              <a:buNone/>
            </a:pPr>
            <a:r>
              <a:rPr lang="es-ES" b="1"/>
              <a:t>1. Fiabilidad</a:t>
            </a:r>
            <a:endParaRPr lang="es-ES"/>
          </a:p>
          <a:p>
            <a:pPr>
              <a:lnSpc>
                <a:spcPct val="90000"/>
              </a:lnSpc>
            </a:pPr>
            <a:r>
              <a:rPr lang="es-ES"/>
              <a:t>repertorios de baja calidad</a:t>
            </a:r>
          </a:p>
          <a:p>
            <a:pPr>
              <a:lnSpc>
                <a:spcPct val="90000"/>
              </a:lnSpc>
            </a:pPr>
            <a:r>
              <a:rPr lang="es-ES"/>
              <a:t>recursos pobres desde la reflexión teórica y técnica previa</a:t>
            </a:r>
          </a:p>
          <a:p>
            <a:pPr>
              <a:lnSpc>
                <a:spcPct val="90000"/>
              </a:lnSpc>
            </a:pPr>
            <a:r>
              <a:rPr lang="es-ES"/>
              <a:t>correspondencia con el correlato impreso</a:t>
            </a:r>
          </a:p>
          <a:p>
            <a:pPr marL="0" indent="0">
              <a:lnSpc>
                <a:spcPct val="90000"/>
              </a:lnSpc>
              <a:buNone/>
            </a:pPr>
            <a:r>
              <a:rPr lang="es-ES" b="1"/>
              <a:t>2. Desautorización por desactualización</a:t>
            </a:r>
            <a:endParaRPr lang="es-ES"/>
          </a:p>
          <a:p>
            <a:pPr marL="0" indent="0">
              <a:lnSpc>
                <a:spcPct val="90000"/>
              </a:lnSpc>
              <a:buNone/>
            </a:pPr>
            <a:r>
              <a:rPr lang="es-ES" b="1"/>
              <a:t>3. Nuevas habilidades</a:t>
            </a:r>
            <a:endParaRPr lang="es-ES"/>
          </a:p>
          <a:p>
            <a:pPr>
              <a:lnSpc>
                <a:spcPct val="90000"/>
              </a:lnSpc>
            </a:pPr>
            <a:r>
              <a:rPr lang="es-ES"/>
              <a:t>la necesidad de desarrollar unas habilidades mínimas que permitan manejar los dispositivos electrónicos a través de los que se accede a los diccionarios</a:t>
            </a:r>
          </a:p>
          <a:p>
            <a:pPr marL="0" indent="0">
              <a:lnSpc>
                <a:spcPct val="90000"/>
              </a:lnSpc>
              <a:buNone/>
            </a:pPr>
            <a:r>
              <a:rPr lang="es-ES" b="1" dirty="0"/>
              <a:t>4. Accesibilidad para las personas con déficit visual y auditivo</a:t>
            </a:r>
            <a:endParaRPr lang="es-ES"/>
          </a:p>
          <a:p>
            <a:pPr>
              <a:lnSpc>
                <a:spcPct val="90000"/>
              </a:lnSpc>
            </a:pPr>
            <a:r>
              <a:rPr lang="es-ES" dirty="0"/>
              <a:t>las versiones en braille requieren los formatos analógicos de los repertorios</a:t>
            </a:r>
            <a:endParaRPr lang="es-ES"/>
          </a:p>
          <a:p>
            <a:pPr marL="0" indent="0">
              <a:lnSpc>
                <a:spcPct val="90000"/>
              </a:lnSpc>
              <a:buNone/>
            </a:pPr>
            <a:endParaRPr lang="cs-CZ"/>
          </a:p>
        </p:txBody>
      </p:sp>
    </p:spTree>
    <p:extLst>
      <p:ext uri="{BB962C8B-B14F-4D97-AF65-F5344CB8AC3E}">
        <p14:creationId xmlns:p14="http://schemas.microsoft.com/office/powerpoint/2010/main" val="5126831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3030214-227F-42DB-9282-BBA6AF8D94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9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BC21254F-961D-4F4A-AEF5-A7C9F2944454}"/>
              </a:ext>
            </a:extLst>
          </p:cNvPr>
          <p:cNvSpPr>
            <a:spLocks noGrp="1"/>
          </p:cNvSpPr>
          <p:nvPr>
            <p:ph type="title"/>
          </p:nvPr>
        </p:nvSpPr>
        <p:spPr>
          <a:xfrm>
            <a:off x="1433889" y="1059872"/>
            <a:ext cx="3012216" cy="4851349"/>
          </a:xfrm>
        </p:spPr>
        <p:txBody>
          <a:bodyPr>
            <a:normAutofit/>
          </a:bodyPr>
          <a:lstStyle/>
          <a:p>
            <a:r>
              <a:rPr lang="cs-CZ" sz="2800"/>
              <a:t>Inconvenientes (2)</a:t>
            </a:r>
          </a:p>
        </p:txBody>
      </p:sp>
      <p:sp>
        <p:nvSpPr>
          <p:cNvPr id="10" name="Freeform 11">
            <a:extLst>
              <a:ext uri="{FF2B5EF4-FFF2-40B4-BE49-F238E27FC236}">
                <a16:creationId xmlns:a16="http://schemas.microsoft.com/office/drawing/2014/main" id="{0D7A9289-BAD1-4A78-979F-A655C886DB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1149203"/>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3" name="Zástupný obsah 2">
            <a:extLst>
              <a:ext uri="{FF2B5EF4-FFF2-40B4-BE49-F238E27FC236}">
                <a16:creationId xmlns:a16="http://schemas.microsoft.com/office/drawing/2014/main" id="{36BF9BE0-8CBC-754F-A8D8-8CDC1A01084B}"/>
              </a:ext>
            </a:extLst>
          </p:cNvPr>
          <p:cNvSpPr>
            <a:spLocks noGrp="1"/>
          </p:cNvSpPr>
          <p:nvPr>
            <p:ph idx="1"/>
          </p:nvPr>
        </p:nvSpPr>
        <p:spPr>
          <a:xfrm>
            <a:off x="5280368" y="1059872"/>
            <a:ext cx="6224244" cy="4851350"/>
          </a:xfrm>
        </p:spPr>
        <p:txBody>
          <a:bodyPr>
            <a:normAutofit/>
          </a:bodyPr>
          <a:lstStyle/>
          <a:p>
            <a:pPr marL="0" indent="0">
              <a:lnSpc>
                <a:spcPct val="90000"/>
              </a:lnSpc>
              <a:buNone/>
            </a:pPr>
            <a:r>
              <a:rPr lang="es-ES" sz="1100" b="1"/>
              <a:t>5. Inestabilidad y evanescencia</a:t>
            </a:r>
            <a:endParaRPr lang="es-ES" sz="1100"/>
          </a:p>
          <a:p>
            <a:pPr>
              <a:lnSpc>
                <a:spcPct val="90000"/>
              </a:lnSpc>
            </a:pPr>
            <a:r>
              <a:rPr lang="es-ES" sz="1100"/>
              <a:t>los soportes digitales son perecederos y es fácil que algunos caigan en la obsolescencia (ej. los sistemas de vídeo beta o VHS, los disquetes, etc.)</a:t>
            </a:r>
          </a:p>
          <a:p>
            <a:pPr>
              <a:lnSpc>
                <a:spcPct val="90000"/>
              </a:lnSpc>
            </a:pPr>
            <a:r>
              <a:rPr lang="es-ES" sz="1100"/>
              <a:t>problemas de incompatibilidad</a:t>
            </a:r>
          </a:p>
          <a:p>
            <a:pPr>
              <a:lnSpc>
                <a:spcPct val="90000"/>
              </a:lnSpc>
            </a:pPr>
            <a:r>
              <a:rPr lang="es-ES" sz="1100"/>
              <a:t>enlaces que caducan</a:t>
            </a:r>
          </a:p>
          <a:p>
            <a:pPr>
              <a:lnSpc>
                <a:spcPct val="90000"/>
              </a:lnSpc>
            </a:pPr>
            <a:r>
              <a:rPr lang="es-ES" sz="1100"/>
              <a:t>páginas perdidas o archivos no encontrados</a:t>
            </a:r>
          </a:p>
          <a:p>
            <a:pPr marL="0" indent="0">
              <a:lnSpc>
                <a:spcPct val="90000"/>
              </a:lnSpc>
              <a:buNone/>
            </a:pPr>
            <a:r>
              <a:rPr lang="es-ES" sz="1100" b="1"/>
              <a:t>6. Dependencia</a:t>
            </a:r>
            <a:endParaRPr lang="es-ES" sz="1100"/>
          </a:p>
          <a:p>
            <a:pPr>
              <a:lnSpc>
                <a:spcPct val="90000"/>
              </a:lnSpc>
            </a:pPr>
            <a:r>
              <a:rPr lang="es-ES" sz="1100"/>
              <a:t>la consulta subordinada a condiciones tecnológicas previas</a:t>
            </a:r>
          </a:p>
          <a:p>
            <a:pPr>
              <a:lnSpc>
                <a:spcPct val="90000"/>
              </a:lnSpc>
            </a:pPr>
            <a:r>
              <a:rPr lang="es-ES" sz="1100"/>
              <a:t>lector de CD-ROM, DVD o USB</a:t>
            </a:r>
          </a:p>
          <a:p>
            <a:pPr>
              <a:lnSpc>
                <a:spcPct val="90000"/>
              </a:lnSpc>
            </a:pPr>
            <a:r>
              <a:rPr lang="es-ES" sz="1100"/>
              <a:t>dispositivo electrónico</a:t>
            </a:r>
          </a:p>
          <a:p>
            <a:pPr>
              <a:lnSpc>
                <a:spcPct val="90000"/>
              </a:lnSpc>
            </a:pPr>
            <a:r>
              <a:rPr lang="es-ES" sz="1100"/>
              <a:t>conexión a Internet</a:t>
            </a:r>
          </a:p>
          <a:p>
            <a:pPr>
              <a:lnSpc>
                <a:spcPct val="90000"/>
              </a:lnSpc>
            </a:pPr>
            <a:r>
              <a:rPr lang="es-ES" sz="1100"/>
              <a:t>alimentación energética</a:t>
            </a:r>
          </a:p>
          <a:p>
            <a:pPr marL="0" indent="0">
              <a:lnSpc>
                <a:spcPct val="90000"/>
              </a:lnSpc>
              <a:buNone/>
            </a:pPr>
            <a:r>
              <a:rPr lang="es-ES" sz="1100" b="1"/>
              <a:t>7. Heterogeneidad</a:t>
            </a:r>
            <a:endParaRPr lang="es-ES" sz="1100"/>
          </a:p>
          <a:p>
            <a:pPr>
              <a:lnSpc>
                <a:spcPct val="90000"/>
              </a:lnSpc>
            </a:pPr>
            <a:r>
              <a:rPr lang="es-ES" sz="1100"/>
              <a:t>la multitud de diferentes obras lexicográficas digitales hace que entre ellas existan múltiples diferencias de concepción</a:t>
            </a:r>
          </a:p>
          <a:p>
            <a:pPr>
              <a:lnSpc>
                <a:spcPct val="90000"/>
              </a:lnSpc>
            </a:pPr>
            <a:r>
              <a:rPr lang="es-ES" sz="1100"/>
              <a:t>la interfaz o entorno</a:t>
            </a:r>
          </a:p>
          <a:p>
            <a:pPr>
              <a:lnSpc>
                <a:spcPct val="90000"/>
              </a:lnSpc>
            </a:pPr>
            <a:r>
              <a:rPr lang="es-ES" sz="1100"/>
              <a:t>la terminología empleada en la explicación del funcionamiento</a:t>
            </a:r>
          </a:p>
          <a:p>
            <a:pPr>
              <a:lnSpc>
                <a:spcPct val="90000"/>
              </a:lnSpc>
            </a:pPr>
            <a:endParaRPr lang="cs-CZ" sz="1100"/>
          </a:p>
        </p:txBody>
      </p:sp>
    </p:spTree>
    <p:extLst>
      <p:ext uri="{BB962C8B-B14F-4D97-AF65-F5344CB8AC3E}">
        <p14:creationId xmlns:p14="http://schemas.microsoft.com/office/powerpoint/2010/main" val="2751488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0E7A81-B08C-6C45-BC0F-651AA10A2BF0}"/>
              </a:ext>
            </a:extLst>
          </p:cNvPr>
          <p:cNvSpPr>
            <a:spLocks noGrp="1"/>
          </p:cNvSpPr>
          <p:nvPr>
            <p:ph type="title"/>
          </p:nvPr>
        </p:nvSpPr>
        <p:spPr/>
        <p:txBody>
          <a:bodyPr/>
          <a:lstStyle/>
          <a:p>
            <a:r>
              <a:rPr lang="cs-CZ" dirty="0" err="1"/>
              <a:t>Facetas</a:t>
            </a:r>
            <a:r>
              <a:rPr lang="cs-CZ" dirty="0"/>
              <a:t> de </a:t>
            </a:r>
            <a:r>
              <a:rPr lang="cs-CZ" dirty="0" err="1"/>
              <a:t>lexicografía</a:t>
            </a:r>
            <a:endParaRPr lang="cs-CZ" dirty="0"/>
          </a:p>
        </p:txBody>
      </p:sp>
      <p:pic>
        <p:nvPicPr>
          <p:cNvPr id="4" name="Zástupný obsah 3">
            <a:extLst>
              <a:ext uri="{FF2B5EF4-FFF2-40B4-BE49-F238E27FC236}">
                <a16:creationId xmlns:a16="http://schemas.microsoft.com/office/drawing/2014/main" id="{9020D13F-A9AF-B545-BA91-67DE921A3CF8}"/>
              </a:ext>
            </a:extLst>
          </p:cNvPr>
          <p:cNvPicPr>
            <a:picLocks noGrp="1" noChangeAspect="1"/>
          </p:cNvPicPr>
          <p:nvPr>
            <p:ph idx="1"/>
          </p:nvPr>
        </p:nvPicPr>
        <p:blipFill>
          <a:blip r:embed="rId2"/>
          <a:stretch>
            <a:fillRect/>
          </a:stretch>
        </p:blipFill>
        <p:spPr>
          <a:xfrm>
            <a:off x="2589213" y="2296531"/>
            <a:ext cx="8915400" cy="3452388"/>
          </a:xfrm>
          <a:prstGeom prst="rect">
            <a:avLst/>
          </a:prstGeom>
        </p:spPr>
      </p:pic>
    </p:spTree>
    <p:extLst>
      <p:ext uri="{BB962C8B-B14F-4D97-AF65-F5344CB8AC3E}">
        <p14:creationId xmlns:p14="http://schemas.microsoft.com/office/powerpoint/2010/main" val="979690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B2EC7880-C5D9-40A8-A6B0-3198AD07AD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BBEDF966-6328-DF46-969F-C462B2F7EADA}"/>
              </a:ext>
            </a:extLst>
          </p:cNvPr>
          <p:cNvSpPr>
            <a:spLocks noGrp="1"/>
          </p:cNvSpPr>
          <p:nvPr>
            <p:ph type="title"/>
          </p:nvPr>
        </p:nvSpPr>
        <p:spPr>
          <a:xfrm>
            <a:off x="649224" y="645106"/>
            <a:ext cx="3650279" cy="1259894"/>
          </a:xfrm>
        </p:spPr>
        <p:txBody>
          <a:bodyPr>
            <a:normAutofit/>
          </a:bodyPr>
          <a:lstStyle/>
          <a:p>
            <a:r>
              <a:rPr lang="cs-CZ" dirty="0" err="1"/>
              <a:t>Géneros</a:t>
            </a:r>
            <a:r>
              <a:rPr lang="cs-CZ" dirty="0"/>
              <a:t> </a:t>
            </a:r>
            <a:r>
              <a:rPr lang="cs-CZ" dirty="0" err="1"/>
              <a:t>lexicográficos</a:t>
            </a:r>
            <a:endParaRPr lang="cs-CZ" dirty="0"/>
          </a:p>
        </p:txBody>
      </p:sp>
      <p:sp>
        <p:nvSpPr>
          <p:cNvPr id="20" name="Rectangle 19">
            <a:extLst>
              <a:ext uri="{FF2B5EF4-FFF2-40B4-BE49-F238E27FC236}">
                <a16:creationId xmlns:a16="http://schemas.microsoft.com/office/drawing/2014/main" id="{94543A62-A2AB-454A-878E-D3D9190D5F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Zástupný obsah 2">
            <a:extLst>
              <a:ext uri="{FF2B5EF4-FFF2-40B4-BE49-F238E27FC236}">
                <a16:creationId xmlns:a16="http://schemas.microsoft.com/office/drawing/2014/main" id="{B6CCA111-6CF8-DC4D-A7A5-AFCADF014FA7}"/>
              </a:ext>
            </a:extLst>
          </p:cNvPr>
          <p:cNvSpPr>
            <a:spLocks noGrp="1"/>
          </p:cNvSpPr>
          <p:nvPr>
            <p:ph idx="1"/>
          </p:nvPr>
        </p:nvSpPr>
        <p:spPr>
          <a:xfrm>
            <a:off x="649225" y="2133600"/>
            <a:ext cx="3650278" cy="3759253"/>
          </a:xfrm>
        </p:spPr>
        <p:txBody>
          <a:bodyPr>
            <a:normAutofit/>
          </a:bodyPr>
          <a:lstStyle/>
          <a:p>
            <a:endParaRPr lang="cs-CZ" b="1" dirty="0"/>
          </a:p>
          <a:p>
            <a:r>
              <a:rPr lang="cs-CZ" b="1" dirty="0"/>
              <a:t>DLE-2014</a:t>
            </a:r>
          </a:p>
          <a:p>
            <a:endParaRPr lang="cs-CZ" dirty="0"/>
          </a:p>
          <a:p>
            <a:pPr marL="0" indent="0">
              <a:buNone/>
            </a:pPr>
            <a:endParaRPr lang="cs-CZ" dirty="0"/>
          </a:p>
        </p:txBody>
      </p:sp>
      <p:pic>
        <p:nvPicPr>
          <p:cNvPr id="4" name="Obrázek 3" descr="Obsah obrázku snímek obrazovky&#10;&#10;Popis byl vytvořen automaticky">
            <a:extLst>
              <a:ext uri="{FF2B5EF4-FFF2-40B4-BE49-F238E27FC236}">
                <a16:creationId xmlns:a16="http://schemas.microsoft.com/office/drawing/2014/main" id="{F51D7AEC-6591-3D4B-ADF0-BFC54AAF425F}"/>
              </a:ext>
            </a:extLst>
          </p:cNvPr>
          <p:cNvPicPr/>
          <p:nvPr/>
        </p:nvPicPr>
        <p:blipFill rotWithShape="1">
          <a:blip r:embed="rId2"/>
          <a:srcRect t="4422" b="6445"/>
          <a:stretch/>
        </p:blipFill>
        <p:spPr>
          <a:xfrm>
            <a:off x="4619543" y="640080"/>
            <a:ext cx="6953577" cy="5252773"/>
          </a:xfrm>
          <a:prstGeom prst="rect">
            <a:avLst/>
          </a:prstGeom>
        </p:spPr>
      </p:pic>
      <p:sp>
        <p:nvSpPr>
          <p:cNvPr id="22" name="Freeform 11">
            <a:extLst>
              <a:ext uri="{FF2B5EF4-FFF2-40B4-BE49-F238E27FC236}">
                <a16:creationId xmlns:a16="http://schemas.microsoft.com/office/drawing/2014/main" id="{50553464-41F1-4160-9D02-7C5EC7013B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2975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83030214-227F-42DB-9282-BBA6AF8D94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9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48C0A285-2B75-0344-BA8A-1177AA351A7E}"/>
              </a:ext>
            </a:extLst>
          </p:cNvPr>
          <p:cNvSpPr>
            <a:spLocks noGrp="1"/>
          </p:cNvSpPr>
          <p:nvPr>
            <p:ph type="title"/>
          </p:nvPr>
        </p:nvSpPr>
        <p:spPr>
          <a:xfrm>
            <a:off x="1433889" y="1059872"/>
            <a:ext cx="3012216" cy="4851349"/>
          </a:xfrm>
        </p:spPr>
        <p:txBody>
          <a:bodyPr>
            <a:normAutofit/>
          </a:bodyPr>
          <a:lstStyle/>
          <a:p>
            <a:r>
              <a:rPr lang="cs-CZ"/>
              <a:t>Diccionario</a:t>
            </a:r>
          </a:p>
        </p:txBody>
      </p:sp>
      <p:sp>
        <p:nvSpPr>
          <p:cNvPr id="33" name="Freeform 11">
            <a:extLst>
              <a:ext uri="{FF2B5EF4-FFF2-40B4-BE49-F238E27FC236}">
                <a16:creationId xmlns:a16="http://schemas.microsoft.com/office/drawing/2014/main" id="{0D7A9289-BAD1-4A78-979F-A655C886DB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1149203"/>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3" name="Zástupný obsah 2">
            <a:extLst>
              <a:ext uri="{FF2B5EF4-FFF2-40B4-BE49-F238E27FC236}">
                <a16:creationId xmlns:a16="http://schemas.microsoft.com/office/drawing/2014/main" id="{580C9694-3347-4D42-9C07-9302A014D8CD}"/>
              </a:ext>
            </a:extLst>
          </p:cNvPr>
          <p:cNvSpPr>
            <a:spLocks noGrp="1"/>
          </p:cNvSpPr>
          <p:nvPr>
            <p:ph idx="1"/>
          </p:nvPr>
        </p:nvSpPr>
        <p:spPr>
          <a:xfrm>
            <a:off x="5280368" y="1059872"/>
            <a:ext cx="6224244" cy="4851350"/>
          </a:xfrm>
        </p:spPr>
        <p:txBody>
          <a:bodyPr>
            <a:normAutofit/>
          </a:bodyPr>
          <a:lstStyle/>
          <a:p>
            <a:pPr lvl="0">
              <a:lnSpc>
                <a:spcPct val="90000"/>
              </a:lnSpc>
            </a:pPr>
            <a:r>
              <a:rPr lang="en-US" sz="1300" b="1"/>
              <a:t>S. Landau </a:t>
            </a:r>
            <a:r>
              <a:rPr lang="en-US" sz="1300"/>
              <a:t>(1989: 5): “Dictionary is a powerful word”;</a:t>
            </a:r>
            <a:endParaRPr lang="cs-CZ" sz="1300"/>
          </a:p>
          <a:p>
            <a:pPr lvl="0">
              <a:lnSpc>
                <a:spcPct val="90000"/>
              </a:lnSpc>
            </a:pPr>
            <a:r>
              <a:rPr lang="es-ES" sz="1300" b="1"/>
              <a:t>F. Córdoba </a:t>
            </a:r>
            <a:r>
              <a:rPr lang="es-ES" sz="1300"/>
              <a:t>(2001: 8): “repertorio de material lingüístico de una lengua en el que se puede encontrar información pertinente sobre este material”;</a:t>
            </a:r>
          </a:p>
          <a:p>
            <a:pPr lvl="0">
              <a:lnSpc>
                <a:spcPct val="90000"/>
              </a:lnSpc>
            </a:pPr>
            <a:r>
              <a:rPr lang="es-ES" sz="1300" b="1"/>
              <a:t>R. Werner</a:t>
            </a:r>
            <a:r>
              <a:rPr lang="es-ES" sz="1300"/>
              <a:t>: “un diccionario es una obra destinada a dar instrucciones al usuario para usar o interpretar correctamente los signos léxicos” (</a:t>
            </a:r>
            <a:r>
              <a:rPr lang="es-ES" sz="1300" i="1"/>
              <a:t>apud</a:t>
            </a:r>
            <a:r>
              <a:rPr lang="es-ES" sz="1300"/>
              <a:t> Córdoba 2001: 8);</a:t>
            </a:r>
            <a:endParaRPr lang="cs-CZ" sz="1300"/>
          </a:p>
          <a:p>
            <a:pPr lvl="0">
              <a:lnSpc>
                <a:spcPct val="90000"/>
              </a:lnSpc>
            </a:pPr>
            <a:r>
              <a:rPr lang="es-ES" sz="1300" b="1"/>
              <a:t>L. F. Lara</a:t>
            </a:r>
            <a:r>
              <a:rPr lang="es-ES" sz="1300"/>
              <a:t> (1996: 15-16): “los diccionarios monolingües se arrogan, aparentemente, la facultad de informar acerca de la lengua en su totalidad, como verdaderos y legítimos representantes de ella; se los concibe como catálogos verdaderos de la lengua de la comunidad lingüística”;</a:t>
            </a:r>
            <a:endParaRPr lang="cs-CZ" sz="1300"/>
          </a:p>
          <a:p>
            <a:pPr lvl="0">
              <a:lnSpc>
                <a:spcPct val="90000"/>
              </a:lnSpc>
            </a:pPr>
            <a:r>
              <a:rPr lang="es-ES" sz="1300" b="1"/>
              <a:t>S. Tarp</a:t>
            </a:r>
            <a:r>
              <a:rPr lang="es-ES" sz="1300"/>
              <a:t> (2013): se diseñan y producen como herramientas de uso; satisfacen necesidades muy puntuales de información y sus usuarios acuden a ellos en tipos específicos de situaciones extralingüísticas;</a:t>
            </a:r>
            <a:endParaRPr lang="cs-CZ" sz="1300"/>
          </a:p>
          <a:p>
            <a:pPr lvl="0">
              <a:lnSpc>
                <a:spcPct val="90000"/>
              </a:lnSpc>
            </a:pPr>
            <a:r>
              <a:rPr lang="es-ES" sz="1300" b="1"/>
              <a:t>Rodríguez Barcia</a:t>
            </a:r>
            <a:r>
              <a:rPr lang="es-ES" sz="1300"/>
              <a:t> (2016: 24): “diccionario es un género discursivo singular en el que se recoge un catálogo de voces y locuciones de una lengua o de una materia determinada junto con el significado de estas, así como otra serie de informaciones lingüísticas de diversa índole; su ordenación más habitual es la alfabética, y se nutre de la cultura en la que está inserto, a la vez que influye de manera determinante en la sociedad.”</a:t>
            </a:r>
            <a:endParaRPr lang="cs-CZ" sz="1300"/>
          </a:p>
          <a:p>
            <a:pPr>
              <a:lnSpc>
                <a:spcPct val="90000"/>
              </a:lnSpc>
            </a:pPr>
            <a:endParaRPr lang="cs-CZ" sz="1300"/>
          </a:p>
        </p:txBody>
      </p:sp>
    </p:spTree>
    <p:extLst>
      <p:ext uri="{BB962C8B-B14F-4D97-AF65-F5344CB8AC3E}">
        <p14:creationId xmlns:p14="http://schemas.microsoft.com/office/powerpoint/2010/main" val="876037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23" name="Rectangle 17">
            <a:extLst>
              <a:ext uri="{FF2B5EF4-FFF2-40B4-BE49-F238E27FC236}">
                <a16:creationId xmlns:a16="http://schemas.microsoft.com/office/drawing/2014/main" id="{3F4C104D-5F30-4811-9376-566B26E4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DADF25AA-4690-294C-A1F5-004CE049C5DE}"/>
              </a:ext>
            </a:extLst>
          </p:cNvPr>
          <p:cNvSpPr>
            <a:spLocks noGrp="1"/>
          </p:cNvSpPr>
          <p:nvPr>
            <p:ph type="title"/>
          </p:nvPr>
        </p:nvSpPr>
        <p:spPr>
          <a:xfrm>
            <a:off x="649224" y="645106"/>
            <a:ext cx="3650279" cy="1259894"/>
          </a:xfrm>
        </p:spPr>
        <p:txBody>
          <a:bodyPr>
            <a:normAutofit/>
          </a:bodyPr>
          <a:lstStyle/>
          <a:p>
            <a:r>
              <a:rPr lang="cs-CZ"/>
              <a:t>Géneros lexicográficos </a:t>
            </a:r>
            <a:endParaRPr lang="cs-CZ" dirty="0"/>
          </a:p>
        </p:txBody>
      </p:sp>
      <p:sp>
        <p:nvSpPr>
          <p:cNvPr id="24" name="Rectangle 19">
            <a:extLst>
              <a:ext uri="{FF2B5EF4-FFF2-40B4-BE49-F238E27FC236}">
                <a16:creationId xmlns:a16="http://schemas.microsoft.com/office/drawing/2014/main" id="{0815E34B-5D02-4E01-A936-E8E1C0AB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Zástupný obsah 2">
            <a:extLst>
              <a:ext uri="{FF2B5EF4-FFF2-40B4-BE49-F238E27FC236}">
                <a16:creationId xmlns:a16="http://schemas.microsoft.com/office/drawing/2014/main" id="{48FE93BC-3FBA-6E41-A1AA-AAD75D70F701}"/>
              </a:ext>
            </a:extLst>
          </p:cNvPr>
          <p:cNvSpPr>
            <a:spLocks noGrp="1"/>
          </p:cNvSpPr>
          <p:nvPr>
            <p:ph idx="1"/>
          </p:nvPr>
        </p:nvSpPr>
        <p:spPr>
          <a:xfrm>
            <a:off x="649225" y="2133600"/>
            <a:ext cx="3650278" cy="3759253"/>
          </a:xfrm>
        </p:spPr>
        <p:txBody>
          <a:bodyPr>
            <a:normAutofit/>
          </a:bodyPr>
          <a:lstStyle/>
          <a:p>
            <a:endParaRPr lang="cs-CZ" dirty="0"/>
          </a:p>
          <a:p>
            <a:r>
              <a:rPr lang="cs-CZ" b="1" dirty="0"/>
              <a:t>DLE-2014</a:t>
            </a:r>
          </a:p>
          <a:p>
            <a:endParaRPr lang="cs-CZ" dirty="0"/>
          </a:p>
        </p:txBody>
      </p:sp>
      <p:pic>
        <p:nvPicPr>
          <p:cNvPr id="4" name="Obrázek 3" descr="Obsah obrázku snímek obrazovky&#10;&#10;Popis byl vytvořen automaticky">
            <a:extLst>
              <a:ext uri="{FF2B5EF4-FFF2-40B4-BE49-F238E27FC236}">
                <a16:creationId xmlns:a16="http://schemas.microsoft.com/office/drawing/2014/main" id="{05168720-53B1-2C4E-8770-21808637FE7A}"/>
              </a:ext>
            </a:extLst>
          </p:cNvPr>
          <p:cNvPicPr>
            <a:picLocks noChangeAspect="1"/>
          </p:cNvPicPr>
          <p:nvPr/>
        </p:nvPicPr>
        <p:blipFill rotWithShape="1">
          <a:blip r:embed="rId2"/>
          <a:srcRect l="14506" r="18643" b="1"/>
          <a:stretch/>
        </p:blipFill>
        <p:spPr>
          <a:xfrm>
            <a:off x="4619543" y="640080"/>
            <a:ext cx="6968231" cy="5267273"/>
          </a:xfrm>
          <a:prstGeom prst="rect">
            <a:avLst/>
          </a:prstGeom>
        </p:spPr>
      </p:pic>
      <p:sp>
        <p:nvSpPr>
          <p:cNvPr id="22" name="Freeform 11">
            <a:extLst>
              <a:ext uri="{FF2B5EF4-FFF2-40B4-BE49-F238E27FC236}">
                <a16:creationId xmlns:a16="http://schemas.microsoft.com/office/drawing/2014/main" id="{7DE3414B-B032-4710-A468-D3285E38C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3676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83030214-227F-42DB-9282-BBA6AF8D94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9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501FC026-5F89-304E-B739-E1822D2BE5F5}"/>
              </a:ext>
            </a:extLst>
          </p:cNvPr>
          <p:cNvSpPr>
            <a:spLocks noGrp="1"/>
          </p:cNvSpPr>
          <p:nvPr>
            <p:ph type="title"/>
          </p:nvPr>
        </p:nvSpPr>
        <p:spPr>
          <a:xfrm>
            <a:off x="1433889" y="1059872"/>
            <a:ext cx="3012216" cy="4851349"/>
          </a:xfrm>
        </p:spPr>
        <p:txBody>
          <a:bodyPr>
            <a:normAutofit/>
          </a:bodyPr>
          <a:lstStyle/>
          <a:p>
            <a:r>
              <a:rPr lang="cs-CZ" sz="3300"/>
              <a:t>Géneros lexicográficos </a:t>
            </a:r>
          </a:p>
        </p:txBody>
      </p:sp>
      <p:sp>
        <p:nvSpPr>
          <p:cNvPr id="33" name="Freeform 11">
            <a:extLst>
              <a:ext uri="{FF2B5EF4-FFF2-40B4-BE49-F238E27FC236}">
                <a16:creationId xmlns:a16="http://schemas.microsoft.com/office/drawing/2014/main" id="{0D7A9289-BAD1-4A78-979F-A655C886DB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1149203"/>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3" name="Zástupný obsah 2">
            <a:extLst>
              <a:ext uri="{FF2B5EF4-FFF2-40B4-BE49-F238E27FC236}">
                <a16:creationId xmlns:a16="http://schemas.microsoft.com/office/drawing/2014/main" id="{4AFCAEAA-03AC-A844-952B-7535DE89FE37}"/>
              </a:ext>
            </a:extLst>
          </p:cNvPr>
          <p:cNvSpPr>
            <a:spLocks noGrp="1"/>
          </p:cNvSpPr>
          <p:nvPr>
            <p:ph idx="1"/>
          </p:nvPr>
        </p:nvSpPr>
        <p:spPr>
          <a:xfrm>
            <a:off x="5280368" y="1059872"/>
            <a:ext cx="6224244" cy="4851350"/>
          </a:xfrm>
        </p:spPr>
        <p:txBody>
          <a:bodyPr>
            <a:normAutofit/>
          </a:bodyPr>
          <a:lstStyle/>
          <a:p>
            <a:pPr lvl="0">
              <a:lnSpc>
                <a:spcPct val="90000"/>
              </a:lnSpc>
            </a:pPr>
            <a:r>
              <a:rPr lang="es-ES" sz="1300" b="1"/>
              <a:t>Glosario</a:t>
            </a:r>
            <a:r>
              <a:rPr lang="es-ES" sz="1300"/>
              <a:t>: catálogo independiente de anotaciones léxicas sobre ciertas voces juzgadas de difícil comprensión para el lector de una obra (originalmente, al margen de los textos latinos, hoy al final de textos técnicos, jergales, etc.).</a:t>
            </a:r>
            <a:endParaRPr lang="cs-CZ" sz="1300"/>
          </a:p>
          <a:p>
            <a:pPr lvl="0">
              <a:lnSpc>
                <a:spcPct val="90000"/>
              </a:lnSpc>
            </a:pPr>
            <a:r>
              <a:rPr lang="es-ES" sz="1300" b="1"/>
              <a:t>Vocabulario</a:t>
            </a:r>
            <a:r>
              <a:rPr lang="es-ES" sz="1300"/>
              <a:t>: Conjunto de palabras de un idioma pertenecientes al uso de una región, a una actividad determinada, a un campo semántico dado, etc. </a:t>
            </a:r>
            <a:r>
              <a:rPr lang="es-ES" sz="1300" i="1"/>
              <a:t>Vocabulario andaluz, jurídico, técnico, de la caza, de la afectividad</a:t>
            </a:r>
            <a:r>
              <a:rPr lang="es-ES" sz="1300"/>
              <a:t>; catálogo o lista de palabras, ordenadas con arreglo a un sistema, y con definiciones o explicaciones sucintas; una selección de términos realizados con criterios extralingüísticos;</a:t>
            </a:r>
            <a:endParaRPr lang="cs-CZ" sz="1300"/>
          </a:p>
          <a:p>
            <a:pPr lvl="0">
              <a:lnSpc>
                <a:spcPct val="90000"/>
              </a:lnSpc>
            </a:pPr>
            <a:r>
              <a:rPr lang="es-ES" sz="1300" b="1"/>
              <a:t>Léxico</a:t>
            </a:r>
            <a:r>
              <a:rPr lang="es-ES" sz="1300"/>
              <a:t>: catálogos de voces dialectales, terminologías, nomenclaturas, inventario de palabras o expresiones genuinas de un autor;</a:t>
            </a:r>
            <a:endParaRPr lang="cs-CZ" sz="1300"/>
          </a:p>
          <a:p>
            <a:pPr lvl="0">
              <a:lnSpc>
                <a:spcPct val="90000"/>
              </a:lnSpc>
            </a:pPr>
            <a:r>
              <a:rPr lang="es-ES" sz="1300" b="1"/>
              <a:t>Concordancias</a:t>
            </a:r>
            <a:r>
              <a:rPr lang="es-ES" sz="1300"/>
              <a:t>: listas exhaustivas y pormenorizadas de todas las palabras de una obra o de un autor, con indicación expresa del lugar en que aparecen y con relación detallada de esas palabras insertadas en el contexto en el que figuran;</a:t>
            </a:r>
            <a:endParaRPr lang="cs-CZ" sz="1300"/>
          </a:p>
          <a:p>
            <a:pPr lvl="0">
              <a:lnSpc>
                <a:spcPct val="90000"/>
              </a:lnSpc>
            </a:pPr>
            <a:r>
              <a:rPr lang="es-ES" sz="1300" b="1"/>
              <a:t>Índices</a:t>
            </a:r>
            <a:r>
              <a:rPr lang="es-ES" sz="1300"/>
              <a:t>: apéndices ubicados al final de un libro, en los que se recogen por orden alfabético los nombres, materias o términos tratados en sus páginas;</a:t>
            </a:r>
            <a:endParaRPr lang="cs-CZ" sz="1300"/>
          </a:p>
          <a:p>
            <a:pPr lvl="0">
              <a:lnSpc>
                <a:spcPct val="90000"/>
              </a:lnSpc>
            </a:pPr>
            <a:r>
              <a:rPr lang="es-ES" sz="1300" b="1"/>
              <a:t>Tesoro</a:t>
            </a:r>
            <a:r>
              <a:rPr lang="es-ES" sz="1300"/>
              <a:t>: idealmente, un diccionario total al que se incorpora todo el léxico de un idioma en sus diferentes períodos históricos. Un ideal difícilmente alcanzable.</a:t>
            </a:r>
            <a:endParaRPr lang="cs-CZ" sz="1300"/>
          </a:p>
        </p:txBody>
      </p:sp>
    </p:spTree>
    <p:extLst>
      <p:ext uri="{BB962C8B-B14F-4D97-AF65-F5344CB8AC3E}">
        <p14:creationId xmlns:p14="http://schemas.microsoft.com/office/powerpoint/2010/main" val="2826920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175CD74B-9CE8-4F20-A3E4-A22A7F0360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a:extLst>
              <a:ext uri="{FF2B5EF4-FFF2-40B4-BE49-F238E27FC236}">
                <a16:creationId xmlns:a16="http://schemas.microsoft.com/office/drawing/2014/main" id="{B5EC7641-26B4-B246-8B7F-556B483BA925}"/>
              </a:ext>
            </a:extLst>
          </p:cNvPr>
          <p:cNvSpPr>
            <a:spLocks noGrp="1"/>
          </p:cNvSpPr>
          <p:nvPr>
            <p:ph type="title"/>
          </p:nvPr>
        </p:nvSpPr>
        <p:spPr>
          <a:xfrm>
            <a:off x="1794897" y="624110"/>
            <a:ext cx="9712998" cy="1280890"/>
          </a:xfrm>
        </p:spPr>
        <p:txBody>
          <a:bodyPr>
            <a:normAutofit/>
          </a:bodyPr>
          <a:lstStyle/>
          <a:p>
            <a:r>
              <a:rPr lang="es-ES" dirty="0"/>
              <a:t>Tipología de diccionarios </a:t>
            </a:r>
            <a:br>
              <a:rPr lang="es-ES" dirty="0"/>
            </a:br>
            <a:r>
              <a:rPr lang="es-ES" dirty="0"/>
              <a:t>(Campos </a:t>
            </a:r>
            <a:r>
              <a:rPr lang="es-ES" dirty="0" err="1"/>
              <a:t>Souto</a:t>
            </a:r>
            <a:r>
              <a:rPr lang="es-ES" dirty="0"/>
              <a:t> – Pérez Pascual 2003)</a:t>
            </a:r>
            <a:r>
              <a:rPr lang="cs-CZ" dirty="0"/>
              <a:t> </a:t>
            </a:r>
          </a:p>
        </p:txBody>
      </p:sp>
      <p:sp>
        <p:nvSpPr>
          <p:cNvPr id="34" name="Rectangle 33">
            <a:extLst>
              <a:ext uri="{FF2B5EF4-FFF2-40B4-BE49-F238E27FC236}">
                <a16:creationId xmlns:a16="http://schemas.microsoft.com/office/drawing/2014/main" id="{99C44665-BECF-4482-A00C-E4BE2A87DC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11">
            <a:extLst>
              <a:ext uri="{FF2B5EF4-FFF2-40B4-BE49-F238E27FC236}">
                <a16:creationId xmlns:a16="http://schemas.microsoft.com/office/drawing/2014/main" id="{20398C1D-D011-4BA8-AC81-E829677B8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28" name="Zástupný obsah 2">
            <a:extLst>
              <a:ext uri="{FF2B5EF4-FFF2-40B4-BE49-F238E27FC236}">
                <a16:creationId xmlns:a16="http://schemas.microsoft.com/office/drawing/2014/main" id="{F7013372-F946-4E0A-A577-079FA414B350}"/>
              </a:ext>
            </a:extLst>
          </p:cNvPr>
          <p:cNvGraphicFramePr>
            <a:graphicFrameLocks noGrp="1"/>
          </p:cNvGraphicFramePr>
          <p:nvPr>
            <p:ph idx="1"/>
            <p:extLst>
              <p:ext uri="{D42A27DB-BD31-4B8C-83A1-F6EECF244321}">
                <p14:modId xmlns:p14="http://schemas.microsoft.com/office/powerpoint/2010/main" val="384708947"/>
              </p:ext>
            </p:extLst>
          </p:nvPr>
        </p:nvGraphicFramePr>
        <p:xfrm>
          <a:off x="1794897" y="2222983"/>
          <a:ext cx="8987404" cy="36539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3262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175CD74B-9CE8-4F20-A3E4-A22A7F0360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Nadpis 3">
            <a:extLst>
              <a:ext uri="{FF2B5EF4-FFF2-40B4-BE49-F238E27FC236}">
                <a16:creationId xmlns:a16="http://schemas.microsoft.com/office/drawing/2014/main" id="{3E4AB2C4-01CE-834C-9405-564062C32A1E}"/>
              </a:ext>
            </a:extLst>
          </p:cNvPr>
          <p:cNvSpPr>
            <a:spLocks noGrp="1"/>
          </p:cNvSpPr>
          <p:nvPr>
            <p:ph type="title"/>
          </p:nvPr>
        </p:nvSpPr>
        <p:spPr>
          <a:xfrm>
            <a:off x="1794897" y="624110"/>
            <a:ext cx="9712998" cy="1280890"/>
          </a:xfrm>
        </p:spPr>
        <p:txBody>
          <a:bodyPr>
            <a:normAutofit/>
          </a:bodyPr>
          <a:lstStyle/>
          <a:p>
            <a:r>
              <a:rPr lang="es-ES" i="1"/>
              <a:t>1. El número de lenguas</a:t>
            </a:r>
            <a:r>
              <a:rPr lang="cs-CZ"/>
              <a:t> </a:t>
            </a:r>
          </a:p>
        </p:txBody>
      </p:sp>
      <p:sp>
        <p:nvSpPr>
          <p:cNvPr id="22" name="Rectangle 21">
            <a:extLst>
              <a:ext uri="{FF2B5EF4-FFF2-40B4-BE49-F238E27FC236}">
                <a16:creationId xmlns:a16="http://schemas.microsoft.com/office/drawing/2014/main" id="{99C44665-BECF-4482-A00C-E4BE2A87DC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11">
            <a:extLst>
              <a:ext uri="{FF2B5EF4-FFF2-40B4-BE49-F238E27FC236}">
                <a16:creationId xmlns:a16="http://schemas.microsoft.com/office/drawing/2014/main" id="{20398C1D-D011-4BA8-AC81-E829677B8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7" name="Zástupný obsah 4">
            <a:extLst>
              <a:ext uri="{FF2B5EF4-FFF2-40B4-BE49-F238E27FC236}">
                <a16:creationId xmlns:a16="http://schemas.microsoft.com/office/drawing/2014/main" id="{82D38753-7B01-4048-A3A5-36C15382D758}"/>
              </a:ext>
            </a:extLst>
          </p:cNvPr>
          <p:cNvGraphicFramePr>
            <a:graphicFrameLocks noGrp="1"/>
          </p:cNvGraphicFramePr>
          <p:nvPr>
            <p:ph idx="1"/>
            <p:extLst>
              <p:ext uri="{D42A27DB-BD31-4B8C-83A1-F6EECF244321}">
                <p14:modId xmlns:p14="http://schemas.microsoft.com/office/powerpoint/2010/main" val="3883250331"/>
              </p:ext>
            </p:extLst>
          </p:nvPr>
        </p:nvGraphicFramePr>
        <p:xfrm>
          <a:off x="1794897" y="2222983"/>
          <a:ext cx="8987404" cy="36539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55332238"/>
      </p:ext>
    </p:extLst>
  </p:cSld>
  <p:clrMapOvr>
    <a:masterClrMapping/>
  </p:clrMapOvr>
</p:sld>
</file>

<file path=ppt/theme/theme1.xml><?xml version="1.0" encoding="utf-8"?>
<a:theme xmlns:a="http://schemas.openxmlformats.org/drawingml/2006/main" name="Stébla">
  <a:themeElements>
    <a:clrScheme name="Stébla">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Stébla">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tébla">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{7111BE19-C718-5F4B-A0EB-3856F487B448}tf10001069</Template>
  <TotalTime>50</TotalTime>
  <Words>2099</Words>
  <Application>Microsoft Macintosh PowerPoint</Application>
  <PresentationFormat>Širokoúhlá obrazovka</PresentationFormat>
  <Paragraphs>221</Paragraphs>
  <Slides>28</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28</vt:i4>
      </vt:variant>
    </vt:vector>
  </HeadingPairs>
  <TitlesOfParts>
    <vt:vector size="32" baseType="lpstr">
      <vt:lpstr>Arial</vt:lpstr>
      <vt:lpstr>Century Gothic</vt:lpstr>
      <vt:lpstr>Wingdings 3</vt:lpstr>
      <vt:lpstr>Stébla</vt:lpstr>
      <vt:lpstr>La lexicografía</vt:lpstr>
      <vt:lpstr>Lexicografía</vt:lpstr>
      <vt:lpstr>Facetas de lexicografía</vt:lpstr>
      <vt:lpstr>Géneros lexicográficos</vt:lpstr>
      <vt:lpstr>Diccionario</vt:lpstr>
      <vt:lpstr>Géneros lexicográficos </vt:lpstr>
      <vt:lpstr>Géneros lexicográficos </vt:lpstr>
      <vt:lpstr>Tipología de diccionarios  (Campos Souto – Pérez Pascual 2003) </vt:lpstr>
      <vt:lpstr>1. El número de lenguas </vt:lpstr>
      <vt:lpstr>2. El eje temporal </vt:lpstr>
      <vt:lpstr>3. El material léxico registrado </vt:lpstr>
      <vt:lpstr>4. El criterio purista </vt:lpstr>
      <vt:lpstr>5. El eje sintagmático / paradigmático</vt:lpstr>
      <vt:lpstr>6. La ordenación de las entradas </vt:lpstr>
      <vt:lpstr>7. La naturaleza pedagógica </vt:lpstr>
      <vt:lpstr>8. La extensión y formato del inventario </vt:lpstr>
      <vt:lpstr>9. Soporte </vt:lpstr>
      <vt:lpstr>¿Digital o electrónico?</vt:lpstr>
      <vt:lpstr>Bancos de datos</vt:lpstr>
      <vt:lpstr>Bancos de datos: ex novo</vt:lpstr>
      <vt:lpstr>Bancos de datos: a partir de obras existentes</vt:lpstr>
      <vt:lpstr>Diccionarios en línea</vt:lpstr>
      <vt:lpstr>Ventajas (1)</vt:lpstr>
      <vt:lpstr>Ventajas (2)</vt:lpstr>
      <vt:lpstr>Ventajas (3)</vt:lpstr>
      <vt:lpstr>Ventajas (4)</vt:lpstr>
      <vt:lpstr>Inconvenientes (1)</vt:lpstr>
      <vt:lpstr>Inconvenientes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lexicografía</dc:title>
  <dc:creator>Ivo Buzek</dc:creator>
  <cp:lastModifiedBy>Ivo Buzek</cp:lastModifiedBy>
  <cp:revision>7</cp:revision>
  <dcterms:created xsi:type="dcterms:W3CDTF">2021-04-21T09:04:16Z</dcterms:created>
  <dcterms:modified xsi:type="dcterms:W3CDTF">2021-04-21T09:54:35Z</dcterms:modified>
</cp:coreProperties>
</file>