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81" r:id="rId7"/>
    <p:sldId id="282" r:id="rId8"/>
    <p:sldId id="283" r:id="rId9"/>
    <p:sldId id="264" r:id="rId10"/>
    <p:sldId id="268" r:id="rId11"/>
    <p:sldId id="267" r:id="rId12"/>
    <p:sldId id="269" r:id="rId13"/>
    <p:sldId id="270" r:id="rId14"/>
    <p:sldId id="271" r:id="rId15"/>
    <p:sldId id="263" r:id="rId16"/>
    <p:sldId id="278" r:id="rId17"/>
    <p:sldId id="273" r:id="rId18"/>
    <p:sldId id="280" r:id="rId19"/>
    <p:sldId id="261" r:id="rId20"/>
    <p:sldId id="279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F81CB-1AE9-CF45-A61B-6A3C69FF850E}" type="datetimeFigureOut">
              <a:rPr lang="cs-CZ" smtClean="0"/>
              <a:t>21.03.2021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E206C5-413A-0743-A704-AA266ECE17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729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21.03.2021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21.03.2021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21.03.2021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21.03.2021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21.03.2021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21.03.2021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21.03.2021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21.03.2021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21.03.2021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21.03.2021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21.03.2021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21.03.2021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21.03.2021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21.03.2021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21.03.2021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Click to edit Master text styles</a:t>
            </a:r>
          </a:p>
          <a:p>
            <a:pPr lvl="1"/>
            <a:r>
              <a:rPr lang="cs-CZ" dirty="0" smtClean="0"/>
              <a:t>Second level</a:t>
            </a:r>
          </a:p>
          <a:p>
            <a:pPr lvl="2"/>
            <a:r>
              <a:rPr lang="cs-CZ" dirty="0" smtClean="0"/>
              <a:t>Third level</a:t>
            </a:r>
          </a:p>
          <a:p>
            <a:pPr lvl="3"/>
            <a:r>
              <a:rPr lang="cs-CZ" dirty="0" smtClean="0"/>
              <a:t>Fourth level</a:t>
            </a:r>
          </a:p>
          <a:p>
            <a:pPr lvl="4"/>
            <a:r>
              <a:rPr lang="cs-CZ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66FDA73-D07E-E849-98D1-9D74E985EEF0}" type="datetimeFigureOut">
              <a:t>21.03.2021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E1EF9A2-D0F2-A44C-835A-F29AE5612BAD}" type="slidenum"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itace.com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Výzkumný projekt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0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Hypotézy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podle typu výzkumu </a:t>
            </a:r>
          </a:p>
          <a:p>
            <a:r>
              <a:rPr lang="en-US"/>
              <a:t>hypotézy ve formě výroků – odpovědi na výzkumné otázky</a:t>
            </a:r>
          </a:p>
          <a:p>
            <a:pPr lvl="1"/>
            <a:r>
              <a:rPr lang="en-US"/>
              <a:t>odpovědi předpokládané na základě teoretických východisek, nikoli intuitivně</a:t>
            </a:r>
          </a:p>
          <a:p>
            <a:r>
              <a:rPr lang="en-US"/>
              <a:t>v přítomném čase (odpovědi vztahujeme k populaci, nikoli na náš konkrétní výzkumný soubor)</a:t>
            </a:r>
          </a:p>
          <a:p>
            <a:r>
              <a:rPr lang="en-US"/>
              <a:t> </a:t>
            </a:r>
            <a:r>
              <a:rPr lang="en-US" u="sng"/>
              <a:t>neuvádějí</a:t>
            </a:r>
            <a:r>
              <a:rPr lang="en-US"/>
              <a:t> se nulové hypotézy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14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obecný metodologický přístup i podrobný technický plán </a:t>
            </a:r>
          </a:p>
          <a:p>
            <a:r>
              <a:rPr lang="en-US"/>
              <a:t>členění podle konkrétního přístupu</a:t>
            </a:r>
          </a:p>
          <a:p>
            <a:r>
              <a:rPr lang="en-US"/>
              <a:t>metoda musí sloužit výzkumné otázce, ne naopak! </a:t>
            </a:r>
          </a:p>
          <a:p>
            <a:r>
              <a:rPr lang="en-US"/>
              <a:t>popsat postup operacionalizace </a:t>
            </a:r>
          </a:p>
          <a:p>
            <a:r>
              <a:rPr lang="en-US"/>
              <a:t>zdůvodněný výběr metody – ne nahodile, musí odpovídat teoretickým východiskům</a:t>
            </a:r>
          </a:p>
        </p:txBody>
      </p:sp>
    </p:spTree>
    <p:extLst>
      <p:ext uri="{BB962C8B-B14F-4D97-AF65-F5344CB8AC3E}">
        <p14:creationId xmlns:p14="http://schemas.microsoft.com/office/powerpoint/2010/main" val="2750137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Sběr</a:t>
            </a:r>
            <a:r>
              <a:rPr lang="en-US" dirty="0"/>
              <a:t> </a:t>
            </a:r>
            <a:r>
              <a:rPr lang="en-US" dirty="0" err="1"/>
              <a:t>dat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nástroje, populace/soubor, procedura</a:t>
            </a:r>
          </a:p>
          <a:p>
            <a:r>
              <a:rPr lang="en-US"/>
              <a:t>nástroje - přesný a konkrétní popis nástrojů a procedur</a:t>
            </a:r>
          </a:p>
          <a:p>
            <a:r>
              <a:rPr lang="en-US"/>
              <a:t>populace/soubor</a:t>
            </a:r>
          </a:p>
          <a:p>
            <a:pPr lvl="1"/>
            <a:r>
              <a:rPr lang="en-US"/>
              <a:t>vymezit populaci, kritéria inkluze/exkluze</a:t>
            </a:r>
          </a:p>
          <a:p>
            <a:pPr lvl="1"/>
            <a:r>
              <a:rPr lang="en-US"/>
              <a:t>velikost výzkumného souboru - zdůvodněná</a:t>
            </a:r>
          </a:p>
          <a:p>
            <a:pPr lvl="1"/>
            <a:r>
              <a:rPr lang="en-US"/>
              <a:t>způsob výběru – zajištění reprezentativnosti </a:t>
            </a:r>
          </a:p>
          <a:p>
            <a:r>
              <a:rPr lang="en-US"/>
              <a:t>procedura – postup sběru dat, pořadí nástrojů, podmínky</a:t>
            </a:r>
          </a:p>
          <a:p>
            <a:pPr lvl="1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424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Zpracování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postupy </a:t>
            </a:r>
          </a:p>
          <a:p>
            <a:pPr lvl="1"/>
            <a:r>
              <a:rPr lang="en-US"/>
              <a:t>skórování</a:t>
            </a:r>
          </a:p>
          <a:p>
            <a:pPr marL="685800" lvl="2" indent="0">
              <a:buNone/>
            </a:pPr>
            <a:r>
              <a:rPr lang="en-US"/>
              <a:t>kódování</a:t>
            </a:r>
          </a:p>
          <a:p>
            <a:pPr marL="685800" lvl="2" indent="0">
              <a:buNone/>
            </a:pPr>
            <a:r>
              <a:rPr lang="en-US"/>
              <a:t>statistické analýzy kvantitativních dat – stručně, ale konkrétně</a:t>
            </a:r>
          </a:p>
          <a:p>
            <a:pPr marL="685800" lvl="2" indent="0">
              <a:buNone/>
            </a:pPr>
            <a:endParaRPr lang="en-US"/>
          </a:p>
          <a:p>
            <a:r>
              <a:rPr lang="en-US"/>
              <a:t>postup analýzy kvalitativních dat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44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Diskuse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70668"/>
            <a:ext cx="7610476" cy="389566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v projektu nejde o diskusi výsledků</a:t>
            </a:r>
          </a:p>
          <a:p>
            <a:r>
              <a:rPr lang="cs-CZ" dirty="0" smtClean="0"/>
              <a:t>potencionální přínos výzkumu</a:t>
            </a:r>
          </a:p>
          <a:p>
            <a:r>
              <a:rPr lang="cs-CZ" dirty="0" smtClean="0"/>
              <a:t>faktory, které potencionálně mohou ovlivnit validitu našeho výzkumu (interní i externí)</a:t>
            </a:r>
          </a:p>
          <a:p>
            <a:r>
              <a:rPr lang="cs-CZ" dirty="0" smtClean="0"/>
              <a:t>tyto úvahy možno uvést také postupně na příslušných místech projektu (např. přínos výzkumu v sekci Výzkumná otázka, faktory validity – např. postupy znáhodnění/vyrovnání výzkumných skupin, údaje o reliabilitě a validitě nástrojů v sekci Metoda)</a:t>
            </a:r>
          </a:p>
          <a:p>
            <a:r>
              <a:rPr lang="cs-CZ" dirty="0" smtClean="0"/>
              <a:t>zamyslet se i nad etickými aspekty výzkumného projektu – opět buď v diskusi nebo v příslušném oddíle (např. Soubor)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666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Etické aspekty výzkumu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kompetence výzkumníka – nástroje; možná dvojí role</a:t>
            </a:r>
          </a:p>
          <a:p>
            <a:r>
              <a:rPr lang="en-US"/>
              <a:t>informovaný souhlas, klamání, odměny…</a:t>
            </a:r>
          </a:p>
          <a:p>
            <a:r>
              <a:rPr lang="en-US"/>
              <a:t>možná rizika pro účastníky (včetně výzkumníka)</a:t>
            </a:r>
          </a:p>
          <a:p>
            <a:r>
              <a:rPr lang="en-US"/>
              <a:t>důvěrnost informací, anonymita, využití dat</a:t>
            </a:r>
          </a:p>
          <a:p>
            <a:r>
              <a:rPr lang="en-US"/>
              <a:t>politicky korektní výrazy – účastníci vs. zkoumané osoby/subjekty (doporučení APA)</a:t>
            </a:r>
          </a:p>
        </p:txBody>
      </p:sp>
    </p:spTree>
    <p:extLst>
      <p:ext uri="{BB962C8B-B14F-4D97-AF65-F5344CB8AC3E}">
        <p14:creationId xmlns:p14="http://schemas.microsoft.com/office/powerpoint/2010/main" val="28445125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Časový plán, rozpočet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odhad</a:t>
            </a:r>
            <a:r>
              <a:rPr lang="en-US" dirty="0"/>
              <a:t>, </a:t>
            </a:r>
            <a:r>
              <a:rPr lang="en-US" dirty="0" err="1"/>
              <a:t>kolik</a:t>
            </a:r>
            <a:r>
              <a:rPr lang="en-US" dirty="0"/>
              <a:t> </a:t>
            </a:r>
            <a:r>
              <a:rPr lang="en-US" dirty="0" err="1"/>
              <a:t>jednotlivé</a:t>
            </a:r>
            <a:r>
              <a:rPr lang="en-US" dirty="0"/>
              <a:t> </a:t>
            </a:r>
            <a:r>
              <a:rPr lang="en-US" dirty="0" err="1"/>
              <a:t>fáze</a:t>
            </a:r>
            <a:r>
              <a:rPr lang="en-US" dirty="0"/>
              <a:t> </a:t>
            </a:r>
            <a:r>
              <a:rPr lang="en-US" dirty="0" err="1"/>
              <a:t>výzkumu</a:t>
            </a:r>
            <a:r>
              <a:rPr lang="en-US" dirty="0"/>
              <a:t> a </a:t>
            </a:r>
            <a:r>
              <a:rPr lang="en-US" dirty="0" err="1"/>
              <a:t>úkoly</a:t>
            </a:r>
            <a:r>
              <a:rPr lang="en-US" dirty="0"/>
              <a:t> </a:t>
            </a:r>
            <a:r>
              <a:rPr lang="en-US" dirty="0" err="1"/>
              <a:t>zaberou</a:t>
            </a:r>
            <a:r>
              <a:rPr lang="en-US" dirty="0"/>
              <a:t> </a:t>
            </a:r>
            <a:r>
              <a:rPr lang="en-US" dirty="0" err="1"/>
              <a:t>času</a:t>
            </a:r>
            <a:endParaRPr lang="en-US" dirty="0"/>
          </a:p>
          <a:p>
            <a:r>
              <a:rPr lang="en-US" dirty="0" err="1"/>
              <a:t>neověřené</a:t>
            </a:r>
            <a:r>
              <a:rPr lang="en-US" dirty="0"/>
              <a:t> </a:t>
            </a:r>
            <a:r>
              <a:rPr lang="en-US" dirty="0" err="1"/>
              <a:t>metody</a:t>
            </a:r>
            <a:r>
              <a:rPr lang="en-US" dirty="0"/>
              <a:t> – </a:t>
            </a:r>
            <a:r>
              <a:rPr lang="en-US" dirty="0" err="1"/>
              <a:t>nutno</a:t>
            </a:r>
            <a:r>
              <a:rPr lang="en-US" dirty="0"/>
              <a:t> </a:t>
            </a:r>
            <a:r>
              <a:rPr lang="en-US" dirty="0" err="1"/>
              <a:t>počítat</a:t>
            </a:r>
            <a:r>
              <a:rPr lang="en-US" dirty="0"/>
              <a:t> s </a:t>
            </a:r>
            <a:r>
              <a:rPr lang="en-US" dirty="0" err="1"/>
              <a:t>pilotáží</a:t>
            </a:r>
            <a:r>
              <a:rPr lang="en-US" dirty="0"/>
              <a:t> </a:t>
            </a:r>
            <a:r>
              <a:rPr lang="en-US" dirty="0" err="1"/>
              <a:t>nástrojů</a:t>
            </a:r>
            <a:endParaRPr lang="en-US" dirty="0"/>
          </a:p>
          <a:p>
            <a:r>
              <a:rPr lang="en-US" dirty="0" err="1" smtClean="0"/>
              <a:t>souhlas</a:t>
            </a:r>
            <a:r>
              <a:rPr lang="en-US" dirty="0" smtClean="0"/>
              <a:t> </a:t>
            </a:r>
            <a:r>
              <a:rPr lang="en-US" dirty="0" err="1"/>
              <a:t>etické</a:t>
            </a:r>
            <a:r>
              <a:rPr lang="en-US" dirty="0"/>
              <a:t> </a:t>
            </a:r>
            <a:r>
              <a:rPr lang="en-US" dirty="0" err="1"/>
              <a:t>komise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0089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Seznam zdrojů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neuvádíme všechny, které jsme při studiu literatury prošli - jen ty vybrané, na které v projektu </a:t>
            </a:r>
            <a:r>
              <a:rPr lang="en-US" u="sng"/>
              <a:t>skutečně odkazujeme</a:t>
            </a:r>
          </a:p>
          <a:p>
            <a:pPr lvl="1"/>
            <a:r>
              <a:rPr lang="en-US"/>
              <a:t>tj. ty nejdůležitejší, nejvlivnější v dané oblasti výzkumu</a:t>
            </a:r>
          </a:p>
          <a:p>
            <a:pPr lvl="1"/>
            <a:r>
              <a:rPr lang="en-US"/>
              <a:t>nejrelevantnější k tématu</a:t>
            </a:r>
          </a:p>
          <a:p>
            <a:pPr lvl="1"/>
            <a:r>
              <a:rPr lang="en-US"/>
              <a:t>aktuální</a:t>
            </a:r>
          </a:p>
          <a:p>
            <a:r>
              <a:rPr lang="en-US"/>
              <a:t>jednotný formát – podle zvolené citační normy, např.</a:t>
            </a:r>
          </a:p>
          <a:p>
            <a:pPr lvl="1"/>
            <a:r>
              <a:rPr lang="en-US"/>
              <a:t>APA</a:t>
            </a:r>
          </a:p>
          <a:p>
            <a:pPr lvl="1"/>
            <a:r>
              <a:rPr lang="en-US"/>
              <a:t>citační norma ‪ČSN ISO 690:2011‬(</a:t>
            </a:r>
            <a:r>
              <a:rPr lang="en-US">
                <a:hlinkClick r:id="rId2"/>
              </a:rPr>
              <a:t>www.citace.com</a:t>
            </a:r>
            <a:r>
              <a:rPr lang="en-US"/>
              <a:t>)</a:t>
            </a:r>
          </a:p>
          <a:p>
            <a:pPr marL="349250" lvl="1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21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Přílohy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návrhy metod</a:t>
            </a:r>
          </a:p>
          <a:p>
            <a:r>
              <a:rPr lang="en-US"/>
              <a:t>informovaný souhlas</a:t>
            </a:r>
          </a:p>
          <a:p>
            <a:r>
              <a:rPr lang="en-US"/>
              <a:t>vzor dopisu na nábor účastníků </a:t>
            </a:r>
          </a:p>
          <a:p>
            <a:pPr marL="0" indent="0">
              <a:buNone/>
            </a:pPr>
            <a:r>
              <a:rPr lang="en-US"/>
              <a:t>atd…</a:t>
            </a:r>
          </a:p>
        </p:txBody>
      </p:sp>
    </p:spTree>
    <p:extLst>
      <p:ext uri="{BB962C8B-B14F-4D97-AF65-F5344CB8AC3E}">
        <p14:creationId xmlns:p14="http://schemas.microsoft.com/office/powerpoint/2010/main" val="40492463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Časté chyby v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příliš obecný název projektu</a:t>
            </a:r>
          </a:p>
          <a:p>
            <a:r>
              <a:rPr lang="en-US"/>
              <a:t>nerozpracovaná východiska projektu – výzkumná otázka málo zakotvená </a:t>
            </a:r>
          </a:p>
          <a:p>
            <a:r>
              <a:rPr lang="en-US"/>
              <a:t>nepodložené hypotézy</a:t>
            </a:r>
          </a:p>
          <a:p>
            <a:r>
              <a:rPr lang="en-US"/>
              <a:t>nezdůvodněná metoda – vzhledem k výzkumné otázce</a:t>
            </a:r>
          </a:p>
          <a:p>
            <a:r>
              <a:rPr lang="en-US"/>
              <a:t>metoda málo konkrétní </a:t>
            </a:r>
          </a:p>
          <a:p>
            <a:r>
              <a:rPr lang="en-US"/>
              <a:t>odkazy (podle citačního manuálu – nejen seznam zdrojů, ale i odkazy v textu!)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8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Základní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co je výzkumný projekt?</a:t>
            </a:r>
          </a:p>
          <a:p>
            <a:pPr lvl="1"/>
            <a:r>
              <a:rPr lang="en-US"/>
              <a:t>co chceme zkoumat? (výzkumná otázka)</a:t>
            </a:r>
          </a:p>
          <a:p>
            <a:pPr lvl="1"/>
            <a:r>
              <a:rPr lang="en-US"/>
              <a:t>proč je to důležité a co už víme? (východiska a zdroje)</a:t>
            </a:r>
          </a:p>
          <a:p>
            <a:pPr lvl="1"/>
            <a:r>
              <a:rPr lang="en-US"/>
              <a:t>jak to budeme zkoumat (metoda)</a:t>
            </a:r>
          </a:p>
          <a:p>
            <a:endParaRPr lang="en-US"/>
          </a:p>
          <a:p>
            <a:r>
              <a:rPr lang="en-US"/>
              <a:t>proč výzkumný projekt?</a:t>
            </a:r>
          </a:p>
          <a:p>
            <a:r>
              <a:rPr lang="en-US"/>
              <a:t>ideový a technický plán výzkumu</a:t>
            </a:r>
          </a:p>
        </p:txBody>
      </p:sp>
    </p:spTree>
    <p:extLst>
      <p:ext uri="{BB962C8B-B14F-4D97-AF65-F5344CB8AC3E}">
        <p14:creationId xmlns:p14="http://schemas.microsoft.com/office/powerpoint/2010/main" val="5031960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Projekt</a:t>
            </a:r>
            <a:r>
              <a:rPr lang="en-US" sz="2800" dirty="0" smtClean="0"/>
              <a:t> </a:t>
            </a:r>
            <a:r>
              <a:rPr lang="en-US" sz="2800" dirty="0" err="1" smtClean="0"/>
              <a:t>kvantitativního</a:t>
            </a:r>
            <a:r>
              <a:rPr lang="en-US" sz="2800" dirty="0" smtClean="0"/>
              <a:t> </a:t>
            </a:r>
            <a:r>
              <a:rPr lang="en-US" sz="2800" dirty="0" err="1" smtClean="0"/>
              <a:t>výzkumu</a:t>
            </a:r>
            <a:r>
              <a:rPr lang="en-US" sz="2800" dirty="0" smtClean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kolokviu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z </a:t>
            </a:r>
            <a:r>
              <a:rPr lang="en-US" sz="2800" dirty="0" err="1"/>
              <a:t>Metodologie</a:t>
            </a:r>
            <a:r>
              <a:rPr lang="en-US" sz="2800" dirty="0"/>
              <a:t> </a:t>
            </a:r>
            <a:r>
              <a:rPr lang="en-US" sz="2800" dirty="0" err="1"/>
              <a:t>psychologie</a:t>
            </a:r>
            <a:r>
              <a:rPr lang="en-US" sz="2800" dirty="0"/>
              <a:t>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 smtClean="0"/>
              <a:t>úkolem</a:t>
            </a:r>
            <a:r>
              <a:rPr lang="en-US" dirty="0" smtClean="0"/>
              <a:t> je </a:t>
            </a:r>
            <a:r>
              <a:rPr lang="en-US" dirty="0" err="1" smtClean="0"/>
              <a:t>předložit</a:t>
            </a:r>
            <a:r>
              <a:rPr lang="en-US" dirty="0" smtClean="0"/>
              <a:t> </a:t>
            </a:r>
            <a:r>
              <a:rPr lang="en-US" dirty="0" err="1" smtClean="0"/>
              <a:t>kompletní</a:t>
            </a:r>
            <a:r>
              <a:rPr lang="en-US" dirty="0" smtClean="0"/>
              <a:t> </a:t>
            </a:r>
            <a:r>
              <a:rPr lang="en-US" dirty="0" err="1" smtClean="0"/>
              <a:t>projekt</a:t>
            </a:r>
            <a:r>
              <a:rPr lang="en-US" dirty="0" smtClean="0"/>
              <a:t> </a:t>
            </a:r>
            <a:r>
              <a:rPr lang="en-US" dirty="0" err="1" smtClean="0"/>
              <a:t>kvantitativního</a:t>
            </a:r>
            <a:r>
              <a:rPr lang="en-US" dirty="0" smtClean="0"/>
              <a:t> </a:t>
            </a:r>
            <a:r>
              <a:rPr lang="en-US" dirty="0" err="1" smtClean="0"/>
              <a:t>výzkumu</a:t>
            </a:r>
            <a:endParaRPr lang="en-US" dirty="0" smtClean="0"/>
          </a:p>
          <a:p>
            <a:r>
              <a:rPr lang="en-US" dirty="0" err="1" smtClean="0"/>
              <a:t>zpracování</a:t>
            </a:r>
            <a:r>
              <a:rPr lang="en-US" dirty="0" smtClean="0"/>
              <a:t> </a:t>
            </a:r>
            <a:r>
              <a:rPr lang="en-US" dirty="0" err="1"/>
              <a:t>teoretických</a:t>
            </a:r>
            <a:r>
              <a:rPr lang="en-US" dirty="0"/>
              <a:t> </a:t>
            </a:r>
            <a:r>
              <a:rPr lang="en-US" dirty="0" err="1"/>
              <a:t>východisek</a:t>
            </a:r>
            <a:r>
              <a:rPr lang="en-US" dirty="0"/>
              <a:t>, </a:t>
            </a:r>
            <a:r>
              <a:rPr lang="en-US" dirty="0" err="1"/>
              <a:t>výzkumné</a:t>
            </a:r>
            <a:r>
              <a:rPr lang="en-US" dirty="0"/>
              <a:t> </a:t>
            </a:r>
            <a:r>
              <a:rPr lang="en-US" dirty="0" err="1"/>
              <a:t>otázky</a:t>
            </a:r>
            <a:r>
              <a:rPr lang="en-US" dirty="0"/>
              <a:t>, </a:t>
            </a:r>
            <a:r>
              <a:rPr lang="en-US" dirty="0" err="1"/>
              <a:t>příp</a:t>
            </a:r>
            <a:r>
              <a:rPr lang="en-US" dirty="0"/>
              <a:t>. </a:t>
            </a:r>
            <a:r>
              <a:rPr lang="en-US" dirty="0" err="1"/>
              <a:t>hypotéz</a:t>
            </a:r>
            <a:r>
              <a:rPr lang="en-US" dirty="0"/>
              <a:t> (+ </a:t>
            </a:r>
            <a:r>
              <a:rPr lang="en-US" dirty="0" err="1"/>
              <a:t>seznam</a:t>
            </a:r>
            <a:r>
              <a:rPr lang="en-US" dirty="0"/>
              <a:t> </a:t>
            </a:r>
            <a:r>
              <a:rPr lang="en-US" dirty="0" err="1"/>
              <a:t>zdrojů</a:t>
            </a:r>
            <a:r>
              <a:rPr lang="en-US" dirty="0"/>
              <a:t>)</a:t>
            </a:r>
          </a:p>
          <a:p>
            <a:r>
              <a:rPr lang="en-US" dirty="0" err="1" smtClean="0"/>
              <a:t>teoretická</a:t>
            </a:r>
            <a:r>
              <a:rPr lang="en-US" dirty="0" smtClean="0"/>
              <a:t> </a:t>
            </a:r>
            <a:r>
              <a:rPr lang="en-US" dirty="0" err="1"/>
              <a:t>východiska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doplněna</a:t>
            </a:r>
            <a:r>
              <a:rPr lang="en-US" dirty="0"/>
              <a:t> </a:t>
            </a:r>
            <a:r>
              <a:rPr lang="en-US" dirty="0" err="1"/>
              <a:t>mentální</a:t>
            </a:r>
            <a:r>
              <a:rPr lang="en-US" dirty="0"/>
              <a:t> </a:t>
            </a:r>
            <a:r>
              <a:rPr lang="en-US" dirty="0" err="1"/>
              <a:t>mapou</a:t>
            </a:r>
            <a:endParaRPr lang="en-US" dirty="0"/>
          </a:p>
          <a:p>
            <a:r>
              <a:rPr lang="en-US" dirty="0" err="1"/>
              <a:t>podrobně</a:t>
            </a:r>
            <a:r>
              <a:rPr lang="en-US" dirty="0"/>
              <a:t> </a:t>
            </a:r>
            <a:r>
              <a:rPr lang="en-US" dirty="0" err="1"/>
              <a:t>také</a:t>
            </a:r>
            <a:r>
              <a:rPr lang="en-US" dirty="0"/>
              <a:t> </a:t>
            </a:r>
            <a:r>
              <a:rPr lang="en-US" dirty="0" err="1"/>
              <a:t>část</a:t>
            </a:r>
            <a:r>
              <a:rPr lang="en-US" dirty="0"/>
              <a:t> </a:t>
            </a:r>
            <a:r>
              <a:rPr lang="en-US" dirty="0" err="1" smtClean="0"/>
              <a:t>metoda</a:t>
            </a:r>
            <a:r>
              <a:rPr lang="en-US" dirty="0" smtClean="0"/>
              <a:t> (</a:t>
            </a:r>
            <a:r>
              <a:rPr lang="en-US" dirty="0" err="1" smtClean="0"/>
              <a:t>technický</a:t>
            </a:r>
            <a:r>
              <a:rPr lang="en-US" dirty="0" smtClean="0"/>
              <a:t> </a:t>
            </a:r>
            <a:r>
              <a:rPr lang="en-US" dirty="0" err="1" smtClean="0"/>
              <a:t>plán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zahrnout</a:t>
            </a:r>
            <a:r>
              <a:rPr lang="en-US" dirty="0" smtClean="0"/>
              <a:t> </a:t>
            </a:r>
            <a:r>
              <a:rPr lang="en-US" dirty="0" err="1" smtClean="0"/>
              <a:t>stručně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diskusi</a:t>
            </a:r>
            <a:r>
              <a:rPr lang="en-US" dirty="0" smtClean="0"/>
              <a:t> (</a:t>
            </a:r>
            <a:r>
              <a:rPr lang="en-US" dirty="0" err="1" smtClean="0"/>
              <a:t>limity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odkazy</a:t>
            </a:r>
            <a:r>
              <a:rPr lang="en-US" dirty="0" smtClean="0"/>
              <a:t> v </a:t>
            </a:r>
            <a:r>
              <a:rPr lang="en-US" dirty="0" err="1" smtClean="0"/>
              <a:t>textu</a:t>
            </a:r>
            <a:r>
              <a:rPr lang="en-US" dirty="0" smtClean="0"/>
              <a:t> a </a:t>
            </a:r>
            <a:r>
              <a:rPr lang="en-US" dirty="0" err="1" smtClean="0"/>
              <a:t>seznam</a:t>
            </a:r>
            <a:r>
              <a:rPr lang="en-US" dirty="0" smtClean="0"/>
              <a:t> </a:t>
            </a:r>
            <a:r>
              <a:rPr lang="en-US" dirty="0" err="1" smtClean="0"/>
              <a:t>literatury</a:t>
            </a:r>
            <a:r>
              <a:rPr lang="en-US" dirty="0" smtClean="0"/>
              <a:t>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citačního</a:t>
            </a:r>
            <a:r>
              <a:rPr lang="en-US" dirty="0" smtClean="0"/>
              <a:t> </a:t>
            </a:r>
            <a:r>
              <a:rPr lang="en-US" dirty="0" err="1" smtClean="0"/>
              <a:t>manuálu</a:t>
            </a:r>
            <a:endParaRPr lang="en-US" dirty="0"/>
          </a:p>
          <a:p>
            <a:r>
              <a:rPr lang="en-US" dirty="0" err="1" smtClean="0"/>
              <a:t>rozsah</a:t>
            </a:r>
            <a:r>
              <a:rPr lang="en-US" dirty="0" smtClean="0"/>
              <a:t> 7-10 </a:t>
            </a:r>
            <a:r>
              <a:rPr lang="en-US" dirty="0" err="1"/>
              <a:t>normostran</a:t>
            </a:r>
            <a:endParaRPr lang="en-US" dirty="0"/>
          </a:p>
          <a:p>
            <a:r>
              <a:rPr lang="en-US" dirty="0" err="1"/>
              <a:t>termín</a:t>
            </a:r>
            <a:r>
              <a:rPr lang="en-US" dirty="0"/>
              <a:t> </a:t>
            </a:r>
            <a:r>
              <a:rPr lang="en-US" dirty="0" err="1"/>
              <a:t>odevzdání</a:t>
            </a:r>
            <a:r>
              <a:rPr lang="en-US" dirty="0"/>
              <a:t> – </a:t>
            </a:r>
            <a:r>
              <a:rPr lang="en-US" dirty="0" smtClean="0">
                <a:solidFill>
                  <a:srgbClr val="FF0000"/>
                </a:solidFill>
              </a:rPr>
              <a:t>30. </a:t>
            </a:r>
            <a:r>
              <a:rPr lang="en-US" dirty="0" err="1" smtClean="0">
                <a:solidFill>
                  <a:srgbClr val="FF0000"/>
                </a:solidFill>
              </a:rPr>
              <a:t>května</a:t>
            </a:r>
            <a:r>
              <a:rPr lang="en-US" dirty="0" smtClean="0">
                <a:solidFill>
                  <a:srgbClr val="FF0000"/>
                </a:solidFill>
              </a:rPr>
              <a:t> 2021 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000000"/>
                </a:solidFill>
              </a:rPr>
              <a:t>hodnocení</a:t>
            </a:r>
            <a:r>
              <a:rPr lang="en-US" dirty="0">
                <a:solidFill>
                  <a:srgbClr val="000000"/>
                </a:solidFill>
              </a:rPr>
              <a:t> do </a:t>
            </a:r>
            <a:r>
              <a:rPr lang="en-US" dirty="0" smtClean="0">
                <a:solidFill>
                  <a:srgbClr val="000000"/>
                </a:solidFill>
              </a:rPr>
              <a:t>21/6)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>
                <a:solidFill>
                  <a:srgbClr val="000000"/>
                </a:solidFill>
              </a:rPr>
              <a:t>práce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bude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hodnocena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0-10 </a:t>
            </a:r>
            <a:r>
              <a:rPr lang="en-US" dirty="0">
                <a:solidFill>
                  <a:srgbClr val="000000"/>
                </a:solidFill>
              </a:rPr>
              <a:t>body, </a:t>
            </a:r>
            <a:r>
              <a:rPr lang="en-US" dirty="0" err="1">
                <a:solidFill>
                  <a:srgbClr val="000000"/>
                </a:solidFill>
              </a:rPr>
              <a:t>minimální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>
                <a:solidFill>
                  <a:srgbClr val="000000"/>
                </a:solidFill>
              </a:rPr>
              <a:t>počet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pro </a:t>
            </a:r>
            <a:r>
              <a:rPr lang="en-US" dirty="0" err="1" smtClean="0">
                <a:solidFill>
                  <a:srgbClr val="000000"/>
                </a:solidFill>
              </a:rPr>
              <a:t>získání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kolokvia</a:t>
            </a:r>
            <a:r>
              <a:rPr lang="en-US" dirty="0" smtClean="0">
                <a:solidFill>
                  <a:srgbClr val="000000"/>
                </a:solidFill>
              </a:rPr>
              <a:t> je 6 </a:t>
            </a:r>
            <a:r>
              <a:rPr lang="en-US" dirty="0" err="1" smtClean="0">
                <a:solidFill>
                  <a:srgbClr val="000000"/>
                </a:solidFill>
              </a:rPr>
              <a:t>bodů</a:t>
            </a:r>
            <a:r>
              <a:rPr lang="en-US" dirty="0" smtClean="0">
                <a:solidFill>
                  <a:srgbClr val="000000"/>
                </a:solidFill>
              </a:rPr>
              <a:t> (a 12 </a:t>
            </a:r>
            <a:r>
              <a:rPr lang="en-US" dirty="0" err="1" smtClean="0">
                <a:solidFill>
                  <a:srgbClr val="000000"/>
                </a:solidFill>
              </a:rPr>
              <a:t>bodů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za</a:t>
            </a:r>
            <a:r>
              <a:rPr lang="en-US" dirty="0" smtClean="0">
                <a:solidFill>
                  <a:srgbClr val="000000"/>
                </a:solidFill>
              </a:rPr>
              <a:t> test)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41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53439"/>
            <a:ext cx="8913813" cy="914400"/>
          </a:xfrm>
        </p:spPr>
        <p:txBody>
          <a:bodyPr/>
          <a:lstStyle/>
          <a:p>
            <a:r>
              <a:rPr lang="en-US"/>
              <a:t>Kritéria hodnocení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3" y="1852083"/>
            <a:ext cx="7362827" cy="4656667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/>
              <a:t>východiska</a:t>
            </a:r>
            <a:endParaRPr lang="en-US" dirty="0"/>
          </a:p>
          <a:p>
            <a:pPr lvl="1"/>
            <a:r>
              <a:rPr lang="en-US" dirty="0" err="1"/>
              <a:t>přehled</a:t>
            </a:r>
            <a:r>
              <a:rPr lang="en-US" dirty="0"/>
              <a:t> </a:t>
            </a:r>
            <a:r>
              <a:rPr lang="en-US" dirty="0" err="1"/>
              <a:t>současných</a:t>
            </a:r>
            <a:r>
              <a:rPr lang="en-US" dirty="0"/>
              <a:t>, </a:t>
            </a:r>
            <a:r>
              <a:rPr lang="en-US" dirty="0" err="1"/>
              <a:t>relevantních</a:t>
            </a:r>
            <a:r>
              <a:rPr lang="en-US" dirty="0"/>
              <a:t> </a:t>
            </a:r>
            <a:r>
              <a:rPr lang="en-US" dirty="0" err="1"/>
              <a:t>poznatků</a:t>
            </a:r>
            <a:endParaRPr lang="en-US" dirty="0"/>
          </a:p>
          <a:p>
            <a:pPr lvl="1"/>
            <a:r>
              <a:rPr lang="en-US" dirty="0" err="1"/>
              <a:t>východiska</a:t>
            </a:r>
            <a:r>
              <a:rPr lang="en-US" dirty="0"/>
              <a:t> </a:t>
            </a:r>
            <a:r>
              <a:rPr lang="en-US" dirty="0" err="1"/>
              <a:t>jasně</a:t>
            </a:r>
            <a:r>
              <a:rPr lang="en-US" dirty="0"/>
              <a:t> a </a:t>
            </a:r>
            <a:r>
              <a:rPr lang="en-US" dirty="0" err="1"/>
              <a:t>srozumitelně</a:t>
            </a:r>
            <a:r>
              <a:rPr lang="en-US" dirty="0"/>
              <a:t> </a:t>
            </a:r>
            <a:r>
              <a:rPr lang="en-US" dirty="0" err="1"/>
              <a:t>strukturována</a:t>
            </a:r>
            <a:endParaRPr lang="en-US" dirty="0"/>
          </a:p>
          <a:p>
            <a:r>
              <a:rPr lang="en-US" dirty="0" err="1"/>
              <a:t>výzkumná</a:t>
            </a:r>
            <a:r>
              <a:rPr lang="en-US" dirty="0"/>
              <a:t> </a:t>
            </a:r>
            <a:r>
              <a:rPr lang="en-US" dirty="0" err="1"/>
              <a:t>otázka</a:t>
            </a:r>
            <a:endParaRPr lang="en-US" dirty="0"/>
          </a:p>
          <a:p>
            <a:pPr lvl="1"/>
            <a:r>
              <a:rPr lang="en-US" dirty="0" err="1"/>
              <a:t>vyplývá</a:t>
            </a:r>
            <a:r>
              <a:rPr lang="en-US" dirty="0"/>
              <a:t> z </a:t>
            </a:r>
            <a:r>
              <a:rPr lang="en-US" dirty="0" err="1"/>
              <a:t>teoretických</a:t>
            </a:r>
            <a:r>
              <a:rPr lang="en-US" dirty="0"/>
              <a:t> </a:t>
            </a:r>
            <a:r>
              <a:rPr lang="en-US" dirty="0" err="1"/>
              <a:t>východisek</a:t>
            </a:r>
            <a:endParaRPr lang="en-US" dirty="0"/>
          </a:p>
          <a:p>
            <a:pPr lvl="1"/>
            <a:r>
              <a:rPr lang="en-US" dirty="0" err="1"/>
              <a:t>jasně</a:t>
            </a:r>
            <a:r>
              <a:rPr lang="en-US" dirty="0"/>
              <a:t> </a:t>
            </a:r>
            <a:r>
              <a:rPr lang="en-US" dirty="0" err="1"/>
              <a:t>vymezená</a:t>
            </a:r>
            <a:endParaRPr lang="en-US" dirty="0"/>
          </a:p>
          <a:p>
            <a:pPr lvl="1"/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uvedeny</a:t>
            </a:r>
            <a:r>
              <a:rPr lang="en-US" dirty="0"/>
              <a:t> </a:t>
            </a:r>
            <a:r>
              <a:rPr lang="en-US" dirty="0" err="1" smtClean="0"/>
              <a:t>hypotézy</a:t>
            </a:r>
            <a:endParaRPr lang="en-US" dirty="0"/>
          </a:p>
          <a:p>
            <a:r>
              <a:rPr lang="en-US" dirty="0" err="1" smtClean="0"/>
              <a:t>metoda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odpovídá</a:t>
            </a:r>
            <a:r>
              <a:rPr lang="en-US" dirty="0" smtClean="0"/>
              <a:t> </a:t>
            </a:r>
            <a:r>
              <a:rPr lang="en-US" dirty="0" err="1" smtClean="0"/>
              <a:t>výzkumné</a:t>
            </a:r>
            <a:r>
              <a:rPr lang="en-US" dirty="0" smtClean="0"/>
              <a:t> </a:t>
            </a:r>
            <a:r>
              <a:rPr lang="en-US" dirty="0" err="1" smtClean="0"/>
              <a:t>otázce</a:t>
            </a:r>
            <a:endParaRPr lang="en-US" dirty="0" smtClean="0"/>
          </a:p>
          <a:p>
            <a:pPr lvl="1"/>
            <a:r>
              <a:rPr lang="cs-CZ" dirty="0" smtClean="0"/>
              <a:t>dostatečně</a:t>
            </a:r>
            <a:r>
              <a:rPr lang="en-US" dirty="0" smtClean="0"/>
              <a:t> </a:t>
            </a:r>
            <a:r>
              <a:rPr lang="en-US" dirty="0" err="1" smtClean="0"/>
              <a:t>popsána</a:t>
            </a:r>
            <a:r>
              <a:rPr lang="en-US" dirty="0" smtClean="0"/>
              <a:t> (</a:t>
            </a:r>
            <a:r>
              <a:rPr lang="en-US" dirty="0" err="1" smtClean="0"/>
              <a:t>technický</a:t>
            </a:r>
            <a:r>
              <a:rPr lang="en-US" dirty="0" smtClean="0"/>
              <a:t> </a:t>
            </a:r>
            <a:r>
              <a:rPr lang="en-US" dirty="0" err="1" smtClean="0"/>
              <a:t>plán</a:t>
            </a:r>
            <a:r>
              <a:rPr lang="en-US" dirty="0"/>
              <a:t> </a:t>
            </a:r>
            <a:r>
              <a:rPr lang="en-US" dirty="0" err="1" smtClean="0"/>
              <a:t>výzkumu</a:t>
            </a:r>
            <a:r>
              <a:rPr lang="en-US" dirty="0" smtClean="0"/>
              <a:t>): populace a </a:t>
            </a:r>
            <a:r>
              <a:rPr lang="en-US" dirty="0" err="1" smtClean="0"/>
              <a:t>jak</a:t>
            </a:r>
            <a:r>
              <a:rPr lang="en-US" dirty="0" smtClean="0"/>
              <a:t> z </a:t>
            </a:r>
            <a:r>
              <a:rPr lang="en-US" dirty="0" err="1" smtClean="0"/>
              <a:t>ní</a:t>
            </a:r>
            <a:r>
              <a:rPr lang="en-US" dirty="0" smtClean="0"/>
              <a:t> </a:t>
            </a:r>
            <a:r>
              <a:rPr lang="en-US" dirty="0" err="1" smtClean="0"/>
              <a:t>vybereme</a:t>
            </a:r>
            <a:r>
              <a:rPr lang="en-US" dirty="0" smtClean="0"/>
              <a:t> </a:t>
            </a:r>
            <a:r>
              <a:rPr lang="en-US" dirty="0" err="1" smtClean="0"/>
              <a:t>vzorek</a:t>
            </a:r>
            <a:r>
              <a:rPr lang="en-US" dirty="0" smtClean="0"/>
              <a:t>, </a:t>
            </a:r>
            <a:r>
              <a:rPr lang="en-US" dirty="0" err="1" smtClean="0"/>
              <a:t>procedura</a:t>
            </a:r>
            <a:r>
              <a:rPr lang="en-US" dirty="0" smtClean="0"/>
              <a:t> </a:t>
            </a:r>
            <a:r>
              <a:rPr lang="en-US" dirty="0" err="1" smtClean="0"/>
              <a:t>výzkumu</a:t>
            </a:r>
            <a:r>
              <a:rPr lang="en-US" dirty="0" smtClean="0"/>
              <a:t>, </a:t>
            </a:r>
            <a:r>
              <a:rPr lang="en-US" dirty="0" err="1" smtClean="0"/>
              <a:t>nástroje</a:t>
            </a:r>
            <a:r>
              <a:rPr lang="en-US" dirty="0" smtClean="0"/>
              <a:t>, </a:t>
            </a:r>
            <a:r>
              <a:rPr lang="en-US" dirty="0" err="1" smtClean="0"/>
              <a:t>procedura</a:t>
            </a:r>
            <a:endParaRPr lang="en-US" dirty="0" smtClean="0"/>
          </a:p>
          <a:p>
            <a:r>
              <a:rPr lang="en-US" dirty="0" err="1" smtClean="0"/>
              <a:t>zdroje</a:t>
            </a:r>
            <a:endParaRPr lang="en-US" dirty="0"/>
          </a:p>
          <a:p>
            <a:pPr lvl="1"/>
            <a:r>
              <a:rPr lang="en-US" dirty="0" err="1"/>
              <a:t>správně</a:t>
            </a:r>
            <a:r>
              <a:rPr lang="en-US" dirty="0"/>
              <a:t> </a:t>
            </a:r>
            <a:r>
              <a:rPr lang="en-US" dirty="0" err="1"/>
              <a:t>odkazovány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citační</a:t>
            </a:r>
            <a:r>
              <a:rPr lang="en-US" dirty="0"/>
              <a:t> </a:t>
            </a:r>
            <a:r>
              <a:rPr lang="en-US" dirty="0" err="1"/>
              <a:t>normy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81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Struktura výzkumného projektu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2338918"/>
            <a:ext cx="7610476" cy="3927412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název (+příp. anotace)</a:t>
            </a:r>
          </a:p>
          <a:p>
            <a:r>
              <a:rPr lang="en-US"/>
              <a:t>úvod - východiska</a:t>
            </a:r>
          </a:p>
          <a:p>
            <a:r>
              <a:rPr lang="en-US"/>
              <a:t>výzkumný cíl / výzkumné otázky / hypotézy</a:t>
            </a:r>
          </a:p>
          <a:p>
            <a:r>
              <a:rPr lang="en-US"/>
              <a:t>metoda </a:t>
            </a:r>
          </a:p>
          <a:p>
            <a:pPr lvl="1"/>
            <a:r>
              <a:rPr lang="en-US"/>
              <a:t>sběr dat – nástroje a výzkumný soubor, procedura</a:t>
            </a:r>
          </a:p>
          <a:p>
            <a:pPr lvl="1"/>
            <a:r>
              <a:rPr lang="en-US"/>
              <a:t>zpracování dat</a:t>
            </a:r>
          </a:p>
          <a:p>
            <a:r>
              <a:rPr lang="en-US"/>
              <a:t>diskuse (omezení výzkumu, etické aspekty)</a:t>
            </a:r>
          </a:p>
          <a:p>
            <a:r>
              <a:rPr lang="en-US"/>
              <a:t>časový plán, rozpočet</a:t>
            </a:r>
          </a:p>
          <a:p>
            <a:r>
              <a:rPr lang="en-US"/>
              <a:t>seznam zdrojů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26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Název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 čem je náš výzkum?</a:t>
            </a:r>
          </a:p>
          <a:p>
            <a:r>
              <a:rPr lang="en-US"/>
              <a:t>srozumitelný a výstižný </a:t>
            </a:r>
          </a:p>
          <a:p>
            <a:pPr lvl="1"/>
            <a:r>
              <a:rPr lang="en-US"/>
              <a:t>ne moc obecný</a:t>
            </a:r>
          </a:p>
          <a:p>
            <a:pPr lvl="1"/>
            <a:r>
              <a:rPr lang="en-US"/>
              <a:t>ne zbytečně dlouhý</a:t>
            </a:r>
          </a:p>
          <a:p>
            <a:r>
              <a:rPr lang="en-US"/>
              <a:t>často 2 části – obecná a specifikace</a:t>
            </a:r>
          </a:p>
          <a:p>
            <a:r>
              <a:rPr lang="en-US"/>
              <a:t>někdy následován anotací/abstraktem</a:t>
            </a:r>
          </a:p>
        </p:txBody>
      </p:sp>
    </p:spTree>
    <p:extLst>
      <p:ext uri="{BB962C8B-B14F-4D97-AF65-F5344CB8AC3E}">
        <p14:creationId xmlns:p14="http://schemas.microsoft.com/office/powerpoint/2010/main" val="284528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Východiska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teoretický rámec projektu – nejdůležitější koncepty, teorie, principy, pojmy… - soubor dosavadního poznání o tématu</a:t>
            </a:r>
          </a:p>
          <a:p>
            <a:pPr lvl="1"/>
            <a:r>
              <a:rPr lang="en-US"/>
              <a:t>někdy pojato z historického hlediska</a:t>
            </a:r>
          </a:p>
          <a:p>
            <a:pPr lvl="1"/>
            <a:r>
              <a:rPr lang="en-US"/>
              <a:t>není nutné (a většinou ani možné) v projektu zpracovat vše podrobně</a:t>
            </a:r>
          </a:p>
          <a:p>
            <a:pPr lvl="1"/>
            <a:r>
              <a:rPr lang="en-US"/>
              <a:t>podstatou je prokázat znalost problematiky a odkázat na relevantní zdroje</a:t>
            </a:r>
          </a:p>
          <a:p>
            <a:r>
              <a:rPr lang="en-US"/>
              <a:t>východiska ústí ve výzkumnou otázku/y – případně jí začínají</a:t>
            </a:r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214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Proč a jak východiska zpracovat?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odpověď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otázku</a:t>
            </a:r>
            <a:r>
              <a:rPr lang="en-US" dirty="0" smtClean="0"/>
              <a:t>: </a:t>
            </a:r>
            <a:r>
              <a:rPr lang="en-US" dirty="0" err="1" smtClean="0"/>
              <a:t>proč</a:t>
            </a:r>
            <a:r>
              <a:rPr lang="en-US" dirty="0" smtClean="0"/>
              <a:t> </a:t>
            </a:r>
            <a:r>
              <a:rPr lang="en-US" dirty="0" err="1" smtClean="0"/>
              <a:t>chci</a:t>
            </a:r>
            <a:r>
              <a:rPr lang="en-US" dirty="0" smtClean="0"/>
              <a:t> </a:t>
            </a:r>
            <a:r>
              <a:rPr lang="en-US" dirty="0" err="1" smtClean="0"/>
              <a:t>studii</a:t>
            </a:r>
            <a:r>
              <a:rPr lang="en-US" dirty="0" smtClean="0"/>
              <a:t> </a:t>
            </a:r>
            <a:r>
              <a:rPr lang="en-US" dirty="0" err="1" smtClean="0"/>
              <a:t>provádět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založena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přehledu</a:t>
            </a:r>
            <a:r>
              <a:rPr lang="en-US" dirty="0"/>
              <a:t> </a:t>
            </a:r>
            <a:r>
              <a:rPr lang="en-US" dirty="0" err="1"/>
              <a:t>poznatků</a:t>
            </a:r>
            <a:r>
              <a:rPr lang="en-US" dirty="0"/>
              <a:t> (literature review)</a:t>
            </a:r>
          </a:p>
          <a:p>
            <a:r>
              <a:rPr lang="en-US" dirty="0" err="1"/>
              <a:t>účel</a:t>
            </a:r>
            <a:r>
              <a:rPr lang="en-US" dirty="0"/>
              <a:t> </a:t>
            </a:r>
            <a:r>
              <a:rPr lang="en-US" dirty="0" err="1"/>
              <a:t>přehledu</a:t>
            </a:r>
            <a:r>
              <a:rPr lang="en-US" dirty="0"/>
              <a:t> </a:t>
            </a:r>
            <a:r>
              <a:rPr lang="en-US" dirty="0" err="1"/>
              <a:t>poznatků</a:t>
            </a:r>
            <a:r>
              <a:rPr lang="en-US" dirty="0"/>
              <a:t> (McMillan and Schumacher, 1984) </a:t>
            </a:r>
          </a:p>
          <a:p>
            <a:pPr lvl="1"/>
            <a:r>
              <a:rPr lang="en-US" dirty="0" err="1"/>
              <a:t>vymezit</a:t>
            </a:r>
            <a:r>
              <a:rPr lang="en-US" dirty="0"/>
              <a:t> </a:t>
            </a:r>
            <a:r>
              <a:rPr lang="en-US" dirty="0" err="1"/>
              <a:t>problém</a:t>
            </a:r>
            <a:endParaRPr lang="en-US" dirty="0"/>
          </a:p>
          <a:p>
            <a:pPr lvl="1"/>
            <a:r>
              <a:rPr lang="en-US" dirty="0" err="1"/>
              <a:t>zasadit</a:t>
            </a:r>
            <a:r>
              <a:rPr lang="en-US" dirty="0"/>
              <a:t> </a:t>
            </a:r>
            <a:r>
              <a:rPr lang="en-US" dirty="0" err="1"/>
              <a:t>náš</a:t>
            </a:r>
            <a:r>
              <a:rPr lang="en-US" dirty="0"/>
              <a:t> </a:t>
            </a:r>
            <a:r>
              <a:rPr lang="en-US" dirty="0" err="1"/>
              <a:t>výzkum</a:t>
            </a:r>
            <a:r>
              <a:rPr lang="en-US" dirty="0"/>
              <a:t> do </a:t>
            </a:r>
            <a:r>
              <a:rPr lang="en-US" dirty="0" err="1"/>
              <a:t>kontextu</a:t>
            </a:r>
            <a:r>
              <a:rPr lang="en-US" dirty="0"/>
              <a:t> </a:t>
            </a:r>
            <a:r>
              <a:rPr lang="en-US" dirty="0" err="1"/>
              <a:t>již</a:t>
            </a:r>
            <a:r>
              <a:rPr lang="en-US" dirty="0"/>
              <a:t> </a:t>
            </a:r>
            <a:r>
              <a:rPr lang="en-US" dirty="0" err="1"/>
              <a:t>provedených</a:t>
            </a:r>
            <a:r>
              <a:rPr lang="en-US" dirty="0"/>
              <a:t> </a:t>
            </a:r>
            <a:r>
              <a:rPr lang="en-US" dirty="0" err="1"/>
              <a:t>výzkumů</a:t>
            </a:r>
            <a:endParaRPr lang="en-US" dirty="0"/>
          </a:p>
          <a:p>
            <a:pPr lvl="1"/>
            <a:r>
              <a:rPr lang="en-US" dirty="0" err="1"/>
              <a:t>vyhnout</a:t>
            </a:r>
            <a:r>
              <a:rPr lang="en-US" dirty="0"/>
              <a:t> se </a:t>
            </a:r>
            <a:r>
              <a:rPr lang="en-US" dirty="0" err="1"/>
              <a:t>nezáměrné</a:t>
            </a:r>
            <a:r>
              <a:rPr lang="en-US" dirty="0"/>
              <a:t> </a:t>
            </a:r>
            <a:r>
              <a:rPr lang="en-US" dirty="0" err="1"/>
              <a:t>replikaci</a:t>
            </a:r>
            <a:r>
              <a:rPr lang="en-US" dirty="0"/>
              <a:t> </a:t>
            </a:r>
            <a:r>
              <a:rPr lang="en-US" dirty="0" err="1"/>
              <a:t>předchozích</a:t>
            </a:r>
            <a:r>
              <a:rPr lang="en-US" dirty="0"/>
              <a:t> </a:t>
            </a:r>
            <a:r>
              <a:rPr lang="en-US" dirty="0" err="1"/>
              <a:t>studií</a:t>
            </a:r>
            <a:endParaRPr lang="en-US" dirty="0"/>
          </a:p>
          <a:p>
            <a:pPr lvl="1"/>
            <a:r>
              <a:rPr lang="en-US" dirty="0" err="1"/>
              <a:t>dobře</a:t>
            </a:r>
            <a:r>
              <a:rPr lang="en-US" dirty="0"/>
              <a:t> </a:t>
            </a:r>
            <a:r>
              <a:rPr lang="en-US" dirty="0" err="1"/>
              <a:t>zvolit</a:t>
            </a:r>
            <a:r>
              <a:rPr lang="en-US" dirty="0"/>
              <a:t> </a:t>
            </a:r>
            <a:r>
              <a:rPr lang="en-US" dirty="0" err="1"/>
              <a:t>metodu</a:t>
            </a:r>
            <a:r>
              <a:rPr lang="en-US" dirty="0"/>
              <a:t> a </a:t>
            </a:r>
            <a:r>
              <a:rPr lang="en-US" dirty="0" err="1"/>
              <a:t>nástroje</a:t>
            </a:r>
            <a:endParaRPr lang="en-US" dirty="0"/>
          </a:p>
          <a:p>
            <a:pPr lvl="1"/>
            <a:r>
              <a:rPr lang="en-US" dirty="0" err="1"/>
              <a:t>vztáhnout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výsledky</a:t>
            </a:r>
            <a:r>
              <a:rPr lang="en-US" dirty="0"/>
              <a:t> k </a:t>
            </a:r>
            <a:r>
              <a:rPr lang="en-US" dirty="0" err="1"/>
              <a:t>předchozím</a:t>
            </a:r>
            <a:r>
              <a:rPr lang="en-US" dirty="0"/>
              <a:t> </a:t>
            </a:r>
            <a:r>
              <a:rPr lang="en-US" dirty="0" err="1"/>
              <a:t>zjištěním</a:t>
            </a:r>
            <a:r>
              <a:rPr lang="en-US" dirty="0"/>
              <a:t> a </a:t>
            </a:r>
            <a:r>
              <a:rPr lang="en-US" dirty="0" err="1"/>
              <a:t>navrhnout</a:t>
            </a:r>
            <a:r>
              <a:rPr lang="en-US" dirty="0"/>
              <a:t> </a:t>
            </a:r>
            <a:r>
              <a:rPr lang="en-US" dirty="0" err="1"/>
              <a:t>možnosti</a:t>
            </a:r>
            <a:r>
              <a:rPr lang="en-US" dirty="0"/>
              <a:t> </a:t>
            </a:r>
            <a:r>
              <a:rPr lang="en-US" dirty="0" err="1"/>
              <a:t>dalšího</a:t>
            </a:r>
            <a:r>
              <a:rPr lang="en-US" dirty="0"/>
              <a:t> </a:t>
            </a:r>
            <a:r>
              <a:rPr lang="en-US" dirty="0" err="1"/>
              <a:t>výzkumu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78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Jak východiska zpracovat?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vyhledávání zdrojů – podle klíčových slov, odkazů v už vyhledaných zdrojích…</a:t>
            </a:r>
          </a:p>
          <a:p>
            <a:pPr lvl="1"/>
            <a:r>
              <a:rPr lang="en-US"/>
              <a:t>knihovny</a:t>
            </a:r>
          </a:p>
          <a:p>
            <a:pPr lvl="1"/>
            <a:r>
              <a:rPr lang="en-US"/>
              <a:t>časopisecké databáze (EBSCO, PROQUEST atd.) – vyhledávání pomocí služby Discovery(discovery.muni.cz)</a:t>
            </a:r>
          </a:p>
          <a:p>
            <a:pPr lvl="1"/>
            <a:r>
              <a:rPr lang="en-US"/>
              <a:t>Google Scholar</a:t>
            </a:r>
          </a:p>
          <a:p>
            <a:r>
              <a:rPr lang="en-US"/>
              <a:t>dobré vymezení klíčových slov(vyhledávaných termínů)</a:t>
            </a:r>
          </a:p>
          <a:p>
            <a:r>
              <a:rPr lang="en-US"/>
              <a:t>nalezené poznatky dobře strukturovat </a:t>
            </a:r>
          </a:p>
          <a:p>
            <a:pPr lvl="1"/>
            <a:r>
              <a:rPr lang="en-US"/>
              <a:t>nejprve pro sebe (např. mentální mapa)</a:t>
            </a:r>
          </a:p>
          <a:p>
            <a:pPr lvl="1"/>
            <a:r>
              <a:rPr lang="en-US"/>
              <a:t>pak se zřetelem k účelu východisek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189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Příklad mentální mapy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2811" b="2811"/>
          <a:stretch>
            <a:fillRect/>
          </a:stretch>
        </p:blipFill>
        <p:spPr>
          <a:xfrm>
            <a:off x="751417" y="2420474"/>
            <a:ext cx="7973483" cy="3845856"/>
          </a:xfrm>
        </p:spPr>
      </p:pic>
    </p:spTree>
    <p:extLst>
      <p:ext uri="{BB962C8B-B14F-4D97-AF65-F5344CB8AC3E}">
        <p14:creationId xmlns:p14="http://schemas.microsoft.com/office/powerpoint/2010/main" val="1129733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Výzkumná otázka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určuje jak podobu východisek, tak části Metoda</a:t>
            </a:r>
          </a:p>
          <a:p>
            <a:r>
              <a:rPr lang="en-US"/>
              <a:t>postupně zpřesňována</a:t>
            </a:r>
          </a:p>
          <a:p>
            <a:r>
              <a:rPr lang="en-US"/>
              <a:t>ve formě otázek nebo deklarace cíle</a:t>
            </a:r>
          </a:p>
          <a:p>
            <a:r>
              <a:rPr lang="en-US"/>
              <a:t>volba výzkumné otázky </a:t>
            </a:r>
          </a:p>
          <a:p>
            <a:pPr lvl="1"/>
            <a:r>
              <a:rPr lang="en-US"/>
              <a:t>nevolit již jasně odpovězené (ani pro DP)</a:t>
            </a:r>
          </a:p>
          <a:p>
            <a:pPr lvl="1"/>
            <a:r>
              <a:rPr lang="en-US"/>
              <a:t>jednodušší je volba v rámci aktuálně zkoumaného tématu – hodně zdrojů, přehledové studie</a:t>
            </a:r>
          </a:p>
        </p:txBody>
      </p:sp>
    </p:spTree>
    <p:extLst>
      <p:ext uri="{BB962C8B-B14F-4D97-AF65-F5344CB8AC3E}">
        <p14:creationId xmlns:p14="http://schemas.microsoft.com/office/powerpoint/2010/main" val="1045564173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929</TotalTime>
  <Words>901</Words>
  <Application>Microsoft Macintosh PowerPoint</Application>
  <PresentationFormat>Předvádění na obrazovce (4:3)</PresentationFormat>
  <Paragraphs>146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Calibri</vt:lpstr>
      <vt:lpstr>Century Gothic</vt:lpstr>
      <vt:lpstr>Wingdings 2</vt:lpstr>
      <vt:lpstr>Perception</vt:lpstr>
      <vt:lpstr>Výzkumný projekt</vt:lpstr>
      <vt:lpstr>Základní otázky</vt:lpstr>
      <vt:lpstr>Struktura výzkumného projektu</vt:lpstr>
      <vt:lpstr>Název</vt:lpstr>
      <vt:lpstr>Východiska</vt:lpstr>
      <vt:lpstr>Proč a jak východiska zpracovat?</vt:lpstr>
      <vt:lpstr>Jak východiska zpracovat?</vt:lpstr>
      <vt:lpstr>Příklad mentální mapy</vt:lpstr>
      <vt:lpstr>Výzkumná otázka</vt:lpstr>
      <vt:lpstr>Hypotézy</vt:lpstr>
      <vt:lpstr>Metoda</vt:lpstr>
      <vt:lpstr>Sběr dat</vt:lpstr>
      <vt:lpstr>Zpracování dat</vt:lpstr>
      <vt:lpstr>Diskuse</vt:lpstr>
      <vt:lpstr>Etické aspekty výzkumu</vt:lpstr>
      <vt:lpstr>Časový plán, rozpočet</vt:lpstr>
      <vt:lpstr>Seznam zdrojů</vt:lpstr>
      <vt:lpstr>Přílohy</vt:lpstr>
      <vt:lpstr>Časté chyby v projektu</vt:lpstr>
      <vt:lpstr>Projekt kvantitativního výzkumu ke kolokviu z Metodologie psychologie I</vt:lpstr>
      <vt:lpstr>Kritéria hodnocení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Výzkumný projekt</dc:title>
  <dc:creator>Helena Klimusová</dc:creator>
  <cp:lastModifiedBy>Helena Klimusová</cp:lastModifiedBy>
  <cp:revision>60</cp:revision>
  <dcterms:created xsi:type="dcterms:W3CDTF">2012-12-02T21:55:30Z</dcterms:created>
  <dcterms:modified xsi:type="dcterms:W3CDTF">2021-03-21T18:00:57Z</dcterms:modified>
</cp:coreProperties>
</file>