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83" r:id="rId9"/>
    <p:sldId id="264" r:id="rId10"/>
    <p:sldId id="268" r:id="rId11"/>
    <p:sldId id="267" r:id="rId12"/>
    <p:sldId id="269" r:id="rId13"/>
    <p:sldId id="270" r:id="rId14"/>
    <p:sldId id="271" r:id="rId15"/>
    <p:sldId id="263" r:id="rId16"/>
    <p:sldId id="278" r:id="rId17"/>
    <p:sldId id="273" r:id="rId18"/>
    <p:sldId id="280" r:id="rId19"/>
    <p:sldId id="261" r:id="rId20"/>
    <p:sldId id="27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F81CB-1AE9-CF45-A61B-6A3C69FF850E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206C5-413A-0743-A704-AA266ECE1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72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21.03.2021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tace.co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r>
              <a:rPr lang="en-US"/>
              <a:t> </a:t>
            </a:r>
            <a:r>
              <a:rPr lang="en-US" u="sng"/>
              <a:t>neuvádějí</a:t>
            </a:r>
            <a:r>
              <a:rPr lang="en-US"/>
              <a:t> se nulové hypotézy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Sběr</a:t>
            </a:r>
            <a:r>
              <a:rPr lang="en-US" dirty="0"/>
              <a:t> </a:t>
            </a:r>
            <a:r>
              <a:rPr lang="en-US" dirty="0" err="1"/>
              <a:t>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projektu nejde o diskusi výsledků</a:t>
            </a:r>
          </a:p>
          <a:p>
            <a:r>
              <a:rPr lang="cs-CZ" dirty="0" smtClean="0"/>
              <a:t>potencionální přínos výzkumu</a:t>
            </a:r>
          </a:p>
          <a:p>
            <a:r>
              <a:rPr lang="cs-CZ" dirty="0" smtClean="0"/>
              <a:t>faktory, které potencionálně mohou ovlivnit validitu našeho výzkumu (interní i externí)</a:t>
            </a:r>
          </a:p>
          <a:p>
            <a:r>
              <a:rPr lang="cs-CZ" dirty="0" smtClean="0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cs-CZ" dirty="0" smtClean="0"/>
              <a:t>zamyslet se i nad etickými aspekty výzkumného projektu – opět buď v diskusi nebo v příslušném oddíle (např. Soubor)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Časový plán, rozpočet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odhad</a:t>
            </a:r>
            <a:r>
              <a:rPr lang="en-US" dirty="0"/>
              <a:t>, </a:t>
            </a:r>
            <a:r>
              <a:rPr lang="en-US" dirty="0" err="1"/>
              <a:t>kolik</a:t>
            </a:r>
            <a:r>
              <a:rPr lang="en-US" dirty="0"/>
              <a:t>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fáze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 a </a:t>
            </a:r>
            <a:r>
              <a:rPr lang="en-US" dirty="0" err="1"/>
              <a:t>úkoly</a:t>
            </a:r>
            <a:r>
              <a:rPr lang="en-US" dirty="0"/>
              <a:t> </a:t>
            </a:r>
            <a:r>
              <a:rPr lang="en-US" dirty="0" err="1"/>
              <a:t>zaberou</a:t>
            </a:r>
            <a:r>
              <a:rPr lang="en-US" dirty="0"/>
              <a:t> </a:t>
            </a:r>
            <a:r>
              <a:rPr lang="en-US" dirty="0" err="1"/>
              <a:t>času</a:t>
            </a:r>
            <a:endParaRPr lang="en-US" dirty="0"/>
          </a:p>
          <a:p>
            <a:r>
              <a:rPr lang="en-US" dirty="0" err="1"/>
              <a:t>neověřené</a:t>
            </a:r>
            <a:r>
              <a:rPr lang="en-US" dirty="0"/>
              <a:t> </a:t>
            </a:r>
            <a:r>
              <a:rPr lang="en-US" dirty="0" err="1"/>
              <a:t>metody</a:t>
            </a:r>
            <a:r>
              <a:rPr lang="en-US" dirty="0"/>
              <a:t> – </a:t>
            </a:r>
            <a:r>
              <a:rPr lang="en-US" dirty="0" err="1"/>
              <a:t>nutno</a:t>
            </a:r>
            <a:r>
              <a:rPr lang="en-US" dirty="0"/>
              <a:t> </a:t>
            </a:r>
            <a:r>
              <a:rPr lang="en-US" dirty="0" err="1"/>
              <a:t>počítat</a:t>
            </a:r>
            <a:r>
              <a:rPr lang="en-US" dirty="0"/>
              <a:t> s </a:t>
            </a:r>
            <a:r>
              <a:rPr lang="en-US" dirty="0" err="1"/>
              <a:t>pilotáží</a:t>
            </a:r>
            <a:r>
              <a:rPr lang="en-US" dirty="0"/>
              <a:t> </a:t>
            </a:r>
            <a:r>
              <a:rPr lang="en-US" dirty="0" err="1"/>
              <a:t>nástrojů</a:t>
            </a:r>
            <a:endParaRPr lang="en-US" dirty="0"/>
          </a:p>
          <a:p>
            <a:r>
              <a:rPr lang="en-US" dirty="0" err="1" smtClean="0"/>
              <a:t>souhlas</a:t>
            </a:r>
            <a:r>
              <a:rPr lang="en-US" dirty="0" smtClean="0"/>
              <a:t> </a:t>
            </a:r>
            <a:r>
              <a:rPr lang="en-US" dirty="0" err="1"/>
              <a:t>etické</a:t>
            </a:r>
            <a:r>
              <a:rPr lang="en-US" dirty="0"/>
              <a:t> </a:t>
            </a:r>
            <a:r>
              <a:rPr lang="en-US" dirty="0" err="1"/>
              <a:t>komise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08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</a:t>
            </a:r>
            <a:r>
              <a:rPr lang="en-US" u="sng"/>
              <a:t>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Přílohy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návrhy metod</a:t>
            </a:r>
          </a:p>
          <a:p>
            <a:r>
              <a:rPr lang="en-US"/>
              <a:t>informovaný souhlas</a:t>
            </a:r>
          </a:p>
          <a:p>
            <a:r>
              <a:rPr lang="en-US"/>
              <a:t>vzor dopisu na nábor účastníků </a:t>
            </a:r>
          </a:p>
          <a:p>
            <a:pPr marL="0" indent="0">
              <a:buNone/>
            </a:pPr>
            <a:r>
              <a:rPr lang="en-US"/>
              <a:t>atd…</a:t>
            </a:r>
          </a:p>
        </p:txBody>
      </p:sp>
    </p:spTree>
    <p:extLst>
      <p:ext uri="{BB962C8B-B14F-4D97-AF65-F5344CB8AC3E}">
        <p14:creationId xmlns:p14="http://schemas.microsoft.com/office/powerpoint/2010/main" val="404924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</a:t>
            </a:r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 je výzkumný projekt?</a:t>
            </a:r>
          </a:p>
          <a:p>
            <a:pPr lvl="1"/>
            <a:r>
              <a:rPr lang="en-US"/>
              <a:t>co chceme zkoumat? (výzkumná otázka)</a:t>
            </a:r>
          </a:p>
          <a:p>
            <a:pPr lvl="1"/>
            <a:r>
              <a:rPr lang="en-US"/>
              <a:t>proč je to důležité a co už víme? (východiska a zdroje)</a:t>
            </a:r>
          </a:p>
          <a:p>
            <a:pPr lvl="1"/>
            <a:r>
              <a:rPr lang="en-US"/>
              <a:t>jak to budeme zkoumat (metoda)</a:t>
            </a:r>
          </a:p>
          <a:p>
            <a:endParaRPr lang="en-US"/>
          </a:p>
          <a:p>
            <a:r>
              <a:rPr lang="en-US"/>
              <a:t>proč výzkumný projekt?</a:t>
            </a:r>
          </a:p>
          <a:p>
            <a:r>
              <a:rPr lang="en-US"/>
              <a:t>ideový a technický plán výzkumu</a:t>
            </a:r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Projekt</a:t>
            </a:r>
            <a:r>
              <a:rPr lang="en-US" sz="2800" dirty="0" smtClean="0"/>
              <a:t> </a:t>
            </a:r>
            <a:r>
              <a:rPr lang="en-US" sz="2800" dirty="0" err="1" smtClean="0"/>
              <a:t>kvantitativního</a:t>
            </a:r>
            <a:r>
              <a:rPr lang="en-US" sz="2800" dirty="0" smtClean="0"/>
              <a:t> </a:t>
            </a:r>
            <a:r>
              <a:rPr lang="en-US" sz="2800" dirty="0" err="1" smtClean="0"/>
              <a:t>výzkumu</a:t>
            </a:r>
            <a:r>
              <a:rPr lang="en-US" sz="2800" dirty="0" smtClean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kolokviu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z </a:t>
            </a:r>
            <a:r>
              <a:rPr lang="en-US" sz="2800" dirty="0" err="1"/>
              <a:t>Metodologie</a:t>
            </a:r>
            <a:r>
              <a:rPr lang="en-US" sz="2800" dirty="0"/>
              <a:t> </a:t>
            </a:r>
            <a:r>
              <a:rPr lang="en-US" sz="2800" dirty="0" err="1"/>
              <a:t>psychologie</a:t>
            </a:r>
            <a:r>
              <a:rPr lang="en-US" sz="2800" dirty="0"/>
              <a:t>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úkolem</a:t>
            </a:r>
            <a:r>
              <a:rPr lang="en-US" dirty="0" smtClean="0"/>
              <a:t> je </a:t>
            </a:r>
            <a:r>
              <a:rPr lang="en-US" dirty="0" err="1" smtClean="0"/>
              <a:t>předložit</a:t>
            </a:r>
            <a:r>
              <a:rPr lang="en-US" dirty="0" smtClean="0"/>
              <a:t> </a:t>
            </a:r>
            <a:r>
              <a:rPr lang="en-US" dirty="0" err="1" smtClean="0"/>
              <a:t>kompletní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kvantitativního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endParaRPr lang="en-US" dirty="0" smtClean="0"/>
          </a:p>
          <a:p>
            <a:r>
              <a:rPr lang="en-US" dirty="0" err="1" smtClean="0"/>
              <a:t>zpracování</a:t>
            </a:r>
            <a:r>
              <a:rPr lang="en-US" dirty="0" smtClean="0"/>
              <a:t> </a:t>
            </a:r>
            <a:r>
              <a:rPr lang="en-US" dirty="0" err="1"/>
              <a:t>teoretických</a:t>
            </a:r>
            <a:r>
              <a:rPr lang="en-US" dirty="0"/>
              <a:t> </a:t>
            </a:r>
            <a:r>
              <a:rPr lang="en-US" dirty="0" err="1"/>
              <a:t>východisek</a:t>
            </a:r>
            <a:r>
              <a:rPr lang="en-US" dirty="0"/>
              <a:t>, </a:t>
            </a:r>
            <a:r>
              <a:rPr lang="en-US" dirty="0" err="1"/>
              <a:t>výzkumné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, </a:t>
            </a:r>
            <a:r>
              <a:rPr lang="en-US" dirty="0" err="1"/>
              <a:t>příp</a:t>
            </a:r>
            <a:r>
              <a:rPr lang="en-US" dirty="0"/>
              <a:t>. </a:t>
            </a:r>
            <a:r>
              <a:rPr lang="en-US" dirty="0" err="1"/>
              <a:t>hypotéz</a:t>
            </a:r>
            <a:r>
              <a:rPr lang="en-US" dirty="0"/>
              <a:t> (+ </a:t>
            </a:r>
            <a:r>
              <a:rPr lang="en-US" dirty="0" err="1"/>
              <a:t>seznam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)</a:t>
            </a:r>
          </a:p>
          <a:p>
            <a:r>
              <a:rPr lang="en-US" dirty="0" err="1" smtClean="0"/>
              <a:t>teoretická</a:t>
            </a:r>
            <a:r>
              <a:rPr lang="en-US" dirty="0" smtClean="0"/>
              <a:t> </a:t>
            </a:r>
            <a:r>
              <a:rPr lang="en-US" dirty="0" err="1"/>
              <a:t>východiska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doplněna</a:t>
            </a:r>
            <a:r>
              <a:rPr lang="en-US" dirty="0"/>
              <a:t> </a:t>
            </a:r>
            <a:r>
              <a:rPr lang="en-US" dirty="0" err="1"/>
              <a:t>mentální</a:t>
            </a:r>
            <a:r>
              <a:rPr lang="en-US" dirty="0"/>
              <a:t> </a:t>
            </a:r>
            <a:r>
              <a:rPr lang="en-US" dirty="0" err="1"/>
              <a:t>mapou</a:t>
            </a:r>
            <a:endParaRPr lang="en-US" dirty="0"/>
          </a:p>
          <a:p>
            <a:r>
              <a:rPr lang="en-US" dirty="0" err="1"/>
              <a:t>podrobně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(</a:t>
            </a:r>
            <a:r>
              <a:rPr lang="en-US" dirty="0" err="1" smtClean="0"/>
              <a:t>technický</a:t>
            </a:r>
            <a:r>
              <a:rPr lang="en-US" dirty="0" smtClean="0"/>
              <a:t> </a:t>
            </a:r>
            <a:r>
              <a:rPr lang="en-US" dirty="0" err="1" smtClean="0"/>
              <a:t>plán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zahrnout</a:t>
            </a:r>
            <a:r>
              <a:rPr lang="en-US" dirty="0" smtClean="0"/>
              <a:t> </a:t>
            </a:r>
            <a:r>
              <a:rPr lang="en-US" dirty="0" err="1" smtClean="0"/>
              <a:t>stručně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(</a:t>
            </a:r>
            <a:r>
              <a:rPr lang="en-US" dirty="0" err="1" smtClean="0"/>
              <a:t>limity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odkazy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r>
              <a:rPr lang="en-US" dirty="0" smtClean="0"/>
              <a:t> a </a:t>
            </a:r>
            <a:r>
              <a:rPr lang="en-US" dirty="0" err="1" smtClean="0"/>
              <a:t>seznam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citačního</a:t>
            </a:r>
            <a:r>
              <a:rPr lang="en-US" dirty="0" smtClean="0"/>
              <a:t> </a:t>
            </a:r>
            <a:r>
              <a:rPr lang="en-US" dirty="0" err="1" smtClean="0"/>
              <a:t>manuálu</a:t>
            </a:r>
            <a:endParaRPr lang="en-US" dirty="0"/>
          </a:p>
          <a:p>
            <a:r>
              <a:rPr lang="en-US" dirty="0" err="1" smtClean="0"/>
              <a:t>rozsah</a:t>
            </a:r>
            <a:r>
              <a:rPr lang="en-US" dirty="0" smtClean="0"/>
              <a:t> 7-10 </a:t>
            </a:r>
            <a:r>
              <a:rPr lang="en-US" dirty="0" err="1"/>
              <a:t>normostran</a:t>
            </a:r>
            <a:endParaRPr lang="en-US" dirty="0"/>
          </a:p>
          <a:p>
            <a:r>
              <a:rPr lang="en-US" dirty="0" err="1"/>
              <a:t>termín</a:t>
            </a:r>
            <a:r>
              <a:rPr lang="en-US" dirty="0"/>
              <a:t> </a:t>
            </a:r>
            <a:r>
              <a:rPr lang="en-US" dirty="0" err="1"/>
              <a:t>odevzdání</a:t>
            </a:r>
            <a:r>
              <a:rPr lang="en-US" dirty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30. </a:t>
            </a:r>
            <a:r>
              <a:rPr lang="en-US" dirty="0" err="1" smtClean="0">
                <a:solidFill>
                  <a:srgbClr val="FF0000"/>
                </a:solidFill>
              </a:rPr>
              <a:t>května</a:t>
            </a:r>
            <a:r>
              <a:rPr lang="en-US" dirty="0" smtClean="0">
                <a:solidFill>
                  <a:srgbClr val="FF0000"/>
                </a:solidFill>
              </a:rPr>
              <a:t> 2021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hodnocení</a:t>
            </a:r>
            <a:r>
              <a:rPr lang="en-US" dirty="0">
                <a:solidFill>
                  <a:srgbClr val="000000"/>
                </a:solidFill>
              </a:rPr>
              <a:t> do </a:t>
            </a:r>
            <a:r>
              <a:rPr lang="en-US" dirty="0" smtClean="0">
                <a:solidFill>
                  <a:srgbClr val="000000"/>
                </a:solidFill>
              </a:rPr>
              <a:t>21/6)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práce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bude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hodnocena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0-10 </a:t>
            </a:r>
            <a:r>
              <a:rPr lang="en-US" dirty="0">
                <a:solidFill>
                  <a:srgbClr val="000000"/>
                </a:solidFill>
              </a:rPr>
              <a:t>body, </a:t>
            </a:r>
            <a:r>
              <a:rPr lang="en-US" dirty="0" err="1">
                <a:solidFill>
                  <a:srgbClr val="000000"/>
                </a:solidFill>
              </a:rPr>
              <a:t>minimální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počet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pro </a:t>
            </a:r>
            <a:r>
              <a:rPr lang="en-US" dirty="0" err="1" smtClean="0">
                <a:solidFill>
                  <a:srgbClr val="000000"/>
                </a:solidFill>
              </a:rPr>
              <a:t>získání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kolokvia</a:t>
            </a:r>
            <a:r>
              <a:rPr lang="en-US" dirty="0" smtClean="0">
                <a:solidFill>
                  <a:srgbClr val="000000"/>
                </a:solidFill>
              </a:rPr>
              <a:t> je 6 </a:t>
            </a:r>
            <a:r>
              <a:rPr lang="en-US" dirty="0" err="1" smtClean="0">
                <a:solidFill>
                  <a:srgbClr val="000000"/>
                </a:solidFill>
              </a:rPr>
              <a:t>bodů</a:t>
            </a:r>
            <a:r>
              <a:rPr lang="en-US" dirty="0" smtClean="0">
                <a:solidFill>
                  <a:srgbClr val="000000"/>
                </a:solidFill>
              </a:rPr>
              <a:t> (a 12 </a:t>
            </a:r>
            <a:r>
              <a:rPr lang="en-US" dirty="0" err="1" smtClean="0">
                <a:solidFill>
                  <a:srgbClr val="000000"/>
                </a:solidFill>
              </a:rPr>
              <a:t>bodů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za</a:t>
            </a:r>
            <a:r>
              <a:rPr lang="en-US" dirty="0" smtClean="0">
                <a:solidFill>
                  <a:srgbClr val="000000"/>
                </a:solidFill>
              </a:rPr>
              <a:t> test)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východiska</a:t>
            </a:r>
            <a:endParaRPr lang="en-US" dirty="0"/>
          </a:p>
          <a:p>
            <a:pPr lvl="1"/>
            <a:r>
              <a:rPr lang="en-US" dirty="0" err="1"/>
              <a:t>přehled</a:t>
            </a:r>
            <a:r>
              <a:rPr lang="en-US" dirty="0"/>
              <a:t> </a:t>
            </a:r>
            <a:r>
              <a:rPr lang="en-US" dirty="0" err="1"/>
              <a:t>současných</a:t>
            </a:r>
            <a:r>
              <a:rPr lang="en-US" dirty="0"/>
              <a:t>, </a:t>
            </a:r>
            <a:r>
              <a:rPr lang="en-US" dirty="0" err="1"/>
              <a:t>relevantních</a:t>
            </a:r>
            <a:r>
              <a:rPr lang="en-US" dirty="0"/>
              <a:t> </a:t>
            </a:r>
            <a:r>
              <a:rPr lang="en-US" dirty="0" err="1"/>
              <a:t>poznatků</a:t>
            </a:r>
            <a:endParaRPr lang="en-US" dirty="0"/>
          </a:p>
          <a:p>
            <a:pPr lvl="1"/>
            <a:r>
              <a:rPr lang="en-US" dirty="0" err="1"/>
              <a:t>východiska</a:t>
            </a:r>
            <a:r>
              <a:rPr lang="en-US" dirty="0"/>
              <a:t> </a:t>
            </a:r>
            <a:r>
              <a:rPr lang="en-US" dirty="0" err="1"/>
              <a:t>jasně</a:t>
            </a:r>
            <a:r>
              <a:rPr lang="en-US" dirty="0"/>
              <a:t> a </a:t>
            </a:r>
            <a:r>
              <a:rPr lang="en-US" dirty="0" err="1"/>
              <a:t>srozumitelně</a:t>
            </a:r>
            <a:r>
              <a:rPr lang="en-US" dirty="0"/>
              <a:t> </a:t>
            </a:r>
            <a:r>
              <a:rPr lang="en-US" dirty="0" err="1"/>
              <a:t>strukturována</a:t>
            </a:r>
            <a:endParaRPr lang="en-US" dirty="0"/>
          </a:p>
          <a:p>
            <a:r>
              <a:rPr lang="en-US" dirty="0" err="1"/>
              <a:t>výzkumná</a:t>
            </a:r>
            <a:r>
              <a:rPr lang="en-US" dirty="0"/>
              <a:t> </a:t>
            </a:r>
            <a:r>
              <a:rPr lang="en-US" dirty="0" err="1"/>
              <a:t>otázka</a:t>
            </a:r>
            <a:endParaRPr lang="en-US" dirty="0"/>
          </a:p>
          <a:p>
            <a:pPr lvl="1"/>
            <a:r>
              <a:rPr lang="en-US" dirty="0" err="1"/>
              <a:t>vyplývá</a:t>
            </a:r>
            <a:r>
              <a:rPr lang="en-US" dirty="0"/>
              <a:t> z </a:t>
            </a:r>
            <a:r>
              <a:rPr lang="en-US" dirty="0" err="1"/>
              <a:t>teoretických</a:t>
            </a:r>
            <a:r>
              <a:rPr lang="en-US" dirty="0"/>
              <a:t> </a:t>
            </a:r>
            <a:r>
              <a:rPr lang="en-US" dirty="0" err="1"/>
              <a:t>východisek</a:t>
            </a:r>
            <a:endParaRPr lang="en-US" dirty="0"/>
          </a:p>
          <a:p>
            <a:pPr lvl="1"/>
            <a:r>
              <a:rPr lang="en-US" dirty="0" err="1"/>
              <a:t>jasně</a:t>
            </a:r>
            <a:r>
              <a:rPr lang="en-US" dirty="0"/>
              <a:t> </a:t>
            </a:r>
            <a:r>
              <a:rPr lang="en-US" dirty="0" err="1"/>
              <a:t>vymezená</a:t>
            </a:r>
            <a:endParaRPr lang="en-US" dirty="0"/>
          </a:p>
          <a:p>
            <a:pPr lvl="1"/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uvedeny</a:t>
            </a:r>
            <a:r>
              <a:rPr lang="en-US" dirty="0"/>
              <a:t> </a:t>
            </a:r>
            <a:r>
              <a:rPr lang="en-US" dirty="0" err="1" smtClean="0"/>
              <a:t>hypotézy</a:t>
            </a:r>
            <a:endParaRPr lang="en-US" dirty="0"/>
          </a:p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odpovídá</a:t>
            </a:r>
            <a:r>
              <a:rPr lang="en-US" dirty="0" smtClean="0"/>
              <a:t> </a:t>
            </a:r>
            <a:r>
              <a:rPr lang="en-US" dirty="0" err="1" smtClean="0"/>
              <a:t>výzkumné</a:t>
            </a:r>
            <a:r>
              <a:rPr lang="en-US" dirty="0" smtClean="0"/>
              <a:t> </a:t>
            </a:r>
            <a:r>
              <a:rPr lang="en-US" dirty="0" err="1" smtClean="0"/>
              <a:t>otázce</a:t>
            </a:r>
            <a:endParaRPr lang="en-US" dirty="0" smtClean="0"/>
          </a:p>
          <a:p>
            <a:pPr lvl="1"/>
            <a:r>
              <a:rPr lang="cs-CZ" dirty="0" smtClean="0"/>
              <a:t>dostatečně</a:t>
            </a:r>
            <a:r>
              <a:rPr lang="en-US" dirty="0" smtClean="0"/>
              <a:t> </a:t>
            </a:r>
            <a:r>
              <a:rPr lang="en-US" dirty="0" err="1" smtClean="0"/>
              <a:t>popsána</a:t>
            </a:r>
            <a:r>
              <a:rPr lang="en-US" dirty="0" smtClean="0"/>
              <a:t> (</a:t>
            </a:r>
            <a:r>
              <a:rPr lang="en-US" dirty="0" err="1" smtClean="0"/>
              <a:t>technický</a:t>
            </a:r>
            <a:r>
              <a:rPr lang="en-US" dirty="0" smtClean="0"/>
              <a:t> </a:t>
            </a:r>
            <a:r>
              <a:rPr lang="en-US" dirty="0" err="1" smtClean="0"/>
              <a:t>plán</a:t>
            </a:r>
            <a:r>
              <a:rPr lang="en-US" dirty="0"/>
              <a:t> </a:t>
            </a:r>
            <a:r>
              <a:rPr lang="en-US" dirty="0" err="1" smtClean="0"/>
              <a:t>výzkumu</a:t>
            </a:r>
            <a:r>
              <a:rPr lang="en-US" dirty="0" smtClean="0"/>
              <a:t>): populace a </a:t>
            </a:r>
            <a:r>
              <a:rPr lang="en-US" dirty="0" err="1" smtClean="0"/>
              <a:t>jak</a:t>
            </a:r>
            <a:r>
              <a:rPr lang="en-US" dirty="0" smtClean="0"/>
              <a:t> z </a:t>
            </a:r>
            <a:r>
              <a:rPr lang="en-US" dirty="0" err="1" smtClean="0"/>
              <a:t>ní</a:t>
            </a:r>
            <a:r>
              <a:rPr lang="en-US" dirty="0" smtClean="0"/>
              <a:t> </a:t>
            </a:r>
            <a:r>
              <a:rPr lang="en-US" dirty="0" err="1" smtClean="0"/>
              <a:t>vybereme</a:t>
            </a:r>
            <a:r>
              <a:rPr lang="en-US" dirty="0" smtClean="0"/>
              <a:t> </a:t>
            </a:r>
            <a:r>
              <a:rPr lang="en-US" dirty="0" err="1" smtClean="0"/>
              <a:t>vzorek</a:t>
            </a:r>
            <a:r>
              <a:rPr lang="en-US" dirty="0" smtClean="0"/>
              <a:t>,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en-US" dirty="0" smtClean="0"/>
              <a:t>, </a:t>
            </a:r>
            <a:r>
              <a:rPr lang="en-US" dirty="0" err="1" smtClean="0"/>
              <a:t>nástroje</a:t>
            </a:r>
            <a:r>
              <a:rPr lang="en-US" dirty="0" smtClean="0"/>
              <a:t>, </a:t>
            </a:r>
            <a:r>
              <a:rPr lang="en-US" dirty="0" err="1" smtClean="0"/>
              <a:t>procedura</a:t>
            </a:r>
            <a:endParaRPr lang="en-US" dirty="0" smtClean="0"/>
          </a:p>
          <a:p>
            <a:r>
              <a:rPr lang="en-US" dirty="0" err="1" smtClean="0"/>
              <a:t>zdroje</a:t>
            </a:r>
            <a:endParaRPr lang="en-US" dirty="0"/>
          </a:p>
          <a:p>
            <a:pPr lvl="1"/>
            <a:r>
              <a:rPr lang="en-US" dirty="0" err="1"/>
              <a:t>správně</a:t>
            </a:r>
            <a:r>
              <a:rPr lang="en-US" dirty="0"/>
              <a:t> </a:t>
            </a:r>
            <a:r>
              <a:rPr lang="en-US" dirty="0" err="1"/>
              <a:t>odkazovány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citační</a:t>
            </a:r>
            <a:r>
              <a:rPr lang="en-US" dirty="0"/>
              <a:t> </a:t>
            </a:r>
            <a:r>
              <a:rPr lang="en-US" dirty="0" err="1"/>
              <a:t>normy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název (+příp. anotace)</a:t>
            </a:r>
          </a:p>
          <a:p>
            <a:r>
              <a:rPr lang="en-US"/>
              <a:t>úvod - 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časový plán, rozpočet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 čem je náš výzkum?</a:t>
            </a:r>
          </a:p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někdy následován anotací/abstraktem</a:t>
            </a:r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 – případně jí začínají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Proč a 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odpověď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otázku</a:t>
            </a:r>
            <a:r>
              <a:rPr lang="en-US" dirty="0" smtClean="0"/>
              <a:t>: </a:t>
            </a:r>
            <a:r>
              <a:rPr lang="en-US" dirty="0" err="1" smtClean="0"/>
              <a:t>proč</a:t>
            </a:r>
            <a:r>
              <a:rPr lang="en-US" dirty="0" smtClean="0"/>
              <a:t> </a:t>
            </a:r>
            <a:r>
              <a:rPr lang="en-US" dirty="0" err="1" smtClean="0"/>
              <a:t>chci</a:t>
            </a:r>
            <a:r>
              <a:rPr lang="en-US" dirty="0" smtClean="0"/>
              <a:t> </a:t>
            </a:r>
            <a:r>
              <a:rPr lang="en-US" dirty="0" err="1" smtClean="0"/>
              <a:t>studii</a:t>
            </a:r>
            <a:r>
              <a:rPr lang="en-US" dirty="0" smtClean="0"/>
              <a:t> </a:t>
            </a:r>
            <a:r>
              <a:rPr lang="en-US" dirty="0" err="1" smtClean="0"/>
              <a:t>provádět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založena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přehledu</a:t>
            </a:r>
            <a:r>
              <a:rPr lang="en-US" dirty="0"/>
              <a:t> </a:t>
            </a:r>
            <a:r>
              <a:rPr lang="en-US" dirty="0" err="1"/>
              <a:t>poznatků</a:t>
            </a:r>
            <a:r>
              <a:rPr lang="en-US" dirty="0"/>
              <a:t> (literature review)</a:t>
            </a:r>
          </a:p>
          <a:p>
            <a:r>
              <a:rPr lang="en-US" dirty="0" err="1"/>
              <a:t>účel</a:t>
            </a:r>
            <a:r>
              <a:rPr lang="en-US" dirty="0"/>
              <a:t> </a:t>
            </a:r>
            <a:r>
              <a:rPr lang="en-US" dirty="0" err="1"/>
              <a:t>přehledu</a:t>
            </a:r>
            <a:r>
              <a:rPr lang="en-US" dirty="0"/>
              <a:t> </a:t>
            </a:r>
            <a:r>
              <a:rPr lang="en-US" dirty="0" err="1"/>
              <a:t>poznatků</a:t>
            </a:r>
            <a:r>
              <a:rPr lang="en-US" dirty="0"/>
              <a:t> (McMillan and Schumacher, 1984) </a:t>
            </a:r>
          </a:p>
          <a:p>
            <a:pPr lvl="1"/>
            <a:r>
              <a:rPr lang="en-US" dirty="0" err="1"/>
              <a:t>vymezit</a:t>
            </a:r>
            <a:r>
              <a:rPr lang="en-US" dirty="0"/>
              <a:t> </a:t>
            </a:r>
            <a:r>
              <a:rPr lang="en-US" dirty="0" err="1"/>
              <a:t>problém</a:t>
            </a:r>
            <a:endParaRPr lang="en-US" dirty="0"/>
          </a:p>
          <a:p>
            <a:pPr lvl="1"/>
            <a:r>
              <a:rPr lang="en-US" dirty="0" err="1"/>
              <a:t>zasadit</a:t>
            </a:r>
            <a:r>
              <a:rPr lang="en-US" dirty="0"/>
              <a:t> </a:t>
            </a:r>
            <a:r>
              <a:rPr lang="en-US" dirty="0" err="1"/>
              <a:t>náš</a:t>
            </a:r>
            <a:r>
              <a:rPr lang="en-US" dirty="0"/>
              <a:t> </a:t>
            </a:r>
            <a:r>
              <a:rPr lang="en-US" dirty="0" err="1"/>
              <a:t>výzkum</a:t>
            </a:r>
            <a:r>
              <a:rPr lang="en-US" dirty="0"/>
              <a:t> do </a:t>
            </a:r>
            <a:r>
              <a:rPr lang="en-US" dirty="0" err="1"/>
              <a:t>kontextu</a:t>
            </a:r>
            <a:r>
              <a:rPr lang="en-US" dirty="0"/>
              <a:t>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provedených</a:t>
            </a:r>
            <a:r>
              <a:rPr lang="en-US" dirty="0"/>
              <a:t> </a:t>
            </a:r>
            <a:r>
              <a:rPr lang="en-US" dirty="0" err="1"/>
              <a:t>výzkumů</a:t>
            </a:r>
            <a:endParaRPr lang="en-US" dirty="0"/>
          </a:p>
          <a:p>
            <a:pPr lvl="1"/>
            <a:r>
              <a:rPr lang="en-US" dirty="0" err="1"/>
              <a:t>vyhnout</a:t>
            </a:r>
            <a:r>
              <a:rPr lang="en-US" dirty="0"/>
              <a:t> se </a:t>
            </a:r>
            <a:r>
              <a:rPr lang="en-US" dirty="0" err="1"/>
              <a:t>nezáměrné</a:t>
            </a:r>
            <a:r>
              <a:rPr lang="en-US" dirty="0"/>
              <a:t> </a:t>
            </a:r>
            <a:r>
              <a:rPr lang="en-US" dirty="0" err="1"/>
              <a:t>replikaci</a:t>
            </a:r>
            <a:r>
              <a:rPr lang="en-US" dirty="0"/>
              <a:t> </a:t>
            </a:r>
            <a:r>
              <a:rPr lang="en-US" dirty="0" err="1"/>
              <a:t>předchozích</a:t>
            </a:r>
            <a:r>
              <a:rPr lang="en-US" dirty="0"/>
              <a:t> </a:t>
            </a:r>
            <a:r>
              <a:rPr lang="en-US" dirty="0" err="1"/>
              <a:t>studií</a:t>
            </a:r>
            <a:endParaRPr lang="en-US" dirty="0"/>
          </a:p>
          <a:p>
            <a:pPr lvl="1"/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zvolit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 a </a:t>
            </a:r>
            <a:r>
              <a:rPr lang="en-US" dirty="0" err="1"/>
              <a:t>nástroje</a:t>
            </a:r>
            <a:endParaRPr lang="en-US" dirty="0"/>
          </a:p>
          <a:p>
            <a:pPr lvl="1"/>
            <a:r>
              <a:rPr lang="en-US" dirty="0" err="1"/>
              <a:t>vztáhnout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výsledky</a:t>
            </a:r>
            <a:r>
              <a:rPr lang="en-US" dirty="0"/>
              <a:t> k </a:t>
            </a:r>
            <a:r>
              <a:rPr lang="en-US" dirty="0" err="1"/>
              <a:t>předchozím</a:t>
            </a:r>
            <a:r>
              <a:rPr lang="en-US" dirty="0"/>
              <a:t> </a:t>
            </a:r>
            <a:r>
              <a:rPr lang="en-US" dirty="0" err="1"/>
              <a:t>zjištěním</a:t>
            </a:r>
            <a:r>
              <a:rPr lang="en-US" dirty="0"/>
              <a:t> a </a:t>
            </a:r>
            <a:r>
              <a:rPr lang="en-US" dirty="0" err="1"/>
              <a:t>navrhnout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dalšího</a:t>
            </a:r>
            <a:r>
              <a:rPr lang="en-US" dirty="0"/>
              <a:t> </a:t>
            </a:r>
            <a:r>
              <a:rPr lang="en-US" dirty="0" err="1"/>
              <a:t>výzkumu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vyhledávání zdrojů – podle klíčových slov, odkazů v už vyhledaných zdrojích…</a:t>
            </a:r>
          </a:p>
          <a:p>
            <a:pPr lvl="1"/>
            <a:r>
              <a:rPr lang="en-US"/>
              <a:t>knihovny</a:t>
            </a:r>
          </a:p>
          <a:p>
            <a:pPr lvl="1"/>
            <a:r>
              <a:rPr lang="en-US"/>
              <a:t>časopisecké databáze (EBSCO, PROQUEST atd.) – vyhledávání pomocí služby Discovery(discovery.muni.cz)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dobré vymezení klíčových slov(vyhledávaných termínů)</a:t>
            </a:r>
          </a:p>
          <a:p>
            <a:r>
              <a:rPr lang="en-US"/>
              <a:t>nalezené poznatky dobře strukturovat </a:t>
            </a:r>
          </a:p>
          <a:p>
            <a:pPr lvl="1"/>
            <a:r>
              <a:rPr lang="en-US"/>
              <a:t>nejprve pro sebe (např. mentální mapa)</a:t>
            </a:r>
          </a:p>
          <a:p>
            <a:pPr lvl="1"/>
            <a:r>
              <a:rPr lang="en-US"/>
              <a:t>pak se zřetelem k účelu východisek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8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Příklad mentální mapy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11" b="2811"/>
          <a:stretch>
            <a:fillRect/>
          </a:stretch>
        </p:blipFill>
        <p:spPr>
          <a:xfrm>
            <a:off x="751417" y="2420474"/>
            <a:ext cx="7973483" cy="3845856"/>
          </a:xfrm>
        </p:spPr>
      </p:pic>
    </p:spTree>
    <p:extLst>
      <p:ext uri="{BB962C8B-B14F-4D97-AF65-F5344CB8AC3E}">
        <p14:creationId xmlns:p14="http://schemas.microsoft.com/office/powerpoint/2010/main" val="112973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určuje jak podobu východisek, tak části Metoda</a:t>
            </a:r>
          </a:p>
          <a:p>
            <a:r>
              <a:rPr lang="en-US"/>
              <a:t>postupně zpřesňována</a:t>
            </a:r>
          </a:p>
          <a:p>
            <a:r>
              <a:rPr lang="en-US"/>
              <a:t>ve formě otázek nebo deklarace cíle</a:t>
            </a:r>
          </a:p>
          <a:p>
            <a:r>
              <a:rPr lang="en-US"/>
              <a:t>volba výzkumné otázky </a:t>
            </a:r>
          </a:p>
          <a:p>
            <a:pPr lvl="1"/>
            <a:r>
              <a:rPr lang="en-US"/>
              <a:t>nevolit již jasně odpovězené (ani pro DP)</a:t>
            </a:r>
          </a:p>
          <a:p>
            <a:pPr lvl="1"/>
            <a:r>
              <a:rPr lang="en-US"/>
              <a:t>jednodušší je volba v rámci aktuálně zkoumaného tématu – hodně zdrojů, přehledové studie</a:t>
            </a:r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929</TotalTime>
  <Words>901</Words>
  <Application>Microsoft Macintosh PowerPoint</Application>
  <PresentationFormat>Předvádění na obrazovce (4:3)</PresentationFormat>
  <Paragraphs>146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Calibri</vt:lpstr>
      <vt:lpstr>Century Gothic</vt:lpstr>
      <vt:lpstr>Wingdings 2</vt:lpstr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Proč a jak východiska zpracovat?</vt:lpstr>
      <vt:lpstr>Jak východiska zpracovat?</vt:lpstr>
      <vt:lpstr>Příklad mentální mapy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Časový plán, rozpočet</vt:lpstr>
      <vt:lpstr>Seznam zdrojů</vt:lpstr>
      <vt:lpstr>Přílohy</vt:lpstr>
      <vt:lpstr>Časté chyby v projektu</vt:lpstr>
      <vt:lpstr>Projekt kvantitativního výzkumu ke kolokviu z Metodologie psychologie I</vt:lpstr>
      <vt:lpstr>Kritéria hodnocení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Helena Klimusová</cp:lastModifiedBy>
  <cp:revision>60</cp:revision>
  <dcterms:created xsi:type="dcterms:W3CDTF">2012-12-02T21:55:30Z</dcterms:created>
  <dcterms:modified xsi:type="dcterms:W3CDTF">2021-03-21T18:00:57Z</dcterms:modified>
</cp:coreProperties>
</file>