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4" r:id="rId3"/>
    <p:sldId id="285" r:id="rId4"/>
    <p:sldId id="286" r:id="rId5"/>
    <p:sldId id="289" r:id="rId6"/>
    <p:sldId id="287" r:id="rId7"/>
    <p:sldId id="288" r:id="rId8"/>
    <p:sldId id="259" r:id="rId9"/>
    <p:sldId id="266" r:id="rId10"/>
    <p:sldId id="268" r:id="rId11"/>
    <p:sldId id="277" r:id="rId12"/>
    <p:sldId id="271" r:id="rId13"/>
    <p:sldId id="272" r:id="rId14"/>
    <p:sldId id="274" r:id="rId15"/>
    <p:sldId id="279" r:id="rId16"/>
    <p:sldId id="280" r:id="rId17"/>
    <p:sldId id="281" r:id="rId18"/>
    <p:sldId id="28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1EFA6-B64C-2543-A67F-70CEB21B81D8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A5446-B292-C542-9F89-B0FF1EC0D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117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Etika v psychologii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dirty="0" smtClean="0"/>
              <a:t>úvod – cíle předmětu, požadavky</a:t>
            </a:r>
          </a:p>
          <a:p>
            <a:r>
              <a:rPr lang="cs-CZ" dirty="0" smtClean="0"/>
              <a:t>základní principy etiky v psychologii</a:t>
            </a:r>
          </a:p>
          <a:p>
            <a:r>
              <a:rPr lang="cs-CZ" dirty="0" smtClean="0"/>
              <a:t>vznik etických problémů a dilemat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co je pro vás nejdůležitější zásadou? pořadí těchto principů?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může i psycholog, který např. není přirozeně laskavý a soucitný, tyto zásady dodržovat?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etický problém vs dilema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cs-CZ" b="1" smtClean="0">
                <a:latin typeface="Bookman Old Style" panose="02050604050505020204" pitchFamily="18" charset="0"/>
              </a:rPr>
              <a:t>etický problém </a:t>
            </a:r>
            <a:r>
              <a:rPr lang="cs-CZ" smtClean="0">
                <a:latin typeface="Bookman Old Style" panose="02050604050505020204" pitchFamily="18" charset="0"/>
              </a:rPr>
              <a:t>– složitá situace, která vyžaduje řešení a morální rozhodování; </a:t>
            </a:r>
            <a:br>
              <a:rPr lang="cs-CZ" smtClean="0">
                <a:latin typeface="Bookman Old Style" panose="02050604050505020204" pitchFamily="18" charset="0"/>
              </a:rPr>
            </a:br>
            <a:r>
              <a:rPr lang="cs-CZ" smtClean="0">
                <a:latin typeface="Bookman Old Style" panose="02050604050505020204" pitchFamily="18" charset="0"/>
              </a:rPr>
              <a:t>je zřejmé, jaké je správné řešení, ale </a:t>
            </a:r>
            <a:br>
              <a:rPr lang="cs-CZ" smtClean="0">
                <a:latin typeface="Bookman Old Style" panose="02050604050505020204" pitchFamily="18" charset="0"/>
              </a:rPr>
            </a:br>
            <a:r>
              <a:rPr lang="cs-CZ" smtClean="0">
                <a:latin typeface="Bookman Old Style" panose="02050604050505020204" pitchFamily="18" charset="0"/>
              </a:rPr>
              <a:t>z nějakého důvodu (osobní hodnoty, kontext atd.) je obtížné se rozhodnout</a:t>
            </a:r>
          </a:p>
          <a:p>
            <a:pPr>
              <a:spcBef>
                <a:spcPts val="600"/>
              </a:spcBef>
            </a:pPr>
            <a:r>
              <a:rPr lang="cs-CZ" b="1" smtClean="0">
                <a:latin typeface="Bookman Old Style" panose="02050604050505020204" pitchFamily="18" charset="0"/>
              </a:rPr>
              <a:t>etické dilema </a:t>
            </a:r>
            <a:r>
              <a:rPr lang="cs-CZ" smtClean="0">
                <a:latin typeface="Bookman Old Style" panose="02050604050505020204" pitchFamily="18" charset="0"/>
              </a:rPr>
              <a:t>– volba mezi dvěma nevhodnými, nechtěnými možnostmi; konflikt morálních principů; není zřejmé, která volba bude lepší, správná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jak vznikají?</a:t>
            </a:r>
          </a:p>
          <a:p>
            <a:r>
              <a:rPr lang="cs-CZ" smtClean="0"/>
              <a:t>kdo se chová neeticky?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smtClean="0">
                <a:latin typeface="Bookman Old Style" panose="02050604050505020204" pitchFamily="18" charset="0"/>
              </a:rPr>
              <a:t>neznalost</a:t>
            </a:r>
            <a:r>
              <a:rPr lang="cs-CZ" smtClean="0">
                <a:latin typeface="Bookman Old Style" panose="02050604050505020204" pitchFamily="18" charset="0"/>
              </a:rPr>
              <a:t> etických zásad</a:t>
            </a:r>
          </a:p>
          <a:p>
            <a:r>
              <a:rPr lang="cs-CZ" smtClean="0">
                <a:latin typeface="Bookman Old Style" panose="02050604050505020204" pitchFamily="18" charset="0"/>
              </a:rPr>
              <a:t>činnost mimo oblast své </a:t>
            </a:r>
            <a:r>
              <a:rPr lang="cs-CZ" b="1" smtClean="0">
                <a:latin typeface="Bookman Old Style" panose="02050604050505020204" pitchFamily="18" charset="0"/>
              </a:rPr>
              <a:t>kompetence</a:t>
            </a:r>
          </a:p>
          <a:p>
            <a:r>
              <a:rPr lang="cs-CZ" b="1" smtClean="0">
                <a:latin typeface="Bookman Old Style" panose="02050604050505020204" pitchFamily="18" charset="0"/>
              </a:rPr>
              <a:t>necitlivost</a:t>
            </a:r>
            <a:r>
              <a:rPr lang="cs-CZ" smtClean="0">
                <a:latin typeface="Bookman Old Style" panose="02050604050505020204" pitchFamily="18" charset="0"/>
              </a:rPr>
              <a:t> vůči potřebám klientů nebo dynamice situace</a:t>
            </a:r>
          </a:p>
          <a:p>
            <a:r>
              <a:rPr lang="cs-CZ" b="1" smtClean="0">
                <a:latin typeface="Bookman Old Style" panose="02050604050505020204" pitchFamily="18" charset="0"/>
              </a:rPr>
              <a:t>využívání</a:t>
            </a:r>
            <a:r>
              <a:rPr lang="cs-CZ" smtClean="0">
                <a:latin typeface="Bookman Old Style" panose="02050604050505020204" pitchFamily="18" charset="0"/>
              </a:rPr>
              <a:t> klientů </a:t>
            </a:r>
          </a:p>
          <a:p>
            <a:r>
              <a:rPr lang="cs-CZ" b="1" smtClean="0">
                <a:latin typeface="Bookman Old Style" panose="02050604050505020204" pitchFamily="18" charset="0"/>
              </a:rPr>
              <a:t>nezodpovědnost</a:t>
            </a:r>
            <a:r>
              <a:rPr lang="cs-CZ" smtClean="0">
                <a:latin typeface="Bookman Old Style" panose="02050604050505020204" pitchFamily="18" charset="0"/>
              </a:rPr>
              <a:t>, nedbalost</a:t>
            </a:r>
          </a:p>
          <a:p>
            <a:r>
              <a:rPr lang="cs-CZ" smtClean="0">
                <a:latin typeface="Bookman Old Style" panose="02050604050505020204" pitchFamily="18" charset="0"/>
              </a:rPr>
              <a:t>hledání </a:t>
            </a:r>
            <a:r>
              <a:rPr lang="cs-CZ" b="1" smtClean="0">
                <a:latin typeface="Bookman Old Style" panose="02050604050505020204" pitchFamily="18" charset="0"/>
              </a:rPr>
              <a:t>odplaty</a:t>
            </a:r>
            <a:r>
              <a:rPr lang="cs-CZ" smtClean="0">
                <a:latin typeface="Bookman Old Style" panose="02050604050505020204" pitchFamily="18" charset="0"/>
              </a:rPr>
              <a:t> za domnělé křivdy</a:t>
            </a:r>
          </a:p>
          <a:p>
            <a:r>
              <a:rPr lang="cs-CZ" b="1" smtClean="0">
                <a:latin typeface="Bookman Old Style" panose="02050604050505020204" pitchFamily="18" charset="0"/>
              </a:rPr>
              <a:t>strach</a:t>
            </a:r>
          </a:p>
          <a:p>
            <a:r>
              <a:rPr lang="cs-CZ" smtClean="0">
                <a:latin typeface="Bookman Old Style" panose="02050604050505020204" pitchFamily="18" charset="0"/>
              </a:rPr>
              <a:t>výjimečné „</a:t>
            </a:r>
            <a:r>
              <a:rPr lang="cs-CZ" b="1" smtClean="0">
                <a:latin typeface="Bookman Old Style" panose="02050604050505020204" pitchFamily="18" charset="0"/>
              </a:rPr>
              <a:t>uklouznutí</a:t>
            </a:r>
            <a:r>
              <a:rPr lang="cs-CZ" smtClean="0">
                <a:latin typeface="Bookman Old Style" panose="02050604050505020204" pitchFamily="18" charset="0"/>
              </a:rPr>
              <a:t>“ </a:t>
            </a:r>
          </a:p>
          <a:p>
            <a:r>
              <a:rPr lang="cs-CZ" b="1" smtClean="0">
                <a:latin typeface="Bookman Old Style" panose="02050604050505020204" pitchFamily="18" charset="0"/>
              </a:rPr>
              <a:t>racionalizace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sz="2800" smtClean="0"/>
              <a:t>(podle Pope, Vasquez, 1999)</a:t>
            </a:r>
          </a:p>
          <a:p>
            <a:r>
              <a:rPr lang="cs-CZ" smtClean="0"/>
              <a:t>není to neetické, pokud </a:t>
            </a:r>
            <a:r>
              <a:rPr lang="cs-CZ" b="1" smtClean="0"/>
              <a:t>nemluvíme</a:t>
            </a:r>
            <a:r>
              <a:rPr lang="cs-CZ" smtClean="0"/>
              <a:t> o etice</a:t>
            </a:r>
          </a:p>
          <a:p>
            <a:r>
              <a:rPr lang="cs-CZ" smtClean="0"/>
              <a:t>není to neetické, pokud </a:t>
            </a:r>
            <a:r>
              <a:rPr lang="cs-CZ" b="1" smtClean="0"/>
              <a:t>neznáme</a:t>
            </a:r>
            <a:r>
              <a:rPr lang="cs-CZ" smtClean="0"/>
              <a:t> zákon, etickou zásadu nebo kodex, který to zakazuje</a:t>
            </a:r>
          </a:p>
          <a:p>
            <a:r>
              <a:rPr lang="cs-CZ" smtClean="0"/>
              <a:t>není to neetické, pokud to </a:t>
            </a:r>
            <a:r>
              <a:rPr lang="cs-CZ" b="1" smtClean="0"/>
              <a:t>kolegové</a:t>
            </a:r>
            <a:r>
              <a:rPr lang="cs-CZ" smtClean="0"/>
              <a:t> dělají taky</a:t>
            </a:r>
          </a:p>
          <a:p>
            <a:r>
              <a:rPr lang="cs-CZ" smtClean="0"/>
              <a:t>není to neetické, pokud si </a:t>
            </a:r>
            <a:r>
              <a:rPr lang="cs-CZ" b="1" smtClean="0"/>
              <a:t>nikdo</a:t>
            </a:r>
            <a:r>
              <a:rPr lang="cs-CZ" smtClean="0"/>
              <a:t> </a:t>
            </a:r>
            <a:r>
              <a:rPr lang="cs-CZ" b="1" smtClean="0"/>
              <a:t>nestěžoval</a:t>
            </a:r>
          </a:p>
          <a:p>
            <a:r>
              <a:rPr lang="cs-CZ" smtClean="0"/>
              <a:t>není to neetické, pokud si to </a:t>
            </a:r>
            <a:r>
              <a:rPr lang="cs-CZ" b="1" smtClean="0"/>
              <a:t>klient přál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není to neetické, pokud </a:t>
            </a:r>
            <a:r>
              <a:rPr lang="cs-CZ" b="1" smtClean="0"/>
              <a:t>za to může klient</a:t>
            </a:r>
          </a:p>
          <a:p>
            <a:r>
              <a:rPr lang="cs-CZ" smtClean="0"/>
              <a:t>není to neetické, pokud jste se ten den </a:t>
            </a:r>
            <a:r>
              <a:rPr lang="cs-CZ" b="1" smtClean="0"/>
              <a:t>necítil úplně ve své kůži</a:t>
            </a:r>
          </a:p>
          <a:p>
            <a:r>
              <a:rPr lang="cs-CZ" smtClean="0"/>
              <a:t>není to neetické, pokud vám někdo řekl, že jedna </a:t>
            </a:r>
            <a:r>
              <a:rPr lang="cs-CZ" b="1" smtClean="0"/>
              <a:t>etická komise </a:t>
            </a:r>
            <a:r>
              <a:rPr lang="cs-CZ" smtClean="0"/>
              <a:t>kdesi a kdysi řekla, že to je v pořádku</a:t>
            </a:r>
          </a:p>
          <a:p>
            <a:r>
              <a:rPr lang="cs-CZ" smtClean="0"/>
              <a:t>není to neetické, pokud víte, že zákony a etické kodexy píšou lidé, kteří nemají tušení, jak </a:t>
            </a:r>
            <a:r>
              <a:rPr lang="cs-CZ" b="1" smtClean="0"/>
              <a:t>tvrdá je realita </a:t>
            </a:r>
            <a:r>
              <a:rPr lang="cs-CZ" smtClean="0"/>
              <a:t>psychologické praxe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mtClean="0"/>
              <a:t>není to neetické, pokud jsou </a:t>
            </a:r>
            <a:r>
              <a:rPr lang="cs-CZ" b="1" smtClean="0"/>
              <a:t>lidé z etických komisí</a:t>
            </a:r>
            <a:r>
              <a:rPr lang="cs-CZ" smtClean="0"/>
              <a:t> nebo z vedení vaší instituce sami nepoctiví, hloupí, extremističtí, zcela jiní než vy, nebo se proti vám spikli</a:t>
            </a:r>
          </a:p>
          <a:p>
            <a:pPr lvl="0"/>
            <a:r>
              <a:rPr lang="cs-CZ" smtClean="0"/>
              <a:t>není to neetické, pokud je to </a:t>
            </a:r>
            <a:r>
              <a:rPr lang="cs-CZ" b="1" smtClean="0"/>
              <a:t>pohodlnější</a:t>
            </a:r>
            <a:r>
              <a:rPr lang="cs-CZ" smtClean="0"/>
              <a:t> než to dělat jiným způsobem</a:t>
            </a:r>
          </a:p>
          <a:p>
            <a:pPr lvl="0"/>
            <a:r>
              <a:rPr lang="cs-CZ" smtClean="0"/>
              <a:t>není to neetické, pokud na to </a:t>
            </a:r>
            <a:r>
              <a:rPr lang="cs-CZ" b="1" smtClean="0"/>
              <a:t>nikdo</a:t>
            </a:r>
            <a:r>
              <a:rPr lang="cs-CZ" smtClean="0"/>
              <a:t> </a:t>
            </a:r>
            <a:r>
              <a:rPr lang="cs-CZ" b="1" smtClean="0"/>
              <a:t>nepřijde</a:t>
            </a:r>
            <a:r>
              <a:rPr lang="cs-CZ" smtClean="0"/>
              <a:t> – nebo když přijde, tak z toho nejspíš </a:t>
            </a:r>
            <a:r>
              <a:rPr lang="cs-CZ" b="1" smtClean="0"/>
              <a:t>nic</a:t>
            </a:r>
            <a:r>
              <a:rPr lang="cs-CZ" smtClean="0"/>
              <a:t> </a:t>
            </a:r>
            <a:r>
              <a:rPr lang="cs-CZ" b="1" smtClean="0"/>
              <a:t>nebude dělat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to neetické, pokud dodržujete </a:t>
            </a:r>
            <a:r>
              <a:rPr lang="cs-CZ" b="1" smtClean="0"/>
              <a:t>ostatní etické zásady </a:t>
            </a:r>
          </a:p>
          <a:p>
            <a:pPr lvl="0"/>
            <a:r>
              <a:rPr lang="cs-CZ" smtClean="0"/>
              <a:t>není to neetické, pokud nemáte v </a:t>
            </a:r>
            <a:r>
              <a:rPr lang="cs-CZ" b="1" smtClean="0"/>
              <a:t>úmyslu</a:t>
            </a:r>
            <a:r>
              <a:rPr lang="cs-CZ" smtClean="0"/>
              <a:t> nikomu </a:t>
            </a:r>
            <a:r>
              <a:rPr lang="cs-CZ" b="1" smtClean="0"/>
              <a:t>ublížit</a:t>
            </a:r>
          </a:p>
          <a:p>
            <a:r>
              <a:rPr lang="cs-CZ" smtClean="0"/>
              <a:t>není to neetické, pokud </a:t>
            </a:r>
            <a:r>
              <a:rPr lang="cs-CZ" b="1" smtClean="0"/>
              <a:t>nikdo nedokáže</a:t>
            </a:r>
            <a:r>
              <a:rPr lang="cs-CZ" smtClean="0"/>
              <a:t>, že přesně to, co jste udělali, bylo jedinou příčinou poškození klienta </a:t>
            </a:r>
          </a:p>
          <a:p>
            <a:pPr lvl="0"/>
            <a:r>
              <a:rPr lang="cs-CZ" smtClean="0"/>
              <a:t>není to neetické, pokud se to nechystáte udělat </a:t>
            </a:r>
            <a:r>
              <a:rPr lang="cs-CZ" b="1" smtClean="0"/>
              <a:t>více než jednou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to neetické, pokud to vede k </a:t>
            </a:r>
            <a:r>
              <a:rPr lang="cs-CZ" b="1" smtClean="0"/>
              <a:t>vyššímu příjmu </a:t>
            </a:r>
            <a:r>
              <a:rPr lang="cs-CZ" smtClean="0"/>
              <a:t>nebo větší </a:t>
            </a:r>
            <a:r>
              <a:rPr lang="cs-CZ" b="1" smtClean="0"/>
              <a:t>prestiži</a:t>
            </a:r>
          </a:p>
          <a:p>
            <a:pPr lvl="0"/>
            <a:r>
              <a:rPr lang="cs-CZ" smtClean="0"/>
              <a:t>není to neetické, pokud vám to </a:t>
            </a:r>
            <a:r>
              <a:rPr lang="cs-CZ" b="1" smtClean="0"/>
              <a:t>nikdo nedokáže</a:t>
            </a:r>
          </a:p>
          <a:p>
            <a:pPr lvl="0"/>
            <a:r>
              <a:rPr lang="cs-CZ" smtClean="0"/>
              <a:t>není to neetické, pokud jste </a:t>
            </a:r>
            <a:r>
              <a:rPr lang="cs-CZ" b="1" smtClean="0"/>
              <a:t>důležitým člověkem </a:t>
            </a:r>
          </a:p>
          <a:p>
            <a:r>
              <a:rPr lang="cs-CZ" smtClean="0"/>
              <a:t>není to neetické, pokud jste příliš </a:t>
            </a:r>
            <a:r>
              <a:rPr lang="cs-CZ" b="1" smtClean="0"/>
              <a:t>zaneprázdnění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Cíle</a:t>
            </a:r>
            <a:r>
              <a:rPr lang="en-US"/>
              <a:t> předmětu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cs-CZ" sz="1600">
                <a:latin typeface="Bookman Old Style" panose="02050604050505020204" pitchFamily="18" charset="0"/>
              </a:rPr>
              <a:t>seznámit se s </a:t>
            </a:r>
            <a:r>
              <a:rPr lang="cs-CZ" sz="1600" b="1">
                <a:latin typeface="Bookman Old Style" panose="02050604050505020204" pitchFamily="18" charset="0"/>
              </a:rPr>
              <a:t>etickými problémy a dilematy v různých oblastech praxe</a:t>
            </a:r>
          </a:p>
          <a:p>
            <a:pPr>
              <a:lnSpc>
                <a:spcPct val="170000"/>
              </a:lnSpc>
            </a:pPr>
            <a:r>
              <a:rPr lang="cs-CZ" sz="1600">
                <a:latin typeface="Bookman Old Style" panose="02050604050505020204" pitchFamily="18" charset="0"/>
              </a:rPr>
              <a:t>zvýšit </a:t>
            </a:r>
            <a:r>
              <a:rPr lang="cs-CZ" sz="1600" b="1">
                <a:latin typeface="Bookman Old Style" panose="02050604050505020204" pitchFamily="18" charset="0"/>
              </a:rPr>
              <a:t>vnímavost k etickým otázkám </a:t>
            </a:r>
          </a:p>
          <a:p>
            <a:pPr>
              <a:lnSpc>
                <a:spcPct val="170000"/>
              </a:lnSpc>
            </a:pPr>
            <a:r>
              <a:rPr lang="cs-CZ" sz="1600">
                <a:latin typeface="Bookman Old Style" panose="02050604050505020204" pitchFamily="18" charset="0"/>
              </a:rPr>
              <a:t>seznámit se s </a:t>
            </a:r>
            <a:r>
              <a:rPr lang="cs-CZ" sz="1600" b="1">
                <a:latin typeface="Bookman Old Style" panose="02050604050505020204" pitchFamily="18" charset="0"/>
              </a:rPr>
              <a:t>etickými profesními standardy </a:t>
            </a:r>
            <a:r>
              <a:rPr lang="cs-CZ" sz="1600">
                <a:latin typeface="Bookman Old Style" panose="02050604050505020204" pitchFamily="18" charset="0"/>
              </a:rPr>
              <a:t>a naučit se vzniku etických problémů předcházet</a:t>
            </a:r>
          </a:p>
          <a:p>
            <a:pPr>
              <a:lnSpc>
                <a:spcPct val="170000"/>
              </a:lnSpc>
            </a:pPr>
            <a:r>
              <a:rPr lang="cs-CZ" sz="1600" smtClean="0">
                <a:latin typeface="Bookman Old Style" panose="02050604050505020204" pitchFamily="18" charset="0"/>
              </a:rPr>
              <a:t>porozumět </a:t>
            </a:r>
            <a:r>
              <a:rPr lang="cs-CZ" sz="1600" b="1">
                <a:latin typeface="Bookman Old Style" panose="02050604050505020204" pitchFamily="18" charset="0"/>
              </a:rPr>
              <a:t>modelům etického rozhodování </a:t>
            </a:r>
          </a:p>
          <a:p>
            <a:pPr>
              <a:lnSpc>
                <a:spcPct val="170000"/>
              </a:lnSpc>
            </a:pPr>
            <a:r>
              <a:rPr lang="cs-CZ" sz="1600">
                <a:latin typeface="Bookman Old Style" panose="02050604050505020204" pitchFamily="18" charset="0"/>
              </a:rPr>
              <a:t>rozvíjet poznání </a:t>
            </a:r>
            <a:r>
              <a:rPr lang="cs-CZ" sz="1600" b="1">
                <a:latin typeface="Bookman Old Style" panose="02050604050505020204" pitchFamily="18" charset="0"/>
              </a:rPr>
              <a:t>vlastních hodnot </a:t>
            </a:r>
            <a:r>
              <a:rPr lang="cs-CZ" sz="1600">
                <a:latin typeface="Bookman Old Style" panose="02050604050505020204" pitchFamily="18" charset="0"/>
              </a:rPr>
              <a:t>a schopnost činit </a:t>
            </a:r>
            <a:r>
              <a:rPr lang="cs-CZ" sz="1600" b="1">
                <a:latin typeface="Bookman Old Style" panose="02050604050505020204" pitchFamily="18" charset="0"/>
              </a:rPr>
              <a:t>odůvodněná rozhodnutí </a:t>
            </a:r>
            <a:r>
              <a:rPr lang="cs-CZ" sz="1600">
                <a:latin typeface="Bookman Old Style" panose="02050604050505020204" pitchFamily="18" charset="0"/>
              </a:rPr>
              <a:t>při etickém rozhodování</a:t>
            </a:r>
          </a:p>
          <a:p>
            <a:pPr>
              <a:lnSpc>
                <a:spcPct val="170000"/>
              </a:lnSpc>
            </a:pPr>
            <a:r>
              <a:rPr lang="cs-CZ" sz="1600" smtClean="0">
                <a:latin typeface="Bookman Old Style" panose="02050604050505020204" pitchFamily="18" charset="0"/>
              </a:rPr>
              <a:t>rozvíjet </a:t>
            </a:r>
            <a:r>
              <a:rPr lang="cs-CZ" sz="1600">
                <a:latin typeface="Bookman Old Style" panose="02050604050505020204" pitchFamily="18" charset="0"/>
              </a:rPr>
              <a:t>schopnost </a:t>
            </a:r>
            <a:r>
              <a:rPr lang="cs-CZ" sz="1600" b="1">
                <a:latin typeface="Bookman Old Style" panose="02050604050505020204" pitchFamily="18" charset="0"/>
              </a:rPr>
              <a:t>kriticky uvažovat </a:t>
            </a:r>
            <a:r>
              <a:rPr lang="cs-CZ" sz="1600">
                <a:latin typeface="Bookman Old Style" panose="02050604050505020204" pitchFamily="18" charset="0"/>
              </a:rPr>
              <a:t>o etických otázkách v psychologii </a:t>
            </a:r>
          </a:p>
          <a:p>
            <a:pPr>
              <a:lnSpc>
                <a:spcPct val="170000"/>
              </a:lnSpc>
            </a:pPr>
            <a:r>
              <a:rPr lang="cs-CZ" sz="1600">
                <a:latin typeface="Bookman Old Style" panose="02050604050505020204" pitchFamily="18" charset="0"/>
              </a:rPr>
              <a:t>rozvíjet </a:t>
            </a:r>
            <a:r>
              <a:rPr lang="cs-CZ" sz="1600" b="1">
                <a:latin typeface="Bookman Old Style" panose="02050604050505020204" pitchFamily="18" charset="0"/>
              </a:rPr>
              <a:t>etické chování </a:t>
            </a:r>
            <a:r>
              <a:rPr lang="cs-CZ" sz="1600">
                <a:latin typeface="Bookman Old Style" panose="02050604050505020204" pitchFamily="18" charset="0"/>
              </a:rPr>
              <a:t>v psychologické praxi a výzkumu</a:t>
            </a:r>
            <a:br>
              <a:rPr lang="cs-CZ" sz="1600">
                <a:latin typeface="Bookman Old Style" panose="02050604050505020204" pitchFamily="18" charset="0"/>
              </a:rPr>
            </a:br>
            <a:endParaRPr lang="en-US" sz="16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34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1" smtClean="0"/>
              <a:t>Osnova</a:t>
            </a:r>
            <a:endParaRPr lang="cs-CZ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6536"/>
            <a:ext cx="8229600" cy="512880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Úvod: význam a uplatnění etiky v~psychologii; základní koncepty etiky; etické diskurzy a dimenze; etické problémy a jejich vznik/původ, etická dilemata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Vybrané etické teorie: konsekvenční, deontologické, společensky/charakterově založené teorie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Etické uvažování a rozhodování, řešení etických problémů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Možnosti regulace psychologické činnosti: zákony a vyhlášky, profesní etické kodexy, etické komise, možné preventivní prostředky a sankce, situace v ČR a zahraničí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Oznamovací povinnost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Etika v krizové intervenci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Etika v psychodiagnostice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Etika v klinické psychologii a psychoterapii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Etika v poradenské psychologii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Etika v psychologickém výzkumu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Etika psychologa v médiích</a:t>
            </a:r>
            <a:endParaRPr lang="cs-CZ" sz="1400" noProof="1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08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Literatura - povinná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81119" r="-81119"/>
          <a:stretch>
            <a:fillRect/>
          </a:stretch>
        </p:blipFill>
        <p:spPr>
          <a:xfrm>
            <a:off x="2915817" y="1844824"/>
            <a:ext cx="7659054" cy="4327693"/>
          </a:xfrm>
        </p:spPr>
      </p:pic>
      <p:pic>
        <p:nvPicPr>
          <p:cNvPr id="3" name="Picture 2" descr="evr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44273"/>
            <a:ext cx="3096344" cy="458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2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Literatura - doporučená</a:t>
            </a:r>
          </a:p>
        </p:txBody>
      </p:sp>
      <p:pic>
        <p:nvPicPr>
          <p:cNvPr id="10" name="Picture 9" descr="kopriv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3185086" cy="4581128"/>
          </a:xfrm>
          <a:prstGeom prst="rect">
            <a:avLst/>
          </a:prstGeom>
        </p:spPr>
      </p:pic>
      <p:pic>
        <p:nvPicPr>
          <p:cNvPr id="11" name="Picture 10" descr="pomahaji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72816"/>
            <a:ext cx="2794000" cy="44196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2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noProof="1" smtClean="0">
                <a:latin typeface="Bookman Old Style" panose="02050604050505020204" pitchFamily="18" charset="0"/>
              </a:rPr>
              <a:t>Podmínkou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úspěšného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ukončení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předmětu</a:t>
            </a:r>
            <a:r>
              <a:rPr lang="en-US" dirty="0">
                <a:latin typeface="Bookman Old Style" panose="02050604050505020204" pitchFamily="18" charset="0"/>
              </a:rPr>
              <a:t> je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ookman Old Style" panose="02050604050505020204" pitchFamily="18" charset="0"/>
              </a:rPr>
              <a:t>1) </a:t>
            </a:r>
            <a:r>
              <a:rPr lang="en-US" b="1" dirty="0" err="1" smtClean="0">
                <a:latin typeface="Bookman Old Style" panose="02050604050505020204" pitchFamily="18" charset="0"/>
              </a:rPr>
              <a:t>aktivní</a:t>
            </a:r>
            <a:r>
              <a:rPr lang="en-US" b="1" dirty="0" smtClean="0">
                <a:latin typeface="Bookman Old Style" panose="02050604050505020204" pitchFamily="18" charset="0"/>
              </a:rPr>
              <a:t> </a:t>
            </a:r>
            <a:r>
              <a:rPr lang="en-US" b="1" dirty="0" err="1">
                <a:latin typeface="Bookman Old Style" panose="02050604050505020204" pitchFamily="18" charset="0"/>
              </a:rPr>
              <a:t>účast</a:t>
            </a:r>
            <a:r>
              <a:rPr lang="en-US" b="1" dirty="0">
                <a:latin typeface="Bookman Old Style" panose="02050604050505020204" pitchFamily="18" charset="0"/>
              </a:rPr>
              <a:t> </a:t>
            </a:r>
            <a:r>
              <a:rPr lang="en-US" b="1" dirty="0" err="1">
                <a:latin typeface="Bookman Old Style" panose="02050604050505020204" pitchFamily="18" charset="0"/>
              </a:rPr>
              <a:t>na</a:t>
            </a:r>
            <a:r>
              <a:rPr lang="en-US" b="1" dirty="0">
                <a:latin typeface="Bookman Old Style" panose="02050604050505020204" pitchFamily="18" charset="0"/>
              </a:rPr>
              <a:t> </a:t>
            </a:r>
            <a:r>
              <a:rPr lang="en-US" b="1" dirty="0" err="1" smtClean="0">
                <a:latin typeface="Bookman Old Style" panose="02050604050505020204" pitchFamily="18" charset="0"/>
              </a:rPr>
              <a:t>semináři</a:t>
            </a:r>
            <a:r>
              <a:rPr lang="en-US" b="1" dirty="0" smtClean="0">
                <a:latin typeface="Bookman Old Style" panose="02050604050505020204" pitchFamily="18" charset="0"/>
              </a:rPr>
              <a:t> </a:t>
            </a:r>
            <a:r>
              <a:rPr lang="en-US" dirty="0" smtClean="0">
                <a:latin typeface="Bookman Old Style" panose="02050604050505020204" pitchFamily="18" charset="0"/>
              </a:rPr>
              <a:t>(</a:t>
            </a:r>
            <a:r>
              <a:rPr lang="en-US" dirty="0" err="1" smtClean="0">
                <a:latin typeface="Bookman Old Style" panose="02050604050505020204" pitchFamily="18" charset="0"/>
              </a:rPr>
              <a:t>duben</a:t>
            </a:r>
            <a:r>
              <a:rPr lang="en-US" dirty="0" smtClean="0">
                <a:latin typeface="Bookman Old Style" panose="02050604050505020204" pitchFamily="18" charset="0"/>
              </a:rPr>
              <a:t>) + </a:t>
            </a:r>
            <a:r>
              <a:rPr lang="en-US" dirty="0" err="1" smtClean="0">
                <a:latin typeface="Bookman Old Style" panose="02050604050505020204" pitchFamily="18" charset="0"/>
              </a:rPr>
              <a:t>plnění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průběžných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úkolů</a:t>
            </a:r>
            <a:endParaRPr lang="en-US" dirty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Bookman Old Style" panose="02050604050505020204" pitchFamily="18" charset="0"/>
              </a:rPr>
              <a:t>2) </a:t>
            </a:r>
            <a:r>
              <a:rPr lang="en-US" b="1" dirty="0" err="1">
                <a:latin typeface="Bookman Old Style" panose="02050604050505020204" pitchFamily="18" charset="0"/>
              </a:rPr>
              <a:t>domácí</a:t>
            </a:r>
            <a:r>
              <a:rPr lang="en-US" b="1" dirty="0">
                <a:latin typeface="Bookman Old Style" panose="02050604050505020204" pitchFamily="18" charset="0"/>
              </a:rPr>
              <a:t> </a:t>
            </a:r>
            <a:r>
              <a:rPr lang="en-US" b="1" dirty="0" err="1">
                <a:latin typeface="Bookman Old Style" panose="02050604050505020204" pitchFamily="18" charset="0"/>
              </a:rPr>
              <a:t>seminární</a:t>
            </a:r>
            <a:r>
              <a:rPr lang="en-US" b="1" dirty="0">
                <a:latin typeface="Bookman Old Style" panose="02050604050505020204" pitchFamily="18" charset="0"/>
              </a:rPr>
              <a:t> </a:t>
            </a:r>
            <a:r>
              <a:rPr lang="en-US" b="1" dirty="0" err="1">
                <a:latin typeface="Bookman Old Style" panose="02050604050505020204" pitchFamily="18" charset="0"/>
              </a:rPr>
              <a:t>práce</a:t>
            </a:r>
            <a:endParaRPr lang="en-US" b="1" dirty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Bookman Old Style" panose="02050604050505020204" pitchFamily="18" charset="0"/>
              </a:rPr>
              <a:t>3) 75 % </a:t>
            </a:r>
            <a:r>
              <a:rPr lang="en-US" dirty="0" err="1">
                <a:latin typeface="Bookman Old Style" panose="02050604050505020204" pitchFamily="18" charset="0"/>
              </a:rPr>
              <a:t>bodů</a:t>
            </a:r>
            <a:r>
              <a:rPr lang="en-US" dirty="0">
                <a:latin typeface="Bookman Old Style" panose="02050604050505020204" pitchFamily="18" charset="0"/>
              </a:rPr>
              <a:t> v </a:t>
            </a:r>
            <a:r>
              <a:rPr lang="en-US" b="1" dirty="0" err="1">
                <a:latin typeface="Bookman Old Style" panose="02050604050505020204" pitchFamily="18" charset="0"/>
              </a:rPr>
              <a:t>závěrečném</a:t>
            </a:r>
            <a:r>
              <a:rPr lang="en-US" b="1" dirty="0">
                <a:latin typeface="Bookman Old Style" panose="02050604050505020204" pitchFamily="18" charset="0"/>
              </a:rPr>
              <a:t> </a:t>
            </a:r>
            <a:r>
              <a:rPr lang="en-US" b="1" dirty="0" err="1">
                <a:latin typeface="Bookman Old Style" panose="02050604050505020204" pitchFamily="18" charset="0"/>
              </a:rPr>
              <a:t>písemném</a:t>
            </a:r>
            <a:r>
              <a:rPr lang="en-US" b="1" dirty="0">
                <a:latin typeface="Bookman Old Style" panose="02050604050505020204" pitchFamily="18" charset="0"/>
              </a:rPr>
              <a:t> </a:t>
            </a:r>
            <a:r>
              <a:rPr lang="en-US" b="1" dirty="0" err="1">
                <a:latin typeface="Bookman Old Style" panose="02050604050505020204" pitchFamily="18" charset="0"/>
              </a:rPr>
              <a:t>testu</a:t>
            </a:r>
            <a:endParaRPr lang="en-US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1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Domácí seminární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Bookman Old Style" panose="02050604050505020204" pitchFamily="18" charset="0"/>
              </a:rPr>
              <a:t>analýza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etického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dilematu</a:t>
            </a:r>
            <a:r>
              <a:rPr lang="en-US" dirty="0">
                <a:latin typeface="Bookman Old Style" panose="02050604050505020204" pitchFamily="18" charset="0"/>
              </a:rPr>
              <a:t> (</a:t>
            </a:r>
            <a:r>
              <a:rPr lang="en-US" dirty="0" err="1">
                <a:latin typeface="Bookman Old Style" panose="02050604050505020204" pitchFamily="18" charset="0"/>
              </a:rPr>
              <a:t>dle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vlastní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volby</a:t>
            </a:r>
            <a:r>
              <a:rPr lang="en-US" dirty="0">
                <a:latin typeface="Bookman Old Style" panose="02050604050505020204" pitchFamily="18" charset="0"/>
              </a:rPr>
              <a:t>)</a:t>
            </a:r>
          </a:p>
          <a:p>
            <a:r>
              <a:rPr lang="en-US" dirty="0" err="1">
                <a:latin typeface="Bookman Old Style" panose="02050604050505020204" pitchFamily="18" charset="0"/>
              </a:rPr>
              <a:t>rozsah</a:t>
            </a:r>
            <a:r>
              <a:rPr lang="en-US" dirty="0">
                <a:latin typeface="Bookman Old Style" panose="02050604050505020204" pitchFamily="18" charset="0"/>
              </a:rPr>
              <a:t> 2-5 </a:t>
            </a:r>
            <a:r>
              <a:rPr lang="en-US" dirty="0" err="1">
                <a:latin typeface="Bookman Old Style" panose="02050604050505020204" pitchFamily="18" charset="0"/>
              </a:rPr>
              <a:t>normostran</a:t>
            </a: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err="1">
                <a:latin typeface="Bookman Old Style" panose="02050604050505020204" pitchFamily="18" charset="0"/>
              </a:rPr>
              <a:t>podrobnější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zadání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včetně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osnovy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práce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ve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studijních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materiálech</a:t>
            </a:r>
            <a:r>
              <a:rPr lang="en-US" dirty="0">
                <a:latin typeface="Bookman Old Style" panose="02050604050505020204" pitchFamily="18" charset="0"/>
              </a:rPr>
              <a:t> v </a:t>
            </a:r>
            <a:r>
              <a:rPr lang="en-US" dirty="0" err="1">
                <a:latin typeface="Bookman Old Style" panose="02050604050505020204" pitchFamily="18" charset="0"/>
              </a:rPr>
              <a:t>ISu</a:t>
            </a: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err="1">
                <a:latin typeface="Bookman Old Style" panose="02050604050505020204" pitchFamily="18" charset="0"/>
              </a:rPr>
              <a:t>termín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odevzdání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b="1" u="sng" dirty="0" smtClean="0">
                <a:latin typeface="Bookman Old Style" panose="02050604050505020204" pitchFamily="18" charset="0"/>
              </a:rPr>
              <a:t>30. </a:t>
            </a:r>
            <a:r>
              <a:rPr lang="en-US" b="1" u="sng" dirty="0" err="1">
                <a:latin typeface="Bookman Old Style" panose="02050604050505020204" pitchFamily="18" charset="0"/>
              </a:rPr>
              <a:t>dubna</a:t>
            </a:r>
            <a:r>
              <a:rPr lang="en-US" b="1" u="sng" dirty="0">
                <a:latin typeface="Bookman Old Style" panose="02050604050505020204" pitchFamily="18" charset="0"/>
              </a:rPr>
              <a:t> </a:t>
            </a:r>
            <a:r>
              <a:rPr lang="cs-CZ" b="1" u="sng" smtClean="0">
                <a:latin typeface="Bookman Old Style" panose="02050604050505020204" pitchFamily="18" charset="0"/>
              </a:rPr>
              <a:t>2021</a:t>
            </a:r>
            <a:endParaRPr lang="en-US" b="1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Bookman Old Style" panose="02050604050505020204" pitchFamily="18" charset="0"/>
              </a:rPr>
              <a:t>   </a:t>
            </a:r>
            <a:r>
              <a:rPr lang="en-US" dirty="0" smtClean="0">
                <a:latin typeface="Bookman Old Style" panose="02050604050505020204" pitchFamily="18" charset="0"/>
              </a:rPr>
              <a:t>(</a:t>
            </a:r>
            <a:r>
              <a:rPr lang="cs-CZ" dirty="0" err="1" smtClean="0">
                <a:latin typeface="Bookman Old Style" panose="02050604050505020204" pitchFamily="18" charset="0"/>
              </a:rPr>
              <a:t>odpovědník</a:t>
            </a:r>
            <a:r>
              <a:rPr lang="cs-CZ" dirty="0" smtClean="0">
                <a:latin typeface="Bookman Old Style" panose="02050604050505020204" pitchFamily="18" charset="0"/>
              </a:rPr>
              <a:t> </a:t>
            </a:r>
            <a:r>
              <a:rPr lang="en-US" dirty="0" smtClean="0">
                <a:latin typeface="Bookman Old Style" panose="02050604050505020204" pitchFamily="18" charset="0"/>
              </a:rPr>
              <a:t>v </a:t>
            </a:r>
            <a:r>
              <a:rPr lang="en-US" dirty="0">
                <a:latin typeface="Bookman Old Style" panose="02050604050505020204" pitchFamily="18" charset="0"/>
              </a:rPr>
              <a:t>IS)</a:t>
            </a:r>
          </a:p>
        </p:txBody>
      </p:sp>
    </p:spTree>
    <p:extLst>
      <p:ext uri="{BB962C8B-B14F-4D97-AF65-F5344CB8AC3E}">
        <p14:creationId xmlns:p14="http://schemas.microsoft.com/office/powerpoint/2010/main" val="1892843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 řeckého </a:t>
            </a:r>
            <a:r>
              <a:rPr lang="cs-CZ" i="1" smtClean="0"/>
              <a:t>ethos</a:t>
            </a:r>
            <a:r>
              <a:rPr lang="cs-CZ" smtClean="0"/>
              <a:t> = zvyk, obyčej, mrav</a:t>
            </a:r>
          </a:p>
          <a:p>
            <a:endParaRPr lang="cs-CZ" smtClean="0"/>
          </a:p>
          <a:p>
            <a:r>
              <a:rPr lang="cs-CZ" b="1" smtClean="0"/>
              <a:t>disciplína filozofie</a:t>
            </a:r>
            <a:r>
              <a:rPr lang="cs-CZ" smtClean="0"/>
              <a:t>, zabývající se morálkou, principy správného a nesprávného jednání (v situacích, kde je možnost svobodného rozhodnutí)</a:t>
            </a:r>
          </a:p>
          <a:p>
            <a:endParaRPr lang="cs-CZ" smtClean="0"/>
          </a:p>
          <a:p>
            <a:r>
              <a:rPr lang="cs-CZ" smtClean="0"/>
              <a:t>hodnotí činnost člověka z hlediska dobra a zla</a:t>
            </a: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91264" cy="4526280"/>
          </a:xfrm>
        </p:spPr>
        <p:txBody>
          <a:bodyPr numCol="2">
            <a:normAutofit fontScale="70000" lnSpcReduction="20000"/>
          </a:bodyPr>
          <a:lstStyle/>
          <a:p>
            <a:pPr>
              <a:buNone/>
            </a:pPr>
            <a:r>
              <a:rPr lang="cs-CZ" sz="3500" u="sng" smtClean="0"/>
              <a:t>9 základních principů etiky v psychologii </a:t>
            </a:r>
            <a:r>
              <a:rPr lang="cs-CZ" sz="2800" smtClean="0"/>
              <a:t>podle Koochera a Keith-Spiegelové (1998)</a:t>
            </a:r>
          </a:p>
          <a:p>
            <a:pPr>
              <a:buNone/>
            </a:pPr>
            <a:endParaRPr lang="cs-CZ" smtClean="0"/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ne(po)škodit, neublížit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respektovat autonomii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činit dobro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spravedlnost</a:t>
            </a:r>
          </a:p>
          <a:p>
            <a:pPr>
              <a:lnSpc>
                <a:spcPct val="160000"/>
              </a:lnSpc>
            </a:pPr>
            <a:endParaRPr lang="cs-CZ" smtClean="0">
              <a:latin typeface="Bookman Old Style" panose="02050604050505020204" pitchFamily="18" charset="0"/>
            </a:endParaRPr>
          </a:p>
          <a:p>
            <a:pPr>
              <a:lnSpc>
                <a:spcPct val="160000"/>
              </a:lnSpc>
            </a:pPr>
            <a:endParaRPr lang="cs-CZ" smtClean="0">
              <a:latin typeface="Bookman Old Style" panose="02050604050505020204" pitchFamily="18" charset="0"/>
            </a:endParaRPr>
          </a:p>
          <a:p>
            <a:pPr>
              <a:lnSpc>
                <a:spcPct val="160000"/>
              </a:lnSpc>
            </a:pPr>
            <a:endParaRPr lang="cs-CZ" smtClean="0">
              <a:latin typeface="Bookman Old Style" panose="02050604050505020204" pitchFamily="18" charset="0"/>
            </a:endParaRP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důvěryhodnost, spolehlivost, oddanost klientovi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důstojnost klienta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laskavost a soucit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usilovat o nejvyšší kvalitu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přijetí zodpovědnosti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633</Words>
  <Application>Microsoft Macintosh PowerPoint</Application>
  <PresentationFormat>Předvádění na obrazovce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Bookman Old Style</vt:lpstr>
      <vt:lpstr>Calibri</vt:lpstr>
      <vt:lpstr>Rockwell</vt:lpstr>
      <vt:lpstr>Wingdings 2</vt:lpstr>
      <vt:lpstr>Lití písma</vt:lpstr>
      <vt:lpstr>Etika v psychologii</vt:lpstr>
      <vt:lpstr>Cíle předmětu</vt:lpstr>
      <vt:lpstr>Osnova</vt:lpstr>
      <vt:lpstr>Literatura - povinná</vt:lpstr>
      <vt:lpstr>Literatura - doporučená</vt:lpstr>
      <vt:lpstr>Hodnocení</vt:lpstr>
      <vt:lpstr>Domácí seminární práce</vt:lpstr>
      <vt:lpstr>etika</vt:lpstr>
      <vt:lpstr>základní principy etiky</vt:lpstr>
      <vt:lpstr>základní principy etiky</vt:lpstr>
      <vt:lpstr>etický problém vs dilema</vt:lpstr>
      <vt:lpstr>vznik etických problémů</vt:lpstr>
      <vt:lpstr>vznik etických problémů</vt:lpstr>
      <vt:lpstr>není to neetické, pokud…</vt:lpstr>
      <vt:lpstr>není to neetické, pokud…</vt:lpstr>
      <vt:lpstr>není to neetické, pokud…</vt:lpstr>
      <vt:lpstr>není to neetické, pokud…</vt:lpstr>
      <vt:lpstr>není to neetické, pokud…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50</cp:revision>
  <dcterms:created xsi:type="dcterms:W3CDTF">2010-09-28T19:07:36Z</dcterms:created>
  <dcterms:modified xsi:type="dcterms:W3CDTF">2021-03-01T17:10:32Z</dcterms:modified>
</cp:coreProperties>
</file>