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22"/>
  </p:handoutMasterIdLst>
  <p:sldIdLst>
    <p:sldId id="256" r:id="rId2"/>
    <p:sldId id="257" r:id="rId3"/>
    <p:sldId id="258" r:id="rId4"/>
    <p:sldId id="331" r:id="rId5"/>
    <p:sldId id="332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57A25-BD9F-4A14-AE9E-0798EDC75764}" v="22" dt="2021-02-27T15:39:03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-174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Přikrylová" userId="5221c08136c03a87" providerId="LiveId" clId="{C8D57A25-BD9F-4A14-AE9E-0798EDC75764}"/>
    <pc:docChg chg="custSel modSld">
      <pc:chgData name="Hana Přikrylová" userId="5221c08136c03a87" providerId="LiveId" clId="{C8D57A25-BD9F-4A14-AE9E-0798EDC75764}" dt="2021-02-27T15:39:06.940" v="106" actId="1076"/>
      <pc:docMkLst>
        <pc:docMk/>
      </pc:docMkLst>
      <pc:sldChg chg="delSp modSp mod delAnim">
        <pc:chgData name="Hana Přikrylová" userId="5221c08136c03a87" providerId="LiveId" clId="{C8D57A25-BD9F-4A14-AE9E-0798EDC75764}" dt="2021-02-27T14:38:46.937" v="7" actId="1076"/>
        <pc:sldMkLst>
          <pc:docMk/>
          <pc:sldMk cId="0" sldId="256"/>
        </pc:sldMkLst>
        <pc:picChg chg="del">
          <ac:chgData name="Hana Přikrylová" userId="5221c08136c03a87" providerId="LiveId" clId="{C8D57A25-BD9F-4A14-AE9E-0798EDC75764}" dt="2021-02-27T14:32:00.016" v="5" actId="21"/>
          <ac:picMkLst>
            <pc:docMk/>
            <pc:sldMk cId="0" sldId="256"/>
            <ac:picMk id="2" creationId="{8D5705FC-23CC-4E51-ABE9-F653E8F133F5}"/>
          </ac:picMkLst>
        </pc:picChg>
        <pc:picChg chg="mod">
          <ac:chgData name="Hana Přikrylová" userId="5221c08136c03a87" providerId="LiveId" clId="{C8D57A25-BD9F-4A14-AE9E-0798EDC75764}" dt="2021-02-27T14:38:46.937" v="7" actId="1076"/>
          <ac:picMkLst>
            <pc:docMk/>
            <pc:sldMk cId="0" sldId="256"/>
            <ac:picMk id="3" creationId="{2124E17D-33DB-46C5-B713-E27CD30C2682}"/>
          </ac:picMkLst>
        </pc:picChg>
      </pc:sldChg>
      <pc:sldChg chg="modSp mod">
        <pc:chgData name="Hana Přikrylová" userId="5221c08136c03a87" providerId="LiveId" clId="{C8D57A25-BD9F-4A14-AE9E-0798EDC75764}" dt="2021-02-27T14:38:41.745" v="6" actId="1076"/>
        <pc:sldMkLst>
          <pc:docMk/>
          <pc:sldMk cId="0" sldId="257"/>
        </pc:sldMkLst>
        <pc:picChg chg="mod">
          <ac:chgData name="Hana Přikrylová" userId="5221c08136c03a87" providerId="LiveId" clId="{C8D57A25-BD9F-4A14-AE9E-0798EDC75764}" dt="2021-02-27T14:38:41.745" v="6" actId="1076"/>
          <ac:picMkLst>
            <pc:docMk/>
            <pc:sldMk cId="0" sldId="257"/>
            <ac:picMk id="2" creationId="{E4C24B05-C23B-4864-ADA8-679EE57E5C2F}"/>
          </ac:picMkLst>
        </pc:picChg>
      </pc:sldChg>
      <pc:sldChg chg="modSp mod">
        <pc:chgData name="Hana Přikrylová" userId="5221c08136c03a87" providerId="LiveId" clId="{C8D57A25-BD9F-4A14-AE9E-0798EDC75764}" dt="2021-02-27T14:40:52.123" v="10" actId="20577"/>
        <pc:sldMkLst>
          <pc:docMk/>
          <pc:sldMk cId="0" sldId="258"/>
        </pc:sldMkLst>
        <pc:spChg chg="mod">
          <ac:chgData name="Hana Přikrylová" userId="5221c08136c03a87" providerId="LiveId" clId="{C8D57A25-BD9F-4A14-AE9E-0798EDC75764}" dt="2021-02-27T14:40:52.123" v="10" actId="20577"/>
          <ac:spMkLst>
            <pc:docMk/>
            <pc:sldMk cId="0" sldId="258"/>
            <ac:spMk id="15362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4:40:29.552" v="8" actId="1076"/>
          <ac:picMkLst>
            <pc:docMk/>
            <pc:sldMk cId="0" sldId="258"/>
            <ac:picMk id="2" creationId="{C6A0BC60-93CF-48C3-8B84-C639E99B1058}"/>
          </ac:picMkLst>
        </pc:picChg>
      </pc:sldChg>
      <pc:sldChg chg="modSp mod">
        <pc:chgData name="Hana Přikrylová" userId="5221c08136c03a87" providerId="LiveId" clId="{C8D57A25-BD9F-4A14-AE9E-0798EDC75764}" dt="2021-02-27T14:42:52.543" v="11" actId="1076"/>
        <pc:sldMkLst>
          <pc:docMk/>
          <pc:sldMk cId="0" sldId="331"/>
        </pc:sldMkLst>
        <pc:picChg chg="mod">
          <ac:chgData name="Hana Přikrylová" userId="5221c08136c03a87" providerId="LiveId" clId="{C8D57A25-BD9F-4A14-AE9E-0798EDC75764}" dt="2021-02-27T14:42:52.543" v="11" actId="1076"/>
          <ac:picMkLst>
            <pc:docMk/>
            <pc:sldMk cId="0" sldId="331"/>
            <ac:picMk id="4" creationId="{B15E2DC1-CC1C-4B3B-B5DB-94AE2E9BF6BB}"/>
          </ac:picMkLst>
        </pc:picChg>
      </pc:sldChg>
      <pc:sldChg chg="modSp mod">
        <pc:chgData name="Hana Přikrylová" userId="5221c08136c03a87" providerId="LiveId" clId="{C8D57A25-BD9F-4A14-AE9E-0798EDC75764}" dt="2021-02-27T14:45:27.145" v="12" actId="1076"/>
        <pc:sldMkLst>
          <pc:docMk/>
          <pc:sldMk cId="0" sldId="332"/>
        </pc:sldMkLst>
        <pc:picChg chg="mod">
          <ac:chgData name="Hana Přikrylová" userId="5221c08136c03a87" providerId="LiveId" clId="{C8D57A25-BD9F-4A14-AE9E-0798EDC75764}" dt="2021-02-27T14:45:27.145" v="12" actId="1076"/>
          <ac:picMkLst>
            <pc:docMk/>
            <pc:sldMk cId="0" sldId="332"/>
            <ac:picMk id="3" creationId="{ADCECCDD-65FB-408C-A389-DA8FDD6E1F04}"/>
          </ac:picMkLst>
        </pc:picChg>
      </pc:sldChg>
      <pc:sldChg chg="modSp mod">
        <pc:chgData name="Hana Přikrylová" userId="5221c08136c03a87" providerId="LiveId" clId="{C8D57A25-BD9F-4A14-AE9E-0798EDC75764}" dt="2021-02-27T14:50:47.165" v="13" actId="1076"/>
        <pc:sldMkLst>
          <pc:docMk/>
          <pc:sldMk cId="0" sldId="334"/>
        </pc:sldMkLst>
        <pc:picChg chg="mod">
          <ac:chgData name="Hana Přikrylová" userId="5221c08136c03a87" providerId="LiveId" clId="{C8D57A25-BD9F-4A14-AE9E-0798EDC75764}" dt="2021-02-27T14:50:47.165" v="13" actId="1076"/>
          <ac:picMkLst>
            <pc:docMk/>
            <pc:sldMk cId="0" sldId="334"/>
            <ac:picMk id="2" creationId="{F0792C82-7E3A-4A42-87CA-15902E5855C6}"/>
          </ac:picMkLst>
        </pc:picChg>
      </pc:sldChg>
      <pc:sldChg chg="modSp mod">
        <pc:chgData name="Hana Přikrylová" userId="5221c08136c03a87" providerId="LiveId" clId="{C8D57A25-BD9F-4A14-AE9E-0798EDC75764}" dt="2021-02-27T14:55:17.376" v="14" actId="1076"/>
        <pc:sldMkLst>
          <pc:docMk/>
          <pc:sldMk cId="0" sldId="335"/>
        </pc:sldMkLst>
        <pc:spChg chg="mod">
          <ac:chgData name="Hana Přikrylová" userId="5221c08136c03a87" providerId="LiveId" clId="{C8D57A25-BD9F-4A14-AE9E-0798EDC75764}" dt="2021-02-27T14:31:47.026" v="0" actId="27636"/>
          <ac:spMkLst>
            <pc:docMk/>
            <pc:sldMk cId="0" sldId="335"/>
            <ac:spMk id="3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4:55:17.376" v="14" actId="1076"/>
          <ac:picMkLst>
            <pc:docMk/>
            <pc:sldMk cId="0" sldId="335"/>
            <ac:picMk id="2" creationId="{36F3B533-0879-4366-B98F-D250BCC51848}"/>
          </ac:picMkLst>
        </pc:picChg>
      </pc:sldChg>
      <pc:sldChg chg="modSp mod">
        <pc:chgData name="Hana Přikrylová" userId="5221c08136c03a87" providerId="LiveId" clId="{C8D57A25-BD9F-4A14-AE9E-0798EDC75764}" dt="2021-02-27T14:59:19.417" v="15" actId="1076"/>
        <pc:sldMkLst>
          <pc:docMk/>
          <pc:sldMk cId="0" sldId="336"/>
        </pc:sldMkLst>
        <pc:spChg chg="mod">
          <ac:chgData name="Hana Přikrylová" userId="5221c08136c03a87" providerId="LiveId" clId="{C8D57A25-BD9F-4A14-AE9E-0798EDC75764}" dt="2021-02-27T14:31:47.042" v="1" actId="27636"/>
          <ac:spMkLst>
            <pc:docMk/>
            <pc:sldMk cId="0" sldId="336"/>
            <ac:spMk id="3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4:59:19.417" v="15" actId="1076"/>
          <ac:picMkLst>
            <pc:docMk/>
            <pc:sldMk cId="0" sldId="336"/>
            <ac:picMk id="2" creationId="{6E63454A-952C-46D6-9F60-6EBD3A6E628C}"/>
          </ac:picMkLst>
        </pc:picChg>
      </pc:sldChg>
      <pc:sldChg chg="delSp modSp mod delAnim">
        <pc:chgData name="Hana Přikrylová" userId="5221c08136c03a87" providerId="LiveId" clId="{C8D57A25-BD9F-4A14-AE9E-0798EDC75764}" dt="2021-02-27T15:03:54.316" v="18" actId="1076"/>
        <pc:sldMkLst>
          <pc:docMk/>
          <pc:sldMk cId="0" sldId="337"/>
        </pc:sldMkLst>
        <pc:picChg chg="del mod">
          <ac:chgData name="Hana Přikrylová" userId="5221c08136c03a87" providerId="LiveId" clId="{C8D57A25-BD9F-4A14-AE9E-0798EDC75764}" dt="2021-02-27T15:02:40.066" v="17" actId="21"/>
          <ac:picMkLst>
            <pc:docMk/>
            <pc:sldMk cId="0" sldId="337"/>
            <ac:picMk id="2" creationId="{4FB03A69-EA43-402A-855D-4BD9AEFADE79}"/>
          </ac:picMkLst>
        </pc:picChg>
        <pc:picChg chg="mod">
          <ac:chgData name="Hana Přikrylová" userId="5221c08136c03a87" providerId="LiveId" clId="{C8D57A25-BD9F-4A14-AE9E-0798EDC75764}" dt="2021-02-27T15:03:54.316" v="18" actId="1076"/>
          <ac:picMkLst>
            <pc:docMk/>
            <pc:sldMk cId="0" sldId="337"/>
            <ac:picMk id="3" creationId="{86ABDD62-873D-4653-8FF8-0D81FE180695}"/>
          </ac:picMkLst>
        </pc:picChg>
      </pc:sldChg>
      <pc:sldChg chg="modSp mod">
        <pc:chgData name="Hana Přikrylová" userId="5221c08136c03a87" providerId="LiveId" clId="{C8D57A25-BD9F-4A14-AE9E-0798EDC75764}" dt="2021-02-27T15:05:03.554" v="19" actId="1076"/>
        <pc:sldMkLst>
          <pc:docMk/>
          <pc:sldMk cId="0" sldId="338"/>
        </pc:sldMkLst>
        <pc:picChg chg="mod">
          <ac:chgData name="Hana Přikrylová" userId="5221c08136c03a87" providerId="LiveId" clId="{C8D57A25-BD9F-4A14-AE9E-0798EDC75764}" dt="2021-02-27T15:05:03.554" v="19" actId="1076"/>
          <ac:picMkLst>
            <pc:docMk/>
            <pc:sldMk cId="0" sldId="338"/>
            <ac:picMk id="2" creationId="{06BFDD2B-B2E9-4AD1-B49E-FA3D76115E1C}"/>
          </ac:picMkLst>
        </pc:picChg>
      </pc:sldChg>
      <pc:sldChg chg="modSp mod">
        <pc:chgData name="Hana Přikrylová" userId="5221c08136c03a87" providerId="LiveId" clId="{C8D57A25-BD9F-4A14-AE9E-0798EDC75764}" dt="2021-02-27T15:07:58.348" v="20" actId="1076"/>
        <pc:sldMkLst>
          <pc:docMk/>
          <pc:sldMk cId="0" sldId="339"/>
        </pc:sldMkLst>
        <pc:picChg chg="mod">
          <ac:chgData name="Hana Přikrylová" userId="5221c08136c03a87" providerId="LiveId" clId="{C8D57A25-BD9F-4A14-AE9E-0798EDC75764}" dt="2021-02-27T15:07:58.348" v="20" actId="1076"/>
          <ac:picMkLst>
            <pc:docMk/>
            <pc:sldMk cId="0" sldId="339"/>
            <ac:picMk id="2" creationId="{716468B9-8B63-4A79-9400-62ABE37C4619}"/>
          </ac:picMkLst>
        </pc:picChg>
      </pc:sldChg>
      <pc:sldChg chg="modSp mod">
        <pc:chgData name="Hana Přikrylová" userId="5221c08136c03a87" providerId="LiveId" clId="{C8D57A25-BD9F-4A14-AE9E-0798EDC75764}" dt="2021-02-27T15:09:37.327" v="21" actId="1076"/>
        <pc:sldMkLst>
          <pc:docMk/>
          <pc:sldMk cId="0" sldId="340"/>
        </pc:sldMkLst>
        <pc:spChg chg="mod">
          <ac:chgData name="Hana Přikrylová" userId="5221c08136c03a87" providerId="LiveId" clId="{C8D57A25-BD9F-4A14-AE9E-0798EDC75764}" dt="2021-02-27T14:31:47.042" v="2" actId="27636"/>
          <ac:spMkLst>
            <pc:docMk/>
            <pc:sldMk cId="0" sldId="340"/>
            <ac:spMk id="3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5:09:37.327" v="21" actId="1076"/>
          <ac:picMkLst>
            <pc:docMk/>
            <pc:sldMk cId="0" sldId="340"/>
            <ac:picMk id="2" creationId="{9BF37CAB-30C8-4DEF-8EA8-F3A6F0FE1732}"/>
          </ac:picMkLst>
        </pc:picChg>
      </pc:sldChg>
      <pc:sldChg chg="modSp mod">
        <pc:chgData name="Hana Přikrylová" userId="5221c08136c03a87" providerId="LiveId" clId="{C8D57A25-BD9F-4A14-AE9E-0798EDC75764}" dt="2021-02-27T15:11:39.634" v="22" actId="1076"/>
        <pc:sldMkLst>
          <pc:docMk/>
          <pc:sldMk cId="0" sldId="341"/>
        </pc:sldMkLst>
        <pc:spChg chg="mod">
          <ac:chgData name="Hana Přikrylová" userId="5221c08136c03a87" providerId="LiveId" clId="{C8D57A25-BD9F-4A14-AE9E-0798EDC75764}" dt="2021-02-27T14:31:47.057" v="3" actId="27636"/>
          <ac:spMkLst>
            <pc:docMk/>
            <pc:sldMk cId="0" sldId="341"/>
            <ac:spMk id="3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5:11:39.634" v="22" actId="1076"/>
          <ac:picMkLst>
            <pc:docMk/>
            <pc:sldMk cId="0" sldId="341"/>
            <ac:picMk id="2" creationId="{A8872629-3174-4F00-8015-A1501B96B1D2}"/>
          </ac:picMkLst>
        </pc:picChg>
      </pc:sldChg>
      <pc:sldChg chg="modSp mod">
        <pc:chgData name="Hana Přikrylová" userId="5221c08136c03a87" providerId="LiveId" clId="{C8D57A25-BD9F-4A14-AE9E-0798EDC75764}" dt="2021-02-27T15:15:36.664" v="56" actId="20577"/>
        <pc:sldMkLst>
          <pc:docMk/>
          <pc:sldMk cId="0" sldId="342"/>
        </pc:sldMkLst>
        <pc:spChg chg="mod">
          <ac:chgData name="Hana Přikrylová" userId="5221c08136c03a87" providerId="LiveId" clId="{C8D57A25-BD9F-4A14-AE9E-0798EDC75764}" dt="2021-02-27T15:15:36.664" v="56" actId="20577"/>
          <ac:spMkLst>
            <pc:docMk/>
            <pc:sldMk cId="0" sldId="342"/>
            <ac:spMk id="28674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5:15:20.340" v="23" actId="1076"/>
          <ac:picMkLst>
            <pc:docMk/>
            <pc:sldMk cId="0" sldId="342"/>
            <ac:picMk id="2" creationId="{7406C00B-B870-4213-9989-DCF503A4ABCD}"/>
          </ac:picMkLst>
        </pc:picChg>
      </pc:sldChg>
      <pc:sldChg chg="modSp mod">
        <pc:chgData name="Hana Přikrylová" userId="5221c08136c03a87" providerId="LiveId" clId="{C8D57A25-BD9F-4A14-AE9E-0798EDC75764}" dt="2021-02-27T15:17:55.501" v="57" actId="1076"/>
        <pc:sldMkLst>
          <pc:docMk/>
          <pc:sldMk cId="0" sldId="343"/>
        </pc:sldMkLst>
        <pc:picChg chg="mod">
          <ac:chgData name="Hana Přikrylová" userId="5221c08136c03a87" providerId="LiveId" clId="{C8D57A25-BD9F-4A14-AE9E-0798EDC75764}" dt="2021-02-27T15:17:55.501" v="57" actId="1076"/>
          <ac:picMkLst>
            <pc:docMk/>
            <pc:sldMk cId="0" sldId="343"/>
            <ac:picMk id="2" creationId="{D9BEEE67-2548-4BF9-9784-609AB7B8E6AB}"/>
          </ac:picMkLst>
        </pc:picChg>
      </pc:sldChg>
      <pc:sldChg chg="modSp mod">
        <pc:chgData name="Hana Přikrylová" userId="5221c08136c03a87" providerId="LiveId" clId="{C8D57A25-BD9F-4A14-AE9E-0798EDC75764}" dt="2021-02-27T15:20:51.030" v="58" actId="1076"/>
        <pc:sldMkLst>
          <pc:docMk/>
          <pc:sldMk cId="0" sldId="344"/>
        </pc:sldMkLst>
        <pc:spChg chg="mod">
          <ac:chgData name="Hana Přikrylová" userId="5221c08136c03a87" providerId="LiveId" clId="{C8D57A25-BD9F-4A14-AE9E-0798EDC75764}" dt="2021-02-27T14:31:47.057" v="4" actId="27636"/>
          <ac:spMkLst>
            <pc:docMk/>
            <pc:sldMk cId="0" sldId="344"/>
            <ac:spMk id="3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5:20:51.030" v="58" actId="1076"/>
          <ac:picMkLst>
            <pc:docMk/>
            <pc:sldMk cId="0" sldId="344"/>
            <ac:picMk id="2" creationId="{EA6EEC2D-12FF-4660-BC1B-CB9FAC7C7C1C}"/>
          </ac:picMkLst>
        </pc:picChg>
      </pc:sldChg>
      <pc:sldChg chg="modSp mod">
        <pc:chgData name="Hana Přikrylová" userId="5221c08136c03a87" providerId="LiveId" clId="{C8D57A25-BD9F-4A14-AE9E-0798EDC75764}" dt="2021-02-27T15:25:52.594" v="59" actId="1076"/>
        <pc:sldMkLst>
          <pc:docMk/>
          <pc:sldMk cId="0" sldId="345"/>
        </pc:sldMkLst>
        <pc:picChg chg="mod">
          <ac:chgData name="Hana Přikrylová" userId="5221c08136c03a87" providerId="LiveId" clId="{C8D57A25-BD9F-4A14-AE9E-0798EDC75764}" dt="2021-02-27T15:25:52.594" v="59" actId="1076"/>
          <ac:picMkLst>
            <pc:docMk/>
            <pc:sldMk cId="0" sldId="345"/>
            <ac:picMk id="2" creationId="{BFB1440A-A755-4A91-A2D0-9C781555DCBE}"/>
          </ac:picMkLst>
        </pc:picChg>
      </pc:sldChg>
      <pc:sldChg chg="modSp mod">
        <pc:chgData name="Hana Přikrylová" userId="5221c08136c03a87" providerId="LiveId" clId="{C8D57A25-BD9F-4A14-AE9E-0798EDC75764}" dt="2021-02-27T15:29:49.464" v="61" actId="1076"/>
        <pc:sldMkLst>
          <pc:docMk/>
          <pc:sldMk cId="0" sldId="346"/>
        </pc:sldMkLst>
        <pc:spChg chg="mod">
          <ac:chgData name="Hana Přikrylová" userId="5221c08136c03a87" providerId="LiveId" clId="{C8D57A25-BD9F-4A14-AE9E-0798EDC75764}" dt="2021-02-27T15:29:46.487" v="60" actId="20577"/>
          <ac:spMkLst>
            <pc:docMk/>
            <pc:sldMk cId="0" sldId="346"/>
            <ac:spMk id="3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5:29:49.464" v="61" actId="1076"/>
          <ac:picMkLst>
            <pc:docMk/>
            <pc:sldMk cId="0" sldId="346"/>
            <ac:picMk id="2" creationId="{716C9D58-88C7-41A6-8103-94360E49ACA7}"/>
          </ac:picMkLst>
        </pc:picChg>
      </pc:sldChg>
      <pc:sldChg chg="modSp mod">
        <pc:chgData name="Hana Přikrylová" userId="5221c08136c03a87" providerId="LiveId" clId="{C8D57A25-BD9F-4A14-AE9E-0798EDC75764}" dt="2021-02-27T15:36:50.434" v="105" actId="1036"/>
        <pc:sldMkLst>
          <pc:docMk/>
          <pc:sldMk cId="0" sldId="347"/>
        </pc:sldMkLst>
        <pc:spChg chg="mod">
          <ac:chgData name="Hana Přikrylová" userId="5221c08136c03a87" providerId="LiveId" clId="{C8D57A25-BD9F-4A14-AE9E-0798EDC75764}" dt="2021-02-27T15:36:50.434" v="105" actId="1036"/>
          <ac:spMkLst>
            <pc:docMk/>
            <pc:sldMk cId="0" sldId="347"/>
            <ac:spMk id="3" creationId="{00000000-0000-0000-0000-000000000000}"/>
          </ac:spMkLst>
        </pc:spChg>
        <pc:picChg chg="mod">
          <ac:chgData name="Hana Přikrylová" userId="5221c08136c03a87" providerId="LiveId" clId="{C8D57A25-BD9F-4A14-AE9E-0798EDC75764}" dt="2021-02-27T15:36:16.155" v="62" actId="1076"/>
          <ac:picMkLst>
            <pc:docMk/>
            <pc:sldMk cId="0" sldId="347"/>
            <ac:picMk id="2" creationId="{4CAC0E61-0ECD-480B-A40A-E5DE026A4568}"/>
          </ac:picMkLst>
        </pc:picChg>
      </pc:sldChg>
      <pc:sldChg chg="modSp mod">
        <pc:chgData name="Hana Přikrylová" userId="5221c08136c03a87" providerId="LiveId" clId="{C8D57A25-BD9F-4A14-AE9E-0798EDC75764}" dt="2021-02-27T15:39:06.940" v="106" actId="1076"/>
        <pc:sldMkLst>
          <pc:docMk/>
          <pc:sldMk cId="0" sldId="348"/>
        </pc:sldMkLst>
        <pc:picChg chg="mod">
          <ac:chgData name="Hana Přikrylová" userId="5221c08136c03a87" providerId="LiveId" clId="{C8D57A25-BD9F-4A14-AE9E-0798EDC75764}" dt="2021-02-27T15:39:06.940" v="106" actId="1076"/>
          <ac:picMkLst>
            <pc:docMk/>
            <pc:sldMk cId="0" sldId="348"/>
            <ac:picMk id="2" creationId="{1D41E066-6C74-4817-B0F8-9FBE91AC33D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cs-CZ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17EF4E8-ACFC-4296-BA60-4C4CD210555A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cs-CZ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4FB8F25-54A3-49A3-95A9-82780D0DAACE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0" y="2438400"/>
            <a:ext cx="12012613" cy="1052513"/>
            <a:chOff x="0" y="1536"/>
            <a:chExt cx="5675" cy="663"/>
          </a:xfrm>
        </p:grpSpPr>
        <p:grpSp>
          <p:nvGrpSpPr>
            <p:cNvPr id="3891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8916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8917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38918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8919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8920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89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38926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BD92D1-9022-4A8D-B2FA-EE856A966BA5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cs-CZ"/>
          </a:p>
        </p:txBody>
      </p:sp>
      <p:sp>
        <p:nvSpPr>
          <p:cNvPr id="3892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BBA9101-C57D-4EB5-9229-4843D661E37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D86B5D-1B66-4363-A352-C1E6B245FD1F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2715A-9B7C-4845-AE74-8D99E3D2A0A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339263" y="214313"/>
            <a:ext cx="2600325" cy="59182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35113" y="214313"/>
            <a:ext cx="7651750" cy="59182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DDDCF-9738-48EB-AF1D-B1A26EF6AF6D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422F9-1DA2-42B8-AA01-6D6E25A278A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9FC56C-43AC-4D7C-BEA7-2376AD60E865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EA9AE-C5E6-4809-B75B-7196B0288F4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68864-2306-42D6-B022-B8C15DD984BC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EDFD6-AD36-4060-98EF-3AF0E0AD995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388" y="2017713"/>
            <a:ext cx="5105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34188" y="2017713"/>
            <a:ext cx="5105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699595-1E5C-42B8-8CCE-A45E281FC9C9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E2964-5926-4CE3-95C6-18611907D20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ADCF6D-58DD-4BF6-BC94-563071939A19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5C30F-F7C8-4721-81DD-F01F55C63E3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6124E0-B2AA-4C03-9E70-E12F6FC16999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3BBF2-8869-4360-93A6-35E73CDD6C1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146B0E-D75E-40E9-B0CA-AAF5161A3FDB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B5123-D2CA-4E87-AD96-96B2298092C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FA531C-4F0A-418F-8911-B79B35EFE7F0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1C128-5BF8-4EE8-9644-7CDF7593D93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F62A66-F0F5-415C-93AE-D64BDA3F852F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8FD82-DECF-4D8C-9AFF-62E79D83C7C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ltGray">
          <a:xfrm>
            <a:off x="557213" y="1098550"/>
            <a:ext cx="58420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cs-CZ" sz="240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ltGray">
          <a:xfrm>
            <a:off x="1066800" y="1098550"/>
            <a:ext cx="438150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cs-CZ" sz="24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ltGray">
          <a:xfrm>
            <a:off x="722313" y="1520825"/>
            <a:ext cx="5619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cs-CZ" sz="240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ltGray">
          <a:xfrm>
            <a:off x="1214438" y="1520825"/>
            <a:ext cx="492125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cs-CZ" sz="240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ltGray">
          <a:xfrm>
            <a:off x="169863" y="1447800"/>
            <a:ext cx="746125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cs-CZ" sz="2400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gray">
          <a:xfrm>
            <a:off x="1016000" y="990600"/>
            <a:ext cx="42863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cs-CZ" sz="2400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gray">
          <a:xfrm>
            <a:off x="590550" y="1781175"/>
            <a:ext cx="10968038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cs-CZ" sz="2400"/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5113" y="214313"/>
            <a:ext cx="1039018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388" y="2017713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CFD1666-6332-4053-8B9E-A593EC85087C}" type="datetimeFigureOut">
              <a:rPr lang="cs-CZ"/>
              <a:pPr/>
              <a:t>27.02.2021</a:t>
            </a:fld>
            <a:endParaRPr lang="cs-CZ"/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3790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9006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786F3F-9255-4E5A-9929-658AC62EAC3E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pPr algn="ctr"/>
            <a:r>
              <a:rPr lang="cs-CZ" sz="6000">
                <a:effectLst>
                  <a:outerShdw blurRad="38100" dist="38100" dir="2700000" algn="tl">
                    <a:srgbClr val="C0C0C0"/>
                  </a:outerShdw>
                </a:effectLst>
              </a:rPr>
              <a:t>Psychopatologie</a:t>
            </a:r>
          </a:p>
        </p:txBody>
      </p:sp>
      <p:sp>
        <p:nvSpPr>
          <p:cNvPr id="13314" name="Podnadpis 2"/>
          <p:cNvSpPr>
            <a:spLocks noGrp="1"/>
          </p:cNvSpPr>
          <p:nvPr>
            <p:ph type="subTitle" idx="4294967295"/>
          </p:nvPr>
        </p:nvSpPr>
        <p:spPr>
          <a:xfrm>
            <a:off x="2252663" y="3697288"/>
            <a:ext cx="9010650" cy="15652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24E17D-33DB-46C5-B713-E27CD30C2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026" y="372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cs-CZ"/>
          </a:p>
        </p:txBody>
      </p:sp>
      <p:sp>
        <p:nvSpPr>
          <p:cNvPr id="24578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Ale…….</a:t>
            </a:r>
          </a:p>
          <a:p>
            <a:pPr>
              <a:lnSpc>
                <a:spcPct val="90000"/>
              </a:lnSpc>
            </a:pPr>
            <a:r>
              <a:rPr lang="cs-CZ" sz="2800"/>
              <a:t>Přes všechny pokroky se nežádoucím účinkům terapie neumíme úplně vyhnout</a:t>
            </a:r>
          </a:p>
          <a:p>
            <a:pPr>
              <a:lnSpc>
                <a:spcPct val="90000"/>
              </a:lnSpc>
            </a:pPr>
            <a:r>
              <a:rPr lang="cs-CZ" sz="2800"/>
              <a:t>Některé stavy a choroby nedokáže ani moderní léčba zvládnout</a:t>
            </a:r>
          </a:p>
          <a:p>
            <a:pPr>
              <a:lnSpc>
                <a:spcPct val="90000"/>
              </a:lnSpc>
            </a:pPr>
            <a:r>
              <a:rPr lang="cs-CZ" sz="2800"/>
              <a:t>Ani nejnovější vědecké metody stále neodhalily původ                          a příčinu mnoha duševních potíží a nemocí</a:t>
            </a:r>
          </a:p>
          <a:p>
            <a:pPr>
              <a:lnSpc>
                <a:spcPct val="90000"/>
              </a:lnSpc>
            </a:pPr>
            <a:r>
              <a:rPr lang="cs-CZ" sz="2800"/>
              <a:t>Tváří v tvář některým stavům zůstává i moderní psychiatrie 21. století zcela bezmocná</a:t>
            </a:r>
          </a:p>
          <a:p>
            <a:pPr>
              <a:lnSpc>
                <a:spcPct val="90000"/>
              </a:lnSpc>
            </a:pPr>
            <a:r>
              <a:rPr lang="cs-CZ" sz="2800"/>
              <a:t>Nutnost si být vědom </a:t>
            </a:r>
            <a:r>
              <a:rPr lang="cs-CZ" sz="2800" b="1"/>
              <a:t>možností i limitů </a:t>
            </a:r>
            <a:r>
              <a:rPr lang="cs-CZ" sz="2800"/>
              <a:t>současné psychiatrie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BFDD2B-B2E9-4AD1-B49E-FA3D76115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174" y="3806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4 historické mezníky psychiatrie</a:t>
            </a:r>
          </a:p>
        </p:txBody>
      </p:sp>
      <p:sp>
        <p:nvSpPr>
          <p:cNvPr id="25602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/>
              <a:t>V historii duševně nemocní byli často biti, týráni, vyobcováni, izolováni,….</a:t>
            </a:r>
          </a:p>
          <a:p>
            <a:pPr>
              <a:lnSpc>
                <a:spcPct val="90000"/>
              </a:lnSpc>
            </a:pPr>
            <a:r>
              <a:rPr lang="cs-CZ"/>
              <a:t>Mnoho metod nepřinášelo úlevu, ale utrpení – upalování, vyvolávání kómat,…</a:t>
            </a:r>
          </a:p>
          <a:p>
            <a:pPr>
              <a:lnSpc>
                <a:spcPct val="90000"/>
              </a:lnSpc>
            </a:pPr>
            <a:r>
              <a:rPr lang="cs-CZ"/>
              <a:t>Oproti evropskému přístupu k duševně nemocným            v minulosti jednoznačně vynikaly přístupy arabského světa</a:t>
            </a:r>
          </a:p>
          <a:p>
            <a:pPr lvl="1">
              <a:lnSpc>
                <a:spcPct val="90000"/>
              </a:lnSpc>
            </a:pPr>
            <a:r>
              <a:rPr lang="cs-CZ"/>
              <a:t>První útulek pro duševně choré již v 7. století</a:t>
            </a:r>
          </a:p>
          <a:p>
            <a:pPr lvl="1">
              <a:lnSpc>
                <a:spcPct val="90000"/>
              </a:lnSpc>
            </a:pPr>
            <a:r>
              <a:rPr lang="cs-CZ"/>
              <a:t>Slavný arabský lékař Ibn Síná (Avicenna) se věnoval léčbě duševně nemocných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6468B9-8B63-4A79-9400-62ABE37C4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303" y="22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/>
              <a:t>1. mezník</a:t>
            </a:r>
          </a:p>
          <a:p>
            <a:pPr lvl="1"/>
            <a:r>
              <a:rPr lang="cs-CZ"/>
              <a:t>První psychiatrická revoluce</a:t>
            </a:r>
          </a:p>
          <a:p>
            <a:pPr lvl="1"/>
            <a:r>
              <a:rPr lang="cs-CZ"/>
              <a:t>Duševní nemoci mají medicínské příčiny</a:t>
            </a:r>
          </a:p>
          <a:p>
            <a:pPr lvl="1"/>
            <a:r>
              <a:rPr lang="cs-CZ"/>
              <a:t>Johannes Weyer</a:t>
            </a:r>
          </a:p>
          <a:p>
            <a:r>
              <a:rPr lang="cs-CZ" b="1"/>
              <a:t>2. mezník</a:t>
            </a:r>
          </a:p>
          <a:p>
            <a:pPr lvl="1"/>
            <a:r>
              <a:rPr lang="cs-CZ"/>
              <a:t>Druhá psychiatrická revoluce</a:t>
            </a:r>
          </a:p>
          <a:p>
            <a:pPr lvl="1"/>
            <a:r>
              <a:rPr lang="cs-CZ"/>
              <a:t>Období francouzské revoluce, 1792 – Philippe Pinnel – snímá okovy 50 duševně nemocným, kteří byli vězněni spolu se zločinci a trestanci</a:t>
            </a:r>
          </a:p>
          <a:p>
            <a:pPr lvl="1">
              <a:buFont typeface="Wingdings" pitchFamily="2" charset="2"/>
              <a:buNone/>
            </a:pPr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F37CAB-30C8-4DEF-8EA8-F3A6F0FE1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248" y="335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sz="2600" b="1"/>
              <a:t>3. mezník</a:t>
            </a:r>
          </a:p>
          <a:p>
            <a:pPr lvl="1">
              <a:lnSpc>
                <a:spcPct val="90000"/>
              </a:lnSpc>
            </a:pPr>
            <a:r>
              <a:rPr lang="cs-CZ" sz="2200"/>
              <a:t>Myšlenky a práce S. Freuda</a:t>
            </a:r>
          </a:p>
          <a:p>
            <a:pPr lvl="1">
              <a:lnSpc>
                <a:spcPct val="90000"/>
              </a:lnSpc>
            </a:pPr>
            <a:r>
              <a:rPr lang="cs-CZ" sz="2200"/>
              <a:t>Pozornost zaměřil na nevědomé procesy, psychické obranné mechanismy              a možné příčiny duševních poruch skryté v hloubi lidské psychiky</a:t>
            </a:r>
          </a:p>
          <a:p>
            <a:pPr lvl="1">
              <a:lnSpc>
                <a:spcPct val="90000"/>
              </a:lnSpc>
            </a:pPr>
            <a:r>
              <a:rPr lang="cs-CZ" sz="2200"/>
              <a:t>Jeho vliv na diagnostiku, klasifikaci i léčbu duševních poruch je nesporný</a:t>
            </a:r>
          </a:p>
          <a:p>
            <a:pPr>
              <a:lnSpc>
                <a:spcPct val="90000"/>
              </a:lnSpc>
            </a:pPr>
            <a:r>
              <a:rPr lang="cs-CZ" sz="2600" b="1"/>
              <a:t>4. mezník</a:t>
            </a:r>
          </a:p>
          <a:p>
            <a:pPr lvl="1">
              <a:lnSpc>
                <a:spcPct val="90000"/>
              </a:lnSpc>
            </a:pPr>
            <a:r>
              <a:rPr lang="cs-CZ" sz="2200"/>
              <a:t>Čtvrtá psychiatrická revoluce</a:t>
            </a:r>
          </a:p>
          <a:p>
            <a:pPr lvl="1">
              <a:lnSpc>
                <a:spcPct val="90000"/>
              </a:lnSpc>
            </a:pPr>
            <a:r>
              <a:rPr lang="cs-CZ" sz="2200"/>
              <a:t>Souvisí se zavedením psychofarmak do léčby </a:t>
            </a:r>
          </a:p>
          <a:p>
            <a:pPr lvl="1">
              <a:lnSpc>
                <a:spcPct val="90000"/>
              </a:lnSpc>
            </a:pPr>
            <a:r>
              <a:rPr lang="cs-CZ" sz="2200"/>
              <a:t>Období poválečného rozvoje v 50. létech 20. století</a:t>
            </a:r>
          </a:p>
          <a:p>
            <a:pPr lvl="1">
              <a:lnSpc>
                <a:spcPct val="90000"/>
              </a:lnSpc>
            </a:pPr>
            <a:r>
              <a:rPr lang="cs-CZ" sz="2200"/>
              <a:t>První psychofarmakum – chlorpromazin (léčba bludů a halucinací u nemocných schizofrenií)</a:t>
            </a:r>
          </a:p>
          <a:p>
            <a:pPr lvl="2">
              <a:lnSpc>
                <a:spcPct val="90000"/>
              </a:lnSpc>
            </a:pPr>
            <a:r>
              <a:rPr lang="cs-CZ" sz="1900"/>
              <a:t>Poprvé byl syntetizován 1952 a od roku 1956 začíná </a:t>
            </a:r>
            <a:r>
              <a:rPr lang="cs-CZ" sz="1900" b="1"/>
              <a:t>éra psychofarmakoterapie </a:t>
            </a:r>
            <a:r>
              <a:rPr lang="cs-CZ" sz="1900"/>
              <a:t>– tedy použití farmak jako prostředku léčby psychických stavů a nemocí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872629-3174-4F00-8015-A1501B96B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913" y="335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Náplň obecné a speciální psychopatologie a psychiatrie</a:t>
            </a:r>
          </a:p>
        </p:txBody>
      </p:sp>
      <p:sp>
        <p:nvSpPr>
          <p:cNvPr id="28674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sz="2800" b="1" dirty="0"/>
              <a:t>Obecná psychopatologie a psychiatrie </a:t>
            </a:r>
            <a:r>
              <a:rPr lang="cs-CZ" sz="2800" dirty="0"/>
              <a:t>se věnují základním oblastem lidské psychiky a jejich poruchám</a:t>
            </a:r>
          </a:p>
          <a:p>
            <a:pPr lvl="1"/>
            <a:r>
              <a:rPr lang="cs-CZ" sz="2400" dirty="0"/>
              <a:t>Vědomí, vnímání, emoce, myšlení, jednání,…</a:t>
            </a:r>
          </a:p>
          <a:p>
            <a:r>
              <a:rPr lang="cs-CZ" sz="2800" dirty="0"/>
              <a:t>V centru pozornosti </a:t>
            </a:r>
            <a:r>
              <a:rPr lang="cs-CZ" sz="2800" b="1" dirty="0"/>
              <a:t>obecné psychiatrie </a:t>
            </a:r>
            <a:r>
              <a:rPr lang="cs-CZ" sz="2800" dirty="0"/>
              <a:t>jsou otázky </a:t>
            </a:r>
            <a:r>
              <a:rPr lang="cs-CZ" sz="2800" b="1" dirty="0"/>
              <a:t>etiopatogeneze</a:t>
            </a:r>
            <a:r>
              <a:rPr lang="cs-CZ" sz="2800" dirty="0"/>
              <a:t> (příčin a vzniku poruch a nemocí), </a:t>
            </a:r>
            <a:r>
              <a:rPr lang="cs-CZ" sz="2800" b="1" dirty="0"/>
              <a:t>biologie</a:t>
            </a:r>
            <a:r>
              <a:rPr lang="cs-CZ" sz="2800" dirty="0"/>
              <a:t> (tělesných podmíněností včetně genetiky) + způsoby </a:t>
            </a:r>
            <a:r>
              <a:rPr lang="cs-CZ" sz="2800" b="1" dirty="0"/>
              <a:t>vyšetření</a:t>
            </a:r>
            <a:r>
              <a:rPr lang="cs-CZ" sz="2800" dirty="0"/>
              <a:t>, možnosti </a:t>
            </a:r>
            <a:r>
              <a:rPr lang="cs-CZ" sz="2800" b="1" dirty="0"/>
              <a:t>terapie, rehabilitace </a:t>
            </a:r>
            <a:r>
              <a:rPr lang="cs-CZ" sz="2800" dirty="0"/>
              <a:t>a </a:t>
            </a:r>
            <a:r>
              <a:rPr lang="cs-CZ" sz="2800" b="1" dirty="0"/>
              <a:t>prevence</a:t>
            </a:r>
            <a:r>
              <a:rPr lang="cs-CZ" sz="2800" dirty="0"/>
              <a:t> duševních onemocnění a stavů</a:t>
            </a:r>
          </a:p>
          <a:p>
            <a:r>
              <a:rPr lang="cs-CZ" sz="2800" dirty="0"/>
              <a:t>Nejsou opomíjeny ani oblasti právní, forenzní,…</a:t>
            </a:r>
          </a:p>
          <a:p>
            <a:r>
              <a:rPr lang="cs-CZ" sz="2800" dirty="0"/>
              <a:t>Symptom - syndrom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06C00B-B870-4213-9989-DCF503A4A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804" y="335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cs-CZ"/>
          </a:p>
        </p:txBody>
      </p:sp>
      <p:sp>
        <p:nvSpPr>
          <p:cNvPr id="29698" name="Zástupný obsah 2"/>
          <p:cNvSpPr>
            <a:spLocks noGrp="1"/>
          </p:cNvSpPr>
          <p:nvPr>
            <p:ph idx="4294967295"/>
          </p:nvPr>
        </p:nvSpPr>
        <p:spPr>
          <a:xfrm>
            <a:off x="1576388" y="1947863"/>
            <a:ext cx="10363200" cy="4856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b="1"/>
              <a:t>Speciální psychopatologie a psychiatrie </a:t>
            </a:r>
            <a:r>
              <a:rPr lang="cs-CZ" sz="2800"/>
              <a:t>jsou zaměřeny na konkrétní diagnostické jednotky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Ze širokých poznatků obecné psychopatologie a psychiatrie vybírají, shrnují, zužují, konkretizují a klasifikují</a:t>
            </a:r>
          </a:p>
          <a:p>
            <a:pPr>
              <a:lnSpc>
                <a:spcPct val="90000"/>
              </a:lnSpc>
            </a:pPr>
            <a:r>
              <a:rPr lang="cs-CZ" sz="2800"/>
              <a:t>Nozologická jednotka – </a:t>
            </a:r>
            <a:r>
              <a:rPr lang="cs-CZ" sz="2800" b="1"/>
              <a:t>psychiatrická diagnóza </a:t>
            </a:r>
            <a:r>
              <a:rPr lang="cs-CZ" sz="2800"/>
              <a:t>– vymezuje určité kategorie psychických nemocí a stavů, které jsou seskupeny do určitých </a:t>
            </a:r>
            <a:r>
              <a:rPr lang="cs-CZ" sz="2800" b="1"/>
              <a:t>diagnostických skupin a kategorií</a:t>
            </a:r>
          </a:p>
          <a:p>
            <a:pPr>
              <a:lnSpc>
                <a:spcPct val="90000"/>
              </a:lnSpc>
            </a:pPr>
            <a:r>
              <a:rPr lang="cs-CZ" sz="2800"/>
              <a:t>Při stanovení diagnózy hodnotíme jak symptomy, vývoj                    a průběh v čase, tak anamnézu, etiopatogenetické aspekty                    a výsledky dostupných pomocných vyšetření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BEEE67-2548-4BF9-9784-609AB7B8E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45" y="335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 idx="4294967295"/>
          </p:nvPr>
        </p:nvSpPr>
        <p:spPr>
          <a:xfrm>
            <a:off x="1535113" y="619125"/>
            <a:ext cx="10390187" cy="1462088"/>
          </a:xfrm>
        </p:spPr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Diagnostické klasifikační systémy</a:t>
            </a:r>
            <a:b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800"/>
              <a:t>Komunikace mezi odborníky</a:t>
            </a:r>
          </a:p>
          <a:p>
            <a:pPr>
              <a:lnSpc>
                <a:spcPct val="90000"/>
              </a:lnSpc>
            </a:pPr>
            <a:r>
              <a:rPr lang="cs-CZ" sz="2800"/>
              <a:t>Určující pro způsob terapie</a:t>
            </a:r>
          </a:p>
          <a:p>
            <a:pPr>
              <a:lnSpc>
                <a:spcPct val="90000"/>
              </a:lnSpc>
            </a:pPr>
            <a:r>
              <a:rPr lang="cs-CZ" sz="2800"/>
              <a:t>Pomáhají odhadnout průběh a prognózu</a:t>
            </a:r>
          </a:p>
          <a:p>
            <a:pPr>
              <a:lnSpc>
                <a:spcPct val="90000"/>
              </a:lnSpc>
            </a:pPr>
            <a:r>
              <a:rPr lang="cs-CZ" sz="2800"/>
              <a:t>U nás a v Evropě – 10. revize Mezinárodní klasifikace nemocí (</a:t>
            </a:r>
            <a:r>
              <a:rPr lang="cs-CZ" sz="2800" b="1"/>
              <a:t>MKN-10</a:t>
            </a:r>
            <a:r>
              <a:rPr lang="cs-CZ" sz="2800"/>
              <a:t>)</a:t>
            </a:r>
          </a:p>
          <a:p>
            <a:pPr>
              <a:lnSpc>
                <a:spcPct val="90000"/>
              </a:lnSpc>
            </a:pPr>
            <a:r>
              <a:rPr lang="cs-CZ" sz="2800"/>
              <a:t>V zemích amerického kontinentu 5. revize Diagnostického                   a statistického manuálu duševních nemocí (</a:t>
            </a:r>
            <a:r>
              <a:rPr lang="cs-CZ" sz="2800" b="1"/>
              <a:t>DSM-5</a:t>
            </a:r>
            <a:r>
              <a:rPr lang="cs-CZ" sz="2800"/>
              <a:t>)</a:t>
            </a:r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r>
              <a:rPr lang="cs-CZ" sz="2800"/>
              <a:t>„škatulkování“ do diagnostických přihrádek X neopakovatelná jedinečnost a individualita každého člověka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6EEC2D-12FF-4660-BC1B-CB9FAC7C7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079" y="3977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 idx="4294967295"/>
          </p:nvPr>
        </p:nvSpPr>
        <p:spPr>
          <a:xfrm>
            <a:off x="1535113" y="722313"/>
            <a:ext cx="10390187" cy="1462087"/>
          </a:xfrm>
        </p:spPr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Organizace psychiatrické péče u nás</a:t>
            </a:r>
            <a:b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6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Psychiatrická zařízení lůžková, ambulantní a komplementární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Psychiatrická hospitalizace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Pro řadu psychických nemocí a stavů je naprosto nepostradatelná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V rámci psychiatrických oddělní nemocnic, psychiatrických klinik                ve fakultních nemocnicích nebo v psychiatrických nemocnicích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Uzavřená psychiatrická oddělení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Otevřená psychiatrická oddělení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Oddělení čistě mužská, ženská nebo smíšená (koedukovaná)</a:t>
            </a:r>
          </a:p>
          <a:p>
            <a:pPr lvl="1">
              <a:lnSpc>
                <a:spcPct val="90000"/>
              </a:lnSpc>
            </a:pPr>
            <a:r>
              <a:rPr lang="cs-CZ" sz="2400" dirty="0"/>
              <a:t>Rozdíl mezi psychiatrickým oddělením, psychiatrickou klinikou                    a psychiatrickou nemocnicí je nejen ve spektru a množství pacientů, ale také v délce pobytu</a:t>
            </a:r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B1440A-A755-4A91-A2D0-9C781555D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415" y="3054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>
          <a:xfrm>
            <a:off x="1576388" y="1828800"/>
            <a:ext cx="10363200" cy="5029200"/>
          </a:xfrm>
        </p:spPr>
        <p:txBody>
          <a:bodyPr>
            <a:normAutofit fontScale="92500"/>
          </a:bodyPr>
          <a:lstStyle/>
          <a:p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Protialkoholní (záchytné) stanice</a:t>
            </a:r>
          </a:p>
          <a:p>
            <a:pPr lvl="1"/>
            <a:r>
              <a:rPr lang="cs-CZ" sz="2400" dirty="0"/>
              <a:t>Akutní ošetření osob, které pod vlivem alkoholu ohrožují sebe, své okolí, majetek nebo budí veřejné pohoršení</a:t>
            </a:r>
          </a:p>
          <a:p>
            <a:pPr lvl="1"/>
            <a:r>
              <a:rPr lang="cs-CZ" sz="2400" dirty="0"/>
              <a:t>Nejsou určeny pro závažné stavy s ohrožením životních funkcí ani pro děti do 15 let</a:t>
            </a:r>
          </a:p>
          <a:p>
            <a:endParaRPr lang="cs-CZ" sz="2800" dirty="0"/>
          </a:p>
          <a:p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Psychiatrické ambulance</a:t>
            </a:r>
          </a:p>
          <a:p>
            <a:pPr lvl="1"/>
            <a:r>
              <a:rPr lang="cs-CZ" sz="2400" dirty="0"/>
              <a:t>Poskytují služby ambulantní psychiatrické péče, umožňují pravidelné kontroly stavu, sledování případných komplikací, úpravu medikace,…</a:t>
            </a:r>
          </a:p>
          <a:p>
            <a:pPr lvl="1"/>
            <a:r>
              <a:rPr lang="cs-CZ" sz="2400" dirty="0"/>
              <a:t>Řada psychických poruch nevyžaduje hospitalizaci, ale vystačí                        s diagnostikou a léčbou v ambulanci</a:t>
            </a:r>
          </a:p>
          <a:p>
            <a:pPr lvl="1"/>
            <a:r>
              <a:rPr lang="cs-CZ" sz="2400" dirty="0"/>
              <a:t>Ambulantní péče často navazuje na hospitalizaci nebo jí může předcházet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6C9D58-88C7-41A6-8103-94360E49A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580" y="3420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>
          <a:xfrm>
            <a:off x="1358900" y="2055303"/>
            <a:ext cx="10580688" cy="497385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3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Komplementární – intermediární péče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Navazuje na hospitalizaci; „mezičlánek“ mezi hospitalizací            a ambulancí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Denní stacionáře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Chráněné dílny, chráněná pracoviště, pracovně-tréninková centra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Chráněné bydlení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Dům na půl cesty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Domov se zvláštním režimem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Terapeutické kluby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Svépomocné skupiny nemocných a/nebo jejich rodinných příslušníků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Chráněná pracovní místa</a:t>
            </a:r>
          </a:p>
          <a:p>
            <a:pPr lvl="1">
              <a:lnSpc>
                <a:spcPct val="90000"/>
              </a:lnSpc>
            </a:pPr>
            <a:endParaRPr lang="cs-CZ" sz="2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AC0E61-0ECD-480B-A40A-E5DE026A4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413" y="3168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Norma a duševní zdraví a duševní nemoc</a:t>
            </a:r>
          </a:p>
        </p:txBody>
      </p:sp>
      <p:sp>
        <p:nvSpPr>
          <p:cNvPr id="14338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dirty="0"/>
              <a:t>Zdraví je stav úplné tělesné, duševní a sociální pohody, nikoli jen nepřítomnost nemoci (WHO)</a:t>
            </a:r>
          </a:p>
          <a:p>
            <a:r>
              <a:rPr lang="cs-CZ" dirty="0"/>
              <a:t>Zdraví má aspekt subjektivní a objektivní</a:t>
            </a:r>
          </a:p>
          <a:p>
            <a:r>
              <a:rPr lang="cs-CZ" dirty="0"/>
              <a:t>Definovat duševní zdraví je velmi obtížné; hranice mezi zdravím a patologií není někdy jednoznačná, jindy je neostrá</a:t>
            </a:r>
          </a:p>
          <a:p>
            <a:r>
              <a:rPr lang="cs-CZ" dirty="0"/>
              <a:t>Nauka o psychických nemocech, chorobných a hraničních duševních jevech se nazývá </a:t>
            </a:r>
            <a:r>
              <a:rPr lang="cs-CZ" b="1" dirty="0"/>
              <a:t>psychopatologie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C24B05-C23B-4864-ADA8-679EE57E5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637" y="335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3000">
                <a:effectLst>
                  <a:outerShdw blurRad="38100" dist="38100" dir="2700000" algn="tl">
                    <a:srgbClr val="C0C0C0"/>
                  </a:outerShdw>
                </a:effectLst>
              </a:rPr>
              <a:t>Celosvětový trend i v ČR</a:t>
            </a:r>
            <a:r>
              <a:rPr lang="cs-CZ" sz="3000"/>
              <a:t> </a:t>
            </a:r>
          </a:p>
          <a:p>
            <a:pPr lvl="1"/>
            <a:r>
              <a:rPr lang="cs-CZ" sz="2600"/>
              <a:t>reorganizace psychiatrické péče</a:t>
            </a:r>
          </a:p>
          <a:p>
            <a:pPr lvl="1"/>
            <a:r>
              <a:rPr lang="cs-CZ" sz="2600"/>
              <a:t>akcentace posilování ambulantní a komplementární péče</a:t>
            </a:r>
          </a:p>
          <a:p>
            <a:pPr lvl="1"/>
            <a:r>
              <a:rPr lang="cs-CZ" sz="2600"/>
              <a:t>vytváření podpůrné funkční sítě psychiatricko-psychologicko-sociální péče</a:t>
            </a:r>
          </a:p>
          <a:p>
            <a:pPr lvl="1"/>
            <a:r>
              <a:rPr lang="cs-CZ" sz="2600"/>
              <a:t>omezování počtu psychiatrických lůžek</a:t>
            </a:r>
          </a:p>
          <a:p>
            <a:pPr lvl="1">
              <a:lnSpc>
                <a:spcPct val="90000"/>
              </a:lnSpc>
            </a:pPr>
            <a:endParaRPr lang="cs-CZ" sz="2600"/>
          </a:p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41E066-6C74-4817-B0F8-9FBE91AC3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191" y="214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Psychopatologie</a:t>
            </a:r>
          </a:p>
        </p:txBody>
      </p:sp>
      <p:sp>
        <p:nvSpPr>
          <p:cNvPr id="15362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cs-CZ" dirty="0" err="1"/>
              <a:t>psychopathologia</a:t>
            </a:r>
            <a:r>
              <a:rPr lang="cs-CZ" dirty="0"/>
              <a:t> z řeckých slov </a:t>
            </a:r>
            <a:r>
              <a:rPr lang="cs-CZ" b="1" dirty="0"/>
              <a:t>psýché – duše </a:t>
            </a:r>
            <a:r>
              <a:rPr lang="cs-CZ" dirty="0"/>
              <a:t>a </a:t>
            </a:r>
            <a:r>
              <a:rPr lang="cs-CZ" b="1" dirty="0" err="1"/>
              <a:t>pathologia</a:t>
            </a:r>
            <a:r>
              <a:rPr lang="cs-CZ" b="1" dirty="0"/>
              <a:t> – nauka o chorobách </a:t>
            </a:r>
            <a:r>
              <a:rPr lang="cs-CZ" dirty="0"/>
              <a:t>(</a:t>
            </a:r>
            <a:r>
              <a:rPr lang="cs-CZ" dirty="0" err="1"/>
              <a:t>pathos</a:t>
            </a:r>
            <a:r>
              <a:rPr lang="cs-CZ" dirty="0"/>
              <a:t> – choroba, nemoc a logos – nauka, věda)</a:t>
            </a:r>
            <a:endParaRPr lang="cs-CZ" b="1" dirty="0"/>
          </a:p>
          <a:p>
            <a:r>
              <a:rPr lang="cs-CZ" dirty="0"/>
              <a:t>Zabývá se diagnostikou, klasifikací i výzkumem</a:t>
            </a:r>
          </a:p>
          <a:p>
            <a:r>
              <a:rPr lang="cs-CZ" dirty="0"/>
              <a:t>X </a:t>
            </a:r>
            <a:r>
              <a:rPr lang="cs-CZ" b="1" dirty="0"/>
              <a:t>patopsychologie</a:t>
            </a:r>
            <a:r>
              <a:rPr lang="cs-CZ" dirty="0"/>
              <a:t> – obor, který je zaměřen na psychologii nemocných – zabývá se psychickým životem tělesně nemocného člověka a dále psychologickými činiteli, kteří ovlivňují průběh a léčbu nemoci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A0BC60-93CF-48C3-8B84-C639E99B1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415" y="4313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993900" y="209550"/>
            <a:ext cx="6332538" cy="1428750"/>
          </a:xfrm>
        </p:spPr>
        <p:txBody>
          <a:bodyPr anchor="ctr">
            <a:normAutofit/>
          </a:bodyPr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Psychopatologie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612900" y="1855788"/>
            <a:ext cx="10167938" cy="4733925"/>
          </a:xfrm>
        </p:spPr>
        <p:txBody>
          <a:bodyPr>
            <a:normAutofit/>
          </a:bodyPr>
          <a:lstStyle/>
          <a:p>
            <a:r>
              <a:rPr lang="cs-CZ"/>
              <a:t>Nauka o chorobných duševních jevech; zabývá se příznaky duševních chorob, klasifikací těchto chorob, poruch a hraničních stavů   </a:t>
            </a:r>
          </a:p>
          <a:p>
            <a:r>
              <a:rPr lang="cs-CZ" b="1"/>
              <a:t>Duševní poruchu</a:t>
            </a:r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/>
              <a:t>lze popsat jako změnu či narušení některých psychických procesů a funkcí projevující se v myšlení, pocitech a chování člověka</a:t>
            </a:r>
          </a:p>
          <a:p>
            <a:pPr lvl="1"/>
            <a:r>
              <a:rPr lang="cs-CZ"/>
              <a:t>soubor klinicky rozpoznatelných příznaků nebo chování výrazně znesnadňuje adaptaci a interakci jedince se sociálním okolím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5E2DC1-CC1C-4B3B-B5DB-94AE2E9BF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303" y="3977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997075" y="250825"/>
            <a:ext cx="6378575" cy="1293813"/>
          </a:xfrm>
        </p:spPr>
        <p:txBody>
          <a:bodyPr anchor="ctr">
            <a:normAutofit/>
          </a:bodyPr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Psychopatologie</a:t>
            </a:r>
          </a:p>
        </p:txBody>
      </p:sp>
      <p:sp>
        <p:nvSpPr>
          <p:cNvPr id="17410" name="Zástupný symbol pro obsah 2"/>
          <p:cNvSpPr>
            <a:spLocks noGrp="1"/>
          </p:cNvSpPr>
          <p:nvPr>
            <p:ph idx="4294967295"/>
          </p:nvPr>
        </p:nvSpPr>
        <p:spPr>
          <a:xfrm>
            <a:off x="1833563" y="1760538"/>
            <a:ext cx="10002837" cy="4899025"/>
          </a:xfrm>
        </p:spPr>
        <p:txBody>
          <a:bodyPr/>
          <a:lstStyle/>
          <a:p>
            <a:r>
              <a:rPr lang="cs-CZ" altLang="cs-CZ" sz="2400"/>
              <a:t>Hraniční věda mezi psychologií a psychiatrií</a:t>
            </a:r>
          </a:p>
          <a:p>
            <a:r>
              <a:rPr lang="cs-CZ" altLang="cs-CZ" sz="2400"/>
              <a:t>Studium a popis poruch jednotlivých psychických funkcí</a:t>
            </a:r>
          </a:p>
          <a:p>
            <a:r>
              <a:rPr lang="cs-CZ" altLang="cs-CZ" sz="2400"/>
              <a:t>Tvoří základ popisu jednotlivých symptomů a syndromů</a:t>
            </a:r>
          </a:p>
          <a:p>
            <a:r>
              <a:rPr lang="cs-CZ" altLang="cs-CZ" sz="2400"/>
              <a:t>Je základem psychiatrické klasifikace </a:t>
            </a:r>
          </a:p>
          <a:p>
            <a:r>
              <a:rPr lang="cs-CZ" altLang="cs-CZ" sz="2400"/>
              <a:t>Poruchy psychických funkcí musíme vždy posuzovat z hlediska věkových zvláštností </a:t>
            </a:r>
          </a:p>
          <a:p>
            <a:pPr lvl="1"/>
            <a:r>
              <a:rPr lang="cs-CZ" altLang="cs-CZ" sz="2000"/>
              <a:t>např. chování, které je naprosto přirozené v předškolním věku, může být neadekvátní u dítěte v pubertě apod.</a:t>
            </a:r>
          </a:p>
          <a:p>
            <a:pPr lvl="1"/>
            <a:r>
              <a:rPr lang="cs-CZ" altLang="cs-CZ" sz="2000"/>
              <a:t>při posuzování psychopatologických jevů je důležitá znalost vývojové psychologie</a:t>
            </a:r>
          </a:p>
          <a:p>
            <a:r>
              <a:rPr lang="cs-CZ" altLang="cs-CZ" sz="2400"/>
              <a:t>Pochopení psychické abnormality a poruchy předpokládá znalost normy- psychopatologie se zabývá vymezením normy</a:t>
            </a:r>
          </a:p>
          <a:p>
            <a:endParaRPr lang="cs-CZ" altLang="cs-CZ" sz="24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CECCDD-65FB-408C-A389-DA8FDD6E1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030" y="4984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Norma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>
          <a:xfrm>
            <a:off x="1576388" y="2017712"/>
            <a:ext cx="10363200" cy="4840287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Jedním z úkolů psychopatologie je v psychické oblasti definovat patologické jevy z pohledu vědecké odbornosti</a:t>
            </a:r>
          </a:p>
          <a:p>
            <a:r>
              <a:rPr lang="cs-CZ" sz="2400" dirty="0"/>
              <a:t>Vymezuje „normální“ vůči „nenormálnímu“</a:t>
            </a:r>
          </a:p>
          <a:p>
            <a:r>
              <a:rPr lang="cs-CZ" sz="2400" dirty="0"/>
              <a:t>Neexistuje jediná norma</a:t>
            </a:r>
          </a:p>
          <a:p>
            <a:pPr lvl="1"/>
            <a:r>
              <a:rPr lang="cs-CZ" sz="2000" dirty="0"/>
              <a:t>Norma statistická</a:t>
            </a:r>
          </a:p>
          <a:p>
            <a:pPr lvl="1"/>
            <a:r>
              <a:rPr lang="cs-CZ" sz="2000" dirty="0"/>
              <a:t>Norma skupinová</a:t>
            </a:r>
          </a:p>
          <a:p>
            <a:pPr lvl="1"/>
            <a:r>
              <a:rPr lang="cs-CZ" sz="2000" dirty="0"/>
              <a:t>Norma sociokulturní</a:t>
            </a:r>
          </a:p>
          <a:p>
            <a:pPr lvl="1"/>
            <a:r>
              <a:rPr lang="cs-CZ" sz="2000" dirty="0"/>
              <a:t>Norma etická a morální</a:t>
            </a:r>
          </a:p>
          <a:p>
            <a:pPr lvl="1"/>
            <a:r>
              <a:rPr lang="cs-CZ" sz="2000" dirty="0"/>
              <a:t>Norma věková</a:t>
            </a:r>
          </a:p>
          <a:p>
            <a:pPr lvl="1"/>
            <a:r>
              <a:rPr lang="cs-CZ" sz="2000" dirty="0"/>
              <a:t>Norma mediální</a:t>
            </a:r>
          </a:p>
          <a:p>
            <a:pPr lvl="1"/>
            <a:r>
              <a:rPr lang="cs-CZ" sz="2000" dirty="0"/>
              <a:t>Norma právní</a:t>
            </a:r>
          </a:p>
          <a:p>
            <a:pPr lvl="1"/>
            <a:r>
              <a:rPr lang="cs-CZ" sz="2000" dirty="0"/>
              <a:t>Norma odborníků</a:t>
            </a:r>
          </a:p>
          <a:p>
            <a:pPr lvl="1"/>
            <a:r>
              <a:rPr lang="cs-CZ" sz="2000" dirty="0"/>
              <a:t>Norma individuální</a:t>
            </a:r>
          </a:p>
          <a:p>
            <a:r>
              <a:rPr lang="cs-CZ" sz="2400" dirty="0"/>
              <a:t>Hranice mezi normou a abnormitou</a:t>
            </a:r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792C82-7E3A-4A42-87CA-15902E58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360" y="335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Postavení psychiatrie a psychologie                   v péči o duševně nemocné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400" b="1"/>
              <a:t>Psychiatrie</a:t>
            </a:r>
            <a:r>
              <a:rPr lang="cs-CZ" sz="2400"/>
              <a:t> – specializovaný lékařský obor, který je zaměřen na teoretické i praktické aspekty diagnostiky, klasifikace, léčby, prevence, rehabilitace a výzkumu psychických (duševních) onemocnění a stavů</a:t>
            </a:r>
          </a:p>
          <a:p>
            <a:pPr>
              <a:lnSpc>
                <a:spcPct val="90000"/>
              </a:lnSpc>
            </a:pPr>
            <a:r>
              <a:rPr lang="cs-CZ" sz="2400" b="1"/>
              <a:t>Psychiatr</a:t>
            </a:r>
            <a:r>
              <a:rPr lang="cs-CZ" sz="2400"/>
              <a:t> – absolvent LF + atestace z Psychiatrie</a:t>
            </a:r>
          </a:p>
          <a:p>
            <a:pPr>
              <a:lnSpc>
                <a:spcPct val="90000"/>
              </a:lnSpc>
            </a:pPr>
            <a:endParaRPr lang="cs-CZ" sz="2400"/>
          </a:p>
          <a:p>
            <a:pPr>
              <a:lnSpc>
                <a:spcPct val="90000"/>
              </a:lnSpc>
            </a:pPr>
            <a:r>
              <a:rPr lang="cs-CZ" sz="2400" b="1"/>
              <a:t>Psychologie</a:t>
            </a:r>
            <a:r>
              <a:rPr lang="cs-CZ" sz="2400"/>
              <a:t> – věda zabývající se psychologickými aspekty lidského bytí – chováním, myšlením, motivací, prožíváním, city,…</a:t>
            </a:r>
          </a:p>
          <a:p>
            <a:pPr lvl="1">
              <a:lnSpc>
                <a:spcPct val="90000"/>
              </a:lnSpc>
            </a:pPr>
            <a:r>
              <a:rPr lang="cs-CZ" sz="2000" b="1"/>
              <a:t>Klinická psychologie</a:t>
            </a:r>
            <a:r>
              <a:rPr lang="cs-CZ" sz="2000"/>
              <a:t> – spojena se zdravotnictvím, součást zdravotnické péče</a:t>
            </a:r>
          </a:p>
          <a:p>
            <a:pPr>
              <a:lnSpc>
                <a:spcPct val="90000"/>
              </a:lnSpc>
            </a:pPr>
            <a:r>
              <a:rPr lang="cs-CZ" sz="2400" b="1"/>
              <a:t>Psycholog</a:t>
            </a:r>
            <a:r>
              <a:rPr lang="cs-CZ" sz="2400"/>
              <a:t> – absolvent FF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/>
          </a:p>
          <a:p>
            <a:pPr>
              <a:lnSpc>
                <a:spcPct val="90000"/>
              </a:lnSpc>
            </a:pPr>
            <a:r>
              <a:rPr lang="cs-CZ" sz="2400"/>
              <a:t>Náplň psychologie, psychiatrie a psychopatologie se prolíná a překrývá    v mnoha aspektech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F3B533-0879-4366-B98F-D250BCC51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1" y="432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sz="2600"/>
              <a:t>V péči o duševně nemocné považujeme profese psychologů a psychiatrů ne za „nadřazené a podřazené“, ale za </a:t>
            </a:r>
            <a:r>
              <a:rPr lang="cs-CZ" sz="2600" b="1"/>
              <a:t>doplňkové</a:t>
            </a:r>
          </a:p>
          <a:p>
            <a:pPr>
              <a:lnSpc>
                <a:spcPct val="90000"/>
              </a:lnSpc>
            </a:pPr>
            <a:r>
              <a:rPr lang="cs-CZ" sz="2600"/>
              <a:t>Každý obor má své specifické pole působení a kompetencí, někde se překrývají, jinde na sebe navazují</a:t>
            </a:r>
          </a:p>
          <a:p>
            <a:pPr>
              <a:lnSpc>
                <a:spcPct val="90000"/>
              </a:lnSpc>
            </a:pPr>
            <a:r>
              <a:rPr lang="cs-CZ" sz="2600"/>
              <a:t>Psychiatr může používat metody medicínské diagnostiky – RTG, CT,….</a:t>
            </a:r>
          </a:p>
          <a:p>
            <a:pPr>
              <a:lnSpc>
                <a:spcPct val="90000"/>
              </a:lnSpc>
            </a:pPr>
            <a:r>
              <a:rPr lang="cs-CZ" sz="2600"/>
              <a:t>Psycholog používá psychologické metody a prostředky diagnostiky                a terapie – psychodiagnostika, psychoterapie</a:t>
            </a:r>
          </a:p>
          <a:p>
            <a:pPr>
              <a:lnSpc>
                <a:spcPct val="90000"/>
              </a:lnSpc>
            </a:pPr>
            <a:r>
              <a:rPr lang="cs-CZ" sz="2600" b="1"/>
              <a:t>Psychoterapie</a:t>
            </a:r>
            <a:r>
              <a:rPr lang="cs-CZ" sz="2600"/>
              <a:t> je oborem, který může praktikovat jak psycholog, psychiatr, zdravotní sestra či sociální pracovník, za předpokladu splnění psychoterapeutického vzdělání (výcviku), vlastní psychoterapie v rámci některého z PST směrů a následné supervize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63454A-952C-46D6-9F60-6EBD3A6E6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692" y="335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Současná psychiatrie</a:t>
            </a:r>
          </a:p>
        </p:txBody>
      </p:sp>
      <p:sp>
        <p:nvSpPr>
          <p:cNvPr id="23554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Moderní lékařský obor s řadou možností diagnostiky, léčby           i prevence</a:t>
            </a:r>
          </a:p>
          <a:p>
            <a:pPr>
              <a:lnSpc>
                <a:spcPct val="90000"/>
              </a:lnSpc>
            </a:pPr>
            <a:r>
              <a:rPr lang="cs-CZ" sz="2800"/>
              <a:t>Diagnostika může jít až na úroveň buněčných struktur                      a molekul</a:t>
            </a:r>
          </a:p>
          <a:p>
            <a:pPr>
              <a:lnSpc>
                <a:spcPct val="90000"/>
              </a:lnSpc>
            </a:pPr>
            <a:r>
              <a:rPr lang="cs-CZ" sz="2800"/>
              <a:t>Léčebné postupy umí zvládat řadu velmi závažných stavů</a:t>
            </a:r>
          </a:p>
          <a:p>
            <a:pPr>
              <a:lnSpc>
                <a:spcPct val="90000"/>
              </a:lnSpc>
            </a:pPr>
            <a:r>
              <a:rPr lang="cs-CZ" sz="2800"/>
              <a:t>Léky mají mnohem méně nežádoucích a negativních účinků</a:t>
            </a:r>
          </a:p>
          <a:p>
            <a:pPr>
              <a:lnSpc>
                <a:spcPct val="90000"/>
              </a:lnSpc>
            </a:pPr>
            <a:r>
              <a:rPr lang="cs-CZ" sz="2800"/>
              <a:t>Psychiatrie tak má moc zvládat a řešit věci dříve velmi obtížně zvládnutelné a řešitelné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Umožňuje často znovuzařazení do života</a:t>
            </a:r>
          </a:p>
          <a:p>
            <a:pPr lvl="1">
              <a:lnSpc>
                <a:spcPct val="90000"/>
              </a:lnSpc>
            </a:pPr>
            <a:r>
              <a:rPr lang="cs-CZ" sz="2400"/>
              <a:t>Má velký potenciál zvýšit kvalitu života</a:t>
            </a:r>
          </a:p>
          <a:p>
            <a:pPr>
              <a:lnSpc>
                <a:spcPct val="90000"/>
              </a:lnSpc>
            </a:pPr>
            <a:endParaRPr lang="cs-CZ" sz="28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ABDD62-873D-4653-8FF8-0D81FE180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45" y="41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měsice">
  <a:themeElements>
    <a:clrScheme name="Směsic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měsic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245</TotalTime>
  <Words>1283</Words>
  <Application>Microsoft Office PowerPoint</Application>
  <PresentationFormat>Širokoúhlá obrazovka</PresentationFormat>
  <Paragraphs>138</Paragraphs>
  <Slides>20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Calibri</vt:lpstr>
      <vt:lpstr>Tahoma</vt:lpstr>
      <vt:lpstr>Wingdings</vt:lpstr>
      <vt:lpstr>Směsice</vt:lpstr>
      <vt:lpstr>Psychopatologie</vt:lpstr>
      <vt:lpstr>Norma a duševní zdraví a duševní nemoc</vt:lpstr>
      <vt:lpstr>Psychopatologie</vt:lpstr>
      <vt:lpstr>Psychopatologie</vt:lpstr>
      <vt:lpstr>Psychopatologie</vt:lpstr>
      <vt:lpstr>Norma</vt:lpstr>
      <vt:lpstr>Postavení psychiatrie a psychologie                   v péči o duševně nemocné</vt:lpstr>
      <vt:lpstr>Prezentace aplikace PowerPoint</vt:lpstr>
      <vt:lpstr>Současná psychiatrie</vt:lpstr>
      <vt:lpstr>Prezentace aplikace PowerPoint</vt:lpstr>
      <vt:lpstr>4 historické mezníky psychiatrie</vt:lpstr>
      <vt:lpstr>Prezentace aplikace PowerPoint</vt:lpstr>
      <vt:lpstr>Prezentace aplikace PowerPoint</vt:lpstr>
      <vt:lpstr>Náplň obecné a speciální psychopatologie a psychiatrie</vt:lpstr>
      <vt:lpstr>Prezentace aplikace PowerPoint</vt:lpstr>
      <vt:lpstr>Diagnostické klasifikační systémy </vt:lpstr>
      <vt:lpstr>Organizace psychiatrické péče u nás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Psychopatologie</dc:title>
  <dc:creator>Hana Přikrylová</dc:creator>
  <cp:lastModifiedBy>Hana Přikrylová</cp:lastModifiedBy>
  <cp:revision>11</cp:revision>
  <dcterms:created xsi:type="dcterms:W3CDTF">2021-02-17T09:01:41Z</dcterms:created>
  <dcterms:modified xsi:type="dcterms:W3CDTF">2021-02-27T15:39:30Z</dcterms:modified>
</cp:coreProperties>
</file>