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6"/>
  </p:notesMasterIdLst>
  <p:sldIdLst>
    <p:sldId id="256" r:id="rId2"/>
    <p:sldId id="257" r:id="rId3"/>
    <p:sldId id="290" r:id="rId4"/>
    <p:sldId id="293" r:id="rId5"/>
    <p:sldId id="295" r:id="rId6"/>
    <p:sldId id="296" r:id="rId7"/>
    <p:sldId id="291" r:id="rId8"/>
    <p:sldId id="289" r:id="rId9"/>
    <p:sldId id="258" r:id="rId10"/>
    <p:sldId id="259" r:id="rId11"/>
    <p:sldId id="263" r:id="rId12"/>
    <p:sldId id="264" r:id="rId13"/>
    <p:sldId id="286" r:id="rId14"/>
    <p:sldId id="292" r:id="rId15"/>
    <p:sldId id="285" r:id="rId16"/>
    <p:sldId id="303" r:id="rId17"/>
    <p:sldId id="287" r:id="rId18"/>
    <p:sldId id="288" r:id="rId19"/>
    <p:sldId id="297" r:id="rId20"/>
    <p:sldId id="298" r:id="rId21"/>
    <p:sldId id="299" r:id="rId22"/>
    <p:sldId id="300" r:id="rId23"/>
    <p:sldId id="301" r:id="rId24"/>
    <p:sldId id="302" r:id="rId25"/>
  </p:sldIdLst>
  <p:sldSz cx="9144000" cy="5143500" type="screen16x9"/>
  <p:notesSz cx="6858000" cy="9144000"/>
  <p:embeddedFontLst>
    <p:embeddedFont>
      <p:font typeface="Average" panose="020B0604020202020204" charset="0"/>
      <p:regular r:id="rId27"/>
    </p:embeddedFont>
    <p:embeddedFont>
      <p:font typeface="Oswald" panose="020B0604020202020204" charset="-18"/>
      <p:regular r:id="rId28"/>
      <p:bold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75bb3b74ca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75bb3b74ca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75af3959bb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75af3959bb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75bf30b4b2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75bf30b4b2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75bf30b4b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75bf30b4b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75bf30b4b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75bf30b4b2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75bf30b4b2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75bf30b4b2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75bb3b74ca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75bb3b74ca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050">
                <a:solidFill>
                  <a:srgbClr val="333333"/>
                </a:solidFill>
                <a:highlight>
                  <a:srgbClr val="FFFFFF"/>
                </a:highlight>
              </a:rPr>
              <a:t> důležité nevzdávat se a s nemocí bojovat za každou cenu, někdy člověka mohou následky onemocnění provázet celým životem. Bohužel spousta pacientů svůj boj během života někdy vzdá.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75af3959bb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75af3959bb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 Přes mnohdy velmi kvalitní farmakoterapeutickou péči, když dojde k ústupu závažných symptomů, tak lidé s diagnózou duševní nemoci zůstávají žít v domácnostech svých rodičů, nemají práci, nedodělávají si vzdělání, neučí se pečovat o sebe a přebírat zodpovědnost za řešení svého života. (Jiří Šupa, Práh jižní Morava)</a:t>
            </a: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75bb3b74c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75bb3b74c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at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ah-brno.cz/verejnost/dobrovolnici" TargetMode="External"/><Relationship Id="rId2" Type="http://schemas.openxmlformats.org/officeDocument/2006/relationships/hyperlink" Target="mailto:Dobrovoln&#237;ci@prah-brno.cz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cs-CZ" dirty="0"/>
              <a:t>Význam dobrovolnictví v procesu zotavení u lidí se závažným duševním onemocněním</a:t>
            </a:r>
            <a:endParaRPr dirty="0"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671250" y="3144249"/>
            <a:ext cx="7801500" cy="173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Mgr. Jana Musálková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Práh jižní Morava, z.ú.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FN Brno, somatická oddělení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Linka důvěry STŘED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LF – postgraduální studium psychiatrie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Schizofrenie</a:t>
            </a:r>
            <a:endParaRPr dirty="0"/>
          </a:p>
        </p:txBody>
      </p:sp>
      <p:sp>
        <p:nvSpPr>
          <p:cNvPr id="79" name="Google Shape;79;p16"/>
          <p:cNvSpPr txBox="1">
            <a:spLocks noGrp="1"/>
          </p:cNvSpPr>
          <p:nvPr>
            <p:ph type="body" idx="1"/>
          </p:nvPr>
        </p:nvSpPr>
        <p:spPr>
          <a:xfrm>
            <a:off x="311700" y="925875"/>
            <a:ext cx="5046000" cy="38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>
              <a:buNone/>
            </a:pPr>
            <a:r>
              <a:rPr lang="cs" dirty="0"/>
              <a:t>Negativní symptomy</a:t>
            </a:r>
          </a:p>
          <a:p>
            <a:pPr marL="114300" lvl="0" indent="0">
              <a:buNone/>
            </a:pPr>
            <a:endParaRPr lang="cs" dirty="0"/>
          </a:p>
          <a:p>
            <a:pPr lvl="0">
              <a:buChar char="-"/>
            </a:pPr>
            <a:r>
              <a:rPr lang="cs" dirty="0"/>
              <a:t>kognitivní deficit 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 dirty="0"/>
              <a:t>zpomalené psychomotorické tempo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 dirty="0"/>
              <a:t>emoční oploštělost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 dirty="0"/>
              <a:t>dysforická nálada, anhedonie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 dirty="0"/>
              <a:t>narušený spánkový režim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 dirty="0"/>
              <a:t>úzkostnost a fobie, hostilita/agrese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 dirty="0"/>
              <a:t>zhoršená sociální kognice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 dirty="0"/>
              <a:t>snížená motivace (apatie, abulie)</a:t>
            </a:r>
            <a:endParaRPr dirty="0"/>
          </a:p>
        </p:txBody>
      </p:sp>
      <p:pic>
        <p:nvPicPr>
          <p:cNvPr id="80" name="Google Shape;80;p16"/>
          <p:cNvPicPr preferRelativeResize="0"/>
          <p:nvPr/>
        </p:nvPicPr>
        <p:blipFill rotWithShape="1">
          <a:blip r:embed="rId3">
            <a:alphaModFix/>
          </a:blip>
          <a:srcRect l="14526" t="5524" r="14682" b="5221"/>
          <a:stretch/>
        </p:blipFill>
        <p:spPr>
          <a:xfrm>
            <a:off x="5357700" y="468631"/>
            <a:ext cx="3474600" cy="43809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“Třetinové pravidlo”</a:t>
            </a:r>
            <a:endParaRPr/>
          </a:p>
        </p:txBody>
      </p:sp>
      <p:sp>
        <p:nvSpPr>
          <p:cNvPr id="105" name="Google Shape;105;p20"/>
          <p:cNvSpPr txBox="1">
            <a:spLocks noGrp="1"/>
          </p:cNvSpPr>
          <p:nvPr>
            <p:ph type="body" idx="1"/>
          </p:nvPr>
        </p:nvSpPr>
        <p:spPr>
          <a:xfrm>
            <a:off x="311700" y="1167850"/>
            <a:ext cx="5643900" cy="38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(prognóza - dimenze: přetrvávající psychotické symptomatologie a úroveň sociálního fungování)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cs" b="1" dirty="0"/>
              <a:t>⅓ -</a:t>
            </a:r>
            <a:r>
              <a:rPr lang="cs" dirty="0"/>
              <a:t> jedna či několik málo atak, po kterých nemoc ustoupí, lidé se vrací do normálního života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cs" b="1" dirty="0"/>
              <a:t>⅓ </a:t>
            </a:r>
            <a:r>
              <a:rPr lang="cs" dirty="0"/>
              <a:t>- střídání psychotických epizod s epizodami neúplných remisí → </a:t>
            </a:r>
            <a:r>
              <a:rPr lang="cs-CZ" dirty="0"/>
              <a:t>riziko narušení běžného fungování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cs" b="1" dirty="0"/>
              <a:t>⅓</a:t>
            </a:r>
            <a:r>
              <a:rPr lang="cs" dirty="0"/>
              <a:t> - i přes léčbu se nezbaví psychotických příznaků - neschopni samostatného života, odkázáni na pomoc blízkých/zdravotnického zařízení</a:t>
            </a:r>
            <a:endParaRPr dirty="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06" name="Google Shape;1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8950" y="261325"/>
            <a:ext cx="3323350" cy="332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Zvýšené riziko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sebevražedného jednání</a:t>
            </a:r>
            <a:endParaRPr/>
          </a:p>
        </p:txBody>
      </p:sp>
      <p:sp>
        <p:nvSpPr>
          <p:cNvPr id="112" name="Google Shape;112;p21"/>
          <p:cNvSpPr txBox="1">
            <a:spLocks noGrp="1"/>
          </p:cNvSpPr>
          <p:nvPr>
            <p:ph type="body" idx="1"/>
          </p:nvPr>
        </p:nvSpPr>
        <p:spPr>
          <a:xfrm>
            <a:off x="204525" y="3504950"/>
            <a:ext cx="8520600" cy="17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 dirty="0"/>
              <a:t>5-6 % dokoná suiciduum převážně jako následek halucinací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 dirty="0"/>
              <a:t>20 % se alespoň jednou pokusí o suiciduum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-CZ" dirty="0"/>
              <a:t>M</a:t>
            </a:r>
            <a:r>
              <a:rPr lang="cs" dirty="0"/>
              <a:t>noho lidí s diagnózou má suicidiální myšlenky </a:t>
            </a:r>
            <a:endParaRPr dirty="0"/>
          </a:p>
        </p:txBody>
      </p:sp>
      <p:pic>
        <p:nvPicPr>
          <p:cNvPr id="113" name="Google Shape;11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2227" y="312875"/>
            <a:ext cx="4380074" cy="287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Rizika dlouhodobé hospitalizace v PN</a:t>
            </a:r>
            <a:endParaRPr dirty="0"/>
          </a:p>
        </p:txBody>
      </p:sp>
      <p:sp>
        <p:nvSpPr>
          <p:cNvPr id="248" name="Google Shape;248;p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dirty="0"/>
              <a:t>Sociální vyloučení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dirty="0"/>
              <a:t>Závislost na institucionální péči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dirty="0"/>
              <a:t>Prohloubení negativní příznaků onemocnění - apatie, abulie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dirty="0"/>
              <a:t>Nástup přidružených symptomů - (sociální) fobie, deprese, úzkosti, OCD 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dirty="0"/>
              <a:t>Ztráta denních návyků, zaměstnání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dirty="0"/>
              <a:t>Ztráta smyslu života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dirty="0"/>
              <a:t>Vyšší pravděpodobnost relapsu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dirty="0"/>
              <a:t>Vzdání boje s onemocněním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dirty="0"/>
              <a:t>Sebevražda</a:t>
            </a:r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44BFE0-A76C-4F49-824A-63EED28E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1064798"/>
          </a:xfrm>
        </p:spPr>
        <p:txBody>
          <a:bodyPr/>
          <a:lstStyle/>
          <a:p>
            <a:r>
              <a:rPr lang="cs-CZ" dirty="0"/>
              <a:t>Reforma psychiatrické péče v ČR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5780EFB-496A-46DF-AA86-60E76A346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9291" y="1265274"/>
            <a:ext cx="8520600" cy="3059052"/>
          </a:xfrm>
        </p:spPr>
        <p:txBody>
          <a:bodyPr/>
          <a:lstStyle/>
          <a:p>
            <a:r>
              <a:rPr lang="cs-CZ" dirty="0"/>
              <a:t>Inspirace Itálii, 70. léta, v ČR schváleno 2013</a:t>
            </a:r>
          </a:p>
          <a:p>
            <a:r>
              <a:rPr lang="cs-CZ" dirty="0"/>
              <a:t>Deinstitucionalizace – přesun péče o nemocné do </a:t>
            </a:r>
            <a:r>
              <a:rPr lang="cs-CZ" b="1" dirty="0"/>
              <a:t>Center duševního zdraví</a:t>
            </a:r>
          </a:p>
          <a:p>
            <a:r>
              <a:rPr lang="cs-CZ" dirty="0" err="1"/>
              <a:t>Destigmatizace</a:t>
            </a:r>
            <a:r>
              <a:rPr lang="cs-CZ" dirty="0"/>
              <a:t> – edukace společnosti, nutný pilíř, aby se lidé s duševním onemocněním mohli do společnosti zpět zařadit</a:t>
            </a:r>
          </a:p>
          <a:p>
            <a:r>
              <a:rPr lang="cs-CZ" dirty="0"/>
              <a:t>Ústřední pojem: ZOTAVENÍ (x uzdravení?)</a:t>
            </a:r>
          </a:p>
          <a:p>
            <a:r>
              <a:rPr lang="cs-CZ" dirty="0"/>
              <a:t>Zodpovědnost není jen na klientovi (práce s rodinou, okolím, celou společností, úřady,…)</a:t>
            </a:r>
          </a:p>
          <a:p>
            <a:r>
              <a:rPr lang="cs-CZ" dirty="0" err="1"/>
              <a:t>Multidisciplinarita</a:t>
            </a:r>
            <a:r>
              <a:rPr lang="cs-CZ" dirty="0"/>
              <a:t> (medicína + psychologie + sociální práce + …)</a:t>
            </a:r>
          </a:p>
        </p:txBody>
      </p:sp>
    </p:spTree>
    <p:extLst>
      <p:ext uri="{BB962C8B-B14F-4D97-AF65-F5344CB8AC3E}">
        <p14:creationId xmlns:p14="http://schemas.microsoft.com/office/powerpoint/2010/main" val="903543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2"/>
          <p:cNvSpPr txBox="1">
            <a:spLocks noGrp="1"/>
          </p:cNvSpPr>
          <p:nvPr>
            <p:ph type="title"/>
          </p:nvPr>
        </p:nvSpPr>
        <p:spPr>
          <a:xfrm>
            <a:off x="311700" y="445024"/>
            <a:ext cx="2282644" cy="11498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Resocializace! </a:t>
            </a:r>
            <a:endParaRPr dirty="0"/>
          </a:p>
        </p:txBody>
      </p:sp>
      <p:sp>
        <p:nvSpPr>
          <p:cNvPr id="242" name="Google Shape;242;p42"/>
          <p:cNvSpPr txBox="1">
            <a:spLocks noGrp="1"/>
          </p:cNvSpPr>
          <p:nvPr>
            <p:ph type="body" idx="1"/>
          </p:nvPr>
        </p:nvSpPr>
        <p:spPr>
          <a:xfrm>
            <a:off x="311700" y="2795270"/>
            <a:ext cx="8183714" cy="20880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Co onemocnění může vzít a v čem může pomoci sociální práce? </a:t>
            </a:r>
            <a:endParaRPr dirty="0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cs" dirty="0"/>
              <a:t>narušení sociálních vazeb? stigma?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dirty="0"/>
              <a:t>ztráta samostatnosti? denních návyků a režimu?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dirty="0"/>
              <a:t>ztráta zaměstnání, bydlení, možnosti se dále vzdělávat?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dirty="0"/>
              <a:t>ztráta zodpovědnosti za rozhodování o svém životě a budoucnosti?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4" name="Obrázek 3" descr="Obsah obrázku interiér, strop, stůl, dort&#10;&#10;Popis byl vytvořen automaticky">
            <a:extLst>
              <a:ext uri="{FF2B5EF4-FFF2-40B4-BE49-F238E27FC236}">
                <a16:creationId xmlns:a16="http://schemas.microsoft.com/office/drawing/2014/main" id="{0746EA2A-051D-4899-924B-541A98A2D0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4"/>
          <a:stretch/>
        </p:blipFill>
        <p:spPr>
          <a:xfrm>
            <a:off x="4135158" y="260190"/>
            <a:ext cx="4697142" cy="162254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8708D-6DBB-4A93-8581-6136238CB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Práh jižní Morava </a:t>
            </a:r>
            <a:r>
              <a:rPr lang="cs-CZ" dirty="0" err="1"/>
              <a:t>z.ú</a:t>
            </a:r>
            <a:r>
              <a:rPr lang="cs-CZ" dirty="0"/>
              <a:t>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1AAC15F-53AA-45DA-A044-531717E92B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3282105" cy="3416400"/>
          </a:xfrm>
        </p:spPr>
        <p:txBody>
          <a:bodyPr/>
          <a:lstStyle/>
          <a:p>
            <a:r>
              <a:rPr lang="cs-CZ" dirty="0"/>
              <a:t>20 let</a:t>
            </a:r>
          </a:p>
          <a:p>
            <a:r>
              <a:rPr lang="cs-CZ" dirty="0"/>
              <a:t>1000 klientů ročně</a:t>
            </a:r>
          </a:p>
          <a:p>
            <a:r>
              <a:rPr lang="cs-CZ" dirty="0"/>
              <a:t>400 zaměstnanců</a:t>
            </a:r>
          </a:p>
          <a:p>
            <a:r>
              <a:rPr lang="cs-CZ" dirty="0"/>
              <a:t>60 dobrovolníků</a:t>
            </a:r>
          </a:p>
          <a:p>
            <a:r>
              <a:rPr lang="cs-CZ" dirty="0"/>
              <a:t>Brno, Blansko, Hodonín, Břeclav</a:t>
            </a:r>
          </a:p>
          <a:p>
            <a:endParaRPr lang="cs-CZ" dirty="0"/>
          </a:p>
        </p:txBody>
      </p:sp>
      <p:pic>
        <p:nvPicPr>
          <p:cNvPr id="1028" name="Picture 4" descr="Café PRÁH tréninková kavárna Brno - Foto">
            <a:extLst>
              <a:ext uri="{FF2B5EF4-FFF2-40B4-BE49-F238E27FC236}">
                <a16:creationId xmlns:a16="http://schemas.microsoft.com/office/drawing/2014/main" id="{C416370E-CAB5-4944-ACFB-7592B9956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548" y="1017725"/>
            <a:ext cx="5299752" cy="341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435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cs"/>
              <a:t>Práh jižní Morava? Pomoc s návratem do běžného života</a:t>
            </a:r>
            <a:endParaRPr/>
          </a:p>
        </p:txBody>
      </p:sp>
      <p:sp>
        <p:nvSpPr>
          <p:cNvPr id="254" name="Google Shape;254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419788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dirty="0"/>
              <a:t>Centrum zotavení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dirty="0"/>
              <a:t>Škola zotavení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dirty="0"/>
              <a:t>Psychoedukace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dirty="0"/>
              <a:t>Destigmatizace 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dirty="0"/>
              <a:t>Podpora práce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dirty="0"/>
              <a:t>Chráněná pracovní místa 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dirty="0"/>
              <a:t>Zvýšení kompetencí, sebevědomí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dirty="0"/>
              <a:t>Příprava na pracovní proces a asistence při hledání práce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dirty="0"/>
              <a:t>IKEA, KFC, …. , zahrada, kavárna,...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781B5BE-870D-4F25-B588-A262CCD29B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116" y="1241169"/>
            <a:ext cx="3666475" cy="274985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….</a:t>
            </a:r>
            <a:endParaRPr/>
          </a:p>
        </p:txBody>
      </p:sp>
      <p:sp>
        <p:nvSpPr>
          <p:cNvPr id="260" name="Google Shape;260;p4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dirty="0"/>
              <a:t>Podpora bydlení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dirty="0"/>
              <a:t>Skupinové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dirty="0"/>
              <a:t>Individuální pro jednotlivce / pro rodiny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dirty="0"/>
              <a:t>Sociálně trepautické dílny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dirty="0"/>
              <a:t>Předstupeň podpory práce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dirty="0"/>
              <a:t>Denní režim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dirty="0"/>
              <a:t>Socializace, spolupráce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dirty="0"/>
              <a:t>Návyky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dirty="0"/>
              <a:t>Terénní týmy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dirty="0"/>
              <a:t>První kontakt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dirty="0"/>
              <a:t>Dobrovolnictví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cs" dirty="0"/>
              <a:t>Kontakt se světem “mimo nemoc”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3" name="Obrázek 2" descr="Obsah obrázku exteriér&#10;&#10;Popis byl vytvořen automaticky">
            <a:extLst>
              <a:ext uri="{FF2B5EF4-FFF2-40B4-BE49-F238E27FC236}">
                <a16:creationId xmlns:a16="http://schemas.microsoft.com/office/drawing/2014/main" id="{4B7DF833-2D86-4C91-AFBE-989DF2414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271107"/>
            <a:ext cx="4238847" cy="317913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5F4191-F9F0-4B83-8CB2-E3D11170C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Dobrovolnictví - poslání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1975DB7-19CC-4A30-9D1E-F7D7668329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1152475"/>
            <a:ext cx="5344821" cy="3416400"/>
          </a:xfrm>
        </p:spPr>
        <p:txBody>
          <a:bodyPr/>
          <a:lstStyle/>
          <a:p>
            <a:r>
              <a:rPr lang="en-US" dirty="0" err="1"/>
              <a:t>Umožnit</a:t>
            </a:r>
            <a:r>
              <a:rPr lang="en-US" dirty="0"/>
              <a:t> </a:t>
            </a:r>
            <a:r>
              <a:rPr lang="en-US" dirty="0" err="1"/>
              <a:t>lidem</a:t>
            </a:r>
            <a:r>
              <a:rPr lang="en-US" dirty="0"/>
              <a:t> s </a:t>
            </a:r>
            <a:r>
              <a:rPr lang="en-US" dirty="0" err="1"/>
              <a:t>duševním</a:t>
            </a:r>
            <a:r>
              <a:rPr lang="en-US" dirty="0"/>
              <a:t> </a:t>
            </a:r>
            <a:r>
              <a:rPr lang="en-US" dirty="0" err="1"/>
              <a:t>smysluplné</a:t>
            </a:r>
            <a:r>
              <a:rPr lang="en-US" dirty="0"/>
              <a:t> </a:t>
            </a:r>
            <a:r>
              <a:rPr lang="en-US" dirty="0" err="1"/>
              <a:t>vyplnění</a:t>
            </a:r>
            <a:r>
              <a:rPr lang="en-US" dirty="0"/>
              <a:t> </a:t>
            </a:r>
            <a:r>
              <a:rPr lang="en-US" dirty="0" err="1"/>
              <a:t>volného</a:t>
            </a:r>
            <a:r>
              <a:rPr lang="en-US" dirty="0"/>
              <a:t> </a:t>
            </a:r>
            <a:r>
              <a:rPr lang="en-US" dirty="0" err="1"/>
              <a:t>času</a:t>
            </a:r>
            <a:endParaRPr lang="cs-CZ" dirty="0"/>
          </a:p>
          <a:p>
            <a:pPr marL="457200" lvl="1" indent="-342900">
              <a:spcBef>
                <a:spcPts val="0"/>
              </a:spcBef>
              <a:buSzPts val="1800"/>
              <a:buFont typeface="Average"/>
              <a:buChar char="●"/>
            </a:pPr>
            <a:r>
              <a:rPr lang="en-US" sz="1800" dirty="0" err="1"/>
              <a:t>Vytvořit</a:t>
            </a:r>
            <a:r>
              <a:rPr lang="en-US" sz="1800" dirty="0"/>
              <a:t> pro </a:t>
            </a:r>
            <a:r>
              <a:rPr lang="en-US" sz="1800" dirty="0" err="1"/>
              <a:t>ně</a:t>
            </a:r>
            <a:r>
              <a:rPr lang="en-US" sz="1800" dirty="0"/>
              <a:t> </a:t>
            </a:r>
            <a:r>
              <a:rPr lang="en-US" sz="1800" dirty="0" err="1"/>
              <a:t>bezpečné</a:t>
            </a:r>
            <a:r>
              <a:rPr lang="en-US" sz="1800" dirty="0"/>
              <a:t> </a:t>
            </a:r>
            <a:r>
              <a:rPr lang="en-US" sz="1800" dirty="0" err="1"/>
              <a:t>prostředí</a:t>
            </a:r>
            <a:r>
              <a:rPr lang="en-US" sz="1800" dirty="0"/>
              <a:t>, </a:t>
            </a:r>
            <a:r>
              <a:rPr lang="en-US" sz="1800" dirty="0" err="1"/>
              <a:t>ve</a:t>
            </a:r>
            <a:r>
              <a:rPr lang="en-US" sz="1800" dirty="0"/>
              <a:t> </a:t>
            </a:r>
            <a:r>
              <a:rPr lang="en-US" sz="1800" dirty="0" err="1"/>
              <a:t>kterém</a:t>
            </a:r>
            <a:r>
              <a:rPr lang="en-US" sz="1800" dirty="0"/>
              <a:t> </a:t>
            </a:r>
            <a:r>
              <a:rPr lang="en-US" sz="1800" dirty="0" err="1"/>
              <a:t>mohou</a:t>
            </a:r>
            <a:r>
              <a:rPr lang="en-US" sz="1800" dirty="0"/>
              <a:t> </a:t>
            </a:r>
            <a:r>
              <a:rPr lang="en-US" sz="1800" dirty="0" err="1"/>
              <a:t>rozvíjet</a:t>
            </a:r>
            <a:r>
              <a:rPr lang="en-US" sz="1800" dirty="0"/>
              <a:t> </a:t>
            </a:r>
            <a:r>
              <a:rPr lang="en-US" sz="1800" dirty="0" err="1"/>
              <a:t>společenské</a:t>
            </a:r>
            <a:r>
              <a:rPr lang="en-US" sz="1800" dirty="0"/>
              <a:t> a </a:t>
            </a:r>
            <a:r>
              <a:rPr lang="en-US" sz="1800" dirty="0" err="1"/>
              <a:t>komunikační</a:t>
            </a:r>
            <a:r>
              <a:rPr lang="en-US" sz="1800" dirty="0"/>
              <a:t> </a:t>
            </a:r>
            <a:r>
              <a:rPr lang="en-US" sz="1800" dirty="0" err="1"/>
              <a:t>dovednosti</a:t>
            </a:r>
            <a:endParaRPr lang="cs-CZ" sz="1800" dirty="0"/>
          </a:p>
          <a:p>
            <a:r>
              <a:rPr lang="cs-CZ" dirty="0"/>
              <a:t>Korektivní zkušenost pro klienta – vliv na jeho sebevědomí a vnímání sociální kompetence</a:t>
            </a:r>
          </a:p>
          <a:p>
            <a:endParaRPr lang="cs-CZ" dirty="0"/>
          </a:p>
          <a:p>
            <a:r>
              <a:rPr lang="cs-CZ" dirty="0"/>
              <a:t>V bezpečném ohraničeném prostředí s nastavením pravidel a hranic ze strany organizace!!!</a:t>
            </a:r>
          </a:p>
        </p:txBody>
      </p:sp>
      <p:pic>
        <p:nvPicPr>
          <p:cNvPr id="6" name="Obrázek 5" descr="Obsah obrázku osoba, pózování, skupina, strom&#10;&#10;Popis byl vytvořen automaticky">
            <a:extLst>
              <a:ext uri="{FF2B5EF4-FFF2-40B4-BE49-F238E27FC236}">
                <a16:creationId xmlns:a16="http://schemas.microsoft.com/office/drawing/2014/main" id="{A0DFA498-C031-4277-BA73-DE694288B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6580" y="1233377"/>
            <a:ext cx="2841291" cy="298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934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Stručný úvod do problematiky onemocnění </a:t>
            </a:r>
            <a:endParaRPr lang="cs-CZ" dirty="0"/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 dirty="0"/>
              <a:t>Schizofrenie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 dirty="0"/>
              <a:t>Afektivní poruchy (dystimie, deprese, bipolármí afektivní porucha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 dirty="0"/>
              <a:t>Neurotické poruchy (společným znakem úzkost tzn. </a:t>
            </a:r>
            <a:r>
              <a:rPr lang="cs-CZ" dirty="0"/>
              <a:t>generalizovaná ú</a:t>
            </a:r>
            <a:r>
              <a:rPr lang="cs" dirty="0"/>
              <a:t>zkostná porucha, OCD, sociální fobie, další specifické fobie)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 dirty="0"/>
              <a:t>Poruchy osobnosti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endParaRPr lang="cs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 dirty="0"/>
              <a:t>Psychopatologický obraz nemocí, klinický průběh i výsledný stav variuje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 dirty="0"/>
              <a:t>Časté komorbidity a střídání symptomů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B5376A-3C96-4577-82E6-FB9C5A9E2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Možnosti dobrovolnictví v Prahu jižní Morava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BBE1688-96EC-4073-B2C7-B892A3EC2F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1152475"/>
            <a:ext cx="4472951" cy="3416400"/>
          </a:xfrm>
        </p:spPr>
        <p:txBody>
          <a:bodyPr/>
          <a:lstStyle/>
          <a:p>
            <a:pPr marL="457200" lvl="1" indent="-342900">
              <a:spcBef>
                <a:spcPts val="0"/>
              </a:spcBef>
              <a:buSzPts val="1800"/>
              <a:buFont typeface="Average"/>
              <a:buChar char="●"/>
            </a:pPr>
            <a:r>
              <a:rPr lang="en-US" sz="1800" dirty="0" err="1"/>
              <a:t>Individuální</a:t>
            </a:r>
            <a:r>
              <a:rPr lang="en-US" sz="1800" dirty="0"/>
              <a:t> </a:t>
            </a:r>
            <a:r>
              <a:rPr lang="en-US" sz="1800" dirty="0" err="1"/>
              <a:t>setkávání</a:t>
            </a:r>
            <a:r>
              <a:rPr lang="en-US" sz="1800" dirty="0"/>
              <a:t> s </a:t>
            </a:r>
            <a:r>
              <a:rPr lang="en-US" sz="1800" dirty="0" err="1"/>
              <a:t>klientem</a:t>
            </a:r>
            <a:r>
              <a:rPr lang="cs-CZ" sz="1800" dirty="0"/>
              <a:t> jeden na jednoho</a:t>
            </a:r>
          </a:p>
          <a:p>
            <a:pPr marL="457200" lvl="1" indent="-342900">
              <a:spcBef>
                <a:spcPts val="0"/>
              </a:spcBef>
              <a:buSzPts val="1800"/>
              <a:buFont typeface="Average"/>
              <a:buChar char="●"/>
            </a:pPr>
            <a:endParaRPr lang="en-US" sz="1800" dirty="0"/>
          </a:p>
          <a:p>
            <a:pPr marL="457200" lvl="1" indent="-342900">
              <a:spcBef>
                <a:spcPts val="0"/>
              </a:spcBef>
              <a:buSzPts val="1800"/>
              <a:buFont typeface="Average"/>
              <a:buChar char="●"/>
            </a:pPr>
            <a:r>
              <a:rPr lang="en-US" sz="1800" dirty="0" err="1"/>
              <a:t>Vedení</a:t>
            </a:r>
            <a:r>
              <a:rPr lang="en-US" sz="1800" dirty="0"/>
              <a:t> </a:t>
            </a:r>
            <a:r>
              <a:rPr lang="en-US" sz="1800" dirty="0" err="1"/>
              <a:t>volnočasových</a:t>
            </a:r>
            <a:r>
              <a:rPr lang="en-US" sz="1800" dirty="0"/>
              <a:t> </a:t>
            </a:r>
            <a:r>
              <a:rPr lang="en-US" sz="1800" dirty="0" err="1"/>
              <a:t>aktivit</a:t>
            </a:r>
            <a:r>
              <a:rPr lang="cs-CZ" sz="1800" dirty="0"/>
              <a:t> (jazyky, filmové večery, výlety, jóga, sport, hudební impulz,…)</a:t>
            </a:r>
          </a:p>
          <a:p>
            <a:pPr marL="457200" lvl="1" indent="-342900">
              <a:spcBef>
                <a:spcPts val="0"/>
              </a:spcBef>
              <a:buSzPts val="1800"/>
              <a:buFont typeface="Average"/>
              <a:buChar char="●"/>
            </a:pPr>
            <a:endParaRPr lang="en-US" sz="1800" dirty="0"/>
          </a:p>
          <a:p>
            <a:pPr marL="457200" lvl="1" indent="-342900">
              <a:spcBef>
                <a:spcPts val="0"/>
              </a:spcBef>
              <a:buSzPts val="1800"/>
              <a:buFont typeface="Average"/>
              <a:buChar char="●"/>
            </a:pPr>
            <a:r>
              <a:rPr lang="en-US" sz="1800" dirty="0" err="1"/>
              <a:t>Pomoc</a:t>
            </a:r>
            <a:r>
              <a:rPr lang="en-US" sz="1800" dirty="0"/>
              <a:t> s </a:t>
            </a:r>
            <a:r>
              <a:rPr lang="en-US" sz="1800" dirty="0" err="1"/>
              <a:t>jednorázovými</a:t>
            </a:r>
            <a:r>
              <a:rPr lang="en-US" sz="1800" dirty="0"/>
              <a:t> </a:t>
            </a:r>
            <a:r>
              <a:rPr lang="en-US" sz="1800" dirty="0" err="1"/>
              <a:t>akcemi</a:t>
            </a:r>
            <a:r>
              <a:rPr lang="cs-CZ" sz="1800" dirty="0"/>
              <a:t> (potravinová sbírka, jednorázová pomoc kolem domu klienta/na zahradě, pomoc s organizací </a:t>
            </a:r>
            <a:r>
              <a:rPr lang="cs-CZ" sz="1800" dirty="0" err="1"/>
              <a:t>destigmatizační</a:t>
            </a:r>
            <a:r>
              <a:rPr lang="cs-CZ" sz="1800" dirty="0"/>
              <a:t> akce)</a:t>
            </a:r>
          </a:p>
          <a:p>
            <a:pPr marL="457200" lvl="1" indent="-342900">
              <a:spcBef>
                <a:spcPts val="0"/>
              </a:spcBef>
              <a:buSzPts val="1800"/>
              <a:buFont typeface="Average"/>
              <a:buChar char="●"/>
            </a:pPr>
            <a:endParaRPr lang="cs-CZ" sz="1800" dirty="0"/>
          </a:p>
          <a:p>
            <a:pPr marL="457200" lvl="1" indent="-342900">
              <a:spcBef>
                <a:spcPts val="0"/>
              </a:spcBef>
              <a:buSzPts val="1800"/>
              <a:buFont typeface="Average"/>
              <a:buChar char="●"/>
            </a:pPr>
            <a:r>
              <a:rPr lang="cs-CZ" sz="1800" dirty="0"/>
              <a:t>Pomoc v týmu některé sociální služby jako psycholog na praxi</a:t>
            </a:r>
            <a:endParaRPr lang="en-US" sz="1800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E9871A5-1383-4F23-AD1D-F060C225F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661" y="1345535"/>
            <a:ext cx="4040372" cy="303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9134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6A3F11-19AA-4E02-A87B-86B8D07B1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Individuální setkávání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0257EB5-FE7C-43FF-BAAF-8D08C75827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Jak oba baví (sport, výuka jazyků, procházky a povídání, výuka práce na PC)</a:t>
            </a:r>
          </a:p>
          <a:p>
            <a:r>
              <a:rPr lang="cs-CZ" dirty="0"/>
              <a:t>Například pro tohoto klienta a dalších 17 jemu podobných </a:t>
            </a:r>
            <a:r>
              <a:rPr lang="cs-CZ" dirty="0">
                <a:sym typeface="Wingdings" panose="05000000000000000000" pitchFamily="2" charset="2"/>
              </a:rPr>
              <a:t></a:t>
            </a:r>
            <a:endParaRPr lang="cs-CZ" dirty="0"/>
          </a:p>
          <a:p>
            <a:endParaRPr lang="cs-CZ" dirty="0"/>
          </a:p>
          <a:p>
            <a:pPr marL="114300" indent="0">
              <a:buNone/>
            </a:pPr>
            <a:r>
              <a:rPr lang="cs-CZ" dirty="0"/>
              <a:t>Klient cca 40 let, který je velkým fanouškem filmů a také hudby, hledá někoho podobně naladěného, parťáka/parťačku na společné sledování filmů, poslech hudby, společné recenzování a objevování novinek. Až </a:t>
            </a:r>
            <a:r>
              <a:rPr lang="cs-CZ" dirty="0" err="1"/>
              <a:t>Covid</a:t>
            </a:r>
            <a:r>
              <a:rPr lang="cs-CZ" dirty="0"/>
              <a:t> a PES dovolí, zašel by také rád do kina, případně někam na kávu. Klient je přátelský, komunikativní a také velice rád telefonuje :-) Pokud byste si tedy mohli občas i zavolat a sdílet si, jak se máte, bylo by to úplně úžasné. </a:t>
            </a:r>
          </a:p>
          <a:p>
            <a:pPr marL="114300" indent="0">
              <a:buNone/>
            </a:pPr>
            <a:endParaRPr lang="cs-CZ" dirty="0"/>
          </a:p>
          <a:p>
            <a:pPr marL="1143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946787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075E64-3F68-4077-B7E8-EE32F45DA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dobrovolníkovi nabízíme?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5F11CD3-0C7E-4E6C-9224-C2FA83D6E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1" y="1152475"/>
            <a:ext cx="4409156" cy="3416400"/>
          </a:xfrm>
        </p:spPr>
        <p:txBody>
          <a:bodyPr/>
          <a:lstStyle/>
          <a:p>
            <a:pPr marL="457200" lvl="1" indent="-342900">
              <a:spcBef>
                <a:spcPts val="0"/>
              </a:spcBef>
              <a:buSzPts val="1800"/>
              <a:buFont typeface="Average"/>
              <a:buChar char="●"/>
            </a:pPr>
            <a:r>
              <a:rPr lang="cs-CZ" sz="1800" dirty="0"/>
              <a:t>Zaškolení, pravidelné konzultace, podporu pracovníků, intervize</a:t>
            </a:r>
          </a:p>
          <a:p>
            <a:pPr marL="457200" lvl="1" indent="-342900">
              <a:spcBef>
                <a:spcPts val="0"/>
              </a:spcBef>
              <a:buSzPts val="1800"/>
              <a:buFont typeface="Average"/>
              <a:buChar char="●"/>
            </a:pPr>
            <a:r>
              <a:rPr lang="cs-CZ" sz="1800" dirty="0"/>
              <a:t>V</a:t>
            </a:r>
            <a:r>
              <a:rPr lang="en-US" sz="1800" dirty="0" err="1"/>
              <a:t>ánoční</a:t>
            </a:r>
            <a:r>
              <a:rPr lang="en-US" sz="1800" dirty="0"/>
              <a:t> </a:t>
            </a:r>
            <a:r>
              <a:rPr lang="en-US" sz="1800" dirty="0" err="1"/>
              <a:t>večírek</a:t>
            </a:r>
            <a:r>
              <a:rPr lang="en-US" sz="1800" dirty="0"/>
              <a:t>, </a:t>
            </a:r>
            <a:r>
              <a:rPr lang="en-US" sz="1800" dirty="0" err="1"/>
              <a:t>grilovačka</a:t>
            </a:r>
            <a:r>
              <a:rPr lang="en-US" sz="1800" dirty="0"/>
              <a:t>, </a:t>
            </a:r>
            <a:r>
              <a:rPr lang="cs-CZ" sz="1800" dirty="0"/>
              <a:t>příležitostně </a:t>
            </a:r>
            <a:r>
              <a:rPr lang="en-US" sz="1800" dirty="0" err="1"/>
              <a:t>pivko</a:t>
            </a:r>
            <a:r>
              <a:rPr lang="en-US" sz="1800" dirty="0"/>
              <a:t> </a:t>
            </a:r>
            <a:r>
              <a:rPr lang="en-US" sz="1800" dirty="0">
                <a:sym typeface="Wingdings" panose="05000000000000000000" pitchFamily="2" charset="2"/>
              </a:rPr>
              <a:t> </a:t>
            </a:r>
          </a:p>
          <a:p>
            <a:pPr marL="457200" lvl="1" indent="-342900">
              <a:spcBef>
                <a:spcPts val="0"/>
              </a:spcBef>
              <a:buSzPts val="1800"/>
              <a:buFont typeface="Average"/>
              <a:buChar char="●"/>
            </a:pPr>
            <a:r>
              <a:rPr lang="en-US" sz="1800" dirty="0" err="1">
                <a:sym typeface="Wingdings" panose="05000000000000000000" pitchFamily="2" charset="2"/>
              </a:rPr>
              <a:t>Vystavíme</a:t>
            </a:r>
            <a:r>
              <a:rPr lang="en-US" sz="1800" dirty="0">
                <a:sym typeface="Wingdings" panose="05000000000000000000" pitchFamily="2" charset="2"/>
              </a:rPr>
              <a:t> </a:t>
            </a:r>
            <a:r>
              <a:rPr lang="en-US" sz="1800" dirty="0" err="1">
                <a:sym typeface="Wingdings" panose="05000000000000000000" pitchFamily="2" charset="2"/>
              </a:rPr>
              <a:t>potvrzení</a:t>
            </a:r>
            <a:r>
              <a:rPr lang="en-US" sz="1800" dirty="0">
                <a:sym typeface="Wingdings" panose="05000000000000000000" pitchFamily="2" charset="2"/>
              </a:rPr>
              <a:t> o </a:t>
            </a:r>
            <a:r>
              <a:rPr lang="en-US" sz="1800" dirty="0" err="1">
                <a:sym typeface="Wingdings" panose="05000000000000000000" pitchFamily="2" charset="2"/>
              </a:rPr>
              <a:t>dobrovolnické</a:t>
            </a:r>
            <a:r>
              <a:rPr lang="en-US" sz="1800" dirty="0">
                <a:sym typeface="Wingdings" panose="05000000000000000000" pitchFamily="2" charset="2"/>
              </a:rPr>
              <a:t> </a:t>
            </a:r>
            <a:r>
              <a:rPr lang="en-US" sz="1800" dirty="0" err="1">
                <a:sym typeface="Wingdings" panose="05000000000000000000" pitchFamily="2" charset="2"/>
              </a:rPr>
              <a:t>činnost</a:t>
            </a:r>
            <a:r>
              <a:rPr lang="cs-CZ" sz="1800" dirty="0">
                <a:sym typeface="Wingdings" panose="05000000000000000000" pitchFamily="2" charset="2"/>
              </a:rPr>
              <a:t>i a reference</a:t>
            </a:r>
            <a:r>
              <a:rPr lang="en-US" sz="1800" dirty="0">
                <a:sym typeface="Wingdings" panose="05000000000000000000" pitchFamily="2" charset="2"/>
              </a:rPr>
              <a:t> do CV</a:t>
            </a:r>
          </a:p>
          <a:p>
            <a:pPr marL="457200" lvl="1" indent="-342900">
              <a:spcBef>
                <a:spcPts val="0"/>
              </a:spcBef>
              <a:buSzPts val="1800"/>
              <a:buFont typeface="Average"/>
              <a:buChar char="●"/>
            </a:pPr>
            <a:r>
              <a:rPr lang="en-US" sz="1800" dirty="0" err="1">
                <a:sym typeface="Wingdings" panose="05000000000000000000" pitchFamily="2" charset="2"/>
              </a:rPr>
              <a:t>Pravidelné</a:t>
            </a:r>
            <a:r>
              <a:rPr lang="en-US" sz="1800" dirty="0">
                <a:sym typeface="Wingdings" panose="05000000000000000000" pitchFamily="2" charset="2"/>
              </a:rPr>
              <a:t> </a:t>
            </a:r>
            <a:r>
              <a:rPr lang="en-US" sz="1800" dirty="0" err="1">
                <a:sym typeface="Wingdings" panose="05000000000000000000" pitchFamily="2" charset="2"/>
              </a:rPr>
              <a:t>vzdělávání</a:t>
            </a:r>
            <a:endParaRPr lang="en-US" sz="1800" dirty="0">
              <a:sym typeface="Wingdings" panose="05000000000000000000" pitchFamily="2" charset="2"/>
            </a:endParaRPr>
          </a:p>
          <a:p>
            <a:pPr marL="457200" lvl="1" indent="-342900">
              <a:spcBef>
                <a:spcPts val="0"/>
              </a:spcBef>
              <a:buSzPts val="1800"/>
              <a:buFont typeface="Average"/>
              <a:buChar char="●"/>
            </a:pPr>
            <a:r>
              <a:rPr lang="en-US" sz="1800" dirty="0" err="1">
                <a:sym typeface="Wingdings" panose="05000000000000000000" pitchFamily="2" charset="2"/>
              </a:rPr>
              <a:t>Vděk</a:t>
            </a:r>
            <a:r>
              <a:rPr lang="en-US" sz="1800" dirty="0">
                <a:sym typeface="Wingdings" panose="05000000000000000000" pitchFamily="2" charset="2"/>
              </a:rPr>
              <a:t>, </a:t>
            </a:r>
            <a:r>
              <a:rPr lang="en-US" sz="1800" dirty="0" err="1">
                <a:sym typeface="Wingdings" panose="05000000000000000000" pitchFamily="2" charset="2"/>
              </a:rPr>
              <a:t>úsměv</a:t>
            </a:r>
            <a:r>
              <a:rPr lang="en-US" sz="1800" dirty="0">
                <a:sym typeface="Wingdings" panose="05000000000000000000" pitchFamily="2" charset="2"/>
              </a:rPr>
              <a:t> a </a:t>
            </a:r>
            <a:r>
              <a:rPr lang="en-US" sz="1800" dirty="0" err="1">
                <a:sym typeface="Wingdings" panose="05000000000000000000" pitchFamily="2" charset="2"/>
              </a:rPr>
              <a:t>pochvalu</a:t>
            </a:r>
            <a:r>
              <a:rPr lang="en-US" sz="1800" dirty="0">
                <a:sym typeface="Wingdings" panose="05000000000000000000" pitchFamily="2" charset="2"/>
              </a:rPr>
              <a:t> od </a:t>
            </a:r>
            <a:r>
              <a:rPr lang="en-US" sz="1800" dirty="0" err="1">
                <a:sym typeface="Wingdings" panose="05000000000000000000" pitchFamily="2" charset="2"/>
              </a:rPr>
              <a:t>těch</a:t>
            </a:r>
            <a:r>
              <a:rPr lang="en-US" sz="1800" dirty="0">
                <a:sym typeface="Wingdings" panose="05000000000000000000" pitchFamily="2" charset="2"/>
              </a:rPr>
              <a:t>, </a:t>
            </a:r>
            <a:r>
              <a:rPr lang="en-US" sz="1800" dirty="0" err="1">
                <a:sym typeface="Wingdings" panose="05000000000000000000" pitchFamily="2" charset="2"/>
              </a:rPr>
              <a:t>kteří</a:t>
            </a:r>
            <a:r>
              <a:rPr lang="en-US" sz="1800" dirty="0">
                <a:sym typeface="Wingdings" panose="05000000000000000000" pitchFamily="2" charset="2"/>
              </a:rPr>
              <a:t> </a:t>
            </a:r>
            <a:r>
              <a:rPr lang="en-US" sz="1800" dirty="0" err="1">
                <a:sym typeface="Wingdings" panose="05000000000000000000" pitchFamily="2" charset="2"/>
              </a:rPr>
              <a:t>si</a:t>
            </a:r>
            <a:r>
              <a:rPr lang="en-US" sz="1800" dirty="0">
                <a:sym typeface="Wingdings" panose="05000000000000000000" pitchFamily="2" charset="2"/>
              </a:rPr>
              <a:t> </a:t>
            </a:r>
            <a:r>
              <a:rPr lang="en-US" sz="1800" dirty="0" err="1">
                <a:sym typeface="Wingdings" panose="05000000000000000000" pitchFamily="2" charset="2"/>
              </a:rPr>
              <a:t>Tvé</a:t>
            </a:r>
            <a:r>
              <a:rPr lang="en-US" sz="1800" dirty="0">
                <a:sym typeface="Wingdings" panose="05000000000000000000" pitchFamily="2" charset="2"/>
              </a:rPr>
              <a:t> </a:t>
            </a:r>
            <a:r>
              <a:rPr lang="en-US" sz="1800" dirty="0" err="1">
                <a:sym typeface="Wingdings" panose="05000000000000000000" pitchFamily="2" charset="2"/>
              </a:rPr>
              <a:t>činnosti</a:t>
            </a:r>
            <a:r>
              <a:rPr lang="en-US" sz="1800" dirty="0">
                <a:sym typeface="Wingdings" panose="05000000000000000000" pitchFamily="2" charset="2"/>
              </a:rPr>
              <a:t> </a:t>
            </a:r>
            <a:r>
              <a:rPr lang="en-US" sz="1800" dirty="0" err="1">
                <a:sym typeface="Wingdings" panose="05000000000000000000" pitchFamily="2" charset="2"/>
              </a:rPr>
              <a:t>budou</a:t>
            </a:r>
            <a:r>
              <a:rPr lang="en-US" sz="1800" dirty="0">
                <a:sym typeface="Wingdings" panose="05000000000000000000" pitchFamily="2" charset="2"/>
              </a:rPr>
              <a:t> </a:t>
            </a:r>
            <a:r>
              <a:rPr lang="en-US" sz="1800" dirty="0" err="1">
                <a:sym typeface="Wingdings" panose="05000000000000000000" pitchFamily="2" charset="2"/>
              </a:rPr>
              <a:t>velmi</a:t>
            </a:r>
            <a:r>
              <a:rPr lang="en-US" sz="1800" dirty="0">
                <a:sym typeface="Wingdings" panose="05000000000000000000" pitchFamily="2" charset="2"/>
              </a:rPr>
              <a:t> </a:t>
            </a:r>
            <a:r>
              <a:rPr lang="en-US" sz="1800" dirty="0" err="1">
                <a:sym typeface="Wingdings" panose="05000000000000000000" pitchFamily="2" charset="2"/>
              </a:rPr>
              <a:t>vážit</a:t>
            </a:r>
            <a:r>
              <a:rPr lang="en-US" sz="1800" dirty="0">
                <a:sym typeface="Wingdings" panose="05000000000000000000" pitchFamily="2" charset="2"/>
              </a:rPr>
              <a:t>!</a:t>
            </a:r>
            <a:endParaRPr lang="en-US" sz="1800" dirty="0"/>
          </a:p>
          <a:p>
            <a:endParaRPr lang="cs-CZ" dirty="0"/>
          </a:p>
        </p:txBody>
      </p:sp>
      <p:pic>
        <p:nvPicPr>
          <p:cNvPr id="4" name="Obrázek 3" descr="Obsah obrázku osoba, interiér, skupina, lidé&#10;&#10;Popis byl vytvořen automaticky">
            <a:extLst>
              <a:ext uri="{FF2B5EF4-FFF2-40B4-BE49-F238E27FC236}">
                <a16:creationId xmlns:a16="http://schemas.microsoft.com/office/drawing/2014/main" id="{D2EE4093-4A3D-4121-8BDF-00BF9E2BDF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7" r="4514"/>
          <a:stretch/>
        </p:blipFill>
        <p:spPr>
          <a:xfrm>
            <a:off x="5188688" y="1087351"/>
            <a:ext cx="3425259" cy="314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6319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2FDD1A-603A-4237-801D-431007203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požadujeme?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AF24BA6-E4D7-458F-A678-9838E2332E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Trestní bezúhonnost</a:t>
            </a:r>
          </a:p>
          <a:p>
            <a:r>
              <a:rPr lang="cs-CZ" dirty="0"/>
              <a:t>Komunikativnost</a:t>
            </a:r>
          </a:p>
          <a:p>
            <a:r>
              <a:rPr lang="cs-CZ" dirty="0"/>
              <a:t>Zodpovědnost</a:t>
            </a:r>
          </a:p>
          <a:p>
            <a:r>
              <a:rPr lang="cs-CZ" dirty="0"/>
              <a:t>Časová investice je na Tobě (zpravidla dvě hodiny jednou za týden nebo za 14 dní)</a:t>
            </a:r>
          </a:p>
          <a:p>
            <a:r>
              <a:rPr lang="cs-CZ" dirty="0"/>
              <a:t>Účast na intervizích (1x za rok povinné)</a:t>
            </a:r>
          </a:p>
        </p:txBody>
      </p:sp>
    </p:spTree>
    <p:extLst>
      <p:ext uri="{BB962C8B-B14F-4D97-AF65-F5344CB8AC3E}">
        <p14:creationId xmlns:p14="http://schemas.microsoft.com/office/powerpoint/2010/main" val="8871198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B6D597-D30F-40B7-91C2-5251465DD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Kontakty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1C704E8-924B-4FCE-8655-6491C6EE95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4260300" cy="3416400"/>
          </a:xfrm>
        </p:spPr>
        <p:txBody>
          <a:bodyPr/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Jana Musálková – 603 192 746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David </a:t>
            </a:r>
            <a:r>
              <a:rPr lang="en-US" dirty="0" err="1"/>
              <a:t>Kremeník</a:t>
            </a:r>
            <a:r>
              <a:rPr lang="en-US" dirty="0"/>
              <a:t> – 604 966 142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b="1" dirty="0"/>
              <a:t>Email: </a:t>
            </a:r>
            <a:r>
              <a:rPr lang="en-US" b="1" dirty="0">
                <a:hlinkClick r:id="rId2"/>
              </a:rPr>
              <a:t>Dobrovolníci@prah-brno.cz</a:t>
            </a:r>
            <a:endParaRPr lang="en-US" b="1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b="1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WEB: http://www.prah-brno.cz/verejnost/dobrovolnici</a:t>
            </a:r>
            <a:endParaRPr lang="en-US" dirty="0"/>
          </a:p>
          <a:p>
            <a:endParaRPr lang="cs-CZ" dirty="0"/>
          </a:p>
        </p:txBody>
      </p:sp>
      <p:pic>
        <p:nvPicPr>
          <p:cNvPr id="5122" name="Picture 2" descr="Může jít o obrázek 15 lidí">
            <a:extLst>
              <a:ext uri="{FF2B5EF4-FFF2-40B4-BE49-F238E27FC236}">
                <a16:creationId xmlns:a16="http://schemas.microsoft.com/office/drawing/2014/main" id="{C31D747B-1E2B-4DFF-A7FD-C516C19E9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531" y="1123666"/>
            <a:ext cx="4509462" cy="286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479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F02941-D20A-400C-AA54-C5EDE552A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Deprese – základní kritéria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C6170BD-62DF-4ED6-B652-9C097588EE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4387892" cy="3416400"/>
          </a:xfrm>
        </p:spPr>
        <p:txBody>
          <a:bodyPr/>
          <a:lstStyle/>
          <a:p>
            <a:r>
              <a:rPr lang="cs-CZ" dirty="0"/>
              <a:t>Depresivní nálada nenormálního stupně, po většinu dne, denně min. 2 týdny, není ovlivněna vnějšími okolnostmi </a:t>
            </a:r>
          </a:p>
          <a:p>
            <a:r>
              <a:rPr lang="cs-CZ" dirty="0"/>
              <a:t>Ztráta zájmu o aktivity, které jedince těší a radosti z nich</a:t>
            </a:r>
          </a:p>
          <a:p>
            <a:r>
              <a:rPr lang="cs-CZ" dirty="0"/>
              <a:t>Snížená energie/zvýšená únavnost</a:t>
            </a:r>
          </a:p>
          <a:p>
            <a:endParaRPr lang="cs-CZ" dirty="0"/>
          </a:p>
          <a:p>
            <a:pPr marL="114300" indent="0">
              <a:buNone/>
            </a:pPr>
            <a:endParaRPr lang="cs-CZ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5D9F795-F8A9-4B48-B602-D8E5701B8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011" y="1152475"/>
            <a:ext cx="3231280" cy="324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679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11EC94-5D8C-4BCB-87C2-C64C2F3B8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….a minimálně jedno z následujících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CE47A22-D5ED-4D7F-8BAA-F9F4C37706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Ztráta sebedůvěry/sebeúcty </a:t>
            </a:r>
          </a:p>
          <a:p>
            <a:r>
              <a:rPr lang="cs-CZ" dirty="0"/>
              <a:t>Neoprávněné výčitky/pocity viny </a:t>
            </a:r>
          </a:p>
          <a:p>
            <a:r>
              <a:rPr lang="cs-CZ" dirty="0"/>
              <a:t>Vracející se myšlenky na smrt/suicidální pokus </a:t>
            </a:r>
          </a:p>
          <a:p>
            <a:r>
              <a:rPr lang="cs-CZ" dirty="0"/>
              <a:t>Snížená schopnost myslet/soustředit se </a:t>
            </a:r>
          </a:p>
          <a:p>
            <a:r>
              <a:rPr lang="cs-CZ" dirty="0"/>
              <a:t>Změna psychomotorické aktivity – agitovanost/útlum </a:t>
            </a:r>
          </a:p>
          <a:p>
            <a:r>
              <a:rPr lang="cs-CZ" dirty="0"/>
              <a:t>Porucha spánku </a:t>
            </a:r>
          </a:p>
          <a:p>
            <a:r>
              <a:rPr lang="cs-CZ" dirty="0"/>
              <a:t>Změna chuti k jídlu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2221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DABB99-29D4-4DF7-9336-EEBABEA0D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Bipolární afektivní porucha (BAP)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C68E00B-EE47-4D44-845A-4BC1A1C57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4026384" cy="3416400"/>
          </a:xfrm>
        </p:spPr>
        <p:txBody>
          <a:bodyPr/>
          <a:lstStyle/>
          <a:p>
            <a:r>
              <a:rPr lang="cs-CZ" dirty="0"/>
              <a:t>Pro diagnosu BAP je rozhodující přítomnost... </a:t>
            </a:r>
          </a:p>
          <a:p>
            <a:endParaRPr lang="cs-CZ" dirty="0"/>
          </a:p>
          <a:p>
            <a:r>
              <a:rPr lang="cs-CZ" dirty="0"/>
              <a:t>Manické nebo </a:t>
            </a:r>
            <a:r>
              <a:rPr lang="cs-CZ" dirty="0" err="1"/>
              <a:t>hypomanické</a:t>
            </a:r>
            <a:r>
              <a:rPr lang="cs-CZ" dirty="0"/>
              <a:t> fáze (– // + psychotické příznaky) </a:t>
            </a:r>
          </a:p>
          <a:p>
            <a:endParaRPr lang="cs-CZ" dirty="0"/>
          </a:p>
          <a:p>
            <a:r>
              <a:rPr lang="cs-CZ" dirty="0"/>
              <a:t>Depresivní fáze (lehké a střední, těžké) ) (– // + psychotické příznaky)</a:t>
            </a:r>
          </a:p>
        </p:txBody>
      </p:sp>
      <p:pic>
        <p:nvPicPr>
          <p:cNvPr id="4098" name="Picture 2" descr="The Down Side of Mania by Meghan Shultz at Spillwords.com">
            <a:extLst>
              <a:ext uri="{FF2B5EF4-FFF2-40B4-BE49-F238E27FC236}">
                <a16:creationId xmlns:a16="http://schemas.microsoft.com/office/drawing/2014/main" id="{3F87A67F-D841-4A04-AB35-CF31AEDB3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161" y="1391425"/>
            <a:ext cx="4162139" cy="265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497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B24592-FE68-432F-99A7-B138A74EF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(</a:t>
            </a:r>
            <a:r>
              <a:rPr lang="cs-CZ" dirty="0" err="1"/>
              <a:t>Hypo</a:t>
            </a:r>
            <a:r>
              <a:rPr lang="cs-CZ" dirty="0"/>
              <a:t>)mánie - Pro diagnosu nutné alespoň tři znaky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B0CB6D2-A656-474E-8D49-5B639CFEF0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Pro diagnosu </a:t>
            </a:r>
            <a:r>
              <a:rPr lang="cs-CZ" dirty="0" err="1"/>
              <a:t>hypománie</a:t>
            </a:r>
            <a:r>
              <a:rPr lang="cs-CZ" dirty="0"/>
              <a:t> nutné alespoň tři znaky!!! </a:t>
            </a:r>
          </a:p>
          <a:p>
            <a:r>
              <a:rPr lang="cs-CZ" dirty="0"/>
              <a:t>Zvýšená aktivita, fyzický neklid </a:t>
            </a:r>
          </a:p>
          <a:p>
            <a:r>
              <a:rPr lang="cs-CZ" dirty="0"/>
              <a:t>Zvýšená hovornost </a:t>
            </a:r>
          </a:p>
          <a:p>
            <a:r>
              <a:rPr lang="cs-CZ" dirty="0"/>
              <a:t>Roztržitost, snížená koncentrace pozornosti </a:t>
            </a:r>
          </a:p>
          <a:p>
            <a:r>
              <a:rPr lang="cs-CZ" dirty="0"/>
              <a:t>Snížená potřeba spánku </a:t>
            </a:r>
          </a:p>
          <a:p>
            <a:r>
              <a:rPr lang="cs-CZ" dirty="0"/>
              <a:t>Zvýšená sexuální energie </a:t>
            </a:r>
          </a:p>
          <a:p>
            <a:r>
              <a:rPr lang="cs-CZ" dirty="0"/>
              <a:t>Neodpovědné chování (např. utrácení peněz) </a:t>
            </a:r>
          </a:p>
          <a:p>
            <a:r>
              <a:rPr lang="cs-CZ" dirty="0"/>
              <a:t>Zvýšená sociabilita, ztráta zábran. </a:t>
            </a:r>
          </a:p>
        </p:txBody>
      </p:sp>
    </p:spTree>
    <p:extLst>
      <p:ext uri="{BB962C8B-B14F-4D97-AF65-F5344CB8AC3E}">
        <p14:creationId xmlns:p14="http://schemas.microsoft.com/office/powerpoint/2010/main" val="1824107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84934-EE49-429B-80D0-6DAA1A04C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Neurotické poruchy: strach x úzkost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5F7C9CE-EC49-40AA-8C8E-5EA077F3C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4441053" cy="3416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dirty="0"/>
              <a:t>Úzkost je nepříjemný emoční stav, jehož příčinu nelze přesněji definovat. </a:t>
            </a:r>
          </a:p>
          <a:p>
            <a:pPr eaLnBrk="1" hangingPunct="1">
              <a:lnSpc>
                <a:spcPct val="80000"/>
              </a:lnSpc>
            </a:pPr>
            <a:endParaRPr lang="cs-CZ" altLang="cs-CZ" dirty="0"/>
          </a:p>
          <a:p>
            <a:pPr eaLnBrk="1" hangingPunct="1">
              <a:lnSpc>
                <a:spcPct val="80000"/>
              </a:lnSpc>
            </a:pPr>
            <a:r>
              <a:rPr lang="cs-CZ" altLang="cs-CZ" dirty="0"/>
              <a:t>Je časti doprovázena vegetativními příznaky, které mohou vést po delší době k únavě nebo vyčerpání.</a:t>
            </a:r>
          </a:p>
          <a:p>
            <a:pPr eaLnBrk="1" hangingPunct="1">
              <a:lnSpc>
                <a:spcPct val="80000"/>
              </a:lnSpc>
            </a:pPr>
            <a:endParaRPr lang="cs-CZ" altLang="cs-CZ" dirty="0"/>
          </a:p>
          <a:p>
            <a:pPr eaLnBrk="1" hangingPunct="1">
              <a:lnSpc>
                <a:spcPct val="80000"/>
              </a:lnSpc>
            </a:pPr>
            <a:r>
              <a:rPr lang="cs-CZ" altLang="cs-CZ" dirty="0"/>
              <a:t>Strach lze definovat jako emoční a fyziologickou odpověď na </a:t>
            </a:r>
            <a:r>
              <a:rPr lang="cs-CZ" altLang="cs-CZ" b="1" dirty="0"/>
              <a:t>rozpoznatelné nebezpečí a trvá pouze po dobu jeho existence</a:t>
            </a:r>
          </a:p>
          <a:p>
            <a:pPr eaLnBrk="1" hangingPunct="1">
              <a:lnSpc>
                <a:spcPct val="80000"/>
              </a:lnSpc>
            </a:pPr>
            <a:endParaRPr lang="cs-CZ" altLang="cs-CZ" dirty="0"/>
          </a:p>
        </p:txBody>
      </p:sp>
      <p:pic>
        <p:nvPicPr>
          <p:cNvPr id="3074" name="Picture 2" descr="Úzkost – Wikipedie">
            <a:extLst>
              <a:ext uri="{FF2B5EF4-FFF2-40B4-BE49-F238E27FC236}">
                <a16:creationId xmlns:a16="http://schemas.microsoft.com/office/drawing/2014/main" id="{2A08A119-8318-4781-8E60-3060C59A6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620" y="1017725"/>
            <a:ext cx="2963161" cy="381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089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5D75D1-DAF6-4094-B09F-181DE72D0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Nespecifická úzkost x specifická fobie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FE9C697-3CD2-41D2-8821-58EF4B82A5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altLang="cs-CZ" dirty="0"/>
          </a:p>
          <a:p>
            <a:pPr eaLnBrk="1" hangingPunct="1">
              <a:lnSpc>
                <a:spcPct val="80000"/>
              </a:lnSpc>
            </a:pPr>
            <a:r>
              <a:rPr lang="cs-CZ" altLang="cs-CZ" dirty="0"/>
              <a:t>Spontánní úzkost – rozvíjí se nečekaně; při velké intenzitě spontánní panika</a:t>
            </a:r>
          </a:p>
          <a:p>
            <a:pPr eaLnBrk="1" hangingPunct="1">
              <a:lnSpc>
                <a:spcPct val="80000"/>
              </a:lnSpc>
            </a:pPr>
            <a:endParaRPr lang="cs-CZ" altLang="cs-CZ" dirty="0"/>
          </a:p>
          <a:p>
            <a:pPr eaLnBrk="1" hangingPunct="1">
              <a:lnSpc>
                <a:spcPct val="80000"/>
              </a:lnSpc>
            </a:pPr>
            <a:r>
              <a:rPr lang="cs-CZ" altLang="cs-CZ" dirty="0"/>
              <a:t>Situační nebo fobická úzkost – vyskytuje se za určitých okolností a je možné její vznik předvídat; při velké intenzitě situační nebo fobická panika</a:t>
            </a:r>
          </a:p>
          <a:p>
            <a:pPr eaLnBrk="1" hangingPunct="1">
              <a:lnSpc>
                <a:spcPct val="80000"/>
              </a:lnSpc>
            </a:pPr>
            <a:endParaRPr lang="cs-CZ" altLang="cs-CZ" dirty="0"/>
          </a:p>
          <a:p>
            <a:pPr eaLnBrk="1" hangingPunct="1">
              <a:lnSpc>
                <a:spcPct val="80000"/>
              </a:lnSpc>
            </a:pPr>
            <a:r>
              <a:rPr lang="cs-CZ" altLang="cs-CZ" dirty="0"/>
              <a:t>Anticipační úzkost nebo anticipační panika – rozvíjí se při pouhé myšlence na určitou situaci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66813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Schizofrenie</a:t>
            </a:r>
            <a:endParaRPr dirty="0"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505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>
              <a:buNone/>
            </a:pPr>
            <a:r>
              <a:rPr lang="cs" dirty="0"/>
              <a:t>Pozitivní symptomy</a:t>
            </a:r>
          </a:p>
          <a:p>
            <a:pPr marL="114300" lvl="0" indent="0">
              <a:buNone/>
            </a:pPr>
            <a:endParaRPr lang="cs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 dirty="0"/>
              <a:t>bludy 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 dirty="0"/>
              <a:t>halucinace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 dirty="0"/>
              <a:t>poruchy řeči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 dirty="0"/>
              <a:t>bizarní chování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3785" y="509825"/>
            <a:ext cx="2780116" cy="4123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1227</Words>
  <Application>Microsoft Office PowerPoint</Application>
  <PresentationFormat>Předvádění na obrazovce (16:9)</PresentationFormat>
  <Paragraphs>175</Paragraphs>
  <Slides>24</Slides>
  <Notes>10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8" baseType="lpstr">
      <vt:lpstr>Oswald</vt:lpstr>
      <vt:lpstr>Average</vt:lpstr>
      <vt:lpstr>Arial</vt:lpstr>
      <vt:lpstr>Slate</vt:lpstr>
      <vt:lpstr>Význam dobrovolnictví v procesu zotavení u lidí se závažným duševním onemocněním</vt:lpstr>
      <vt:lpstr>Stručný úvod do problematiky onemocnění </vt:lpstr>
      <vt:lpstr>Deprese – základní kritéria</vt:lpstr>
      <vt:lpstr>….a minimálně jedno z následujících</vt:lpstr>
      <vt:lpstr>Bipolární afektivní porucha (BAP)</vt:lpstr>
      <vt:lpstr>(Hypo)mánie - Pro diagnosu nutné alespoň tři znaky </vt:lpstr>
      <vt:lpstr>Neurotické poruchy: strach x úzkost</vt:lpstr>
      <vt:lpstr>Nespecifická úzkost x specifická fobie</vt:lpstr>
      <vt:lpstr>Schizofrenie</vt:lpstr>
      <vt:lpstr>Schizofrenie</vt:lpstr>
      <vt:lpstr>“Třetinové pravidlo”</vt:lpstr>
      <vt:lpstr>Zvýšené riziko  sebevražedného jednání</vt:lpstr>
      <vt:lpstr>Rizika dlouhodobé hospitalizace v PN</vt:lpstr>
      <vt:lpstr>Reforma psychiatrické péče v ČR</vt:lpstr>
      <vt:lpstr>Resocializace! </vt:lpstr>
      <vt:lpstr>Práh jižní Morava z.ú.</vt:lpstr>
      <vt:lpstr>Práh jižní Morava? Pomoc s návratem do běžného života</vt:lpstr>
      <vt:lpstr>….</vt:lpstr>
      <vt:lpstr>Dobrovolnictví - poslání</vt:lpstr>
      <vt:lpstr>Možnosti dobrovolnictví v Prahu jižní Morava</vt:lpstr>
      <vt:lpstr>Individuální setkávání</vt:lpstr>
      <vt:lpstr>Co dobrovolníkovi nabízíme?</vt:lpstr>
      <vt:lpstr>Co požadujeme?</vt:lpstr>
      <vt:lpstr>Kontakty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</dc:title>
  <dc:creator>Jana</dc:creator>
  <cp:lastModifiedBy>Jana Musálková</cp:lastModifiedBy>
  <cp:revision>12</cp:revision>
  <dcterms:modified xsi:type="dcterms:W3CDTF">2021-03-22T12:44:35Z</dcterms:modified>
</cp:coreProperties>
</file>