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9" r:id="rId2"/>
    <p:sldId id="257" r:id="rId3"/>
    <p:sldId id="261" r:id="rId4"/>
    <p:sldId id="270" r:id="rId5"/>
    <p:sldId id="262" r:id="rId6"/>
    <p:sldId id="263" r:id="rId7"/>
    <p:sldId id="264" r:id="rId8"/>
    <p:sldId id="265" r:id="rId9"/>
    <p:sldId id="266" r:id="rId10"/>
    <p:sldId id="271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2" autoAdjust="0"/>
    <p:restoredTop sz="94660"/>
  </p:normalViewPr>
  <p:slideViewPr>
    <p:cSldViewPr snapToGrid="0">
      <p:cViewPr varScale="1">
        <p:scale>
          <a:sx n="37" d="100"/>
          <a:sy n="37" d="100"/>
        </p:scale>
        <p:origin x="8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6099D9-D2B7-43EC-9753-0622BF3DFB89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528A259-287E-4AAE-94BB-E540E1F50769}">
      <dgm:prSet/>
      <dgm:spPr/>
      <dgm:t>
        <a:bodyPr/>
        <a:lstStyle/>
        <a:p>
          <a:r>
            <a:rPr lang="cs-CZ"/>
            <a:t>Pečování</a:t>
          </a:r>
          <a:endParaRPr lang="en-US"/>
        </a:p>
      </dgm:t>
    </dgm:pt>
    <dgm:pt modelId="{D5029B72-6FE7-496F-A7D9-3A05A2F0520A}" type="parTrans" cxnId="{FC1041B4-9B4A-43C7-BF0E-C08292BC7729}">
      <dgm:prSet/>
      <dgm:spPr/>
      <dgm:t>
        <a:bodyPr/>
        <a:lstStyle/>
        <a:p>
          <a:endParaRPr lang="en-US"/>
        </a:p>
      </dgm:t>
    </dgm:pt>
    <dgm:pt modelId="{A2EE87AD-F21C-4B5D-A828-91C4B6A69BFC}" type="sibTrans" cxnId="{FC1041B4-9B4A-43C7-BF0E-C08292BC7729}">
      <dgm:prSet/>
      <dgm:spPr/>
      <dgm:t>
        <a:bodyPr/>
        <a:lstStyle/>
        <a:p>
          <a:endParaRPr lang="en-US"/>
        </a:p>
      </dgm:t>
    </dgm:pt>
    <dgm:pt modelId="{09D95692-2818-41B2-BF48-256E22D6A9F4}">
      <dgm:prSet/>
      <dgm:spPr/>
      <dgm:t>
        <a:bodyPr/>
        <a:lstStyle/>
        <a:p>
          <a:r>
            <a:rPr lang="cs-CZ"/>
            <a:t>Porozumění - chceme, aby nás partner vnímal v souladu s naším sebepojetím, nejlépe ještě trochu pozitivněji</a:t>
          </a:r>
          <a:endParaRPr lang="en-US"/>
        </a:p>
      </dgm:t>
    </dgm:pt>
    <dgm:pt modelId="{3C326C1F-79A1-4D3F-9E84-914B73D10992}" type="parTrans" cxnId="{DA8B3F67-38AD-4E9D-A54A-D65855A9B9DB}">
      <dgm:prSet/>
      <dgm:spPr/>
      <dgm:t>
        <a:bodyPr/>
        <a:lstStyle/>
        <a:p>
          <a:endParaRPr lang="en-US"/>
        </a:p>
      </dgm:t>
    </dgm:pt>
    <dgm:pt modelId="{5E72580A-B902-4395-A2FC-FBB84C7841BF}" type="sibTrans" cxnId="{DA8B3F67-38AD-4E9D-A54A-D65855A9B9DB}">
      <dgm:prSet/>
      <dgm:spPr/>
      <dgm:t>
        <a:bodyPr/>
        <a:lstStyle/>
        <a:p>
          <a:endParaRPr lang="en-US"/>
        </a:p>
      </dgm:t>
    </dgm:pt>
    <dgm:pt modelId="{89959013-435C-4B56-AF8D-0E8F55DAB49C}">
      <dgm:prSet/>
      <dgm:spPr/>
      <dgm:t>
        <a:bodyPr/>
        <a:lstStyle/>
        <a:p>
          <a:r>
            <a:rPr lang="cs-CZ"/>
            <a:t>Vzájemná úcta</a:t>
          </a:r>
          <a:endParaRPr lang="en-US"/>
        </a:p>
      </dgm:t>
    </dgm:pt>
    <dgm:pt modelId="{4AE62C3D-B4C7-4D0F-B3FE-E460283802E9}" type="parTrans" cxnId="{1627FC2A-CCF2-4F77-80A8-1C5DC64F1EB8}">
      <dgm:prSet/>
      <dgm:spPr/>
      <dgm:t>
        <a:bodyPr/>
        <a:lstStyle/>
        <a:p>
          <a:endParaRPr lang="en-US"/>
        </a:p>
      </dgm:t>
    </dgm:pt>
    <dgm:pt modelId="{D96D1978-D4AD-4FC6-8D79-C4E02346BECF}" type="sibTrans" cxnId="{1627FC2A-CCF2-4F77-80A8-1C5DC64F1EB8}">
      <dgm:prSet/>
      <dgm:spPr/>
      <dgm:t>
        <a:bodyPr/>
        <a:lstStyle/>
        <a:p>
          <a:endParaRPr lang="en-US"/>
        </a:p>
      </dgm:t>
    </dgm:pt>
    <dgm:pt modelId="{DD6CAC2F-7D75-44ED-8FE9-F66122768511}" type="pres">
      <dgm:prSet presAssocID="{966099D9-D2B7-43EC-9753-0622BF3DFB89}" presName="linear" presStyleCnt="0">
        <dgm:presLayoutVars>
          <dgm:animLvl val="lvl"/>
          <dgm:resizeHandles val="exact"/>
        </dgm:presLayoutVars>
      </dgm:prSet>
      <dgm:spPr/>
    </dgm:pt>
    <dgm:pt modelId="{9320ED95-DCE4-4231-A0F9-8C0CD531728A}" type="pres">
      <dgm:prSet presAssocID="{D528A259-287E-4AAE-94BB-E540E1F5076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B8C5BDD-61F6-4DD6-8902-7DCA53485868}" type="pres">
      <dgm:prSet presAssocID="{A2EE87AD-F21C-4B5D-A828-91C4B6A69BFC}" presName="spacer" presStyleCnt="0"/>
      <dgm:spPr/>
    </dgm:pt>
    <dgm:pt modelId="{1175DC3E-63EA-4CD8-8DFA-814778CF6440}" type="pres">
      <dgm:prSet presAssocID="{09D95692-2818-41B2-BF48-256E22D6A9F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5056D3B-E84B-49EE-9E66-0F4A55BE5E62}" type="pres">
      <dgm:prSet presAssocID="{5E72580A-B902-4395-A2FC-FBB84C7841BF}" presName="spacer" presStyleCnt="0"/>
      <dgm:spPr/>
    </dgm:pt>
    <dgm:pt modelId="{0FEEEDB3-0B73-4EA3-A7E5-626939500C38}" type="pres">
      <dgm:prSet presAssocID="{89959013-435C-4B56-AF8D-0E8F55DAB49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34E6B0B-772D-4613-871B-8E77A0AF3985}" type="presOf" srcId="{D528A259-287E-4AAE-94BB-E540E1F50769}" destId="{9320ED95-DCE4-4231-A0F9-8C0CD531728A}" srcOrd="0" destOrd="0" presId="urn:microsoft.com/office/officeart/2005/8/layout/vList2"/>
    <dgm:cxn modelId="{63820E0E-DC28-440E-AFE4-F0F98397F0D0}" type="presOf" srcId="{966099D9-D2B7-43EC-9753-0622BF3DFB89}" destId="{DD6CAC2F-7D75-44ED-8FE9-F66122768511}" srcOrd="0" destOrd="0" presId="urn:microsoft.com/office/officeart/2005/8/layout/vList2"/>
    <dgm:cxn modelId="{1627FC2A-CCF2-4F77-80A8-1C5DC64F1EB8}" srcId="{966099D9-D2B7-43EC-9753-0622BF3DFB89}" destId="{89959013-435C-4B56-AF8D-0E8F55DAB49C}" srcOrd="2" destOrd="0" parTransId="{4AE62C3D-B4C7-4D0F-B3FE-E460283802E9}" sibTransId="{D96D1978-D4AD-4FC6-8D79-C4E02346BECF}"/>
    <dgm:cxn modelId="{30DBFB33-D0BD-4943-9652-9F90BE3B49F2}" type="presOf" srcId="{09D95692-2818-41B2-BF48-256E22D6A9F4}" destId="{1175DC3E-63EA-4CD8-8DFA-814778CF6440}" srcOrd="0" destOrd="0" presId="urn:microsoft.com/office/officeart/2005/8/layout/vList2"/>
    <dgm:cxn modelId="{DA8B3F67-38AD-4E9D-A54A-D65855A9B9DB}" srcId="{966099D9-D2B7-43EC-9753-0622BF3DFB89}" destId="{09D95692-2818-41B2-BF48-256E22D6A9F4}" srcOrd="1" destOrd="0" parTransId="{3C326C1F-79A1-4D3F-9E84-914B73D10992}" sibTransId="{5E72580A-B902-4395-A2FC-FBB84C7841BF}"/>
    <dgm:cxn modelId="{0E8E176D-2AB1-487B-B54B-83706E47BB71}" type="presOf" srcId="{89959013-435C-4B56-AF8D-0E8F55DAB49C}" destId="{0FEEEDB3-0B73-4EA3-A7E5-626939500C38}" srcOrd="0" destOrd="0" presId="urn:microsoft.com/office/officeart/2005/8/layout/vList2"/>
    <dgm:cxn modelId="{FC1041B4-9B4A-43C7-BF0E-C08292BC7729}" srcId="{966099D9-D2B7-43EC-9753-0622BF3DFB89}" destId="{D528A259-287E-4AAE-94BB-E540E1F50769}" srcOrd="0" destOrd="0" parTransId="{D5029B72-6FE7-496F-A7D9-3A05A2F0520A}" sibTransId="{A2EE87AD-F21C-4B5D-A828-91C4B6A69BFC}"/>
    <dgm:cxn modelId="{66BF7780-6C8D-4BED-9EB7-575E73B7020F}" type="presParOf" srcId="{DD6CAC2F-7D75-44ED-8FE9-F66122768511}" destId="{9320ED95-DCE4-4231-A0F9-8C0CD531728A}" srcOrd="0" destOrd="0" presId="urn:microsoft.com/office/officeart/2005/8/layout/vList2"/>
    <dgm:cxn modelId="{D1913D51-E693-47B7-8C7B-53C8FEFD2490}" type="presParOf" srcId="{DD6CAC2F-7D75-44ED-8FE9-F66122768511}" destId="{9B8C5BDD-61F6-4DD6-8902-7DCA53485868}" srcOrd="1" destOrd="0" presId="urn:microsoft.com/office/officeart/2005/8/layout/vList2"/>
    <dgm:cxn modelId="{2CC2B8C3-EE06-4380-922F-EB415151A422}" type="presParOf" srcId="{DD6CAC2F-7D75-44ED-8FE9-F66122768511}" destId="{1175DC3E-63EA-4CD8-8DFA-814778CF6440}" srcOrd="2" destOrd="0" presId="urn:microsoft.com/office/officeart/2005/8/layout/vList2"/>
    <dgm:cxn modelId="{8E2F7E8C-B9F3-48B9-9345-DD273578A98C}" type="presParOf" srcId="{DD6CAC2F-7D75-44ED-8FE9-F66122768511}" destId="{15056D3B-E84B-49EE-9E66-0F4A55BE5E62}" srcOrd="3" destOrd="0" presId="urn:microsoft.com/office/officeart/2005/8/layout/vList2"/>
    <dgm:cxn modelId="{B47D62F4-FFD8-4C36-86B4-CB26CF8C0730}" type="presParOf" srcId="{DD6CAC2F-7D75-44ED-8FE9-F66122768511}" destId="{0FEEEDB3-0B73-4EA3-A7E5-626939500C3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AA8DD0-5B6A-47DF-9606-0E7FBCE99F02}" type="doc">
      <dgm:prSet loTypeId="urn:microsoft.com/office/officeart/2005/8/layout/vList2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08AF0D9-9E28-4BE7-858F-2D40B431BB59}">
      <dgm:prSet/>
      <dgm:spPr/>
      <dgm:t>
        <a:bodyPr/>
        <a:lstStyle/>
        <a:p>
          <a:r>
            <a:rPr lang="cs-CZ" kern="1200">
              <a:latin typeface="Trebuchet MS" panose="020B0603020202020204"/>
              <a:ea typeface="+mn-ea"/>
              <a:cs typeface="+mn-cs"/>
            </a:rPr>
            <a:t>Erickson (1963) – mladá dospělost:  intimita x izolace</a:t>
          </a:r>
          <a:endParaRPr lang="en-US" kern="1200">
            <a:latin typeface="Trebuchet MS" panose="020B0603020202020204"/>
            <a:ea typeface="+mn-ea"/>
            <a:cs typeface="+mn-cs"/>
          </a:endParaRPr>
        </a:p>
      </dgm:t>
    </dgm:pt>
    <dgm:pt modelId="{AEF4578A-E062-4F0C-86D0-31BD267262FD}" type="parTrans" cxnId="{366A3C9D-8ED1-4663-827F-3B6AF1D8A589}">
      <dgm:prSet/>
      <dgm:spPr/>
      <dgm:t>
        <a:bodyPr/>
        <a:lstStyle/>
        <a:p>
          <a:endParaRPr lang="en-US"/>
        </a:p>
      </dgm:t>
    </dgm:pt>
    <dgm:pt modelId="{76EF3BB2-5365-4046-B2DE-E74133506E80}" type="sibTrans" cxnId="{366A3C9D-8ED1-4663-827F-3B6AF1D8A589}">
      <dgm:prSet/>
      <dgm:spPr/>
      <dgm:t>
        <a:bodyPr/>
        <a:lstStyle/>
        <a:p>
          <a:endParaRPr lang="en-US"/>
        </a:p>
      </dgm:t>
    </dgm:pt>
    <dgm:pt modelId="{21A1D272-1AA1-423A-9952-97A066FC0AFB}">
      <dgm:prSet/>
      <dgm:spPr/>
      <dgm:t>
        <a:bodyPr/>
        <a:lstStyle/>
        <a:p>
          <a:r>
            <a:rPr lang="cs-CZ" dirty="0" err="1"/>
            <a:t>White</a:t>
          </a:r>
          <a:r>
            <a:rPr lang="cs-CZ" dirty="0"/>
            <a:t> a kol. (1986) závazek, tvorba společných perspektiv a komunikace.</a:t>
          </a:r>
        </a:p>
        <a:p>
          <a:r>
            <a:rPr lang="cs-CZ" dirty="0"/>
            <a:t>Na základě zralosti intimních vztahů rozlišuje orientaci: </a:t>
          </a:r>
          <a:endParaRPr lang="en-US" dirty="0"/>
        </a:p>
      </dgm:t>
    </dgm:pt>
    <dgm:pt modelId="{3DC42EF7-35B3-4291-B0DF-DFDE340C316B}" type="parTrans" cxnId="{151F1FDF-DE2E-45E2-9D6C-ABD65A33BD17}">
      <dgm:prSet/>
      <dgm:spPr/>
      <dgm:t>
        <a:bodyPr/>
        <a:lstStyle/>
        <a:p>
          <a:endParaRPr lang="en-US"/>
        </a:p>
      </dgm:t>
    </dgm:pt>
    <dgm:pt modelId="{D249A425-4036-4122-91B1-F3F42E642A79}" type="sibTrans" cxnId="{151F1FDF-DE2E-45E2-9D6C-ABD65A33BD17}">
      <dgm:prSet/>
      <dgm:spPr/>
      <dgm:t>
        <a:bodyPr/>
        <a:lstStyle/>
        <a:p>
          <a:endParaRPr lang="en-US"/>
        </a:p>
      </dgm:t>
    </dgm:pt>
    <dgm:pt modelId="{7E82D677-2314-4B04-BC5C-18EA0789FEBF}">
      <dgm:prSet/>
      <dgm:spPr/>
      <dgm:t>
        <a:bodyPr/>
        <a:lstStyle/>
        <a:p>
          <a:r>
            <a:rPr lang="cs-CZ"/>
            <a:t>zaměřenou na sebe (self-focused)</a:t>
          </a:r>
          <a:endParaRPr lang="en-US"/>
        </a:p>
      </dgm:t>
    </dgm:pt>
    <dgm:pt modelId="{6B0974A9-6DF5-45E8-8EA4-BC918F83C162}" type="parTrans" cxnId="{8CBC5560-B289-47E1-AFC9-EFC496347B1F}">
      <dgm:prSet/>
      <dgm:spPr/>
      <dgm:t>
        <a:bodyPr/>
        <a:lstStyle/>
        <a:p>
          <a:endParaRPr lang="en-US"/>
        </a:p>
      </dgm:t>
    </dgm:pt>
    <dgm:pt modelId="{D03D0F28-6AC6-4925-8D08-348725B3362A}" type="sibTrans" cxnId="{8CBC5560-B289-47E1-AFC9-EFC496347B1F}">
      <dgm:prSet/>
      <dgm:spPr/>
      <dgm:t>
        <a:bodyPr/>
        <a:lstStyle/>
        <a:p>
          <a:endParaRPr lang="en-US"/>
        </a:p>
      </dgm:t>
    </dgm:pt>
    <dgm:pt modelId="{050F463D-319B-44AA-9D1C-B2653F5F8442}">
      <dgm:prSet/>
      <dgm:spPr/>
      <dgm:t>
        <a:bodyPr/>
        <a:lstStyle/>
        <a:p>
          <a:r>
            <a:rPr lang="cs-CZ"/>
            <a:t>na sociální roli (role-focused)</a:t>
          </a:r>
          <a:endParaRPr lang="en-US"/>
        </a:p>
      </dgm:t>
    </dgm:pt>
    <dgm:pt modelId="{24516EB9-841A-4D18-9F59-AE44F925451E}" type="parTrans" cxnId="{3689DB14-D839-45A5-8FE0-D047DB587AB0}">
      <dgm:prSet/>
      <dgm:spPr/>
      <dgm:t>
        <a:bodyPr/>
        <a:lstStyle/>
        <a:p>
          <a:endParaRPr lang="en-US"/>
        </a:p>
      </dgm:t>
    </dgm:pt>
    <dgm:pt modelId="{CA061D5E-05DB-4AE8-9EF5-E77CE2E3D81F}" type="sibTrans" cxnId="{3689DB14-D839-45A5-8FE0-D047DB587AB0}">
      <dgm:prSet/>
      <dgm:spPr/>
      <dgm:t>
        <a:bodyPr/>
        <a:lstStyle/>
        <a:p>
          <a:endParaRPr lang="en-US"/>
        </a:p>
      </dgm:t>
    </dgm:pt>
    <dgm:pt modelId="{62BCE326-0362-40A3-B110-8F2DD739D51F}">
      <dgm:prSet/>
      <dgm:spPr/>
      <dgm:t>
        <a:bodyPr/>
        <a:lstStyle/>
        <a:p>
          <a:r>
            <a:rPr lang="cs-CZ" dirty="0"/>
            <a:t>individualizované propojení (</a:t>
          </a:r>
          <a:r>
            <a:rPr lang="cs-CZ" dirty="0" err="1"/>
            <a:t>individuated</a:t>
          </a:r>
          <a:r>
            <a:rPr lang="cs-CZ" dirty="0"/>
            <a:t> – </a:t>
          </a:r>
          <a:r>
            <a:rPr lang="cs-CZ" dirty="0" err="1"/>
            <a:t>connected</a:t>
          </a:r>
          <a:r>
            <a:rPr lang="cs-CZ" dirty="0"/>
            <a:t>)</a:t>
          </a:r>
          <a:endParaRPr lang="en-US" dirty="0"/>
        </a:p>
      </dgm:t>
    </dgm:pt>
    <dgm:pt modelId="{32E36016-4C2B-449C-B2C2-E69649B82518}" type="parTrans" cxnId="{E315F3AB-9D86-4FD1-B809-A735248112F3}">
      <dgm:prSet/>
      <dgm:spPr/>
      <dgm:t>
        <a:bodyPr/>
        <a:lstStyle/>
        <a:p>
          <a:endParaRPr lang="en-US"/>
        </a:p>
      </dgm:t>
    </dgm:pt>
    <dgm:pt modelId="{33635442-8F20-4137-A659-C019C4DAC16D}" type="sibTrans" cxnId="{E315F3AB-9D86-4FD1-B809-A735248112F3}">
      <dgm:prSet/>
      <dgm:spPr/>
      <dgm:t>
        <a:bodyPr/>
        <a:lstStyle/>
        <a:p>
          <a:endParaRPr lang="en-US"/>
        </a:p>
      </dgm:t>
    </dgm:pt>
    <dgm:pt modelId="{492FFC18-290A-43F7-A11E-2C6549542F8E}">
      <dgm:prSet/>
      <dgm:spPr/>
      <dgm:t>
        <a:bodyPr/>
        <a:lstStyle/>
        <a:p>
          <a:r>
            <a:rPr lang="cs-CZ" kern="1200" dirty="0" err="1">
              <a:latin typeface="Trebuchet MS" panose="020B0603020202020204"/>
              <a:ea typeface="+mn-ea"/>
              <a:cs typeface="+mn-cs"/>
            </a:rPr>
            <a:t>Prager</a:t>
          </a:r>
          <a:r>
            <a:rPr lang="cs-CZ" kern="1200" dirty="0">
              <a:latin typeface="Trebuchet MS" panose="020B0603020202020204"/>
              <a:ea typeface="+mn-ea"/>
              <a:cs typeface="+mn-cs"/>
            </a:rPr>
            <a:t> (1995) – intimní interakce (sebeodhalení, pozitivní účast, sdílené porozumění)</a:t>
          </a:r>
          <a:endParaRPr lang="en-US" kern="1200" dirty="0">
            <a:latin typeface="Trebuchet MS" panose="020B0603020202020204"/>
            <a:ea typeface="+mn-ea"/>
            <a:cs typeface="+mn-cs"/>
          </a:endParaRPr>
        </a:p>
      </dgm:t>
    </dgm:pt>
    <dgm:pt modelId="{45D95D88-3136-4407-9E8B-ABFC0956F303}" type="parTrans" cxnId="{57684A72-92A5-4085-BEB5-F6A6C3C44C29}">
      <dgm:prSet/>
      <dgm:spPr/>
      <dgm:t>
        <a:bodyPr/>
        <a:lstStyle/>
        <a:p>
          <a:endParaRPr lang="en-US"/>
        </a:p>
      </dgm:t>
    </dgm:pt>
    <dgm:pt modelId="{035BA99E-A55A-49A9-8231-0096A9166771}" type="sibTrans" cxnId="{57684A72-92A5-4085-BEB5-F6A6C3C44C29}">
      <dgm:prSet/>
      <dgm:spPr/>
      <dgm:t>
        <a:bodyPr/>
        <a:lstStyle/>
        <a:p>
          <a:endParaRPr lang="en-US"/>
        </a:p>
      </dgm:t>
    </dgm:pt>
    <dgm:pt modelId="{D4F2DD83-1E7A-4A6E-B5C2-D0A2AC60393C}">
      <dgm:prSet/>
      <dgm:spPr/>
      <dgm:t>
        <a:bodyPr/>
        <a:lstStyle/>
        <a:p>
          <a:endParaRPr lang="en-US"/>
        </a:p>
      </dgm:t>
    </dgm:pt>
    <dgm:pt modelId="{12F4379A-04D4-4AA9-A121-8D967CA1759C}" type="parTrans" cxnId="{1E671389-497D-4C9A-A181-32915880A8DC}">
      <dgm:prSet/>
      <dgm:spPr/>
      <dgm:t>
        <a:bodyPr/>
        <a:lstStyle/>
        <a:p>
          <a:endParaRPr lang="cs-CZ"/>
        </a:p>
      </dgm:t>
    </dgm:pt>
    <dgm:pt modelId="{AAE9F642-4BA2-464E-BAF9-EA478376D44A}" type="sibTrans" cxnId="{1E671389-497D-4C9A-A181-32915880A8DC}">
      <dgm:prSet/>
      <dgm:spPr/>
      <dgm:t>
        <a:bodyPr/>
        <a:lstStyle/>
        <a:p>
          <a:endParaRPr lang="cs-CZ"/>
        </a:p>
      </dgm:t>
    </dgm:pt>
    <dgm:pt modelId="{B6A4BEAA-778E-4200-A07D-A8933BE63183}" type="pres">
      <dgm:prSet presAssocID="{B0AA8DD0-5B6A-47DF-9606-0E7FBCE99F02}" presName="linear" presStyleCnt="0">
        <dgm:presLayoutVars>
          <dgm:animLvl val="lvl"/>
          <dgm:resizeHandles val="exact"/>
        </dgm:presLayoutVars>
      </dgm:prSet>
      <dgm:spPr/>
    </dgm:pt>
    <dgm:pt modelId="{38682759-E71C-4373-A56B-403D249FE543}" type="pres">
      <dgm:prSet presAssocID="{A08AF0D9-9E28-4BE7-858F-2D40B431BB5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264C144-FBCB-43D3-8EFD-7BEC4D7269AE}" type="pres">
      <dgm:prSet presAssocID="{76EF3BB2-5365-4046-B2DE-E74133506E80}" presName="spacer" presStyleCnt="0"/>
      <dgm:spPr/>
    </dgm:pt>
    <dgm:pt modelId="{723BFEDE-8D20-4834-8362-F0DA2B20E43E}" type="pres">
      <dgm:prSet presAssocID="{21A1D272-1AA1-423A-9952-97A066FC0AF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DDB05BA-011B-4568-AF5F-42984C9F4D62}" type="pres">
      <dgm:prSet presAssocID="{21A1D272-1AA1-423A-9952-97A066FC0AFB}" presName="childText" presStyleLbl="revTx" presStyleIdx="0" presStyleCnt="1">
        <dgm:presLayoutVars>
          <dgm:bulletEnabled val="1"/>
        </dgm:presLayoutVars>
      </dgm:prSet>
      <dgm:spPr/>
    </dgm:pt>
    <dgm:pt modelId="{EAF30754-38CC-4FDB-8299-00BDCC1C890C}" type="pres">
      <dgm:prSet presAssocID="{492FFC18-290A-43F7-A11E-2C6549542F8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689DB14-D839-45A5-8FE0-D047DB587AB0}" srcId="{21A1D272-1AA1-423A-9952-97A066FC0AFB}" destId="{050F463D-319B-44AA-9D1C-B2653F5F8442}" srcOrd="2" destOrd="0" parTransId="{24516EB9-841A-4D18-9F59-AE44F925451E}" sibTransId="{CA061D5E-05DB-4AE8-9EF5-E77CE2E3D81F}"/>
    <dgm:cxn modelId="{99B0331E-70F8-4E40-8BB7-D7AD94574654}" type="presOf" srcId="{050F463D-319B-44AA-9D1C-B2653F5F8442}" destId="{4DDB05BA-011B-4568-AF5F-42984C9F4D62}" srcOrd="0" destOrd="2" presId="urn:microsoft.com/office/officeart/2005/8/layout/vList2"/>
    <dgm:cxn modelId="{D41B7D22-359D-46B1-974E-D17304CF53DE}" type="presOf" srcId="{D4F2DD83-1E7A-4A6E-B5C2-D0A2AC60393C}" destId="{4DDB05BA-011B-4568-AF5F-42984C9F4D62}" srcOrd="0" destOrd="0" presId="urn:microsoft.com/office/officeart/2005/8/layout/vList2"/>
    <dgm:cxn modelId="{8CBC5560-B289-47E1-AFC9-EFC496347B1F}" srcId="{21A1D272-1AA1-423A-9952-97A066FC0AFB}" destId="{7E82D677-2314-4B04-BC5C-18EA0789FEBF}" srcOrd="1" destOrd="0" parTransId="{6B0974A9-6DF5-45E8-8EA4-BC918F83C162}" sibTransId="{D03D0F28-6AC6-4925-8D08-348725B3362A}"/>
    <dgm:cxn modelId="{F6C44A71-8AF8-4B04-A3B8-A9DF973CEBC2}" type="presOf" srcId="{A08AF0D9-9E28-4BE7-858F-2D40B431BB59}" destId="{38682759-E71C-4373-A56B-403D249FE543}" srcOrd="0" destOrd="0" presId="urn:microsoft.com/office/officeart/2005/8/layout/vList2"/>
    <dgm:cxn modelId="{57684A72-92A5-4085-BEB5-F6A6C3C44C29}" srcId="{B0AA8DD0-5B6A-47DF-9606-0E7FBCE99F02}" destId="{492FFC18-290A-43F7-A11E-2C6549542F8E}" srcOrd="2" destOrd="0" parTransId="{45D95D88-3136-4407-9E8B-ABFC0956F303}" sibTransId="{035BA99E-A55A-49A9-8231-0096A9166771}"/>
    <dgm:cxn modelId="{3CE34675-ED3D-4031-A3C9-CFB6E7BDFC84}" type="presOf" srcId="{B0AA8DD0-5B6A-47DF-9606-0E7FBCE99F02}" destId="{B6A4BEAA-778E-4200-A07D-A8933BE63183}" srcOrd="0" destOrd="0" presId="urn:microsoft.com/office/officeart/2005/8/layout/vList2"/>
    <dgm:cxn modelId="{1E671389-497D-4C9A-A181-32915880A8DC}" srcId="{21A1D272-1AA1-423A-9952-97A066FC0AFB}" destId="{D4F2DD83-1E7A-4A6E-B5C2-D0A2AC60393C}" srcOrd="0" destOrd="0" parTransId="{12F4379A-04D4-4AA9-A121-8D967CA1759C}" sibTransId="{AAE9F642-4BA2-464E-BAF9-EA478376D44A}"/>
    <dgm:cxn modelId="{366A3C9D-8ED1-4663-827F-3B6AF1D8A589}" srcId="{B0AA8DD0-5B6A-47DF-9606-0E7FBCE99F02}" destId="{A08AF0D9-9E28-4BE7-858F-2D40B431BB59}" srcOrd="0" destOrd="0" parTransId="{AEF4578A-E062-4F0C-86D0-31BD267262FD}" sibTransId="{76EF3BB2-5365-4046-B2DE-E74133506E80}"/>
    <dgm:cxn modelId="{E315F3AB-9D86-4FD1-B809-A735248112F3}" srcId="{21A1D272-1AA1-423A-9952-97A066FC0AFB}" destId="{62BCE326-0362-40A3-B110-8F2DD739D51F}" srcOrd="3" destOrd="0" parTransId="{32E36016-4C2B-449C-B2C2-E69649B82518}" sibTransId="{33635442-8F20-4137-A659-C019C4DAC16D}"/>
    <dgm:cxn modelId="{71E165B9-7D09-4468-9192-B4720BA04BF0}" type="presOf" srcId="{21A1D272-1AA1-423A-9952-97A066FC0AFB}" destId="{723BFEDE-8D20-4834-8362-F0DA2B20E43E}" srcOrd="0" destOrd="0" presId="urn:microsoft.com/office/officeart/2005/8/layout/vList2"/>
    <dgm:cxn modelId="{B388A1BF-73AD-4578-8469-6764E2B5B672}" type="presOf" srcId="{62BCE326-0362-40A3-B110-8F2DD739D51F}" destId="{4DDB05BA-011B-4568-AF5F-42984C9F4D62}" srcOrd="0" destOrd="3" presId="urn:microsoft.com/office/officeart/2005/8/layout/vList2"/>
    <dgm:cxn modelId="{0D879AC6-8547-401D-AD59-78A9D1F1FFFB}" type="presOf" srcId="{492FFC18-290A-43F7-A11E-2C6549542F8E}" destId="{EAF30754-38CC-4FDB-8299-00BDCC1C890C}" srcOrd="0" destOrd="0" presId="urn:microsoft.com/office/officeart/2005/8/layout/vList2"/>
    <dgm:cxn modelId="{151F1FDF-DE2E-45E2-9D6C-ABD65A33BD17}" srcId="{B0AA8DD0-5B6A-47DF-9606-0E7FBCE99F02}" destId="{21A1D272-1AA1-423A-9952-97A066FC0AFB}" srcOrd="1" destOrd="0" parTransId="{3DC42EF7-35B3-4291-B0DF-DFDE340C316B}" sibTransId="{D249A425-4036-4122-91B1-F3F42E642A79}"/>
    <dgm:cxn modelId="{DAAA29FA-E9C8-4515-A85B-C4A3EC8B4CFF}" type="presOf" srcId="{7E82D677-2314-4B04-BC5C-18EA0789FEBF}" destId="{4DDB05BA-011B-4568-AF5F-42984C9F4D62}" srcOrd="0" destOrd="1" presId="urn:microsoft.com/office/officeart/2005/8/layout/vList2"/>
    <dgm:cxn modelId="{150FB8DE-2D24-475C-81BB-3CDE32E03CF5}" type="presParOf" srcId="{B6A4BEAA-778E-4200-A07D-A8933BE63183}" destId="{38682759-E71C-4373-A56B-403D249FE543}" srcOrd="0" destOrd="0" presId="urn:microsoft.com/office/officeart/2005/8/layout/vList2"/>
    <dgm:cxn modelId="{565BF408-931B-4741-B993-E10F8F36CD83}" type="presParOf" srcId="{B6A4BEAA-778E-4200-A07D-A8933BE63183}" destId="{8264C144-FBCB-43D3-8EFD-7BEC4D7269AE}" srcOrd="1" destOrd="0" presId="urn:microsoft.com/office/officeart/2005/8/layout/vList2"/>
    <dgm:cxn modelId="{000763AD-3075-4426-A831-3CA0F1DEF7C5}" type="presParOf" srcId="{B6A4BEAA-778E-4200-A07D-A8933BE63183}" destId="{723BFEDE-8D20-4834-8362-F0DA2B20E43E}" srcOrd="2" destOrd="0" presId="urn:microsoft.com/office/officeart/2005/8/layout/vList2"/>
    <dgm:cxn modelId="{675CEEFE-2FFE-498C-AF93-26D9AC5AF932}" type="presParOf" srcId="{B6A4BEAA-778E-4200-A07D-A8933BE63183}" destId="{4DDB05BA-011B-4568-AF5F-42984C9F4D62}" srcOrd="3" destOrd="0" presId="urn:microsoft.com/office/officeart/2005/8/layout/vList2"/>
    <dgm:cxn modelId="{758FB760-BE13-497A-84D8-74F310F60C32}" type="presParOf" srcId="{B6A4BEAA-778E-4200-A07D-A8933BE63183}" destId="{EAF30754-38CC-4FDB-8299-00BDCC1C890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0ED95-DCE4-4231-A0F9-8C0CD531728A}">
      <dsp:nvSpPr>
        <dsp:cNvPr id="0" name=""/>
        <dsp:cNvSpPr/>
      </dsp:nvSpPr>
      <dsp:spPr>
        <a:xfrm>
          <a:off x="0" y="119655"/>
          <a:ext cx="6692813" cy="14741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Pečování</a:t>
          </a:r>
          <a:endParaRPr lang="en-US" sz="2800" kern="1200"/>
        </a:p>
      </dsp:txBody>
      <dsp:txXfrm>
        <a:off x="71964" y="191619"/>
        <a:ext cx="6548885" cy="1330271"/>
      </dsp:txXfrm>
    </dsp:sp>
    <dsp:sp modelId="{1175DC3E-63EA-4CD8-8DFA-814778CF6440}">
      <dsp:nvSpPr>
        <dsp:cNvPr id="0" name=""/>
        <dsp:cNvSpPr/>
      </dsp:nvSpPr>
      <dsp:spPr>
        <a:xfrm>
          <a:off x="0" y="1674495"/>
          <a:ext cx="6692813" cy="1474199"/>
        </a:xfrm>
        <a:prstGeom prst="roundRect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Porozumění - chceme, aby nás partner vnímal v souladu s naším sebepojetím, nejlépe ještě trochu pozitivněji</a:t>
          </a:r>
          <a:endParaRPr lang="en-US" sz="2800" kern="1200"/>
        </a:p>
      </dsp:txBody>
      <dsp:txXfrm>
        <a:off x="71964" y="1746459"/>
        <a:ext cx="6548885" cy="1330271"/>
      </dsp:txXfrm>
    </dsp:sp>
    <dsp:sp modelId="{0FEEEDB3-0B73-4EA3-A7E5-626939500C38}">
      <dsp:nvSpPr>
        <dsp:cNvPr id="0" name=""/>
        <dsp:cNvSpPr/>
      </dsp:nvSpPr>
      <dsp:spPr>
        <a:xfrm>
          <a:off x="0" y="3229334"/>
          <a:ext cx="6692813" cy="1474199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Vzájemná úcta</a:t>
          </a:r>
          <a:endParaRPr lang="en-US" sz="2800" kern="1200"/>
        </a:p>
      </dsp:txBody>
      <dsp:txXfrm>
        <a:off x="71964" y="3301298"/>
        <a:ext cx="6548885" cy="1330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82759-E71C-4373-A56B-403D249FE543}">
      <dsp:nvSpPr>
        <dsp:cNvPr id="0" name=""/>
        <dsp:cNvSpPr/>
      </dsp:nvSpPr>
      <dsp:spPr>
        <a:xfrm>
          <a:off x="0" y="170964"/>
          <a:ext cx="8596668" cy="8336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>
              <a:latin typeface="Trebuchet MS" panose="020B0603020202020204"/>
              <a:ea typeface="+mn-ea"/>
              <a:cs typeface="+mn-cs"/>
            </a:rPr>
            <a:t>Erickson (1963) – mladá dospělost:  intimita x izolace</a:t>
          </a:r>
          <a:endParaRPr lang="en-US" sz="1900" kern="1200">
            <a:latin typeface="Trebuchet MS" panose="020B0603020202020204"/>
            <a:ea typeface="+mn-ea"/>
            <a:cs typeface="+mn-cs"/>
          </a:endParaRPr>
        </a:p>
      </dsp:txBody>
      <dsp:txXfrm>
        <a:off x="40694" y="211658"/>
        <a:ext cx="8515280" cy="752236"/>
      </dsp:txXfrm>
    </dsp:sp>
    <dsp:sp modelId="{723BFEDE-8D20-4834-8362-F0DA2B20E43E}">
      <dsp:nvSpPr>
        <dsp:cNvPr id="0" name=""/>
        <dsp:cNvSpPr/>
      </dsp:nvSpPr>
      <dsp:spPr>
        <a:xfrm>
          <a:off x="0" y="1059309"/>
          <a:ext cx="8596668" cy="8336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 err="1"/>
            <a:t>White</a:t>
          </a:r>
          <a:r>
            <a:rPr lang="cs-CZ" sz="1900" kern="1200" dirty="0"/>
            <a:t> a kol. (1986) závazek, tvorba společných perspektiv a komunikace.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Na základě zralosti intimních vztahů rozlišuje orientaci: </a:t>
          </a:r>
          <a:endParaRPr lang="en-US" sz="1900" kern="1200" dirty="0"/>
        </a:p>
      </dsp:txBody>
      <dsp:txXfrm>
        <a:off x="40694" y="1100003"/>
        <a:ext cx="8515280" cy="752236"/>
      </dsp:txXfrm>
    </dsp:sp>
    <dsp:sp modelId="{4DDB05BA-011B-4568-AF5F-42984C9F4D62}">
      <dsp:nvSpPr>
        <dsp:cNvPr id="0" name=""/>
        <dsp:cNvSpPr/>
      </dsp:nvSpPr>
      <dsp:spPr>
        <a:xfrm>
          <a:off x="0" y="1892934"/>
          <a:ext cx="8596668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44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zaměřenou na sebe (self-focused)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na sociální roli (role-focused)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 dirty="0"/>
            <a:t>individualizované propojení (</a:t>
          </a:r>
          <a:r>
            <a:rPr lang="cs-CZ" sz="1500" kern="1200" dirty="0" err="1"/>
            <a:t>individuated</a:t>
          </a:r>
          <a:r>
            <a:rPr lang="cs-CZ" sz="1500" kern="1200" dirty="0"/>
            <a:t> – </a:t>
          </a:r>
          <a:r>
            <a:rPr lang="cs-CZ" sz="1500" kern="1200" dirty="0" err="1"/>
            <a:t>connected</a:t>
          </a:r>
          <a:r>
            <a:rPr lang="cs-CZ" sz="1500" kern="1200" dirty="0"/>
            <a:t>)</a:t>
          </a:r>
          <a:endParaRPr lang="en-US" sz="1500" kern="1200" dirty="0"/>
        </a:p>
      </dsp:txBody>
      <dsp:txXfrm>
        <a:off x="0" y="1892934"/>
        <a:ext cx="8596668" cy="983250"/>
      </dsp:txXfrm>
    </dsp:sp>
    <dsp:sp modelId="{EAF30754-38CC-4FDB-8299-00BDCC1C890C}">
      <dsp:nvSpPr>
        <dsp:cNvPr id="0" name=""/>
        <dsp:cNvSpPr/>
      </dsp:nvSpPr>
      <dsp:spPr>
        <a:xfrm>
          <a:off x="0" y="2876184"/>
          <a:ext cx="8596668" cy="8336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 err="1">
              <a:latin typeface="Trebuchet MS" panose="020B0603020202020204"/>
              <a:ea typeface="+mn-ea"/>
              <a:cs typeface="+mn-cs"/>
            </a:rPr>
            <a:t>Prager</a:t>
          </a:r>
          <a:r>
            <a:rPr lang="cs-CZ" sz="1900" kern="1200" dirty="0">
              <a:latin typeface="Trebuchet MS" panose="020B0603020202020204"/>
              <a:ea typeface="+mn-ea"/>
              <a:cs typeface="+mn-cs"/>
            </a:rPr>
            <a:t> (1995) – intimní interakce (sebeodhalení, pozitivní účast, sdílené porozumění)</a:t>
          </a:r>
          <a:endParaRPr lang="en-US" sz="1900" kern="1200" dirty="0">
            <a:latin typeface="Trebuchet MS" panose="020B0603020202020204"/>
            <a:ea typeface="+mn-ea"/>
            <a:cs typeface="+mn-cs"/>
          </a:endParaRPr>
        </a:p>
      </dsp:txBody>
      <dsp:txXfrm>
        <a:off x="40694" y="2916878"/>
        <a:ext cx="8515280" cy="752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19635-DF79-4D63-94C6-8A8FB4E2F5D4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3E9F8-259D-4BF4-A686-2082C350F1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6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3D69C-5885-4CF8-841B-F08BCA7F59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9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94498" y="4187481"/>
            <a:ext cx="2971800" cy="2286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/>
          <a:scene3d>
            <a:camera prst="perspectiveContrastingRightFacing" fov="6000000">
              <a:rot lat="18779992" lon="18186600" rev="4680000"/>
            </a:camera>
            <a:lightRig rig="soft" dir="t">
              <a:rot lat="0" lon="0" rev="8400000"/>
            </a:lightRig>
          </a:scene3d>
          <a:sp3d extrusionH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ChangeAspect="1"/>
          </p:cNvSpPr>
          <p:nvPr/>
        </p:nvSpPr>
        <p:spPr>
          <a:xfrm>
            <a:off x="866818" y="1391703"/>
            <a:ext cx="2345436" cy="3387852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noFill/>
          </a:ln>
          <a:scene3d>
            <a:camera prst="perspectiveContrastingRightFacing" fov="1500000">
              <a:rot lat="3434777" lon="20547348" rev="660000"/>
            </a:camera>
            <a:lightRig rig="threePt" dir="t"/>
          </a:scene3d>
          <a:sp3d extrusionH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64962" y="3085629"/>
            <a:ext cx="2971800" cy="2286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203200" dist="50800" dir="9600000" sx="102000" sy="102000" algn="tr" rotWithShape="0">
              <a:prstClr val="black">
                <a:alpha val="53000"/>
              </a:prstClr>
            </a:outerShdw>
          </a:effectLst>
          <a:scene3d>
            <a:camera prst="perspectiveContrastingRightFacing" fov="5400000">
              <a:rot lat="19800000" lon="18618000" rev="3780000"/>
            </a:camera>
            <a:lightRig rig="balanced" dir="t"/>
          </a:scene3d>
          <a:sp3d extrusionH="12700" prstMaterial="plastic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>
            <a:spLocks noChangeAspect="1"/>
          </p:cNvSpPr>
          <p:nvPr/>
        </p:nvSpPr>
        <p:spPr>
          <a:xfrm>
            <a:off x="1396818" y="1641293"/>
            <a:ext cx="2345436" cy="3387852"/>
          </a:xfrm>
          <a:prstGeom prst="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noFill/>
          </a:ln>
          <a:scene3d>
            <a:camera prst="perspectiveContrastingRightFacing" fov="0">
              <a:rot lat="4121149" lon="18034565" rev="19740000"/>
            </a:camera>
            <a:lightRig rig="balanced" dir="t"/>
          </a:scene3d>
          <a:sp3d extrusionH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/>
          <p:cNvSpPr txBox="1"/>
          <p:nvPr/>
        </p:nvSpPr>
        <p:spPr>
          <a:xfrm>
            <a:off x="472440" y="365761"/>
            <a:ext cx="984771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Sociální psychologie II		</a:t>
            </a: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	</a:t>
            </a:r>
          </a:p>
          <a:p>
            <a:pPr>
              <a:spcBef>
                <a:spcPct val="0"/>
              </a:spcBef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			</a:t>
            </a:r>
          </a:p>
          <a:p>
            <a:pPr>
              <a:spcBef>
                <a:spcPct val="0"/>
              </a:spcBef>
            </a:pPr>
            <a:endParaRPr lang="cs-CZ" sz="36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			</a:t>
            </a:r>
          </a:p>
          <a:p>
            <a:pPr>
              <a:spcBef>
                <a:spcPct val="0"/>
              </a:spcBef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								Intimita v partnerských 																			vztazích </a:t>
            </a:r>
            <a:r>
              <a:rPr lang="cs-CZ" sz="2000" b="1" dirty="0">
                <a:solidFill>
                  <a:schemeClr val="accent2"/>
                </a:solidFill>
              </a:rPr>
              <a:t>			</a:t>
            </a:r>
          </a:p>
          <a:p>
            <a:endParaRPr lang="cs-CZ" sz="2000" b="1" dirty="0">
              <a:solidFill>
                <a:schemeClr val="accent2"/>
              </a:solidFill>
            </a:endParaRPr>
          </a:p>
          <a:p>
            <a:endParaRPr lang="cs-CZ" sz="2000" b="1" dirty="0">
              <a:solidFill>
                <a:schemeClr val="accent2"/>
              </a:solidFill>
            </a:endParaRPr>
          </a:p>
          <a:p>
            <a:endParaRPr lang="cs-CZ" sz="2000" b="1" dirty="0">
              <a:solidFill>
                <a:schemeClr val="accent2"/>
              </a:solidFill>
            </a:endParaRPr>
          </a:p>
          <a:p>
            <a:r>
              <a:rPr lang="cs-CZ" sz="2000" b="1" dirty="0">
                <a:solidFill>
                  <a:schemeClr val="accent2"/>
                </a:solidFill>
              </a:rPr>
              <a:t>											</a:t>
            </a:r>
            <a:r>
              <a:rPr lang="cs-CZ" sz="2000" dirty="0">
                <a:solidFill>
                  <a:srgbClr val="0070C0"/>
                </a:solidFill>
              </a:rPr>
              <a:t>																					</a:t>
            </a:r>
          </a:p>
          <a:p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											Seminář č. 3</a:t>
            </a:r>
          </a:p>
          <a:p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											PhDr. Jaroslava Dosedlová, Dr.</a:t>
            </a:r>
          </a:p>
          <a:p>
            <a:r>
              <a:rPr lang="cs-CZ" sz="2000" b="1" dirty="0"/>
              <a:t>											</a:t>
            </a:r>
          </a:p>
        </p:txBody>
      </p:sp>
    </p:spTree>
    <p:extLst>
      <p:ext uri="{BB962C8B-B14F-4D97-AF65-F5344CB8AC3E}">
        <p14:creationId xmlns:p14="http://schemas.microsoft.com/office/powerpoint/2010/main" val="223561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A4933-F460-4898-9333-8C8C9D826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/>
              <a:t>Pět jazyků lásky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22601-65A1-413D-991F-C65442CF1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287" y="2160589"/>
            <a:ext cx="2934714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/>
              <a:t>G.D. Chapman (2003)</a:t>
            </a: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</a:pPr>
            <a:r>
              <a:rPr lang="cs-CZ" sz="17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Ocenění, ujištění</a:t>
            </a:r>
            <a:endParaRPr lang="cs-CZ" sz="1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</a:pPr>
            <a:r>
              <a:rPr lang="cs-CZ" sz="17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Soustředěná pozornost</a:t>
            </a:r>
            <a:endParaRPr lang="cs-CZ" sz="1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</a:pPr>
            <a:r>
              <a:rPr lang="cs-CZ" sz="17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Dary</a:t>
            </a:r>
            <a:endParaRPr lang="cs-CZ" sz="1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</a:pPr>
            <a:r>
              <a:rPr lang="cs-CZ" sz="17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Služby</a:t>
            </a:r>
            <a:endParaRPr lang="cs-CZ" sz="1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90000"/>
              </a:lnSpc>
              <a:buFont typeface="+mj-lt"/>
              <a:buAutoNum type="arabicPeriod"/>
            </a:pPr>
            <a:r>
              <a:rPr lang="cs-CZ" sz="17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Fyzický kontakt</a:t>
            </a:r>
            <a:endParaRPr lang="cs-CZ" sz="1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90000"/>
              </a:lnSpc>
              <a:buNone/>
            </a:pPr>
            <a:r>
              <a:rPr lang="cs-CZ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114300" indent="0">
              <a:lnSpc>
                <a:spcPct val="90000"/>
              </a:lnSpc>
              <a:buNone/>
            </a:pPr>
            <a:endParaRPr lang="cs-CZ" sz="17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186690">
              <a:lnSpc>
                <a:spcPct val="90000"/>
              </a:lnSpc>
              <a:spcAft>
                <a:spcPts val="1000"/>
              </a:spcAft>
            </a:pPr>
            <a:r>
              <a:rPr lang="cs-CZ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 je váš preferovaný jazyk lásky? A partnera/partnerky?</a:t>
            </a:r>
          </a:p>
          <a:p>
            <a:pPr>
              <a:lnSpc>
                <a:spcPct val="90000"/>
              </a:lnSpc>
            </a:pPr>
            <a:endParaRPr lang="cs-CZ" sz="170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6182545-1699-4F7E-947C-E5AD3491AB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4726"/>
          <a:stretch/>
        </p:blipFill>
        <p:spPr>
          <a:xfrm>
            <a:off x="677334" y="2159331"/>
            <a:ext cx="5423429" cy="38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92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4711" y="139568"/>
            <a:ext cx="8596668" cy="399448"/>
          </a:xfrm>
        </p:spPr>
        <p:txBody>
          <a:bodyPr anchor="t">
            <a:normAutofit/>
          </a:bodyPr>
          <a:lstStyle/>
          <a:p>
            <a:r>
              <a:rPr lang="cs-CZ" sz="2000" dirty="0"/>
              <a:t>Literatura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3F670A28-B77B-4507-AC72-BF9FF04A8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709" y="490890"/>
            <a:ext cx="8996055" cy="636710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Anderson, J. R., Van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Ryzin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M. J., &amp;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Doherty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W. J. (2010).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Developmental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trajectories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marital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happiness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continuously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married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individuals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A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group-based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modeling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approach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Journal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Family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Psychology, 24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587–596.</a:t>
            </a:r>
            <a:endParaRPr lang="cs-CZ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Banmen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J., &amp;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Maki-Banmen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K. (2009). Práce s páry s použitím transformační systemické terapie podle Virginie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Satirové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Studijní materiál. Brno: Institut V.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Satirové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v ČR.</a:t>
            </a:r>
            <a:endParaRPr lang="cs-CZ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Český statistický úřad, rozvodovost. [Vyhledáno 24.3.2021 na https://www.czso.cz/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documents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/10180/121739318/1301572003.pdf/16e28c32-9478-49e3-bc1d-5abfc7178cf1?version=1.1].</a:t>
            </a:r>
            <a:endParaRPr lang="cs-CZ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latin typeface="Arial" panose="020B0604020202020204" pitchFamily="34" charset="0"/>
              </a:rPr>
              <a:t>Erikson</a:t>
            </a:r>
            <a:r>
              <a:rPr lang="cs-CZ" sz="5600" dirty="0">
                <a:latin typeface="Arial" panose="020B0604020202020204" pitchFamily="34" charset="0"/>
              </a:rPr>
              <a:t>. E. H. (1963). </a:t>
            </a:r>
            <a:r>
              <a:rPr lang="cs-CZ" sz="5600" dirty="0" err="1">
                <a:latin typeface="Arial" panose="020B0604020202020204" pitchFamily="34" charset="0"/>
              </a:rPr>
              <a:t>Childhood</a:t>
            </a:r>
            <a:r>
              <a:rPr lang="cs-CZ" sz="5600" dirty="0">
                <a:latin typeface="Arial" panose="020B0604020202020204" pitchFamily="34" charset="0"/>
              </a:rPr>
              <a:t> and society (2nd </a:t>
            </a:r>
            <a:r>
              <a:rPr lang="cs-CZ" sz="5600" dirty="0" err="1">
                <a:latin typeface="Arial" panose="020B0604020202020204" pitchFamily="34" charset="0"/>
              </a:rPr>
              <a:t>ed</a:t>
            </a:r>
            <a:r>
              <a:rPr lang="cs-CZ" sz="5600" dirty="0">
                <a:latin typeface="Arial" panose="020B0604020202020204" pitchFamily="34" charset="0"/>
              </a:rPr>
              <a:t>.). New York: </a:t>
            </a:r>
            <a:r>
              <a:rPr lang="cs-CZ" sz="5600" dirty="0" err="1">
                <a:latin typeface="Arial" panose="020B0604020202020204" pitchFamily="34" charset="0"/>
              </a:rPr>
              <a:t>Norton</a:t>
            </a:r>
            <a:r>
              <a:rPr lang="cs-CZ" sz="5600" dirty="0"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latin typeface="Arial" panose="020B0604020202020204" pitchFamily="34" charset="0"/>
              </a:rPr>
              <a:t>Fehr</a:t>
            </a:r>
            <a:r>
              <a:rPr lang="cs-CZ" sz="5600" dirty="0">
                <a:latin typeface="Arial" panose="020B0604020202020204" pitchFamily="34" charset="0"/>
              </a:rPr>
              <a:t>, B. (2014). Love: </a:t>
            </a:r>
            <a:r>
              <a:rPr lang="cs-CZ" sz="5600" dirty="0" err="1">
                <a:latin typeface="Arial" panose="020B0604020202020204" pitchFamily="34" charset="0"/>
              </a:rPr>
              <a:t>Conceptualization</a:t>
            </a:r>
            <a:r>
              <a:rPr lang="cs-CZ" sz="5600" dirty="0">
                <a:latin typeface="Arial" panose="020B0604020202020204" pitchFamily="34" charset="0"/>
              </a:rPr>
              <a:t> and </a:t>
            </a:r>
            <a:r>
              <a:rPr lang="cs-CZ" sz="5600" dirty="0" err="1">
                <a:latin typeface="Arial" panose="020B0604020202020204" pitchFamily="34" charset="0"/>
              </a:rPr>
              <a:t>Experience</a:t>
            </a:r>
            <a:r>
              <a:rPr lang="cs-CZ" sz="5600" dirty="0">
                <a:latin typeface="Arial" panose="020B0604020202020204" pitchFamily="34" charset="0"/>
              </a:rPr>
              <a:t> In: </a:t>
            </a:r>
            <a:r>
              <a:rPr lang="cs-CZ" sz="5600" dirty="0" err="1">
                <a:latin typeface="Arial" panose="020B0604020202020204" pitchFamily="34" charset="0"/>
              </a:rPr>
              <a:t>Mikulincer</a:t>
            </a:r>
            <a:r>
              <a:rPr lang="cs-CZ" sz="5600" dirty="0">
                <a:latin typeface="Arial" panose="020B0604020202020204" pitchFamily="34" charset="0"/>
              </a:rPr>
              <a:t>, M., &amp; </a:t>
            </a:r>
            <a:r>
              <a:rPr lang="cs-CZ" sz="5600" dirty="0" err="1">
                <a:latin typeface="Arial" panose="020B0604020202020204" pitchFamily="34" charset="0"/>
              </a:rPr>
              <a:t>Shaver</a:t>
            </a:r>
            <a:r>
              <a:rPr lang="cs-CZ" sz="5600" dirty="0">
                <a:latin typeface="Arial" panose="020B0604020202020204" pitchFamily="34" charset="0"/>
              </a:rPr>
              <a:t>, P. R. (</a:t>
            </a:r>
            <a:r>
              <a:rPr lang="cs-CZ" sz="5600" dirty="0" err="1">
                <a:latin typeface="Arial" panose="020B0604020202020204" pitchFamily="34" charset="0"/>
              </a:rPr>
              <a:t>Eds</a:t>
            </a:r>
            <a:r>
              <a:rPr lang="cs-CZ" sz="5600" dirty="0">
                <a:latin typeface="Arial" panose="020B0604020202020204" pitchFamily="34" charset="0"/>
              </a:rPr>
              <a:t>.), APA </a:t>
            </a:r>
            <a:r>
              <a:rPr lang="cs-CZ" sz="5600" i="1" dirty="0">
                <a:latin typeface="Arial" panose="020B0604020202020204" pitchFamily="34" charset="0"/>
              </a:rPr>
              <a:t>Handbook </a:t>
            </a:r>
            <a:r>
              <a:rPr lang="cs-CZ" sz="5600" i="1" dirty="0" err="1">
                <a:latin typeface="Arial" panose="020B0604020202020204" pitchFamily="34" charset="0"/>
              </a:rPr>
              <a:t>of</a:t>
            </a:r>
            <a:r>
              <a:rPr lang="cs-CZ" sz="5600" i="1" dirty="0">
                <a:latin typeface="Arial" panose="020B0604020202020204" pitchFamily="34" charset="0"/>
              </a:rPr>
              <a:t> Personality and </a:t>
            </a:r>
            <a:r>
              <a:rPr lang="cs-CZ" sz="5600" i="1" dirty="0" err="1">
                <a:latin typeface="Arial" panose="020B0604020202020204" pitchFamily="34" charset="0"/>
              </a:rPr>
              <a:t>Social</a:t>
            </a:r>
            <a:r>
              <a:rPr lang="cs-CZ" sz="5600" i="1" dirty="0">
                <a:latin typeface="Arial" panose="020B0604020202020204" pitchFamily="34" charset="0"/>
              </a:rPr>
              <a:t> Psychology: Vol. 3. </a:t>
            </a:r>
            <a:r>
              <a:rPr lang="cs-CZ" sz="5600" i="1" dirty="0" err="1">
                <a:latin typeface="Arial" panose="020B0604020202020204" pitchFamily="34" charset="0"/>
              </a:rPr>
              <a:t>Interpersonal</a:t>
            </a:r>
            <a:r>
              <a:rPr lang="cs-CZ" sz="5600" i="1" dirty="0">
                <a:latin typeface="Arial" panose="020B0604020202020204" pitchFamily="34" charset="0"/>
              </a:rPr>
              <a:t> Relations</a:t>
            </a:r>
            <a:r>
              <a:rPr lang="cs-CZ" sz="5600" dirty="0">
                <a:latin typeface="Arial" panose="020B0604020202020204" pitchFamily="34" charset="0"/>
              </a:rPr>
              <a:t>, 495 – 522.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>
                <a:latin typeface="Arial" panose="020B0604020202020204" pitchFamily="34" charset="0"/>
              </a:rPr>
              <a:t>Chapman, D.G. (2003). </a:t>
            </a:r>
            <a:r>
              <a:rPr lang="cs-CZ" sz="5600" i="1" dirty="0">
                <a:latin typeface="Arial" panose="020B0604020202020204" pitchFamily="34" charset="0"/>
              </a:rPr>
              <a:t>Pět jazyků lásky</a:t>
            </a:r>
            <a:r>
              <a:rPr lang="cs-CZ" sz="5600" dirty="0">
                <a:latin typeface="Arial" panose="020B0604020202020204" pitchFamily="34" charset="0"/>
              </a:rPr>
              <a:t>. Praha, Návrat domů.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Prager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K. J. (1995).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psychology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intimacy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New York: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Guilford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Press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cs-CZ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Sternberg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J. R. (1986). A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triangular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theory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love.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Psychological</a:t>
            </a:r>
            <a:r>
              <a:rPr lang="cs-CZ" sz="5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Review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93,119-135. </a:t>
            </a:r>
            <a:endParaRPr lang="cs-CZ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Sternberg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R. J. (1988).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Triangulating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love. In: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Sternberg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J.R., &amp;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Barnes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M.L. (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Eds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.),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cs-CZ" sz="5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psychology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</a:t>
            </a:r>
            <a:r>
              <a:rPr lang="cs-CZ" sz="56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love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New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Haven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Yale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university </a:t>
            </a:r>
            <a:r>
              <a:rPr lang="cs-CZ" sz="5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press</a:t>
            </a:r>
            <a:r>
              <a:rPr lang="cs-CZ" sz="5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119 – 138.</a:t>
            </a:r>
            <a:endParaRPr lang="cs-CZ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Vaillant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C. O., &amp;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Vaillant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G. E. (1993).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U-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curve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marital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satisfaction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illusion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? A 40-year study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marriage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Journal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Marriage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and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i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Family</a:t>
            </a:r>
            <a:r>
              <a:rPr lang="cs-CZ" sz="56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55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230–239. </a:t>
            </a:r>
            <a:endParaRPr lang="cs-CZ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VanLaningham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J., Johnson, D. R., &amp;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Amato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P. (2001).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Marital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happiness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marital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duration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and </a:t>
            </a:r>
            <a:r>
              <a:rPr lang="cs-CZ" sz="56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</a:t>
            </a:r>
            <a:r>
              <a:rPr lang="cs-CZ" sz="5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U-</a:t>
            </a:r>
            <a:r>
              <a:rPr lang="cs-CZ" sz="5600" dirty="0" err="1">
                <a:latin typeface="Arial" panose="020B0604020202020204" pitchFamily="34" charset="0"/>
              </a:rPr>
              <a:t>shaped</a:t>
            </a:r>
            <a:r>
              <a:rPr lang="cs-CZ" sz="5600" dirty="0">
                <a:latin typeface="Arial" panose="020B0604020202020204" pitchFamily="34" charset="0"/>
              </a:rPr>
              <a:t> </a:t>
            </a:r>
            <a:r>
              <a:rPr lang="cs-CZ" sz="5600" dirty="0" err="1">
                <a:latin typeface="Arial" panose="020B0604020202020204" pitchFamily="34" charset="0"/>
              </a:rPr>
              <a:t>curve</a:t>
            </a:r>
            <a:r>
              <a:rPr lang="cs-CZ" sz="5600" dirty="0">
                <a:latin typeface="Arial" panose="020B0604020202020204" pitchFamily="34" charset="0"/>
              </a:rPr>
              <a:t>: Evidence </a:t>
            </a:r>
            <a:r>
              <a:rPr lang="cs-CZ" sz="5600" dirty="0" err="1">
                <a:latin typeface="Arial" panose="020B0604020202020204" pitchFamily="34" charset="0"/>
              </a:rPr>
              <a:t>from</a:t>
            </a:r>
            <a:r>
              <a:rPr lang="cs-CZ" sz="5600" dirty="0">
                <a:latin typeface="Arial" panose="020B0604020202020204" pitchFamily="34" charset="0"/>
              </a:rPr>
              <a:t> a </a:t>
            </a:r>
            <a:r>
              <a:rPr lang="cs-CZ" sz="5600" dirty="0" err="1">
                <a:latin typeface="Arial" panose="020B0604020202020204" pitchFamily="34" charset="0"/>
              </a:rPr>
              <a:t>five-wave</a:t>
            </a:r>
            <a:r>
              <a:rPr lang="cs-CZ" sz="5600" dirty="0">
                <a:latin typeface="Arial" panose="020B0604020202020204" pitchFamily="34" charset="0"/>
              </a:rPr>
              <a:t> panel study. </a:t>
            </a:r>
            <a:r>
              <a:rPr lang="cs-CZ" sz="5600" i="1" dirty="0" err="1">
                <a:latin typeface="Arial" panose="020B0604020202020204" pitchFamily="34" charset="0"/>
              </a:rPr>
              <a:t>Social</a:t>
            </a:r>
            <a:r>
              <a:rPr lang="cs-CZ" sz="5600" i="1" dirty="0">
                <a:latin typeface="Arial" panose="020B0604020202020204" pitchFamily="34" charset="0"/>
              </a:rPr>
              <a:t> </a:t>
            </a:r>
            <a:r>
              <a:rPr lang="cs-CZ" sz="5600" i="1" dirty="0" err="1">
                <a:latin typeface="Arial" panose="020B0604020202020204" pitchFamily="34" charset="0"/>
              </a:rPr>
              <a:t>Forces</a:t>
            </a:r>
            <a:r>
              <a:rPr lang="cs-CZ" sz="5600" dirty="0">
                <a:latin typeface="Arial" panose="020B0604020202020204" pitchFamily="34" charset="0"/>
              </a:rPr>
              <a:t>, 79, 1313–1341.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5600" dirty="0" err="1">
                <a:latin typeface="Arial" panose="020B0604020202020204" pitchFamily="34" charset="0"/>
              </a:rPr>
              <a:t>White</a:t>
            </a:r>
            <a:r>
              <a:rPr lang="cs-CZ" sz="5600" dirty="0">
                <a:latin typeface="Arial" panose="020B0604020202020204" pitchFamily="34" charset="0"/>
              </a:rPr>
              <a:t>, K. M., </a:t>
            </a:r>
            <a:r>
              <a:rPr lang="cs-CZ" sz="5600" dirty="0" err="1">
                <a:latin typeface="Arial" panose="020B0604020202020204" pitchFamily="34" charset="0"/>
              </a:rPr>
              <a:t>Speisman</a:t>
            </a:r>
            <a:r>
              <a:rPr lang="cs-CZ" sz="5600" dirty="0">
                <a:latin typeface="Arial" panose="020B0604020202020204" pitchFamily="34" charset="0"/>
              </a:rPr>
              <a:t>. J. C.. Jackson, D., </a:t>
            </a:r>
            <a:r>
              <a:rPr lang="cs-CZ" sz="5600" dirty="0" err="1">
                <a:latin typeface="Arial" panose="020B0604020202020204" pitchFamily="34" charset="0"/>
              </a:rPr>
              <a:t>Bartis</a:t>
            </a:r>
            <a:r>
              <a:rPr lang="cs-CZ" sz="5600" dirty="0">
                <a:latin typeface="Arial" panose="020B0604020202020204" pitchFamily="34" charset="0"/>
              </a:rPr>
              <a:t>. S., &amp; </a:t>
            </a:r>
            <a:r>
              <a:rPr lang="cs-CZ" sz="5600" dirty="0" err="1">
                <a:latin typeface="Arial" panose="020B0604020202020204" pitchFamily="34" charset="0"/>
              </a:rPr>
              <a:t>Costos</a:t>
            </a:r>
            <a:r>
              <a:rPr lang="cs-CZ" sz="5600" dirty="0">
                <a:latin typeface="Arial" panose="020B0604020202020204" pitchFamily="34" charset="0"/>
              </a:rPr>
              <a:t>, D. (1986). </a:t>
            </a:r>
            <a:r>
              <a:rPr lang="cs-CZ" sz="5600" dirty="0" err="1">
                <a:latin typeface="Arial" panose="020B0604020202020204" pitchFamily="34" charset="0"/>
              </a:rPr>
              <a:t>Intimacy</a:t>
            </a:r>
            <a:r>
              <a:rPr lang="cs-CZ" sz="5600" dirty="0">
                <a:latin typeface="Arial" panose="020B0604020202020204" pitchFamily="34" charset="0"/>
              </a:rPr>
              <a:t> maturity and </a:t>
            </a:r>
            <a:r>
              <a:rPr lang="cs-CZ" sz="5600" dirty="0" err="1">
                <a:latin typeface="Arial" panose="020B0604020202020204" pitchFamily="34" charset="0"/>
              </a:rPr>
              <a:t>its</a:t>
            </a:r>
            <a:r>
              <a:rPr lang="cs-CZ" sz="5600" dirty="0">
                <a:latin typeface="Arial" panose="020B0604020202020204" pitchFamily="34" charset="0"/>
              </a:rPr>
              <a:t> </a:t>
            </a:r>
            <a:r>
              <a:rPr lang="cs-CZ" sz="5600" dirty="0" err="1">
                <a:latin typeface="Arial" panose="020B0604020202020204" pitchFamily="34" charset="0"/>
              </a:rPr>
              <a:t>correlates</a:t>
            </a:r>
            <a:r>
              <a:rPr lang="cs-CZ" sz="5600" dirty="0">
                <a:latin typeface="Arial" panose="020B0604020202020204" pitchFamily="34" charset="0"/>
              </a:rPr>
              <a:t> in </a:t>
            </a:r>
            <a:r>
              <a:rPr lang="cs-CZ" sz="5600" dirty="0" err="1">
                <a:latin typeface="Arial" panose="020B0604020202020204" pitchFamily="34" charset="0"/>
              </a:rPr>
              <a:t>young</a:t>
            </a:r>
            <a:r>
              <a:rPr lang="cs-CZ" sz="5600" dirty="0">
                <a:latin typeface="Arial" panose="020B0604020202020204" pitchFamily="34" charset="0"/>
              </a:rPr>
              <a:t> </a:t>
            </a:r>
            <a:r>
              <a:rPr lang="cs-CZ" sz="5600" dirty="0" err="1">
                <a:latin typeface="Arial" panose="020B0604020202020204" pitchFamily="34" charset="0"/>
              </a:rPr>
              <a:t>married</a:t>
            </a:r>
            <a:r>
              <a:rPr lang="cs-CZ" sz="5600" dirty="0">
                <a:latin typeface="Arial" panose="020B0604020202020204" pitchFamily="34" charset="0"/>
              </a:rPr>
              <a:t> </a:t>
            </a:r>
            <a:r>
              <a:rPr lang="cs-CZ" sz="5600" dirty="0" err="1">
                <a:latin typeface="Arial" panose="020B0604020202020204" pitchFamily="34" charset="0"/>
              </a:rPr>
              <a:t>couples</a:t>
            </a:r>
            <a:r>
              <a:rPr lang="cs-CZ" sz="5600" dirty="0">
                <a:latin typeface="Arial" panose="020B0604020202020204" pitchFamily="34" charset="0"/>
              </a:rPr>
              <a:t>. </a:t>
            </a:r>
            <a:r>
              <a:rPr lang="cs-CZ" sz="5600" i="1" dirty="0" err="1">
                <a:latin typeface="Arial" panose="020B0604020202020204" pitchFamily="34" charset="0"/>
              </a:rPr>
              <a:t>Journal</a:t>
            </a:r>
            <a:r>
              <a:rPr lang="cs-CZ" sz="5600" i="1" dirty="0">
                <a:latin typeface="Arial" panose="020B0604020202020204" pitchFamily="34" charset="0"/>
              </a:rPr>
              <a:t> </a:t>
            </a:r>
            <a:r>
              <a:rPr lang="cs-CZ" sz="5600" i="1" dirty="0" err="1">
                <a:latin typeface="Arial" panose="020B0604020202020204" pitchFamily="34" charset="0"/>
              </a:rPr>
              <a:t>of</a:t>
            </a:r>
            <a:r>
              <a:rPr lang="cs-CZ" sz="5600" i="1" dirty="0">
                <a:latin typeface="Arial" panose="020B0604020202020204" pitchFamily="34" charset="0"/>
              </a:rPr>
              <a:t> Personality and </a:t>
            </a:r>
            <a:r>
              <a:rPr lang="cs-CZ" sz="5600" i="1" dirty="0" err="1">
                <a:latin typeface="Arial" panose="020B0604020202020204" pitchFamily="34" charset="0"/>
              </a:rPr>
              <a:t>Social</a:t>
            </a:r>
            <a:r>
              <a:rPr lang="cs-CZ" sz="5600" i="1" dirty="0">
                <a:latin typeface="Arial" panose="020B0604020202020204" pitchFamily="34" charset="0"/>
              </a:rPr>
              <a:t> Psychology</a:t>
            </a:r>
            <a:r>
              <a:rPr lang="cs-CZ" sz="5600" dirty="0">
                <a:latin typeface="Arial" panose="020B0604020202020204" pitchFamily="34" charset="0"/>
              </a:rPr>
              <a:t>, 50, 152-162.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5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1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9562" y="609600"/>
            <a:ext cx="6424440" cy="1320800"/>
          </a:xfrm>
        </p:spPr>
        <p:txBody>
          <a:bodyPr>
            <a:normAutofit/>
          </a:bodyPr>
          <a:lstStyle/>
          <a:p>
            <a:r>
              <a:rPr lang="cs-CZ" dirty="0"/>
              <a:t>Co se děje s manželskou spokojeností?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5" r="10665" b="33"/>
          <a:stretch/>
        </p:blipFill>
        <p:spPr>
          <a:xfrm>
            <a:off x="20" y="10"/>
            <a:ext cx="2734036" cy="686771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461457" y="6858000"/>
                </a:lnTo>
                <a:lnTo>
                  <a:pt x="0" y="4134118"/>
                </a:lnTo>
                <a:close/>
              </a:path>
            </a:pathLst>
          </a:custGeom>
        </p:spPr>
      </p:pic>
      <p:sp>
        <p:nvSpPr>
          <p:cNvPr id="34" name="Isosceles Triangle 13">
            <a:extLst>
              <a:ext uri="{FF2B5EF4-FFF2-40B4-BE49-F238E27FC236}">
                <a16:creationId xmlns:a16="http://schemas.microsoft.com/office/drawing/2014/main" id="{ECD25CC7-FC66-488C-8D61-0FE7ECF16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9562" y="1857677"/>
            <a:ext cx="6424440" cy="46297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Úroveň rozvodovosti v ČR v rozmezí 40 – 50% (Český statistický úřad, 2019)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Platí křivka U?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2000" i="1" dirty="0">
                <a:solidFill>
                  <a:srgbClr val="00B050"/>
                </a:solidFill>
              </a:rPr>
              <a:t>Manželská spokojenost lineárně klesá:</a:t>
            </a:r>
          </a:p>
          <a:p>
            <a:pPr>
              <a:lnSpc>
                <a:spcPct val="90000"/>
              </a:lnSpc>
            </a:pPr>
            <a:r>
              <a:rPr lang="cs-CZ" sz="2000" dirty="0" err="1"/>
              <a:t>Vaillant</a:t>
            </a:r>
            <a:r>
              <a:rPr lang="cs-CZ" sz="2000" dirty="0"/>
              <a:t>, </a:t>
            </a:r>
            <a:r>
              <a:rPr lang="cs-CZ" sz="2000" dirty="0" err="1"/>
              <a:t>Vaillant</a:t>
            </a:r>
            <a:r>
              <a:rPr lang="cs-CZ" sz="2000" dirty="0"/>
              <a:t>, 1993 – 40 let sledovali manželskou spokojenost absolventů Harvardu a jejich manželských partnerů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000" dirty="0" err="1"/>
              <a:t>VanLaningham</a:t>
            </a:r>
            <a:r>
              <a:rPr lang="cs-CZ" sz="2000" dirty="0"/>
              <a:t>, Johnson &amp; </a:t>
            </a:r>
            <a:r>
              <a:rPr lang="cs-CZ" sz="2000" dirty="0" err="1"/>
              <a:t>Amato</a:t>
            </a:r>
            <a:r>
              <a:rPr lang="cs-CZ" sz="2000" dirty="0"/>
              <a:t>, 2001 – sledovali více než 1500 párů po 17 let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000" i="1" dirty="0">
                <a:solidFill>
                  <a:srgbClr val="00B050"/>
                </a:solidFill>
              </a:rPr>
              <a:t>Stabilní vysoká spokojenost u 2/3 respondentů: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Anderson a kol.,2010</a:t>
            </a:r>
          </a:p>
          <a:p>
            <a:pPr marL="1828800" lvl="4" indent="0">
              <a:lnSpc>
                <a:spcPct val="90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0230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Spokojenost ve vztahu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/>
              <a:t>vysoký stupeň </a:t>
            </a:r>
            <a:r>
              <a:rPr lang="cs-CZ" b="1"/>
              <a:t>intimity</a:t>
            </a:r>
            <a:r>
              <a:rPr lang="cs-CZ"/>
              <a:t>:</a:t>
            </a:r>
          </a:p>
          <a:p>
            <a:r>
              <a:rPr lang="cs-CZ"/>
              <a:t>Jak byste zhodnotili míru subjektivně prožívané intimity ve vašem aktuálním/posledním/vybraném vztahu? Ohodnoťte na škále 1 – 10.</a:t>
            </a:r>
          </a:p>
          <a:p>
            <a:r>
              <a:rPr lang="cs-CZ"/>
              <a:t>Co všechno jste si představili (jaká kritéria jste zvolili), abyste mohli bodovat?</a:t>
            </a:r>
          </a:p>
          <a:p>
            <a:pPr lvl="0"/>
            <a:r>
              <a:rPr lang="cs-CZ"/>
              <a:t>Co zahrnuje intimita?</a:t>
            </a:r>
          </a:p>
        </p:txBody>
      </p:sp>
    </p:spTree>
    <p:extLst>
      <p:ext uri="{BB962C8B-B14F-4D97-AF65-F5344CB8AC3E}">
        <p14:creationId xmlns:p14="http://schemas.microsoft.com/office/powerpoint/2010/main" val="3470569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15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5AC526FD-B19D-4EA1-8EA9-FD5357A5C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Intimita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33C1B62-9D62-4E7D-928A-76AA73D5DA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483962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592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4A5A35EE-7AE1-4E24-8916-B0122B97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Obsah obrázku text, plavání&#10;&#10;Popis byl vytvořen automaticky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9" b="8574"/>
          <a:stretch/>
        </p:blipFill>
        <p:spPr>
          <a:xfrm flipH="1">
            <a:off x="1" y="10"/>
            <a:ext cx="12191999" cy="6857990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F3BC879B-A529-47C3-A6A5-914D67AAA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DCE937C4-AD3B-4C21-A5D1-4010EAA70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4986751B-E456-450E-8103-86D186F55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7A7080CB-F07A-45DB-98B4-1BCEEFC2D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5">
              <a:extLst>
                <a:ext uri="{FF2B5EF4-FFF2-40B4-BE49-F238E27FC236}">
                  <a16:creationId xmlns:a16="http://schemas.microsoft.com/office/drawing/2014/main" id="{43DABF26-4789-46EF-843D-D8974E51B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Isosceles Triangle 47">
              <a:extLst>
                <a:ext uri="{FF2B5EF4-FFF2-40B4-BE49-F238E27FC236}">
                  <a16:creationId xmlns:a16="http://schemas.microsoft.com/office/drawing/2014/main" id="{CF33A112-C756-43C1-8DA7-13D97888B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27">
              <a:extLst>
                <a:ext uri="{FF2B5EF4-FFF2-40B4-BE49-F238E27FC236}">
                  <a16:creationId xmlns:a16="http://schemas.microsoft.com/office/drawing/2014/main" id="{FDCCB7E1-C0C5-4607-ADB9-05E385551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28">
              <a:extLst>
                <a:ext uri="{FF2B5EF4-FFF2-40B4-BE49-F238E27FC236}">
                  <a16:creationId xmlns:a16="http://schemas.microsoft.com/office/drawing/2014/main" id="{71C3B597-3C1A-490D-B48E-19BF2BD8D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9">
              <a:extLst>
                <a:ext uri="{FF2B5EF4-FFF2-40B4-BE49-F238E27FC236}">
                  <a16:creationId xmlns:a16="http://schemas.microsoft.com/office/drawing/2014/main" id="{DA3635CF-FEC9-43B7-A12B-1A736C7C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CEDF3AA6-619F-44C9-A06F-9C38A9119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Isosceles Triangle 52">
              <a:extLst>
                <a:ext uri="{FF2B5EF4-FFF2-40B4-BE49-F238E27FC236}">
                  <a16:creationId xmlns:a16="http://schemas.microsoft.com/office/drawing/2014/main" id="{79D458F0-4F1F-4713-88F7-B65AFE8E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Intimita</a:t>
            </a:r>
            <a:br>
              <a:rPr lang="cs-CZ" dirty="0"/>
            </a:br>
            <a:r>
              <a:rPr lang="cs-CZ" dirty="0"/>
              <a:t>jako samostatný konstrukt</a:t>
            </a:r>
          </a:p>
        </p:txBody>
      </p:sp>
      <p:graphicFrame>
        <p:nvGraphicFramePr>
          <p:cNvPr id="36" name="Zástupný symbol pro obsah 2">
            <a:extLst>
              <a:ext uri="{FF2B5EF4-FFF2-40B4-BE49-F238E27FC236}">
                <a16:creationId xmlns:a16="http://schemas.microsoft.com/office/drawing/2014/main" id="{4ABD0730-5A14-44E7-9A68-698AFBE3B1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150779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3840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13" r="7356" b="-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cs-CZ" sz="3300" dirty="0"/>
              <a:t>Intimita jako komponenta lásky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4544906" cy="388077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Berschaidová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Hatfieldová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(1974, dle </a:t>
            </a:r>
            <a:r>
              <a:rPr lang="cs-CZ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Fehr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2014)</a:t>
            </a:r>
            <a:endParaRPr lang="cs-CZ" dirty="0"/>
          </a:p>
          <a:p>
            <a:r>
              <a:rPr lang="cs-CZ" b="1" dirty="0"/>
              <a:t>Vášnivá láska (</a:t>
            </a:r>
            <a:r>
              <a:rPr lang="cs-CZ" b="1" dirty="0" err="1"/>
              <a:t>passionate</a:t>
            </a:r>
            <a:r>
              <a:rPr lang="cs-CZ" b="1" dirty="0"/>
              <a:t> love) </a:t>
            </a:r>
            <a:r>
              <a:rPr lang="cs-CZ" dirty="0"/>
              <a:t>vysoká aktivace, sexualita, idealizace, extáze a muka</a:t>
            </a:r>
          </a:p>
          <a:p>
            <a:r>
              <a:rPr lang="cs-CZ" b="1" dirty="0"/>
              <a:t>Přátelská láska (</a:t>
            </a:r>
            <a:r>
              <a:rPr lang="cs-CZ" b="1" dirty="0" err="1"/>
              <a:t>companionate</a:t>
            </a:r>
            <a:r>
              <a:rPr lang="cs-CZ" b="1" dirty="0"/>
              <a:t> love) </a:t>
            </a:r>
            <a:r>
              <a:rPr lang="cs-CZ" dirty="0"/>
              <a:t>intimita – kapacita pro bezpečný, trvalý a důvěrný vztah</a:t>
            </a:r>
          </a:p>
          <a:p>
            <a:pPr algn="ctr"/>
            <a:endParaRPr lang="cs-CZ" dirty="0"/>
          </a:p>
          <a:p>
            <a:endParaRPr lang="cs-CZ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694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5574" y="41436"/>
            <a:ext cx="8596668" cy="1320800"/>
          </a:xfrm>
        </p:spPr>
        <p:txBody>
          <a:bodyPr/>
          <a:lstStyle/>
          <a:p>
            <a:br>
              <a:rPr lang="cs-CZ"/>
            </a:br>
            <a:r>
              <a:rPr lang="cs-CZ"/>
              <a:t>Intimita jako komponenta lásky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3957349" cy="3749323"/>
          </a:xfrm>
        </p:spPr>
        <p:txBody>
          <a:bodyPr/>
          <a:lstStyle/>
          <a:p>
            <a:r>
              <a:rPr lang="cs-CZ" altLang="cs-CZ"/>
              <a:t>Trojúhelníková teorie lásky (Sternberg, 1986, 1988)</a:t>
            </a:r>
          </a:p>
          <a:p>
            <a:endParaRPr lang="cs-CZ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42913" y="103188"/>
            <a:ext cx="8243887" cy="10223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cs-CZ" altLang="cs-CZ" b="1" dirty="0">
              <a:solidFill>
                <a:schemeClr val="hlink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68413"/>
            <a:ext cx="8229600" cy="5184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altLang="cs-CZ" sz="2000" dirty="0"/>
              <a:t>	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928CFB1-25D1-4F72-8484-EFE478CEA51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732" y="2159331"/>
            <a:ext cx="5515275" cy="37493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1533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9">
            <a:extLst>
              <a:ext uri="{FF2B5EF4-FFF2-40B4-BE49-F238E27FC236}">
                <a16:creationId xmlns:a16="http://schemas.microsoft.com/office/drawing/2014/main" id="{4815A7B4-532E-48C9-AC24-D78ACF333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D40109F4-CE5C-45F4-856E-F3F69C9FD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BAA4DE-3D7B-460B-AE98-D9F9990C0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BF1ED3E-4F80-4AF6-A41B-44F53DDE61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C0B2D747-3E31-45C5-9A98-A9710A585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15FD4BA-3020-462D-8BE8-B3A65B8E4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A304284A-7318-4DD5-898C-2F6B23C77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9DF48E66-B635-4509-B115-E0987C01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E3B96D94-5F5A-4F4C-810C-917BF4D26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7F3782D6-BFF8-4389-9D39-A023ADAA9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CE162D4-FCAE-441B-B5E9-C91DE6212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600199" y="4571999"/>
            <a:ext cx="7673801" cy="10876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cs-CZ" sz="4800"/>
              <a:t>Typy lásky</a:t>
            </a:r>
          </a:p>
        </p:txBody>
      </p:sp>
      <p:graphicFrame>
        <p:nvGraphicFramePr>
          <p:cNvPr id="5" name="Group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782227"/>
              </p:ext>
            </p:extLst>
          </p:nvPr>
        </p:nvGraphicFramePr>
        <p:xfrm>
          <a:off x="2105883" y="609600"/>
          <a:ext cx="6613801" cy="3642357"/>
        </p:xfrm>
        <a:graphic>
          <a:graphicData uri="http://schemas.openxmlformats.org/drawingml/2006/table">
            <a:tbl>
              <a:tblPr/>
              <a:tblGrid>
                <a:gridCol w="1722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3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5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Intimita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Vášeň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Závazek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8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Lhostejnost</a:t>
                      </a: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2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Náklonnost (mít rád)</a:t>
                      </a: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8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Bláznivá láska</a:t>
                      </a: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2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Romantická láska</a:t>
                      </a: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2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Nenaplněná láska (prázdná)</a:t>
                      </a: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8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Přátelská láska</a:t>
                      </a: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8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Pošetilá láska</a:t>
                      </a: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nízká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8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Dokonalá láska</a:t>
                      </a:r>
                    </a:p>
                  </a:txBody>
                  <a:tcPr marL="72461" marR="72461" marT="36230" marB="362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vysoká</a:t>
                      </a:r>
                    </a:p>
                  </a:txBody>
                  <a:tcPr marL="72461" marR="72461" marT="36230" marB="362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32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Jakými různými způsoby lze intimitu pěstovat a prohlubovat?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5403426" cy="3880773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cs-CZ" b="1" dirty="0">
                <a:solidFill>
                  <a:schemeClr val="accent5"/>
                </a:solidFill>
              </a:rPr>
              <a:t>Typy intimity </a:t>
            </a:r>
            <a:r>
              <a:rPr lang="cs-CZ" dirty="0"/>
              <a:t>(</a:t>
            </a:r>
            <a:r>
              <a:rPr lang="cs-CZ" dirty="0" err="1"/>
              <a:t>Banmen</a:t>
            </a:r>
            <a:r>
              <a:rPr lang="cs-CZ" dirty="0"/>
              <a:t>, </a:t>
            </a:r>
            <a:r>
              <a:rPr lang="cs-CZ" dirty="0" err="1"/>
              <a:t>Maki-Banmen</a:t>
            </a:r>
            <a:r>
              <a:rPr lang="cs-CZ" dirty="0"/>
              <a:t>, 2009)</a:t>
            </a:r>
            <a:endParaRPr lang="cs-CZ" b="1" dirty="0">
              <a:solidFill>
                <a:schemeClr val="accent5"/>
              </a:solidFill>
            </a:endParaRPr>
          </a:p>
          <a:p>
            <a:r>
              <a:rPr lang="cs-CZ" b="1" dirty="0"/>
              <a:t>emocionální</a:t>
            </a:r>
          </a:p>
          <a:p>
            <a:r>
              <a:rPr lang="cs-CZ" b="1" dirty="0"/>
              <a:t>intelektuální</a:t>
            </a:r>
          </a:p>
          <a:p>
            <a:r>
              <a:rPr lang="cs-CZ" b="1" dirty="0"/>
              <a:t>spirituální</a:t>
            </a:r>
          </a:p>
          <a:p>
            <a:r>
              <a:rPr lang="cs-CZ" b="1" dirty="0"/>
              <a:t>estetická</a:t>
            </a:r>
          </a:p>
          <a:p>
            <a:r>
              <a:rPr lang="cs-CZ" b="1" dirty="0"/>
              <a:t>sociální</a:t>
            </a:r>
          </a:p>
          <a:p>
            <a:r>
              <a:rPr lang="cs-CZ" b="1" dirty="0"/>
              <a:t>rekreační</a:t>
            </a:r>
          </a:p>
          <a:p>
            <a:r>
              <a:rPr lang="cs-CZ" b="1" dirty="0"/>
              <a:t>fyzická</a:t>
            </a:r>
          </a:p>
          <a:p>
            <a:r>
              <a:rPr lang="cs-CZ" b="1" dirty="0"/>
              <a:t>sexuální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25240" y="3139440"/>
            <a:ext cx="505968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Jaký typ intimity je pro Vás důležitý?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Jaké typy intimity jste ve vztahu rozvíjeli, rozvíjíte? Jaký ne tolik?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Jaký typ intimity byste chtěl(a) posílit, prohloubit? 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Nápady, jak:</a:t>
            </a:r>
          </a:p>
        </p:txBody>
      </p:sp>
    </p:spTree>
    <p:extLst>
      <p:ext uri="{BB962C8B-B14F-4D97-AF65-F5344CB8AC3E}">
        <p14:creationId xmlns:p14="http://schemas.microsoft.com/office/powerpoint/2010/main" val="249122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981</Words>
  <Application>Microsoft Office PowerPoint</Application>
  <PresentationFormat>Širokoúhlá obrazovka</PresentationFormat>
  <Paragraphs>121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Verdana</vt:lpstr>
      <vt:lpstr>Wingdings 3</vt:lpstr>
      <vt:lpstr>Faseta</vt:lpstr>
      <vt:lpstr>Prezentace aplikace PowerPoint</vt:lpstr>
      <vt:lpstr>Co se děje s manželskou spokojeností?</vt:lpstr>
      <vt:lpstr>Spokojenost ve vztahu</vt:lpstr>
      <vt:lpstr>Intimita</vt:lpstr>
      <vt:lpstr>Intimita jako samostatný konstrukt</vt:lpstr>
      <vt:lpstr>Intimita jako komponenta lásky</vt:lpstr>
      <vt:lpstr> Intimita jako komponenta lásky</vt:lpstr>
      <vt:lpstr>Prezentace aplikace PowerPoint</vt:lpstr>
      <vt:lpstr>Jakými různými způsoby lze intimitu pěstovat a prohlubovat? </vt:lpstr>
      <vt:lpstr>Pět jazyků lásky</vt:lpstr>
      <vt:lpstr>Literatura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Jaroslava Dosedlová</dc:creator>
  <cp:lastModifiedBy>Jaroslava Dosedlová</cp:lastModifiedBy>
  <cp:revision>33</cp:revision>
  <dcterms:created xsi:type="dcterms:W3CDTF">2014-11-04T12:01:03Z</dcterms:created>
  <dcterms:modified xsi:type="dcterms:W3CDTF">2021-03-31T20:12:21Z</dcterms:modified>
</cp:coreProperties>
</file>