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3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2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8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8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2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7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1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7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D3D6E1F-9FE0-47E6-B008-9634F0D0B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" y="4724290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2DCD7A-884A-4ECE-9E71-4EF9A9229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2954226"/>
            <a:ext cx="5555624" cy="2232199"/>
          </a:xfrm>
        </p:spPr>
        <p:txBody>
          <a:bodyPr anchor="t">
            <a:normAutofit/>
          </a:bodyPr>
          <a:lstStyle/>
          <a:p>
            <a:pPr algn="l"/>
            <a:r>
              <a:rPr lang="cs-CZ" dirty="0" err="1"/>
              <a:t>Persuaze</a:t>
            </a:r>
            <a:br>
              <a:rPr lang="cs-CZ" dirty="0"/>
            </a:br>
            <a:br>
              <a:rPr lang="cs-CZ" dirty="0"/>
            </a:br>
            <a:r>
              <a:rPr lang="cs-CZ" sz="2000" dirty="0"/>
              <a:t>PhDr. Jaroslava Dosedlová, Dr.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9EC22D-73DD-4800-B936-D2D8ACB2E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5555624" cy="2063925"/>
          </a:xfrm>
        </p:spPr>
        <p:txBody>
          <a:bodyPr anchor="b">
            <a:normAutofit/>
          </a:bodyPr>
          <a:lstStyle/>
          <a:p>
            <a:pPr algn="l"/>
            <a:r>
              <a:rPr lang="cs-CZ" dirty="0"/>
              <a:t>Sociální psychologie II_5. seminář</a:t>
            </a:r>
          </a:p>
        </p:txBody>
      </p:sp>
      <p:pic>
        <p:nvPicPr>
          <p:cNvPr id="4" name="Picture 3" descr="Empty speech bubbles">
            <a:extLst>
              <a:ext uri="{FF2B5EF4-FFF2-40B4-BE49-F238E27FC236}">
                <a16:creationId xmlns:a16="http://schemas.microsoft.com/office/drawing/2014/main" id="{22673D31-3F03-4773-AEF0-A545F06E2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85" r="16491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0A867D-C52F-49DB-B328-77F431246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241897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BAD56-1DA3-4EE3-ABAF-4A03C8DF3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082" y="5791200"/>
            <a:ext cx="3561733" cy="1066800"/>
          </a:xfrm>
          <a:custGeom>
            <a:avLst/>
            <a:gdLst>
              <a:gd name="connsiteX0" fmla="*/ 1780866 w 3561733"/>
              <a:gd name="connsiteY0" fmla="*/ 0 h 1066800"/>
              <a:gd name="connsiteX1" fmla="*/ 3557091 w 3561733"/>
              <a:gd name="connsiteY1" fmla="*/ 1057165 h 1066800"/>
              <a:gd name="connsiteX2" fmla="*/ 3561733 w 3561733"/>
              <a:gd name="connsiteY2" fmla="*/ 1066800 h 1066800"/>
              <a:gd name="connsiteX3" fmla="*/ 2549614 w 3561733"/>
              <a:gd name="connsiteY3" fmla="*/ 1066800 h 1066800"/>
              <a:gd name="connsiteX4" fmla="*/ 2465837 w 3561733"/>
              <a:gd name="connsiteY4" fmla="*/ 1004153 h 1066800"/>
              <a:gd name="connsiteX5" fmla="*/ 1780866 w 3561733"/>
              <a:gd name="connsiteY5" fmla="*/ 794923 h 1066800"/>
              <a:gd name="connsiteX6" fmla="*/ 1095896 w 3561733"/>
              <a:gd name="connsiteY6" fmla="*/ 1004153 h 1066800"/>
              <a:gd name="connsiteX7" fmla="*/ 1012119 w 3561733"/>
              <a:gd name="connsiteY7" fmla="*/ 1066800 h 1066800"/>
              <a:gd name="connsiteX8" fmla="*/ 0 w 3561733"/>
              <a:gd name="connsiteY8" fmla="*/ 1066800 h 1066800"/>
              <a:gd name="connsiteX9" fmla="*/ 4641 w 3561733"/>
              <a:gd name="connsiteY9" fmla="*/ 1057165 h 1066800"/>
              <a:gd name="connsiteX10" fmla="*/ 1780866 w 3561733"/>
              <a:gd name="connsiteY10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1733" h="1066800">
                <a:moveTo>
                  <a:pt x="1780866" y="0"/>
                </a:moveTo>
                <a:cubicBezTo>
                  <a:pt x="2547864" y="0"/>
                  <a:pt x="3215021" y="427470"/>
                  <a:pt x="3557091" y="1057165"/>
                </a:cubicBezTo>
                <a:lnTo>
                  <a:pt x="3561733" y="1066800"/>
                </a:lnTo>
                <a:lnTo>
                  <a:pt x="2549614" y="1066800"/>
                </a:lnTo>
                <a:lnTo>
                  <a:pt x="2465837" y="1004153"/>
                </a:lnTo>
                <a:cubicBezTo>
                  <a:pt x="2270308" y="872056"/>
                  <a:pt x="2034595" y="794923"/>
                  <a:pt x="1780866" y="794923"/>
                </a:cubicBezTo>
                <a:cubicBezTo>
                  <a:pt x="1527138" y="794923"/>
                  <a:pt x="1291425" y="872056"/>
                  <a:pt x="1095896" y="1004153"/>
                </a:cubicBezTo>
                <a:lnTo>
                  <a:pt x="1012119" y="1066800"/>
                </a:lnTo>
                <a:lnTo>
                  <a:pt x="0" y="1066800"/>
                </a:lnTo>
                <a:lnTo>
                  <a:pt x="4641" y="1057165"/>
                </a:lnTo>
                <a:cubicBezTo>
                  <a:pt x="346712" y="427470"/>
                  <a:pt x="1013869" y="0"/>
                  <a:pt x="178086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7F92961-34A1-4B2A-B3B6-69EDB965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6"/>
            <a:ext cx="5638769" cy="5548851"/>
          </a:xfrm>
        </p:spPr>
        <p:txBody>
          <a:bodyPr anchor="ctr">
            <a:normAutofit/>
          </a:bodyPr>
          <a:lstStyle/>
          <a:p>
            <a:r>
              <a:rPr lang="cs-CZ" dirty="0" err="1"/>
              <a:t>Persuaze</a:t>
            </a:r>
            <a:endParaRPr lang="cs-CZ" dirty="0"/>
          </a:p>
        </p:txBody>
      </p:sp>
      <p:sp>
        <p:nvSpPr>
          <p:cNvPr id="65" name="Zástupný obsah 2">
            <a:extLst>
              <a:ext uri="{FF2B5EF4-FFF2-40B4-BE49-F238E27FC236}">
                <a16:creationId xmlns:a16="http://schemas.microsoft.com/office/drawing/2014/main" id="{AA7210E4-C78B-4BB5-9D6E-788A5568F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633" y="408720"/>
            <a:ext cx="8153383" cy="61711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i="1" dirty="0"/>
              <a:t>lat. </a:t>
            </a:r>
            <a:r>
              <a:rPr lang="cs-CZ" sz="2000" i="1" dirty="0" err="1"/>
              <a:t>persuadere</a:t>
            </a:r>
            <a:r>
              <a:rPr lang="cs-CZ" sz="2000" i="1" dirty="0"/>
              <a:t> – přemlouvat, navádět, svádět, pohnout někým</a:t>
            </a:r>
          </a:p>
          <a:p>
            <a:pPr marL="0" indent="0">
              <a:buNone/>
            </a:pPr>
            <a:r>
              <a:rPr lang="cs-CZ" sz="2000" dirty="0"/>
              <a:t>- forma komunikace (osobní či mediální)</a:t>
            </a:r>
          </a:p>
          <a:p>
            <a:pPr marL="0" indent="0">
              <a:buNone/>
            </a:pPr>
            <a:r>
              <a:rPr lang="cs-CZ" sz="2000" dirty="0"/>
              <a:t>- úmyslný pokus o ovlivnění</a:t>
            </a:r>
          </a:p>
          <a:p>
            <a:pPr marL="0" indent="0">
              <a:buNone/>
            </a:pPr>
            <a:r>
              <a:rPr lang="cs-CZ" sz="2000" dirty="0"/>
              <a:t>- dochází ke změně duševního stavu recipienta (změně postoje)</a:t>
            </a:r>
          </a:p>
          <a:p>
            <a:pPr marL="0" indent="0">
              <a:buNone/>
            </a:pPr>
            <a:r>
              <a:rPr lang="cs-CZ" sz="2000" dirty="0"/>
              <a:t>- svobodná volba na straně recipienta</a:t>
            </a:r>
          </a:p>
          <a:p>
            <a:pPr marL="0" indent="0">
              <a:buNone/>
            </a:pPr>
            <a:r>
              <a:rPr lang="cs-CZ" sz="2000" b="1" dirty="0" err="1"/>
              <a:t>Persuaze</a:t>
            </a:r>
            <a:r>
              <a:rPr lang="cs-CZ" sz="2000" b="1" dirty="0"/>
              <a:t> je specifická forma komunikace, jejímž cílem je ovlivnit duševní stav recipienta v atmosféře svobodné volby</a:t>
            </a:r>
          </a:p>
          <a:p>
            <a:pPr marL="0" indent="0">
              <a:buNone/>
            </a:pPr>
            <a:r>
              <a:rPr lang="cs-CZ" sz="2000" dirty="0"/>
              <a:t>			X </a:t>
            </a:r>
          </a:p>
          <a:p>
            <a:pPr marL="0" indent="0">
              <a:buNone/>
            </a:pPr>
            <a:r>
              <a:rPr lang="cs-CZ" sz="2000" b="1" dirty="0"/>
              <a:t>Nátlak </a:t>
            </a:r>
            <a:r>
              <a:rPr lang="cs-CZ" sz="2000" dirty="0"/>
              <a:t>(rozkazy, zákazy, vyslýchání, vymáhání dluhů, emocionální vydírání)</a:t>
            </a:r>
          </a:p>
        </p:txBody>
      </p:sp>
    </p:spTree>
    <p:extLst>
      <p:ext uri="{BB962C8B-B14F-4D97-AF65-F5344CB8AC3E}">
        <p14:creationId xmlns:p14="http://schemas.microsoft.com/office/powerpoint/2010/main" val="335086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0DE939F9-085B-4AE7-9A36-C91DBE57B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54" name="Right Triangle 74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34595" y="-28838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5" name="Group 76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C1EEB53-EEA5-4A36-9644-60C18B22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4608"/>
            <a:ext cx="4952999" cy="2250767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chemeClr val="tx2"/>
                </a:solidFill>
              </a:rPr>
              <a:t>Faktory přesvědčivosti na straně komunikátora</a:t>
            </a:r>
            <a:endParaRPr lang="cs-CZ" sz="3700" dirty="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DF6ED0-72DC-40A5-B3CA-3A0C03FE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74766"/>
            <a:ext cx="4952999" cy="29693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b="1" dirty="0">
                <a:solidFill>
                  <a:schemeClr val="tx2"/>
                </a:solidFill>
              </a:rPr>
              <a:t>Autorita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>
                <a:solidFill>
                  <a:schemeClr val="tx2"/>
                </a:solidFill>
              </a:rPr>
              <a:t>Věrohodnost (vnímaná odbornost a důvěryhodnost spojená s rétorikou)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 err="1">
                <a:solidFill>
                  <a:schemeClr val="tx2"/>
                </a:solidFill>
              </a:rPr>
              <a:t>Spáčský</a:t>
            </a:r>
            <a:r>
              <a:rPr lang="cs-CZ" sz="1800" b="1" dirty="0">
                <a:solidFill>
                  <a:schemeClr val="tx2"/>
                </a:solidFill>
              </a:rPr>
              <a:t> efekt (</a:t>
            </a:r>
            <a:r>
              <a:rPr lang="cs-CZ" sz="1800" b="1" dirty="0" err="1">
                <a:solidFill>
                  <a:schemeClr val="tx2"/>
                </a:solidFill>
              </a:rPr>
              <a:t>sleeper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effect</a:t>
            </a:r>
            <a:r>
              <a:rPr lang="cs-CZ" sz="1800" b="1" dirty="0">
                <a:solidFill>
                  <a:schemeClr val="tx2"/>
                </a:solidFill>
              </a:rPr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>
                <a:solidFill>
                  <a:schemeClr val="tx2"/>
                </a:solidFill>
              </a:rPr>
              <a:t>Atraktivita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>
                <a:solidFill>
                  <a:schemeClr val="tx2"/>
                </a:solidFill>
              </a:rPr>
              <a:t>Sociální podobnost publiku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>
                <a:solidFill>
                  <a:schemeClr val="tx2"/>
                </a:solidFill>
              </a:rPr>
              <a:t>Argumentace zdánlivě odporující vlastním zájmům zaměřeným na osobní zisk</a:t>
            </a:r>
          </a:p>
        </p:txBody>
      </p:sp>
      <p:pic>
        <p:nvPicPr>
          <p:cNvPr id="2050" name="Picture 2" descr="macho man champion">
            <a:extLst>
              <a:ext uri="{FF2B5EF4-FFF2-40B4-BE49-F238E27FC236}">
                <a16:creationId xmlns:a16="http://schemas.microsoft.com/office/drawing/2014/main" id="{E327B7A9-4923-4E8C-ADE7-B39CAEA36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 r="-1" b="6169"/>
          <a:stretch/>
        </p:blipFill>
        <p:spPr bwMode="auto">
          <a:xfrm>
            <a:off x="6307738" y="-12"/>
            <a:ext cx="5884248" cy="3434754"/>
          </a:xfrm>
          <a:custGeom>
            <a:avLst/>
            <a:gdLst/>
            <a:ahLst/>
            <a:cxnLst/>
            <a:rect l="l" t="t" r="r" b="b"/>
            <a:pathLst>
              <a:path w="5884248" h="3434754">
                <a:moveTo>
                  <a:pt x="316869" y="0"/>
                </a:moveTo>
                <a:lnTo>
                  <a:pt x="5884248" y="0"/>
                </a:lnTo>
                <a:lnTo>
                  <a:pt x="5884248" y="3434754"/>
                </a:lnTo>
                <a:lnTo>
                  <a:pt x="325503" y="3434754"/>
                </a:lnTo>
                <a:lnTo>
                  <a:pt x="323244" y="3429005"/>
                </a:lnTo>
                <a:cubicBezTo>
                  <a:pt x="17667" y="2624343"/>
                  <a:pt x="-174229" y="1819680"/>
                  <a:pt x="229286" y="3077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14" descr="presvedcovani_dobre.jpg">
            <a:extLst>
              <a:ext uri="{FF2B5EF4-FFF2-40B4-BE49-F238E27FC236}">
                <a16:creationId xmlns:a16="http://schemas.microsoft.com/office/drawing/2014/main" id="{6E044FE2-AC76-4F7A-AF25-7863B32AE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324"/>
          <a:stretch/>
        </p:blipFill>
        <p:spPr>
          <a:xfrm>
            <a:off x="6632063" y="3431708"/>
            <a:ext cx="5559947" cy="3430537"/>
          </a:xfrm>
          <a:custGeom>
            <a:avLst/>
            <a:gdLst/>
            <a:ahLst/>
            <a:cxnLst/>
            <a:rect l="l" t="t" r="r" b="b"/>
            <a:pathLst>
              <a:path w="5559947" h="3430537">
                <a:moveTo>
                  <a:pt x="0" y="0"/>
                </a:moveTo>
                <a:lnTo>
                  <a:pt x="5559947" y="0"/>
                </a:lnTo>
                <a:lnTo>
                  <a:pt x="5559947" y="3430537"/>
                </a:lnTo>
                <a:lnTo>
                  <a:pt x="780186" y="3430537"/>
                </a:lnTo>
                <a:cubicBezTo>
                  <a:pt x="780186" y="1928500"/>
                  <a:pt x="431602" y="1083605"/>
                  <a:pt x="126095" y="3208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501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116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3" name="Group 118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Freeform: Shape 149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5" name="Freeform: Shape 151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6" name="Freeform: Shape 153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7" name="Group 155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8" name="Rectangle 186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Graf v dokumentu a pero">
            <a:extLst>
              <a:ext uri="{FF2B5EF4-FFF2-40B4-BE49-F238E27FC236}">
                <a16:creationId xmlns:a16="http://schemas.microsoft.com/office/drawing/2014/main" id="{F2D29DBA-D417-4D46-B46A-7E6D860BB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5" b="1431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29" name="Flowchart: Document 188">
            <a:extLst>
              <a:ext uri="{FF2B5EF4-FFF2-40B4-BE49-F238E27FC236}">
                <a16:creationId xmlns:a16="http://schemas.microsoft.com/office/drawing/2014/main" id="{D22FBD32-C88A-4C1D-BC76-613A93944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0" name="Group 190">
            <a:extLst>
              <a:ext uri="{FF2B5EF4-FFF2-40B4-BE49-F238E27FC236}">
                <a16:creationId xmlns:a16="http://schemas.microsoft.com/office/drawing/2014/main" id="{CD79EE37-C3B0-49F1-9785-D0E81CA82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B57EE24-04F7-41C6-B67E-7DA947750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7E17265-DA36-47C9-AC4D-01822E760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0E35D068-10AF-4241-ADFE-F40CFC9A7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B19D8CB9-3E32-4523-AA97-532E923B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77CF05D3-197B-478D-91B9-1377234BF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EC49475-B923-4DC6-9257-BD65C2594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DB29F5D-09EE-40A0-A705-540E29297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ACA51D99-F305-4D17-9E03-5D3559625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2C8330E8-C3AF-44DC-80E5-215237BB7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A6C3EC5-2106-4BC2-B570-E24E7C800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B5CAA0D-896F-46F4-BA95-0C7904A01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A459D97-1E10-461B-B7BE-4A5FC85F7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B6CC35D8-8268-42B8-82BB-2120BD61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98253610-7D46-4B46-984A-207710895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36A6CB29-B660-4E14-9809-43D35C04D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4C79E6EA-9BE0-4C29-AD42-41CACB6A2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B6499EE-044E-470D-8595-61636D9C7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30E042D5-4423-4A0F-8597-2B336F9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6A7BB4DB-48A1-4E03-A408-ED2D71B4E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1C7BAFB-49FE-4016-A05F-804D2BCF8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E9C7A31-7505-41B9-970C-1334EACE5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57DAEDB-03F1-4BE3-AEB7-B53E401F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563867AB-2ACE-4D27-8864-3D0E2CBB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EAE40CBB-020D-4627-AB50-C48748408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12AFB78-0A9B-471D-900E-0D5145E9F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CBFD124-CC90-48A3-88D9-14CCA6455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20B98D2-82E8-4F95-B588-CC9ABD9B2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A3D3940-B50F-4C62-8D89-37DEE4702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123ED1A6-1F52-4F8C-A206-D0EAEA90C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A85FDC9-D54F-45F8-81BE-BFBD9E8B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728904"/>
            <a:ext cx="4567990" cy="48429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b="1" dirty="0" err="1"/>
              <a:t>Faktory</a:t>
            </a:r>
            <a:r>
              <a:rPr lang="en-US" sz="3200" b="1" dirty="0"/>
              <a:t> </a:t>
            </a:r>
            <a:r>
              <a:rPr lang="en-US" sz="3200" b="1" dirty="0" err="1"/>
              <a:t>přesvědčivosti</a:t>
            </a:r>
            <a:r>
              <a:rPr lang="en-US" sz="3200" b="1" dirty="0"/>
              <a:t> </a:t>
            </a:r>
            <a:r>
              <a:rPr lang="en-US" sz="3200" b="1" dirty="0" err="1"/>
              <a:t>na</a:t>
            </a:r>
            <a:r>
              <a:rPr lang="en-US" sz="3200" b="1" dirty="0"/>
              <a:t> </a:t>
            </a:r>
            <a:r>
              <a:rPr lang="en-US" sz="3200" b="1" dirty="0" err="1"/>
              <a:t>straně</a:t>
            </a:r>
            <a:r>
              <a:rPr lang="en-US" sz="3200" b="1" dirty="0"/>
              <a:t> </a:t>
            </a:r>
            <a:r>
              <a:rPr lang="en-US" sz="3200" b="1" dirty="0" err="1"/>
              <a:t>zprávy</a:t>
            </a:r>
            <a:br>
              <a:rPr lang="cs-CZ" sz="3200" dirty="0"/>
            </a:br>
            <a:br>
              <a:rPr lang="en-US" sz="2200" dirty="0"/>
            </a:br>
            <a:r>
              <a:rPr lang="cs-CZ" sz="2200" b="1" dirty="0"/>
              <a:t>-</a:t>
            </a:r>
            <a:r>
              <a:rPr lang="cs-CZ" sz="2200" dirty="0"/>
              <a:t> </a:t>
            </a:r>
            <a:r>
              <a:rPr lang="en-US" sz="2400" b="1" dirty="0" err="1"/>
              <a:t>racionální</a:t>
            </a:r>
            <a:r>
              <a:rPr lang="en-US" sz="2400" b="1" dirty="0"/>
              <a:t> </a:t>
            </a:r>
            <a:r>
              <a:rPr lang="en-US" sz="2400" b="1" dirty="0" err="1"/>
              <a:t>argumenty</a:t>
            </a:r>
            <a:r>
              <a:rPr lang="en-US" sz="2400" b="1" dirty="0"/>
              <a:t> (logos) x </a:t>
            </a:r>
            <a:r>
              <a:rPr lang="en-US" sz="2400" b="1" dirty="0" err="1"/>
              <a:t>emocionální</a:t>
            </a:r>
            <a:r>
              <a:rPr lang="en-US" sz="2400" b="1" dirty="0"/>
              <a:t> </a:t>
            </a:r>
            <a:r>
              <a:rPr lang="en-US" sz="2400" b="1" dirty="0" err="1"/>
              <a:t>argumenty</a:t>
            </a:r>
            <a:r>
              <a:rPr lang="en-US" sz="2400" b="1" dirty="0"/>
              <a:t> (pathos)</a:t>
            </a:r>
            <a:br>
              <a:rPr lang="en-US" sz="2400" b="1" dirty="0"/>
            </a:br>
            <a:r>
              <a:rPr lang="cs-CZ" sz="2400" b="1" dirty="0"/>
              <a:t>- jednosměrná x o</a:t>
            </a:r>
            <a:r>
              <a:rPr lang="en-US" sz="2400" b="1" dirty="0" err="1"/>
              <a:t>bousměrn</a:t>
            </a:r>
            <a:r>
              <a:rPr lang="cs-CZ" sz="2400" b="1" dirty="0"/>
              <a:t>á</a:t>
            </a:r>
            <a:r>
              <a:rPr lang="en-US" sz="2400" b="1" dirty="0"/>
              <a:t> </a:t>
            </a:r>
            <a:r>
              <a:rPr lang="en-US" sz="2400" b="1" dirty="0" err="1"/>
              <a:t>argumentace</a:t>
            </a:r>
            <a:br>
              <a:rPr lang="cs-CZ" sz="2400" b="1" dirty="0"/>
            </a:br>
            <a:r>
              <a:rPr lang="cs-CZ" sz="2400" b="1" dirty="0"/>
              <a:t>- zdůrazňování přínosů</a:t>
            </a:r>
            <a:br>
              <a:rPr lang="cs-CZ" sz="2400" b="1" dirty="0"/>
            </a:br>
            <a:r>
              <a:rPr lang="cs-CZ" sz="2400" b="1" dirty="0"/>
              <a:t>- konkrétní příběhy</a:t>
            </a:r>
            <a:br>
              <a:rPr lang="en-US" sz="2400" b="1" dirty="0"/>
            </a:br>
            <a:r>
              <a:rPr lang="cs-CZ" sz="2400" b="1" dirty="0"/>
              <a:t>- </a:t>
            </a:r>
            <a:r>
              <a:rPr lang="en-US" sz="2400" b="1" dirty="0" err="1"/>
              <a:t>teorie</a:t>
            </a:r>
            <a:r>
              <a:rPr lang="en-US" sz="2400" b="1" dirty="0"/>
              <a:t> </a:t>
            </a:r>
            <a:r>
              <a:rPr lang="en-US" sz="2400" b="1" dirty="0" err="1"/>
              <a:t>dvoustupňového</a:t>
            </a:r>
            <a:r>
              <a:rPr lang="en-US" sz="2400" b="1" dirty="0"/>
              <a:t> </a:t>
            </a:r>
            <a:r>
              <a:rPr lang="en-US" sz="2400" b="1" dirty="0" err="1"/>
              <a:t>toku</a:t>
            </a:r>
            <a:r>
              <a:rPr lang="en-US" sz="2400" b="1" dirty="0"/>
              <a:t> (Lazarus)</a:t>
            </a:r>
            <a:br>
              <a:rPr lang="en-US" sz="2400" b="1" dirty="0"/>
            </a:br>
            <a:r>
              <a:rPr lang="cs-CZ" sz="2400" b="1" dirty="0"/>
              <a:t>- m</a:t>
            </a:r>
            <a:r>
              <a:rPr lang="en-US" sz="2400" b="1" dirty="0" err="1"/>
              <a:t>íra</a:t>
            </a:r>
            <a:r>
              <a:rPr lang="en-US" sz="2400" b="1" dirty="0"/>
              <a:t> </a:t>
            </a:r>
            <a:r>
              <a:rPr lang="en-US" sz="2400" b="1" dirty="0" err="1"/>
              <a:t>negativních</a:t>
            </a:r>
            <a:r>
              <a:rPr lang="en-US" sz="2400" b="1" dirty="0"/>
              <a:t> </a:t>
            </a:r>
            <a:r>
              <a:rPr lang="en-US" sz="2400" b="1" dirty="0" err="1"/>
              <a:t>emocí</a:t>
            </a:r>
            <a:r>
              <a:rPr lang="en-US" sz="2400" b="1" dirty="0"/>
              <a:t> (</a:t>
            </a:r>
            <a:r>
              <a:rPr lang="en-US" sz="2400" b="1" dirty="0" err="1"/>
              <a:t>strachu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860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1DEDD41-6D1D-4433-9F7C-7667B5142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C27C63-BD2A-4520-9061-C7ACB6DED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9B653E9-2995-461A-9C83-38C4BA6F5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51856C3-3D04-4950-BB82-2FCCE7967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1DBFD36-80D6-4CA3-9566-D110A50C3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4BE01EF-C80B-4E45-B81D-C5C221793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78">
              <a:extLst>
                <a:ext uri="{FF2B5EF4-FFF2-40B4-BE49-F238E27FC236}">
                  <a16:creationId xmlns:a16="http://schemas.microsoft.com/office/drawing/2014/main" id="{2B675F51-DB44-4727-BBC8-75FF2012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522DE62-69D6-4E96-9F40-99D23AD18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6C586B7-F196-4CAD-824C-49D0F37C8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D905207-F5AE-4DE4-89E6-CA26B8B2D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C070939-2DAA-400E-B84E-B2231F7F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734A940-918D-44F8-A7F3-EFCF2536F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C457D38-2FD0-4614-AC99-692A2740A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2939BC2-81A1-4C21-A0DB-3C2EF2D1A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D59E3C0-12A3-4208-9081-DB67F4E28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C20A608-1DF1-4559-A7E4-283B0CF44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4A63DDB-8D69-4EA3-9F08-8976C086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5DD4EB1-0BC4-4D93-BECE-D87CB3A5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D5B22AC-ED15-4F03-912F-1F00518E8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F7618BC-C25B-4F38-A366-2BEFD0D90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0BCAFE3-32E9-4BAB-8F17-24E5DDAFE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9D57C21-1C09-41A2-AC87-5A1BFEB6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FA8924E-FA40-49EA-A9D8-058CC59F9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1160839-1C5C-4A97-8C92-A0DF4957B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5E11515-664E-44C3-9BA8-723F44488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F0C5201-6B21-4ADE-8531-A1FAB4D20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B69E2AD-C5DE-499C-91E5-EA84806EE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6E805CF-4DDE-40BC-B1CE-82E4A92D9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931D1AB-DC50-400F-AD4F-522E86385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17DF747-28C5-4839-A849-D8E4D085A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7BBD0C3-D67F-435A-B9E8-610270A66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CD94F40-2309-4F0A-8219-2B82C855E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E016ED8-0385-4F49-B5D6-B7B3542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5807"/>
            <a:ext cx="5552414" cy="2722593"/>
          </a:xfrm>
        </p:spPr>
        <p:txBody>
          <a:bodyPr anchor="t">
            <a:normAutofit/>
          </a:bodyPr>
          <a:lstStyle/>
          <a:p>
            <a:r>
              <a:rPr lang="cs-CZ"/>
              <a:t>Faktory ovlivňující přesvědčivost na straně recipienta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9ED92E-150F-43A7-87D7-EB9DC7E08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94" b="6060"/>
          <a:stretch/>
        </p:blipFill>
        <p:spPr bwMode="auto">
          <a:xfrm>
            <a:off x="-6214" y="10"/>
            <a:ext cx="12214825" cy="3383374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309FD50C-C421-4491-AD26-9E8AA38B8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8266" y="3779719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39FBAF-2052-403E-9829-D1C01056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250" y="3525807"/>
            <a:ext cx="5810221" cy="27225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400" b="1" dirty="0"/>
              <a:t>- vzdělanost, informovanost, zaangažovanost</a:t>
            </a:r>
          </a:p>
          <a:p>
            <a:pPr marL="0" indent="0">
              <a:buNone/>
            </a:pPr>
            <a:r>
              <a:rPr lang="cs-CZ" sz="2400" b="1" dirty="0"/>
              <a:t>- věk</a:t>
            </a:r>
          </a:p>
          <a:p>
            <a:pPr marL="0" indent="0">
              <a:buNone/>
            </a:pPr>
            <a:r>
              <a:rPr lang="cs-CZ" sz="2400" b="1" dirty="0"/>
              <a:t>- pohlaví</a:t>
            </a:r>
          </a:p>
          <a:p>
            <a:pPr marL="0" indent="0">
              <a:buNone/>
            </a:pPr>
            <a:r>
              <a:rPr lang="cs-CZ" sz="2400" b="1" dirty="0"/>
              <a:t>- sebeúcta</a:t>
            </a:r>
          </a:p>
        </p:txBody>
      </p:sp>
    </p:spTree>
    <p:extLst>
      <p:ext uri="{BB962C8B-B14F-4D97-AF65-F5344CB8AC3E}">
        <p14:creationId xmlns:p14="http://schemas.microsoft.com/office/powerpoint/2010/main" val="270104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9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00">
            <a:extLst>
              <a:ext uri="{FF2B5EF4-FFF2-40B4-BE49-F238E27FC236}">
                <a16:creationId xmlns:a16="http://schemas.microsoft.com/office/drawing/2014/main" id="{29DE0A55-4738-464C-A9A4-55F2A8FA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2" name="Freeform: Shape 102">
            <a:extLst>
              <a:ext uri="{FF2B5EF4-FFF2-40B4-BE49-F238E27FC236}">
                <a16:creationId xmlns:a16="http://schemas.microsoft.com/office/drawing/2014/main" id="{853F99AE-CDDD-4AA6-B570-8A6E693F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214" y="-6055"/>
            <a:ext cx="12214826" cy="2656696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Right Triangle 104">
            <a:extLst>
              <a:ext uri="{FF2B5EF4-FFF2-40B4-BE49-F238E27FC236}">
                <a16:creationId xmlns:a16="http://schemas.microsoft.com/office/drawing/2014/main" id="{F7664392-9E7D-47E3-99B7-73F367C1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6903" y="3535448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: Shape 106">
            <a:extLst>
              <a:ext uri="{FF2B5EF4-FFF2-40B4-BE49-F238E27FC236}">
                <a16:creationId xmlns:a16="http://schemas.microsoft.com/office/drawing/2014/main" id="{F23FC335-79B9-45F4-8ED3-07AF0743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73" y="5198354"/>
            <a:ext cx="2602925" cy="1671572"/>
          </a:xfrm>
          <a:custGeom>
            <a:avLst/>
            <a:gdLst>
              <a:gd name="connsiteX0" fmla="*/ 281723 w 2602925"/>
              <a:gd name="connsiteY0" fmla="*/ 0 h 1671572"/>
              <a:gd name="connsiteX1" fmla="*/ 2538665 w 2602925"/>
              <a:gd name="connsiteY1" fmla="*/ 1496001 h 1671572"/>
              <a:gd name="connsiteX2" fmla="*/ 2602925 w 2602925"/>
              <a:gd name="connsiteY2" fmla="*/ 1671572 h 1671572"/>
              <a:gd name="connsiteX3" fmla="*/ 1714953 w 2602925"/>
              <a:gd name="connsiteY3" fmla="*/ 1671572 h 1671572"/>
              <a:gd name="connsiteX4" fmla="*/ 1633707 w 2602925"/>
              <a:gd name="connsiteY4" fmla="*/ 1537837 h 1671572"/>
              <a:gd name="connsiteX5" fmla="*/ 281722 w 2602925"/>
              <a:gd name="connsiteY5" fmla="*/ 818992 h 1671572"/>
              <a:gd name="connsiteX6" fmla="*/ 115019 w 2602925"/>
              <a:gd name="connsiteY6" fmla="*/ 827410 h 1671572"/>
              <a:gd name="connsiteX7" fmla="*/ 0 w 2602925"/>
              <a:gd name="connsiteY7" fmla="*/ 844964 h 1671572"/>
              <a:gd name="connsiteX8" fmla="*/ 0 w 2602925"/>
              <a:gd name="connsiteY8" fmla="*/ 17421 h 1671572"/>
              <a:gd name="connsiteX9" fmla="*/ 31283 w 2602925"/>
              <a:gd name="connsiteY9" fmla="*/ 12646 h 1671572"/>
              <a:gd name="connsiteX10" fmla="*/ 281723 w 2602925"/>
              <a:gd name="connsiteY10" fmla="*/ 0 h 167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2925" h="1671572">
                <a:moveTo>
                  <a:pt x="281723" y="0"/>
                </a:moveTo>
                <a:cubicBezTo>
                  <a:pt x="1296311" y="0"/>
                  <a:pt x="2166821" y="616864"/>
                  <a:pt x="2538665" y="1496001"/>
                </a:cubicBezTo>
                <a:lnTo>
                  <a:pt x="2602925" y="1671572"/>
                </a:lnTo>
                <a:lnTo>
                  <a:pt x="1714953" y="1671572"/>
                </a:lnTo>
                <a:lnTo>
                  <a:pt x="1633707" y="1537837"/>
                </a:lnTo>
                <a:cubicBezTo>
                  <a:pt x="1340706" y="1104138"/>
                  <a:pt x="844514" y="818992"/>
                  <a:pt x="281722" y="818992"/>
                </a:cubicBezTo>
                <a:cubicBezTo>
                  <a:pt x="225443" y="818992"/>
                  <a:pt x="169830" y="821844"/>
                  <a:pt x="115019" y="827410"/>
                </a:cubicBezTo>
                <a:lnTo>
                  <a:pt x="0" y="844964"/>
                </a:lnTo>
                <a:lnTo>
                  <a:pt x="0" y="17421"/>
                </a:lnTo>
                <a:lnTo>
                  <a:pt x="31283" y="12646"/>
                </a:lnTo>
                <a:cubicBezTo>
                  <a:pt x="113626" y="4284"/>
                  <a:pt x="197174" y="0"/>
                  <a:pt x="2817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5" name="Group 108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25098E3-E1D2-4992-9A7B-43EEE186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0914"/>
            <a:ext cx="5552414" cy="2727486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Principy přesvědčivosti </a:t>
            </a:r>
            <a:r>
              <a:rPr lang="cs-CZ">
                <a:solidFill>
                  <a:schemeClr val="tx2"/>
                </a:solidFill>
              </a:rPr>
              <a:t>dle Cialdiniho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39" name="Zástupný symbol pro obsah 3" descr="6-principles-of-influence-robert-cialdini-power-of-surveys.png">
            <a:extLst>
              <a:ext uri="{FF2B5EF4-FFF2-40B4-BE49-F238E27FC236}">
                <a16:creationId xmlns:a16="http://schemas.microsoft.com/office/drawing/2014/main" id="{6DD0F858-DB72-4C5F-B1D6-5C183FF99F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1226" y="195789"/>
            <a:ext cx="2708388" cy="2976251"/>
          </a:xfrm>
          <a:prstGeom prst="rect">
            <a:avLst/>
          </a:prstGeom>
        </p:spPr>
      </p:pic>
      <p:pic>
        <p:nvPicPr>
          <p:cNvPr id="4" name="Zástupný symbol pro obsah 3" descr="Dr_Robert_Cialdini.jpg">
            <a:extLst>
              <a:ext uri="{FF2B5EF4-FFF2-40B4-BE49-F238E27FC236}">
                <a16:creationId xmlns:a16="http://schemas.microsoft.com/office/drawing/2014/main" id="{80B89A94-11C8-4DE0-B767-B5D42669F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250" r="8000"/>
          <a:stretch/>
        </p:blipFill>
        <p:spPr>
          <a:xfrm>
            <a:off x="6160816" y="195789"/>
            <a:ext cx="2976251" cy="297625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5AFA05-81B9-49B5-8E3E-21E18A07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250" y="3525807"/>
            <a:ext cx="5810221" cy="272259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700" b="1" dirty="0">
                <a:solidFill>
                  <a:schemeClr val="tx2"/>
                </a:solidFill>
              </a:rPr>
              <a:t>1. reciprocita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700" b="1" dirty="0">
                <a:solidFill>
                  <a:schemeClr val="tx2"/>
                </a:solidFill>
              </a:rPr>
              <a:t>2. závazek a konzistence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700" b="1" dirty="0">
                <a:solidFill>
                  <a:schemeClr val="tx2"/>
                </a:solidFill>
              </a:rPr>
              <a:t>3. konsenzus, sociální schválení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700" b="1" dirty="0">
                <a:solidFill>
                  <a:schemeClr val="tx2"/>
                </a:solidFill>
              </a:rPr>
              <a:t>4. oblíbenost, sympatie, podobnost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700" b="1" dirty="0">
                <a:solidFill>
                  <a:schemeClr val="tx2"/>
                </a:solidFill>
              </a:rPr>
              <a:t>5. autorita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700" b="1" dirty="0">
                <a:solidFill>
                  <a:schemeClr val="tx2"/>
                </a:solidFill>
              </a:rPr>
              <a:t>6. vzácnost</a:t>
            </a:r>
          </a:p>
          <a:p>
            <a:pPr marL="0" indent="0">
              <a:lnSpc>
                <a:spcPct val="100000"/>
              </a:lnSpc>
              <a:buFontTx/>
              <a:buChar char="-"/>
            </a:pPr>
            <a:r>
              <a:rPr lang="cs-CZ" sz="1700" dirty="0">
                <a:solidFill>
                  <a:schemeClr val="tx2"/>
                </a:solidFill>
              </a:rPr>
              <a:t>Kniha Vliv: věda a praxe (2008)</a:t>
            </a:r>
            <a:endParaRPr lang="en-US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3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2F61CE1-C00D-4D4A-8247-48EE324B0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64300"/>
              </p:ext>
            </p:extLst>
          </p:nvPr>
        </p:nvGraphicFramePr>
        <p:xfrm>
          <a:off x="1729596" y="1049020"/>
          <a:ext cx="8732808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727">
                  <a:extLst>
                    <a:ext uri="{9D8B030D-6E8A-4147-A177-3AD203B41FA5}">
                      <a16:colId xmlns:a16="http://schemas.microsoft.com/office/drawing/2014/main" val="3939212117"/>
                    </a:ext>
                  </a:extLst>
                </a:gridCol>
                <a:gridCol w="3656864">
                  <a:extLst>
                    <a:ext uri="{9D8B030D-6E8A-4147-A177-3AD203B41FA5}">
                      <a16:colId xmlns:a16="http://schemas.microsoft.com/office/drawing/2014/main" val="944697411"/>
                    </a:ext>
                  </a:extLst>
                </a:gridCol>
                <a:gridCol w="3586217">
                  <a:extLst>
                    <a:ext uri="{9D8B030D-6E8A-4147-A177-3AD203B41FA5}">
                      <a16:colId xmlns:a16="http://schemas.microsoft.com/office/drawing/2014/main" val="3637649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princip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aplikace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309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Autorita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Lidé se podřizují věrohodným expertům.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Najděte svou odbornost, identifikujte, co jste vyřešili, komu jste pomohli.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94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Sympatie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Lidé pozitivněji reagují na osoby jim sympatické.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Vytvářejte vazby založené na podobných zájmech, chvalte.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71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Sociální potvrzení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Lidé nechávají ostatní, aby schválili, co si myslí, cítí, dělají.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Využívejte „vrstevnickou sílu“.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586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Reciprocita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Lidé cítí potřebu oplácet.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Buďte štědří, co se týká času a zdrojů.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1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Zásadovost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Lidé mají tendenci dodržovat své veřejné závazky.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Nežádejte, raději se ptejte: „Zavoláte, pokud změníte plány?“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43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Vzácnost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Lidé si cení toho, co je vzácné.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Zdůrazněte exkluzivní informace a možnosti.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42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21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0B5B8B-1859-452F-A82A-CDD8D2518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65BF84F9-3CC3-492E-BF19-8E32FBB3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Document 54">
            <a:extLst>
              <a:ext uri="{FF2B5EF4-FFF2-40B4-BE49-F238E27FC236}">
                <a16:creationId xmlns:a16="http://schemas.microsoft.com/office/drawing/2014/main" id="{0CCF3E0C-EF46-4FD7-8134-966F9FE8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837" y="-76200"/>
            <a:ext cx="12214827" cy="6858000"/>
            <a:chOff x="-6214" y="-1"/>
            <a:chExt cx="12214827" cy="685800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9F6CF34-91C5-4FBE-8850-24890BA1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Etické aspekty persuaze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76E4BC-3DA7-48FA-B874-F1CE786A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76600"/>
            <a:ext cx="4952999" cy="33334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Nejprve se ptej, až potom obhajuj. Buď otevřený dalším perspektivám.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Rozuměj tomu, co tvrdíš. Buď výborně informovaný.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Vyhýbej se výmyslům, nesprávným výkladům a neúplným informacím.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tx2"/>
                </a:solidFill>
              </a:rPr>
              <a:t>Buď připraven ustoupit, když víš, že můžeš druhému způsobit škodu.</a:t>
            </a:r>
          </a:p>
          <a:p>
            <a:pPr lvl="3">
              <a:lnSpc>
                <a:spcPct val="100000"/>
              </a:lnSpc>
            </a:pPr>
            <a:endParaRPr lang="cs-CZ" sz="800" dirty="0">
              <a:solidFill>
                <a:schemeClr val="tx2"/>
              </a:solidFill>
            </a:endParaRPr>
          </a:p>
          <a:p>
            <a:pPr lvl="3">
              <a:lnSpc>
                <a:spcPct val="100000"/>
              </a:lnSpc>
            </a:pPr>
            <a:r>
              <a:rPr lang="cs-CZ" sz="1600" dirty="0" err="1">
                <a:solidFill>
                  <a:schemeClr val="tx2"/>
                </a:solidFill>
              </a:rPr>
              <a:t>Simons</a:t>
            </a:r>
            <a:r>
              <a:rPr lang="cs-CZ" sz="1600" dirty="0">
                <a:solidFill>
                  <a:schemeClr val="tx2"/>
                </a:solidFill>
              </a:rPr>
              <a:t> et al., 2001</a:t>
            </a:r>
          </a:p>
          <a:p>
            <a:pPr>
              <a:lnSpc>
                <a:spcPct val="100000"/>
              </a:lnSpc>
            </a:pPr>
            <a:endParaRPr lang="cs-CZ" sz="1800" dirty="0">
              <a:solidFill>
                <a:schemeClr val="tx2"/>
              </a:solidFill>
            </a:endParaRPr>
          </a:p>
        </p:txBody>
      </p:sp>
      <p:pic>
        <p:nvPicPr>
          <p:cNvPr id="5" name="Picture 4" descr="Přední schody a sloupy majestátní městské budovy">
            <a:extLst>
              <a:ext uri="{FF2B5EF4-FFF2-40B4-BE49-F238E27FC236}">
                <a16:creationId xmlns:a16="http://schemas.microsoft.com/office/drawing/2014/main" id="{C02E14C8-EADC-46FE-B7D7-4C5E36118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6" r="19004" b="-1"/>
          <a:stretch/>
        </p:blipFill>
        <p:spPr>
          <a:xfrm>
            <a:off x="5791200" y="669256"/>
            <a:ext cx="5320206" cy="55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E3077-893F-44F5-AFC2-57F3AB1B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8C55F3-DE17-45E0-B318-1CDB8E01A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/>
              <a:t> Cialdini</a:t>
            </a:r>
            <a:r>
              <a:rPr lang="cs-CZ" dirty="0"/>
              <a:t>, R.B. (2016). </a:t>
            </a:r>
            <a:r>
              <a:rPr lang="cs-CZ" i="1" dirty="0"/>
              <a:t>Před-</a:t>
            </a:r>
            <a:r>
              <a:rPr lang="cs-CZ" i="1" dirty="0" err="1"/>
              <a:t>svědčování</a:t>
            </a:r>
            <a:r>
              <a:rPr lang="cs-CZ" i="1" dirty="0"/>
              <a:t>.</a:t>
            </a:r>
            <a:r>
              <a:rPr lang="cs-CZ" dirty="0"/>
              <a:t> Brno: Jan </a:t>
            </a:r>
            <a:r>
              <a:rPr lang="cs-CZ" dirty="0" err="1"/>
              <a:t>Melvil</a:t>
            </a:r>
            <a:r>
              <a:rPr lang="cs-CZ" dirty="0"/>
              <a:t> 	</a:t>
            </a:r>
            <a:r>
              <a:rPr lang="cs-CZ" dirty="0" err="1"/>
              <a:t>Publishing</a:t>
            </a:r>
            <a:r>
              <a:rPr lang="cs-CZ" dirty="0"/>
              <a:t>.</a:t>
            </a:r>
          </a:p>
          <a:p>
            <a:r>
              <a:rPr lang="cs-CZ" dirty="0" err="1"/>
              <a:t>Cialdini</a:t>
            </a:r>
            <a:r>
              <a:rPr lang="cs-CZ" dirty="0"/>
              <a:t>, R.B. (2012). </a:t>
            </a:r>
            <a:r>
              <a:rPr lang="cs-CZ" i="1" dirty="0"/>
              <a:t>Zbraně vlivu. </a:t>
            </a:r>
            <a:r>
              <a:rPr lang="cs-CZ" dirty="0"/>
              <a:t>Brno: Jan </a:t>
            </a:r>
            <a:r>
              <a:rPr lang="cs-CZ" dirty="0" err="1"/>
              <a:t>Melvil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. </a:t>
            </a:r>
          </a:p>
          <a:p>
            <a:r>
              <a:rPr lang="cs-CZ" dirty="0" err="1"/>
              <a:t>Gálik</a:t>
            </a:r>
            <a:r>
              <a:rPr lang="cs-CZ" dirty="0"/>
              <a:t>, S. (2012). </a:t>
            </a:r>
            <a:r>
              <a:rPr lang="cs-CZ" i="1" dirty="0"/>
              <a:t>Buy </a:t>
            </a:r>
            <a:r>
              <a:rPr lang="cs-CZ" i="1" dirty="0" err="1"/>
              <a:t>this</a:t>
            </a:r>
            <a:r>
              <a:rPr lang="cs-CZ" i="1" dirty="0"/>
              <a:t> </a:t>
            </a:r>
            <a:r>
              <a:rPr lang="cs-CZ" i="1" dirty="0" err="1"/>
              <a:t>book</a:t>
            </a:r>
            <a:r>
              <a:rPr lang="cs-CZ" i="1" dirty="0"/>
              <a:t>. Psychologie přesvědčování. </a:t>
            </a:r>
            <a:r>
              <a:rPr lang="cs-CZ" dirty="0"/>
              <a:t>	Praha: Grada.</a:t>
            </a:r>
          </a:p>
          <a:p>
            <a:r>
              <a:rPr lang="cs-CZ" dirty="0" err="1"/>
              <a:t>Myers</a:t>
            </a:r>
            <a:r>
              <a:rPr lang="cs-CZ" dirty="0"/>
              <a:t>, D.G. (2016). </a:t>
            </a:r>
            <a:r>
              <a:rPr lang="cs-CZ" i="1" dirty="0"/>
              <a:t>Sociální psychologie. </a:t>
            </a:r>
            <a:r>
              <a:rPr lang="cs-CZ" dirty="0"/>
              <a:t>Brno: </a:t>
            </a:r>
            <a:r>
              <a:rPr lang="cs-CZ" dirty="0" err="1"/>
              <a:t>Edika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126448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LightSeedRightStep">
      <a:dk1>
        <a:srgbClr val="000000"/>
      </a:dk1>
      <a:lt1>
        <a:srgbClr val="FFFFFF"/>
      </a:lt1>
      <a:dk2>
        <a:srgbClr val="242A41"/>
      </a:dk2>
      <a:lt2>
        <a:srgbClr val="E2E8E7"/>
      </a:lt2>
      <a:accent1>
        <a:srgbClr val="DD7F91"/>
      </a:accent1>
      <a:accent2>
        <a:srgbClr val="D67D63"/>
      </a:accent2>
      <a:accent3>
        <a:srgbClr val="C59D54"/>
      </a:accent3>
      <a:accent4>
        <a:srgbClr val="A2A84E"/>
      </a:accent4>
      <a:accent5>
        <a:srgbClr val="8AAD64"/>
      </a:accent5>
      <a:accent6>
        <a:srgbClr val="5FB755"/>
      </a:accent6>
      <a:hlink>
        <a:srgbClr val="568E84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485</Words>
  <Application>Microsoft Office PowerPoint</Application>
  <PresentationFormat>Širokoúhlá obrazovka</PresentationFormat>
  <Paragraphs>64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Posterama</vt:lpstr>
      <vt:lpstr>SineVTI</vt:lpstr>
      <vt:lpstr>Persuaze  PhDr. Jaroslava Dosedlová, Dr.</vt:lpstr>
      <vt:lpstr>Persuaze</vt:lpstr>
      <vt:lpstr>Faktory přesvědčivosti na straně komunikátora</vt:lpstr>
      <vt:lpstr>Faktory přesvědčivosti na straně zprávy  - racionální argumenty (logos) x emocionální argumenty (pathos) - jednosměrná x obousměrná argumentace - zdůrazňování přínosů - konkrétní příběhy - teorie dvoustupňového toku (Lazarus) - míra negativních emocí (strachu)</vt:lpstr>
      <vt:lpstr>Faktory ovlivňující přesvědčivost na straně recipienta</vt:lpstr>
      <vt:lpstr>Principy přesvědčivosti dle Cialdiniho</vt:lpstr>
      <vt:lpstr>Prezentace aplikace PowerPoint</vt:lpstr>
      <vt:lpstr>Etické aspekty persuaze</vt:lpstr>
      <vt:lpstr>Doporučené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Persuaze  PhDr. Jaroslava Dosedlová, Dr.</dc:title>
  <dc:creator>Jaroslava Dosedlová</dc:creator>
  <cp:lastModifiedBy>Jaroslava Dosedlová</cp:lastModifiedBy>
  <cp:revision>19</cp:revision>
  <dcterms:created xsi:type="dcterms:W3CDTF">2021-04-26T18:12:51Z</dcterms:created>
  <dcterms:modified xsi:type="dcterms:W3CDTF">2021-04-28T18:26:39Z</dcterms:modified>
</cp:coreProperties>
</file>