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71" r:id="rId4"/>
    <p:sldId id="258" r:id="rId5"/>
    <p:sldId id="260" r:id="rId6"/>
    <p:sldId id="261" r:id="rId7"/>
    <p:sldId id="263" r:id="rId8"/>
    <p:sldId id="264" r:id="rId9"/>
    <p:sldId id="268" r:id="rId10"/>
    <p:sldId id="267" r:id="rId11"/>
    <p:sldId id="270" r:id="rId12"/>
    <p:sldId id="274" r:id="rId13"/>
    <p:sldId id="269" r:id="rId14"/>
    <p:sldId id="272" r:id="rId15"/>
    <p:sldId id="273" r:id="rId16"/>
    <p:sldId id="265" r:id="rId17"/>
    <p:sldId id="275" r:id="rId18"/>
    <p:sldId id="276" r:id="rId19"/>
    <p:sldId id="278" r:id="rId20"/>
    <p:sldId id="279" r:id="rId21"/>
    <p:sldId id="259"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250"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1CAFA-DC24-4DDE-84F7-346E82921BD5}"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70E6CAED-2BFF-47F4-8636-CBF8D0BCAFAB}">
      <dgm:prSet/>
      <dgm:spPr/>
      <dgm:t>
        <a:bodyPr/>
        <a:lstStyle/>
        <a:p>
          <a:r>
            <a:rPr lang="cs-CZ"/>
            <a:t>Psychosomatika a psychosomatická medicína</a:t>
          </a:r>
          <a:endParaRPr lang="en-US"/>
        </a:p>
      </dgm:t>
    </dgm:pt>
    <dgm:pt modelId="{9E9DF30E-8A72-4B88-9036-8AC6EA72D466}" type="parTrans" cxnId="{9EEEBE28-CFCD-4AD7-8C78-3B08B9AADD37}">
      <dgm:prSet/>
      <dgm:spPr/>
      <dgm:t>
        <a:bodyPr/>
        <a:lstStyle/>
        <a:p>
          <a:endParaRPr lang="en-US"/>
        </a:p>
      </dgm:t>
    </dgm:pt>
    <dgm:pt modelId="{8962E69E-8A82-4250-AEE5-E6FC283FBFFC}" type="sibTrans" cxnId="{9EEEBE28-CFCD-4AD7-8C78-3B08B9AADD37}">
      <dgm:prSet/>
      <dgm:spPr/>
      <dgm:t>
        <a:bodyPr/>
        <a:lstStyle/>
        <a:p>
          <a:endParaRPr lang="en-US"/>
        </a:p>
      </dgm:t>
    </dgm:pt>
    <dgm:pt modelId="{A8DA555F-A576-4F19-8033-43FE27019789}">
      <dgm:prSet/>
      <dgm:spPr/>
      <dgm:t>
        <a:bodyPr/>
        <a:lstStyle/>
        <a:p>
          <a:r>
            <a:rPr lang="cs-CZ" dirty="0"/>
            <a:t>Vybraná témata z psychosomatiky</a:t>
          </a:r>
          <a:endParaRPr lang="en-US" dirty="0"/>
        </a:p>
      </dgm:t>
    </dgm:pt>
    <dgm:pt modelId="{B353232D-856F-49CB-A6FB-FA1BCF750443}" type="parTrans" cxnId="{A1955AAF-7805-4710-BCF9-0364F49AD8F6}">
      <dgm:prSet/>
      <dgm:spPr/>
      <dgm:t>
        <a:bodyPr/>
        <a:lstStyle/>
        <a:p>
          <a:endParaRPr lang="en-US"/>
        </a:p>
      </dgm:t>
    </dgm:pt>
    <dgm:pt modelId="{9F99E804-CF65-4190-9DC6-59A486B0567F}" type="sibTrans" cxnId="{A1955AAF-7805-4710-BCF9-0364F49AD8F6}">
      <dgm:prSet/>
      <dgm:spPr/>
      <dgm:t>
        <a:bodyPr/>
        <a:lstStyle/>
        <a:p>
          <a:endParaRPr lang="en-US"/>
        </a:p>
      </dgm:t>
    </dgm:pt>
    <dgm:pt modelId="{6CB7B2E3-B573-4E80-BAC1-6A8A36EF8763}">
      <dgm:prSet/>
      <dgm:spPr/>
      <dgm:t>
        <a:bodyPr/>
        <a:lstStyle/>
        <a:p>
          <a:r>
            <a:rPr lang="cs-CZ"/>
            <a:t>Chronický stres a imunita</a:t>
          </a:r>
          <a:endParaRPr lang="en-US"/>
        </a:p>
      </dgm:t>
    </dgm:pt>
    <dgm:pt modelId="{FF852FB5-46CD-4E9C-9C3B-BF49092A6F48}" type="parTrans" cxnId="{B68EBEE6-211F-42A0-86E4-C45FB6F7EB7E}">
      <dgm:prSet/>
      <dgm:spPr/>
      <dgm:t>
        <a:bodyPr/>
        <a:lstStyle/>
        <a:p>
          <a:endParaRPr lang="en-US"/>
        </a:p>
      </dgm:t>
    </dgm:pt>
    <dgm:pt modelId="{046D8AC8-27C1-4284-87ED-B4206DCF7C15}" type="sibTrans" cxnId="{B68EBEE6-211F-42A0-86E4-C45FB6F7EB7E}">
      <dgm:prSet/>
      <dgm:spPr/>
      <dgm:t>
        <a:bodyPr/>
        <a:lstStyle/>
        <a:p>
          <a:endParaRPr lang="en-US"/>
        </a:p>
      </dgm:t>
    </dgm:pt>
    <dgm:pt modelId="{198D973F-8DCF-4FC2-A01A-21BEB2921854}">
      <dgm:prSet/>
      <dgm:spPr/>
      <dgm:t>
        <a:bodyPr/>
        <a:lstStyle/>
        <a:p>
          <a:r>
            <a:rPr lang="cs-CZ"/>
            <a:t>Onemocnění štítné žlázy</a:t>
          </a:r>
          <a:endParaRPr lang="en-US"/>
        </a:p>
      </dgm:t>
    </dgm:pt>
    <dgm:pt modelId="{090842D2-0128-444C-950C-A1FFAC9A817A}" type="parTrans" cxnId="{0C47F2C6-2895-4FFA-B271-98A4F8B169D9}">
      <dgm:prSet/>
      <dgm:spPr/>
      <dgm:t>
        <a:bodyPr/>
        <a:lstStyle/>
        <a:p>
          <a:endParaRPr lang="en-US"/>
        </a:p>
      </dgm:t>
    </dgm:pt>
    <dgm:pt modelId="{9566DC45-DC81-4B1F-8511-9D8576047C83}" type="sibTrans" cxnId="{0C47F2C6-2895-4FFA-B271-98A4F8B169D9}">
      <dgm:prSet/>
      <dgm:spPr/>
      <dgm:t>
        <a:bodyPr/>
        <a:lstStyle/>
        <a:p>
          <a:endParaRPr lang="en-US"/>
        </a:p>
      </dgm:t>
    </dgm:pt>
    <dgm:pt modelId="{41F67B98-C90E-4E46-B2DC-E353ED2919AE}">
      <dgm:prSet/>
      <dgm:spPr/>
      <dgm:t>
        <a:bodyPr/>
        <a:lstStyle/>
        <a:p>
          <a:r>
            <a:rPr lang="cs-CZ"/>
            <a:t>Poporodní období</a:t>
          </a:r>
          <a:endParaRPr lang="en-US"/>
        </a:p>
      </dgm:t>
    </dgm:pt>
    <dgm:pt modelId="{96C2F208-23C7-4C85-90C0-FDD33EBB2AEF}" type="parTrans" cxnId="{F7596196-260A-43C0-92F7-B9594E268AFA}">
      <dgm:prSet/>
      <dgm:spPr/>
      <dgm:t>
        <a:bodyPr/>
        <a:lstStyle/>
        <a:p>
          <a:endParaRPr lang="en-US"/>
        </a:p>
      </dgm:t>
    </dgm:pt>
    <dgm:pt modelId="{9CDD97FD-F8A5-461C-B8D2-AD51AFF7614B}" type="sibTrans" cxnId="{F7596196-260A-43C0-92F7-B9594E268AFA}">
      <dgm:prSet/>
      <dgm:spPr/>
      <dgm:t>
        <a:bodyPr/>
        <a:lstStyle/>
        <a:p>
          <a:endParaRPr lang="en-US"/>
        </a:p>
      </dgm:t>
    </dgm:pt>
    <dgm:pt modelId="{E792F438-FDF0-4167-8BB3-3BFBBD5DCBE3}">
      <dgm:prSet/>
      <dgm:spPr/>
      <dgm:t>
        <a:bodyPr/>
        <a:lstStyle/>
        <a:p>
          <a:r>
            <a:rPr lang="cs-CZ"/>
            <a:t>Transplantace orgánů</a:t>
          </a:r>
          <a:endParaRPr lang="en-US"/>
        </a:p>
      </dgm:t>
    </dgm:pt>
    <dgm:pt modelId="{1F4AE803-F871-4369-8355-EF0BB212FCCA}" type="parTrans" cxnId="{3F142B13-38D7-4362-9F6D-3287503BB772}">
      <dgm:prSet/>
      <dgm:spPr/>
      <dgm:t>
        <a:bodyPr/>
        <a:lstStyle/>
        <a:p>
          <a:endParaRPr lang="en-US"/>
        </a:p>
      </dgm:t>
    </dgm:pt>
    <dgm:pt modelId="{93EF166E-E914-4C8E-8BE4-3470512DFC97}" type="sibTrans" cxnId="{3F142B13-38D7-4362-9F6D-3287503BB772}">
      <dgm:prSet/>
      <dgm:spPr/>
      <dgm:t>
        <a:bodyPr/>
        <a:lstStyle/>
        <a:p>
          <a:endParaRPr lang="en-US"/>
        </a:p>
      </dgm:t>
    </dgm:pt>
    <dgm:pt modelId="{85793E8C-D80A-442E-AB77-0CD568EA06A8}">
      <dgm:prSet/>
      <dgm:spPr/>
      <dgm:t>
        <a:bodyPr/>
        <a:lstStyle/>
        <a:p>
          <a:r>
            <a:rPr lang="cs-CZ"/>
            <a:t>Záchvatovitá onemocnění</a:t>
          </a:r>
          <a:endParaRPr lang="en-US"/>
        </a:p>
      </dgm:t>
    </dgm:pt>
    <dgm:pt modelId="{611A6F0E-F958-432A-B957-F2A272470217}" type="parTrans" cxnId="{7DA22134-E445-4E47-980E-747A0C8720B3}">
      <dgm:prSet/>
      <dgm:spPr/>
      <dgm:t>
        <a:bodyPr/>
        <a:lstStyle/>
        <a:p>
          <a:endParaRPr lang="en-US"/>
        </a:p>
      </dgm:t>
    </dgm:pt>
    <dgm:pt modelId="{2625D7C6-F326-48D1-9869-91B087442BCB}" type="sibTrans" cxnId="{7DA22134-E445-4E47-980E-747A0C8720B3}">
      <dgm:prSet/>
      <dgm:spPr/>
      <dgm:t>
        <a:bodyPr/>
        <a:lstStyle/>
        <a:p>
          <a:endParaRPr lang="en-US"/>
        </a:p>
      </dgm:t>
    </dgm:pt>
    <dgm:pt modelId="{B8E385A9-DBDC-4EC3-9CA4-AD0DEE81B576}" type="pres">
      <dgm:prSet presAssocID="{EB51CAFA-DC24-4DDE-84F7-346E82921BD5}" presName="linear" presStyleCnt="0">
        <dgm:presLayoutVars>
          <dgm:dir/>
          <dgm:animLvl val="lvl"/>
          <dgm:resizeHandles val="exact"/>
        </dgm:presLayoutVars>
      </dgm:prSet>
      <dgm:spPr/>
    </dgm:pt>
    <dgm:pt modelId="{D5A1B99A-91E7-47C6-B5D9-3875B3557748}" type="pres">
      <dgm:prSet presAssocID="{70E6CAED-2BFF-47F4-8636-CBF8D0BCAFAB}" presName="parentLin" presStyleCnt="0"/>
      <dgm:spPr/>
    </dgm:pt>
    <dgm:pt modelId="{EB4F69BF-048B-41E4-B072-A4D4FD4AD213}" type="pres">
      <dgm:prSet presAssocID="{70E6CAED-2BFF-47F4-8636-CBF8D0BCAFAB}" presName="parentLeftMargin" presStyleLbl="node1" presStyleIdx="0" presStyleCnt="2"/>
      <dgm:spPr/>
    </dgm:pt>
    <dgm:pt modelId="{FC7E738A-B30C-4960-B7FF-45883D0A7F82}" type="pres">
      <dgm:prSet presAssocID="{70E6CAED-2BFF-47F4-8636-CBF8D0BCAFAB}" presName="parentText" presStyleLbl="node1" presStyleIdx="0" presStyleCnt="2">
        <dgm:presLayoutVars>
          <dgm:chMax val="0"/>
          <dgm:bulletEnabled val="1"/>
        </dgm:presLayoutVars>
      </dgm:prSet>
      <dgm:spPr/>
    </dgm:pt>
    <dgm:pt modelId="{8EA331D4-30CC-49D4-96F8-D36029A5FF95}" type="pres">
      <dgm:prSet presAssocID="{70E6CAED-2BFF-47F4-8636-CBF8D0BCAFAB}" presName="negativeSpace" presStyleCnt="0"/>
      <dgm:spPr/>
    </dgm:pt>
    <dgm:pt modelId="{66E1CEF9-244E-45A9-846F-F4C1CF6F33FE}" type="pres">
      <dgm:prSet presAssocID="{70E6CAED-2BFF-47F4-8636-CBF8D0BCAFAB}" presName="childText" presStyleLbl="conFgAcc1" presStyleIdx="0" presStyleCnt="2">
        <dgm:presLayoutVars>
          <dgm:bulletEnabled val="1"/>
        </dgm:presLayoutVars>
      </dgm:prSet>
      <dgm:spPr/>
    </dgm:pt>
    <dgm:pt modelId="{92DBE36B-152F-48C2-BEE5-F62E6E6E9F79}" type="pres">
      <dgm:prSet presAssocID="{8962E69E-8A82-4250-AEE5-E6FC283FBFFC}" presName="spaceBetweenRectangles" presStyleCnt="0"/>
      <dgm:spPr/>
    </dgm:pt>
    <dgm:pt modelId="{0C0DA47B-7B7D-4760-B17F-2A1A82411CE2}" type="pres">
      <dgm:prSet presAssocID="{A8DA555F-A576-4F19-8033-43FE27019789}" presName="parentLin" presStyleCnt="0"/>
      <dgm:spPr/>
    </dgm:pt>
    <dgm:pt modelId="{43E4586C-267B-45F0-81D6-CD2A562D4528}" type="pres">
      <dgm:prSet presAssocID="{A8DA555F-A576-4F19-8033-43FE27019789}" presName="parentLeftMargin" presStyleLbl="node1" presStyleIdx="0" presStyleCnt="2"/>
      <dgm:spPr/>
    </dgm:pt>
    <dgm:pt modelId="{9E3E6DEB-C97F-4553-BCB8-09E951BD086C}" type="pres">
      <dgm:prSet presAssocID="{A8DA555F-A576-4F19-8033-43FE27019789}" presName="parentText" presStyleLbl="node1" presStyleIdx="1" presStyleCnt="2">
        <dgm:presLayoutVars>
          <dgm:chMax val="0"/>
          <dgm:bulletEnabled val="1"/>
        </dgm:presLayoutVars>
      </dgm:prSet>
      <dgm:spPr/>
    </dgm:pt>
    <dgm:pt modelId="{E46EA34A-4B26-436D-9554-6B2A8B7D9B6C}" type="pres">
      <dgm:prSet presAssocID="{A8DA555F-A576-4F19-8033-43FE27019789}" presName="negativeSpace" presStyleCnt="0"/>
      <dgm:spPr/>
    </dgm:pt>
    <dgm:pt modelId="{F8F9895C-3382-48F8-86E0-6F4CC59D8739}" type="pres">
      <dgm:prSet presAssocID="{A8DA555F-A576-4F19-8033-43FE27019789}" presName="childText" presStyleLbl="conFgAcc1" presStyleIdx="1" presStyleCnt="2">
        <dgm:presLayoutVars>
          <dgm:bulletEnabled val="1"/>
        </dgm:presLayoutVars>
      </dgm:prSet>
      <dgm:spPr/>
    </dgm:pt>
  </dgm:ptLst>
  <dgm:cxnLst>
    <dgm:cxn modelId="{3F142B13-38D7-4362-9F6D-3287503BB772}" srcId="{A8DA555F-A576-4F19-8033-43FE27019789}" destId="{E792F438-FDF0-4167-8BB3-3BFBBD5DCBE3}" srcOrd="3" destOrd="0" parTransId="{1F4AE803-F871-4369-8355-EF0BB212FCCA}" sibTransId="{93EF166E-E914-4C8E-8BE4-3470512DFC97}"/>
    <dgm:cxn modelId="{EF04B01D-DCC5-4DCB-865A-F615DE8D9CB9}" type="presOf" srcId="{85793E8C-D80A-442E-AB77-0CD568EA06A8}" destId="{F8F9895C-3382-48F8-86E0-6F4CC59D8739}" srcOrd="0" destOrd="4" presId="urn:microsoft.com/office/officeart/2005/8/layout/list1"/>
    <dgm:cxn modelId="{513CC626-E553-467A-978F-18228E21FF22}" type="presOf" srcId="{70E6CAED-2BFF-47F4-8636-CBF8D0BCAFAB}" destId="{FC7E738A-B30C-4960-B7FF-45883D0A7F82}" srcOrd="1" destOrd="0" presId="urn:microsoft.com/office/officeart/2005/8/layout/list1"/>
    <dgm:cxn modelId="{9EEEBE28-CFCD-4AD7-8C78-3B08B9AADD37}" srcId="{EB51CAFA-DC24-4DDE-84F7-346E82921BD5}" destId="{70E6CAED-2BFF-47F4-8636-CBF8D0BCAFAB}" srcOrd="0" destOrd="0" parTransId="{9E9DF30E-8A72-4B88-9036-8AC6EA72D466}" sibTransId="{8962E69E-8A82-4250-AEE5-E6FC283FBFFC}"/>
    <dgm:cxn modelId="{7DA22134-E445-4E47-980E-747A0C8720B3}" srcId="{A8DA555F-A576-4F19-8033-43FE27019789}" destId="{85793E8C-D80A-442E-AB77-0CD568EA06A8}" srcOrd="4" destOrd="0" parTransId="{611A6F0E-F958-432A-B957-F2A272470217}" sibTransId="{2625D7C6-F326-48D1-9869-91B087442BCB}"/>
    <dgm:cxn modelId="{D028B637-7806-496C-A4F8-8C07884604E5}" type="presOf" srcId="{41F67B98-C90E-4E46-B2DC-E353ED2919AE}" destId="{F8F9895C-3382-48F8-86E0-6F4CC59D8739}" srcOrd="0" destOrd="2" presId="urn:microsoft.com/office/officeart/2005/8/layout/list1"/>
    <dgm:cxn modelId="{0B25045C-9B58-4941-9910-7A57185DC7F3}" type="presOf" srcId="{A8DA555F-A576-4F19-8033-43FE27019789}" destId="{9E3E6DEB-C97F-4553-BCB8-09E951BD086C}" srcOrd="1" destOrd="0" presId="urn:microsoft.com/office/officeart/2005/8/layout/list1"/>
    <dgm:cxn modelId="{5263F56D-A186-4DA9-9FF0-31FAA369284E}" type="presOf" srcId="{6CB7B2E3-B573-4E80-BAC1-6A8A36EF8763}" destId="{F8F9895C-3382-48F8-86E0-6F4CC59D8739}" srcOrd="0" destOrd="0" presId="urn:microsoft.com/office/officeart/2005/8/layout/list1"/>
    <dgm:cxn modelId="{9CF35F56-5E52-477C-ABEB-945FDDCD8810}" type="presOf" srcId="{E792F438-FDF0-4167-8BB3-3BFBBD5DCBE3}" destId="{F8F9895C-3382-48F8-86E0-6F4CC59D8739}" srcOrd="0" destOrd="3" presId="urn:microsoft.com/office/officeart/2005/8/layout/list1"/>
    <dgm:cxn modelId="{EACC4386-0A14-48D7-B0FF-D1F778B62467}" type="presOf" srcId="{70E6CAED-2BFF-47F4-8636-CBF8D0BCAFAB}" destId="{EB4F69BF-048B-41E4-B072-A4D4FD4AD213}" srcOrd="0" destOrd="0" presId="urn:microsoft.com/office/officeart/2005/8/layout/list1"/>
    <dgm:cxn modelId="{F7596196-260A-43C0-92F7-B9594E268AFA}" srcId="{A8DA555F-A576-4F19-8033-43FE27019789}" destId="{41F67B98-C90E-4E46-B2DC-E353ED2919AE}" srcOrd="2" destOrd="0" parTransId="{96C2F208-23C7-4C85-90C0-FDD33EBB2AEF}" sibTransId="{9CDD97FD-F8A5-461C-B8D2-AD51AFF7614B}"/>
    <dgm:cxn modelId="{096A38A4-6970-4888-B759-DA5E081E9A05}" type="presOf" srcId="{A8DA555F-A576-4F19-8033-43FE27019789}" destId="{43E4586C-267B-45F0-81D6-CD2A562D4528}" srcOrd="0" destOrd="0" presId="urn:microsoft.com/office/officeart/2005/8/layout/list1"/>
    <dgm:cxn modelId="{A1955AAF-7805-4710-BCF9-0364F49AD8F6}" srcId="{EB51CAFA-DC24-4DDE-84F7-346E82921BD5}" destId="{A8DA555F-A576-4F19-8033-43FE27019789}" srcOrd="1" destOrd="0" parTransId="{B353232D-856F-49CB-A6FB-FA1BCF750443}" sibTransId="{9F99E804-CF65-4190-9DC6-59A486B0567F}"/>
    <dgm:cxn modelId="{0C47F2C6-2895-4FFA-B271-98A4F8B169D9}" srcId="{A8DA555F-A576-4F19-8033-43FE27019789}" destId="{198D973F-8DCF-4FC2-A01A-21BEB2921854}" srcOrd="1" destOrd="0" parTransId="{090842D2-0128-444C-950C-A1FFAC9A817A}" sibTransId="{9566DC45-DC81-4B1F-8511-9D8576047C83}"/>
    <dgm:cxn modelId="{9145D9DA-86E2-42D4-87EA-8AE386E269A1}" type="presOf" srcId="{198D973F-8DCF-4FC2-A01A-21BEB2921854}" destId="{F8F9895C-3382-48F8-86E0-6F4CC59D8739}" srcOrd="0" destOrd="1" presId="urn:microsoft.com/office/officeart/2005/8/layout/list1"/>
    <dgm:cxn modelId="{B68EBEE6-211F-42A0-86E4-C45FB6F7EB7E}" srcId="{A8DA555F-A576-4F19-8033-43FE27019789}" destId="{6CB7B2E3-B573-4E80-BAC1-6A8A36EF8763}" srcOrd="0" destOrd="0" parTransId="{FF852FB5-46CD-4E9C-9C3B-BF49092A6F48}" sibTransId="{046D8AC8-27C1-4284-87ED-B4206DCF7C15}"/>
    <dgm:cxn modelId="{63C023E8-5C9F-4744-8F61-ED24BA09E5C2}" type="presOf" srcId="{EB51CAFA-DC24-4DDE-84F7-346E82921BD5}" destId="{B8E385A9-DBDC-4EC3-9CA4-AD0DEE81B576}" srcOrd="0" destOrd="0" presId="urn:microsoft.com/office/officeart/2005/8/layout/list1"/>
    <dgm:cxn modelId="{80CE393C-4341-4EEF-82C1-503247FCD458}" type="presParOf" srcId="{B8E385A9-DBDC-4EC3-9CA4-AD0DEE81B576}" destId="{D5A1B99A-91E7-47C6-B5D9-3875B3557748}" srcOrd="0" destOrd="0" presId="urn:microsoft.com/office/officeart/2005/8/layout/list1"/>
    <dgm:cxn modelId="{2EE12FD1-7215-4989-BDBF-C874E5E70DC4}" type="presParOf" srcId="{D5A1B99A-91E7-47C6-B5D9-3875B3557748}" destId="{EB4F69BF-048B-41E4-B072-A4D4FD4AD213}" srcOrd="0" destOrd="0" presId="urn:microsoft.com/office/officeart/2005/8/layout/list1"/>
    <dgm:cxn modelId="{E5FDCF60-2397-4D40-93B9-E6D5D420F269}" type="presParOf" srcId="{D5A1B99A-91E7-47C6-B5D9-3875B3557748}" destId="{FC7E738A-B30C-4960-B7FF-45883D0A7F82}" srcOrd="1" destOrd="0" presId="urn:microsoft.com/office/officeart/2005/8/layout/list1"/>
    <dgm:cxn modelId="{35DED536-7CF5-4793-B267-82FEFAECA738}" type="presParOf" srcId="{B8E385A9-DBDC-4EC3-9CA4-AD0DEE81B576}" destId="{8EA331D4-30CC-49D4-96F8-D36029A5FF95}" srcOrd="1" destOrd="0" presId="urn:microsoft.com/office/officeart/2005/8/layout/list1"/>
    <dgm:cxn modelId="{B9222E19-1A5B-449D-ACFA-6380C60E0A67}" type="presParOf" srcId="{B8E385A9-DBDC-4EC3-9CA4-AD0DEE81B576}" destId="{66E1CEF9-244E-45A9-846F-F4C1CF6F33FE}" srcOrd="2" destOrd="0" presId="urn:microsoft.com/office/officeart/2005/8/layout/list1"/>
    <dgm:cxn modelId="{40599396-3DA7-4C6A-8FE1-EBE6F3DE142C}" type="presParOf" srcId="{B8E385A9-DBDC-4EC3-9CA4-AD0DEE81B576}" destId="{92DBE36B-152F-48C2-BEE5-F62E6E6E9F79}" srcOrd="3" destOrd="0" presId="urn:microsoft.com/office/officeart/2005/8/layout/list1"/>
    <dgm:cxn modelId="{84C59C5D-8B19-4010-878B-54B5495E4510}" type="presParOf" srcId="{B8E385A9-DBDC-4EC3-9CA4-AD0DEE81B576}" destId="{0C0DA47B-7B7D-4760-B17F-2A1A82411CE2}" srcOrd="4" destOrd="0" presId="urn:microsoft.com/office/officeart/2005/8/layout/list1"/>
    <dgm:cxn modelId="{D352F851-6747-4DD5-8390-42EB6F36B5D4}" type="presParOf" srcId="{0C0DA47B-7B7D-4760-B17F-2A1A82411CE2}" destId="{43E4586C-267B-45F0-81D6-CD2A562D4528}" srcOrd="0" destOrd="0" presId="urn:microsoft.com/office/officeart/2005/8/layout/list1"/>
    <dgm:cxn modelId="{5FA693EE-64B5-41DA-814D-9597484D8B7F}" type="presParOf" srcId="{0C0DA47B-7B7D-4760-B17F-2A1A82411CE2}" destId="{9E3E6DEB-C97F-4553-BCB8-09E951BD086C}" srcOrd="1" destOrd="0" presId="urn:microsoft.com/office/officeart/2005/8/layout/list1"/>
    <dgm:cxn modelId="{0AB436C6-AA8F-4CA5-9632-B4D0A30F2F9F}" type="presParOf" srcId="{B8E385A9-DBDC-4EC3-9CA4-AD0DEE81B576}" destId="{E46EA34A-4B26-436D-9554-6B2A8B7D9B6C}" srcOrd="5" destOrd="0" presId="urn:microsoft.com/office/officeart/2005/8/layout/list1"/>
    <dgm:cxn modelId="{0D2F454C-0C69-490B-9B96-C4B0736A4817}" type="presParOf" srcId="{B8E385A9-DBDC-4EC3-9CA4-AD0DEE81B576}" destId="{F8F9895C-3382-48F8-86E0-6F4CC59D8739}"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1CEF9-244E-45A9-846F-F4C1CF6F33FE}">
      <dsp:nvSpPr>
        <dsp:cNvPr id="0" name=""/>
        <dsp:cNvSpPr/>
      </dsp:nvSpPr>
      <dsp:spPr>
        <a:xfrm>
          <a:off x="0" y="386959"/>
          <a:ext cx="7059598" cy="47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E738A-B30C-4960-B7FF-45883D0A7F82}">
      <dsp:nvSpPr>
        <dsp:cNvPr id="0" name=""/>
        <dsp:cNvSpPr/>
      </dsp:nvSpPr>
      <dsp:spPr>
        <a:xfrm>
          <a:off x="352979" y="106519"/>
          <a:ext cx="4941718"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6785" tIns="0" rIns="186785" bIns="0" numCol="1" spcCol="1270" anchor="ctr" anchorCtr="0">
          <a:noAutofit/>
        </a:bodyPr>
        <a:lstStyle/>
        <a:p>
          <a:pPr marL="0" lvl="0" indent="0" algn="l" defTabSz="844550">
            <a:lnSpc>
              <a:spcPct val="90000"/>
            </a:lnSpc>
            <a:spcBef>
              <a:spcPct val="0"/>
            </a:spcBef>
            <a:spcAft>
              <a:spcPct val="35000"/>
            </a:spcAft>
            <a:buNone/>
          </a:pPr>
          <a:r>
            <a:rPr lang="cs-CZ" sz="1900" kern="1200"/>
            <a:t>Psychosomatika a psychosomatická medicína</a:t>
          </a:r>
          <a:endParaRPr lang="en-US" sz="1900" kern="1200"/>
        </a:p>
      </dsp:txBody>
      <dsp:txXfrm>
        <a:off x="380359" y="133899"/>
        <a:ext cx="4886958" cy="506120"/>
      </dsp:txXfrm>
    </dsp:sp>
    <dsp:sp modelId="{F8F9895C-3382-48F8-86E0-6F4CC59D8739}">
      <dsp:nvSpPr>
        <dsp:cNvPr id="0" name=""/>
        <dsp:cNvSpPr/>
      </dsp:nvSpPr>
      <dsp:spPr>
        <a:xfrm>
          <a:off x="0" y="1248800"/>
          <a:ext cx="7059598" cy="20349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7903" tIns="395732" rIns="547903"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a:t>Chronický stres a imunita</a:t>
          </a:r>
          <a:endParaRPr lang="en-US" sz="1900" kern="1200"/>
        </a:p>
        <a:p>
          <a:pPr marL="171450" lvl="1" indent="-171450" algn="l" defTabSz="844550">
            <a:lnSpc>
              <a:spcPct val="90000"/>
            </a:lnSpc>
            <a:spcBef>
              <a:spcPct val="0"/>
            </a:spcBef>
            <a:spcAft>
              <a:spcPct val="15000"/>
            </a:spcAft>
            <a:buChar char="•"/>
          </a:pPr>
          <a:r>
            <a:rPr lang="cs-CZ" sz="1900" kern="1200"/>
            <a:t>Onemocnění štítné žlázy</a:t>
          </a:r>
          <a:endParaRPr lang="en-US" sz="1900" kern="1200"/>
        </a:p>
        <a:p>
          <a:pPr marL="171450" lvl="1" indent="-171450" algn="l" defTabSz="844550">
            <a:lnSpc>
              <a:spcPct val="90000"/>
            </a:lnSpc>
            <a:spcBef>
              <a:spcPct val="0"/>
            </a:spcBef>
            <a:spcAft>
              <a:spcPct val="15000"/>
            </a:spcAft>
            <a:buChar char="•"/>
          </a:pPr>
          <a:r>
            <a:rPr lang="cs-CZ" sz="1900" kern="1200"/>
            <a:t>Poporodní období</a:t>
          </a:r>
          <a:endParaRPr lang="en-US" sz="1900" kern="1200"/>
        </a:p>
        <a:p>
          <a:pPr marL="171450" lvl="1" indent="-171450" algn="l" defTabSz="844550">
            <a:lnSpc>
              <a:spcPct val="90000"/>
            </a:lnSpc>
            <a:spcBef>
              <a:spcPct val="0"/>
            </a:spcBef>
            <a:spcAft>
              <a:spcPct val="15000"/>
            </a:spcAft>
            <a:buChar char="•"/>
          </a:pPr>
          <a:r>
            <a:rPr lang="cs-CZ" sz="1900" kern="1200"/>
            <a:t>Transplantace orgánů</a:t>
          </a:r>
          <a:endParaRPr lang="en-US" sz="1900" kern="1200"/>
        </a:p>
        <a:p>
          <a:pPr marL="171450" lvl="1" indent="-171450" algn="l" defTabSz="844550">
            <a:lnSpc>
              <a:spcPct val="90000"/>
            </a:lnSpc>
            <a:spcBef>
              <a:spcPct val="0"/>
            </a:spcBef>
            <a:spcAft>
              <a:spcPct val="15000"/>
            </a:spcAft>
            <a:buChar char="•"/>
          </a:pPr>
          <a:r>
            <a:rPr lang="cs-CZ" sz="1900" kern="1200"/>
            <a:t>Záchvatovitá onemocnění</a:t>
          </a:r>
          <a:endParaRPr lang="en-US" sz="1900" kern="1200"/>
        </a:p>
      </dsp:txBody>
      <dsp:txXfrm>
        <a:off x="0" y="1248800"/>
        <a:ext cx="7059598" cy="2034900"/>
      </dsp:txXfrm>
    </dsp:sp>
    <dsp:sp modelId="{9E3E6DEB-C97F-4553-BCB8-09E951BD086C}">
      <dsp:nvSpPr>
        <dsp:cNvPr id="0" name=""/>
        <dsp:cNvSpPr/>
      </dsp:nvSpPr>
      <dsp:spPr>
        <a:xfrm>
          <a:off x="352979" y="968359"/>
          <a:ext cx="4941718"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6785" tIns="0" rIns="186785" bIns="0" numCol="1" spcCol="1270" anchor="ctr" anchorCtr="0">
          <a:noAutofit/>
        </a:bodyPr>
        <a:lstStyle/>
        <a:p>
          <a:pPr marL="0" lvl="0" indent="0" algn="l" defTabSz="844550">
            <a:lnSpc>
              <a:spcPct val="90000"/>
            </a:lnSpc>
            <a:spcBef>
              <a:spcPct val="0"/>
            </a:spcBef>
            <a:spcAft>
              <a:spcPct val="35000"/>
            </a:spcAft>
            <a:buNone/>
          </a:pPr>
          <a:r>
            <a:rPr lang="cs-CZ" sz="1900" kern="1200" dirty="0"/>
            <a:t>Vybraná témata z psychosomatiky</a:t>
          </a:r>
          <a:endParaRPr lang="en-US" sz="1900" kern="1200" dirty="0"/>
        </a:p>
      </dsp:txBody>
      <dsp:txXfrm>
        <a:off x="380359" y="995739"/>
        <a:ext cx="4886958"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3657AA7F-BE72-4467-897E-7A302F46504F}" type="datetimeFigureOut">
              <a:rPr lang="en-US" smtClean="0"/>
              <a:t>5/25/2021</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089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3657AA7F-BE72-4467-897E-7A302F46504F}" type="datetimeFigureOut">
              <a:rPr lang="en-US" smtClean="0"/>
              <a:t>5/25/2021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24498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777240" y="365125"/>
            <a:ext cx="779526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3657AA7F-BE72-4467-897E-7A302F46504F}" type="datetimeFigureOut">
              <a:rPr lang="en-US" smtClean="0"/>
              <a:t>5/25/2021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4535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3657AA7F-BE72-4467-897E-7A302F46504F}" type="datetimeFigureOut">
              <a:rPr lang="en-US" smtClean="0"/>
              <a:t>5/25/2021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6271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30293" y="1709738"/>
            <a:ext cx="10617157"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30293" y="4589463"/>
            <a:ext cx="1061715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3657AA7F-BE72-4467-897E-7A302F46504F}" type="datetimeFigureOut">
              <a:rPr lang="en-US" smtClean="0"/>
              <a:t>5/25/2021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01891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3657AA7F-BE72-4467-897E-7A302F46504F}" type="datetimeFigureOut">
              <a:rPr lang="en-US" smtClean="0"/>
              <a:t>5/25/2021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3162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3903"/>
            <a:ext cx="52203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737063"/>
            <a:ext cx="5220335"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390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737063"/>
            <a:ext cx="5183188"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3657AA7F-BE72-4467-897E-7A302F46504F}" type="datetimeFigureOut">
              <a:rPr lang="en-US" smtClean="0"/>
              <a:t>5/25/2021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06589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3657AA7F-BE72-4467-897E-7A302F46504F}" type="datetimeFigureOut">
              <a:rPr lang="en-US" smtClean="0"/>
              <a:t>5/25/2021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0478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3657AA7F-BE72-4467-897E-7A302F46504F}" type="datetimeFigureOut">
              <a:rPr lang="en-US" smtClean="0"/>
              <a:t>5/25/2021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7222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2226364"/>
            <a:ext cx="3994785" cy="36426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3657AA7F-BE72-4467-897E-7A302F46504F}" type="datetimeFigureOut">
              <a:rPr lang="en-US" smtClean="0"/>
              <a:t>5/25/2021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7309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18020" y="457200"/>
            <a:ext cx="4054006"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18020" y="2250218"/>
            <a:ext cx="4054006" cy="361876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3657AA7F-BE72-4467-897E-7A302F46504F}" type="datetimeFigureOut">
              <a:rPr lang="en-US" smtClean="0"/>
              <a:t>5/25/2021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32436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D62DB5A-5AA0-4E7E-94AB-AD20F02CA8DF}"/>
              </a:ext>
            </a:extLst>
          </p:cNvPr>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1" name="Rectangle 10">
            <a:extLst>
              <a:ext uri="{FF2B5EF4-FFF2-40B4-BE49-F238E27FC236}">
                <a16:creationId xmlns:a16="http://schemas.microsoft.com/office/drawing/2014/main" id="{0F086ECE-EF43-4B07-9DD0-59679471A067}"/>
              </a:ext>
            </a:extLst>
          </p:cNvPr>
          <p:cNvSpPr/>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2" y="365125"/>
            <a:ext cx="1063751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2" y="1825625"/>
            <a:ext cx="1063751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2" y="6488268"/>
            <a:ext cx="2743200" cy="233209"/>
          </a:xfrm>
          <a:prstGeom prst="rect">
            <a:avLst/>
          </a:prstGeom>
        </p:spPr>
        <p:txBody>
          <a:bodyPr vert="horz" lIns="91440" tIns="45720" rIns="91440" bIns="45720" rtlCol="0" anchor="ctr"/>
          <a:lstStyle>
            <a:lvl1pPr algn="l">
              <a:defRPr sz="1000">
                <a:solidFill>
                  <a:schemeClr val="tx1"/>
                </a:solidFill>
              </a:defRPr>
            </a:lvl1pPr>
          </a:lstStyle>
          <a:p>
            <a:fld id="{3657AA7F-BE72-4467-897E-7A302F46504F}" type="datetimeFigureOut">
              <a:rPr lang="en-US" smtClean="0"/>
              <a:pPr/>
              <a:t>5/25/2021</a:t>
            </a:fld>
            <a:endParaRPr lang="en-US"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solidFill>
              </a:defRPr>
            </a:lvl1pPr>
          </a:lstStyle>
          <a:p>
            <a:endParaRPr lang="en-US">
              <a:solidFill>
                <a:schemeClr val="tx1"/>
              </a:solidFill>
            </a:endParaRPr>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71560" y="6488268"/>
            <a:ext cx="2743200" cy="233209"/>
          </a:xfrm>
          <a:prstGeom prst="rect">
            <a:avLst/>
          </a:prstGeom>
        </p:spPr>
        <p:txBody>
          <a:bodyPr vert="horz" lIns="91440" tIns="45720" rIns="91440" bIns="45720" rtlCol="0" anchor="ctr"/>
          <a:lstStyle>
            <a:lvl1pPr algn="r">
              <a:defRPr sz="1000">
                <a:solidFill>
                  <a:schemeClr val="tx1"/>
                </a:solidFill>
              </a:defRPr>
            </a:lvl1p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163462182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8" r:id="rId6"/>
    <p:sldLayoutId id="2147483689" r:id="rId7"/>
    <p:sldLayoutId id="2147483690" r:id="rId8"/>
    <p:sldLayoutId id="2147483698" r:id="rId9"/>
    <p:sldLayoutId id="2147483696" r:id="rId10"/>
    <p:sldLayoutId id="2147483697" r:id="rId11"/>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sv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sychosomatika-cls.cz.webx4.d2.cz/wp-content/uploads/2019/11/Psychosomatika-info.pdf" TargetMode="External"/><Relationship Id="rId7" Type="http://schemas.openxmlformats.org/officeDocument/2006/relationships/hyperlink" Target="https://systemika.g-i.cz/record/1342/files/Kriz,%20Jurgen%20-%20Sytemova%20teorie%20a%20psychosomatika.pdf" TargetMode="External"/><Relationship Id="rId2" Type="http://schemas.openxmlformats.org/officeDocument/2006/relationships/hyperlink" Target="https://www.nzip.cz/clanek/712-psychosomatika-zakladni-informace" TargetMode="External"/><Relationship Id="rId1" Type="http://schemas.openxmlformats.org/officeDocument/2006/relationships/slideLayout" Target="../slideLayouts/slideLayout2.xml"/><Relationship Id="rId6" Type="http://schemas.openxmlformats.org/officeDocument/2006/relationships/hyperlink" Target="https://www.labtestsonline.cz/zpetna-vazba.html" TargetMode="External"/><Relationship Id="rId5" Type="http://schemas.openxmlformats.org/officeDocument/2006/relationships/hyperlink" Target="http://www.edukafarm.cz/data/soubory/casopisy/Biotherapeutics%202-2018/10%20Stres%20Kortizol.pdf" TargetMode="External"/><Relationship Id="rId4" Type="http://schemas.openxmlformats.org/officeDocument/2006/relationships/hyperlink" Target="https://psychosomatika.cz/co-je-psychosomatik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9" name="Picture 3" descr="Obsah obrázku obloha, den&#10;&#10;Popis byl vytvořen automaticky">
            <a:extLst>
              <a:ext uri="{FF2B5EF4-FFF2-40B4-BE49-F238E27FC236}">
                <a16:creationId xmlns:a16="http://schemas.microsoft.com/office/drawing/2014/main" id="{8097E70D-32FC-4ABB-A554-322693EEDDC5}"/>
              </a:ext>
            </a:extLst>
          </p:cNvPr>
          <p:cNvPicPr>
            <a:picLocks noChangeAspect="1"/>
          </p:cNvPicPr>
          <p:nvPr/>
        </p:nvPicPr>
        <p:blipFill rotWithShape="1">
          <a:blip r:embed="rId2">
            <a:alphaModFix/>
          </a:blip>
          <a:srcRect t="41078" r="1" b="2702"/>
          <a:stretch/>
        </p:blipFill>
        <p:spPr>
          <a:xfrm>
            <a:off x="20" y="10"/>
            <a:ext cx="12198286" cy="6857990"/>
          </a:xfrm>
          <a:prstGeom prst="rect">
            <a:avLst/>
          </a:prstGeom>
        </p:spPr>
      </p:pic>
      <p:sp>
        <p:nvSpPr>
          <p:cNvPr id="76" name="Rectangle 75">
            <a:extLst>
              <a:ext uri="{FF2B5EF4-FFF2-40B4-BE49-F238E27FC236}">
                <a16:creationId xmlns:a16="http://schemas.microsoft.com/office/drawing/2014/main" id="{EA095E96-319D-4055-AD99-41FEB4030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295" y="1685499"/>
            <a:ext cx="6327657" cy="36848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8" name="Rectangle 77">
            <a:extLst>
              <a:ext uri="{FF2B5EF4-FFF2-40B4-BE49-F238E27FC236}">
                <a16:creationId xmlns:a16="http://schemas.microsoft.com/office/drawing/2014/main" id="{00AFE8D3-8AEB-41F0-B0C6-88C06877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8246" y="1685499"/>
            <a:ext cx="6333755" cy="3684896"/>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Nadpis 1">
            <a:extLst>
              <a:ext uri="{FF2B5EF4-FFF2-40B4-BE49-F238E27FC236}">
                <a16:creationId xmlns:a16="http://schemas.microsoft.com/office/drawing/2014/main" id="{9996097E-EAE7-4BC6-B969-DD512E7611A3}"/>
              </a:ext>
            </a:extLst>
          </p:cNvPr>
          <p:cNvSpPr>
            <a:spLocks noGrp="1"/>
          </p:cNvSpPr>
          <p:nvPr>
            <p:ph type="ctrTitle"/>
          </p:nvPr>
        </p:nvSpPr>
        <p:spPr>
          <a:xfrm>
            <a:off x="6367849" y="2313296"/>
            <a:ext cx="5300988" cy="1826983"/>
          </a:xfrm>
        </p:spPr>
        <p:txBody>
          <a:bodyPr anchor="t">
            <a:normAutofit/>
          </a:bodyPr>
          <a:lstStyle/>
          <a:p>
            <a:pPr algn="l"/>
            <a:r>
              <a:rPr lang="cs-CZ"/>
              <a:t>Úvod do psychosomatiky</a:t>
            </a:r>
          </a:p>
        </p:txBody>
      </p:sp>
      <p:sp>
        <p:nvSpPr>
          <p:cNvPr id="3" name="Podnadpis 2">
            <a:extLst>
              <a:ext uri="{FF2B5EF4-FFF2-40B4-BE49-F238E27FC236}">
                <a16:creationId xmlns:a16="http://schemas.microsoft.com/office/drawing/2014/main" id="{4C162CD5-53D9-4574-98FA-5E0D2CA4009D}"/>
              </a:ext>
            </a:extLst>
          </p:cNvPr>
          <p:cNvSpPr>
            <a:spLocks noGrp="1"/>
          </p:cNvSpPr>
          <p:nvPr>
            <p:ph type="subTitle" idx="1"/>
          </p:nvPr>
        </p:nvSpPr>
        <p:spPr>
          <a:xfrm>
            <a:off x="6367849" y="4322327"/>
            <a:ext cx="5300981" cy="747817"/>
          </a:xfrm>
        </p:spPr>
        <p:txBody>
          <a:bodyPr anchor="t">
            <a:normAutofit/>
          </a:bodyPr>
          <a:lstStyle/>
          <a:p>
            <a:pPr algn="l"/>
            <a:r>
              <a:rPr lang="cs-CZ" sz="1700"/>
              <a:t>Základy klinické psychologie, Psychologický ústav, FF MU</a:t>
            </a:r>
          </a:p>
          <a:p>
            <a:pPr algn="l"/>
            <a:r>
              <a:rPr lang="cs-CZ" sz="1700"/>
              <a:t>Lucie Stroupková</a:t>
            </a:r>
          </a:p>
        </p:txBody>
      </p:sp>
    </p:spTree>
    <p:extLst>
      <p:ext uri="{BB962C8B-B14F-4D97-AF65-F5344CB8AC3E}">
        <p14:creationId xmlns:p14="http://schemas.microsoft.com/office/powerpoint/2010/main" val="389644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7F387D-71C9-4EB1-9BD2-AD77FA698DC7}"/>
              </a:ext>
            </a:extLst>
          </p:cNvPr>
          <p:cNvSpPr>
            <a:spLocks noGrp="1"/>
          </p:cNvSpPr>
          <p:nvPr>
            <p:ph type="title"/>
          </p:nvPr>
        </p:nvSpPr>
        <p:spPr/>
        <p:txBody>
          <a:bodyPr>
            <a:normAutofit fontScale="90000"/>
          </a:bodyPr>
          <a:lstStyle/>
          <a:p>
            <a:r>
              <a:rPr lang="cs-CZ" dirty="0"/>
              <a:t>Nejčastější projevy psychosomatických onemocnění:</a:t>
            </a:r>
          </a:p>
        </p:txBody>
      </p:sp>
      <p:sp>
        <p:nvSpPr>
          <p:cNvPr id="3" name="Zástupný obsah 2">
            <a:extLst>
              <a:ext uri="{FF2B5EF4-FFF2-40B4-BE49-F238E27FC236}">
                <a16:creationId xmlns:a16="http://schemas.microsoft.com/office/drawing/2014/main" id="{AE2AFEE7-557C-4B4A-B016-E81B39D5CF81}"/>
              </a:ext>
            </a:extLst>
          </p:cNvPr>
          <p:cNvSpPr>
            <a:spLocks noGrp="1"/>
          </p:cNvSpPr>
          <p:nvPr>
            <p:ph idx="1"/>
          </p:nvPr>
        </p:nvSpPr>
        <p:spPr>
          <a:xfrm>
            <a:off x="777241" y="2141537"/>
            <a:ext cx="10637518" cy="4351338"/>
          </a:xfrm>
        </p:spPr>
        <p:txBody>
          <a:bodyPr>
            <a:normAutofit/>
          </a:bodyPr>
          <a:lstStyle/>
          <a:p>
            <a:r>
              <a:rPr lang="cs-CZ" dirty="0" err="1"/>
              <a:t>Kardiopulmonární</a:t>
            </a:r>
            <a:r>
              <a:rPr lang="cs-CZ" dirty="0"/>
              <a:t> (bušení srdce, tlak na hrudi, dušnost, hyperventilace)</a:t>
            </a:r>
          </a:p>
          <a:p>
            <a:r>
              <a:rPr lang="cs-CZ" dirty="0" err="1"/>
              <a:t>Gastrointestinární</a:t>
            </a:r>
            <a:r>
              <a:rPr lang="cs-CZ" dirty="0"/>
              <a:t> (nevolnost, zvracení, nechutenství, bolesti břicha, trávicí potíže, pálení žáhy)</a:t>
            </a:r>
          </a:p>
          <a:p>
            <a:r>
              <a:rPr lang="cs-CZ" dirty="0" err="1"/>
              <a:t>Muskulo</a:t>
            </a:r>
            <a:r>
              <a:rPr lang="cs-CZ" dirty="0"/>
              <a:t>-skeletální (bolesti končetin, svalů, kloubů, ztuhlost, bolesti zad, brnění, pocit necitlivosti)</a:t>
            </a:r>
          </a:p>
          <a:p>
            <a:r>
              <a:rPr lang="cs-CZ" dirty="0"/>
              <a:t>Potíže s kognitivními </a:t>
            </a:r>
            <a:r>
              <a:rPr lang="cs-CZ" dirty="0" err="1"/>
              <a:t>fcemi</a:t>
            </a:r>
            <a:r>
              <a:rPr lang="cs-CZ" dirty="0"/>
              <a:t> (paměť, pozornost, plánování)</a:t>
            </a:r>
          </a:p>
          <a:p>
            <a:r>
              <a:rPr lang="cs-CZ" dirty="0"/>
              <a:t>Kožní onemocnění </a:t>
            </a:r>
          </a:p>
          <a:p>
            <a:r>
              <a:rPr lang="cs-CZ" dirty="0"/>
              <a:t>Únava, slabost</a:t>
            </a:r>
          </a:p>
          <a:p>
            <a:r>
              <a:rPr lang="cs-CZ" dirty="0"/>
              <a:t>Poruchy spánku </a:t>
            </a:r>
          </a:p>
          <a:p>
            <a:r>
              <a:rPr lang="cs-CZ" dirty="0"/>
              <a:t>Bolesti hlavy, závratě, mdloby, </a:t>
            </a:r>
            <a:r>
              <a:rPr lang="cs-CZ" dirty="0" err="1"/>
              <a:t>tinnitus</a:t>
            </a:r>
            <a:endParaRPr lang="cs-CZ" dirty="0"/>
          </a:p>
          <a:p>
            <a:r>
              <a:rPr lang="cs-CZ" dirty="0"/>
              <a:t>Sexuální poruchy</a:t>
            </a:r>
          </a:p>
        </p:txBody>
      </p:sp>
    </p:spTree>
    <p:extLst>
      <p:ext uri="{BB962C8B-B14F-4D97-AF65-F5344CB8AC3E}">
        <p14:creationId xmlns:p14="http://schemas.microsoft.com/office/powerpoint/2010/main" val="13997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65ECE8-0077-4CAD-B6DD-B236B93E32F0}"/>
              </a:ext>
            </a:extLst>
          </p:cNvPr>
          <p:cNvSpPr>
            <a:spLocks noGrp="1"/>
          </p:cNvSpPr>
          <p:nvPr>
            <p:ph type="title"/>
          </p:nvPr>
        </p:nvSpPr>
        <p:spPr>
          <a:xfrm>
            <a:off x="1041402" y="2103437"/>
            <a:ext cx="10637518" cy="1325563"/>
          </a:xfrm>
        </p:spPr>
        <p:txBody>
          <a:bodyPr/>
          <a:lstStyle/>
          <a:p>
            <a:r>
              <a:rPr lang="cs-CZ" dirty="0"/>
              <a:t>Vybraná témata z psychosomatiky</a:t>
            </a:r>
          </a:p>
        </p:txBody>
      </p:sp>
      <p:sp>
        <p:nvSpPr>
          <p:cNvPr id="3" name="Zástupný obsah 2">
            <a:extLst>
              <a:ext uri="{FF2B5EF4-FFF2-40B4-BE49-F238E27FC236}">
                <a16:creationId xmlns:a16="http://schemas.microsoft.com/office/drawing/2014/main" id="{A3C19C7C-ED70-41FC-83B9-66E83A437D5F}"/>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12932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F08EB2-625A-47E7-90BE-2976897B7957}"/>
              </a:ext>
            </a:extLst>
          </p:cNvPr>
          <p:cNvSpPr>
            <a:spLocks noGrp="1"/>
          </p:cNvSpPr>
          <p:nvPr>
            <p:ph type="title"/>
          </p:nvPr>
        </p:nvSpPr>
        <p:spPr/>
        <p:txBody>
          <a:bodyPr/>
          <a:lstStyle/>
          <a:p>
            <a:r>
              <a:rPr lang="cs-CZ" dirty="0"/>
              <a:t>Chronický stres a imunita</a:t>
            </a:r>
          </a:p>
        </p:txBody>
      </p:sp>
      <p:sp>
        <p:nvSpPr>
          <p:cNvPr id="3" name="Zástupný obsah 2">
            <a:extLst>
              <a:ext uri="{FF2B5EF4-FFF2-40B4-BE49-F238E27FC236}">
                <a16:creationId xmlns:a16="http://schemas.microsoft.com/office/drawing/2014/main" id="{50BEB741-6D4D-4436-98EA-BA22C9A540E2}"/>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428492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029" name="Rectangle 72">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Nadpis 1">
            <a:extLst>
              <a:ext uri="{FF2B5EF4-FFF2-40B4-BE49-F238E27FC236}">
                <a16:creationId xmlns:a16="http://schemas.microsoft.com/office/drawing/2014/main" id="{ED08935D-D40E-42D3-B7A1-FC20BDB4DF4B}"/>
              </a:ext>
            </a:extLst>
          </p:cNvPr>
          <p:cNvSpPr>
            <a:spLocks noGrp="1"/>
          </p:cNvSpPr>
          <p:nvPr>
            <p:ph type="title"/>
          </p:nvPr>
        </p:nvSpPr>
        <p:spPr>
          <a:xfrm>
            <a:off x="777240" y="116840"/>
            <a:ext cx="4459295" cy="1812537"/>
          </a:xfrm>
        </p:spPr>
        <p:txBody>
          <a:bodyPr anchor="b">
            <a:normAutofit/>
          </a:bodyPr>
          <a:lstStyle/>
          <a:p>
            <a:r>
              <a:rPr lang="cs-CZ" sz="4400" dirty="0"/>
              <a:t>Chronický stres a imunita</a:t>
            </a:r>
          </a:p>
        </p:txBody>
      </p:sp>
      <p:sp>
        <p:nvSpPr>
          <p:cNvPr id="3" name="Zástupný obsah 2">
            <a:extLst>
              <a:ext uri="{FF2B5EF4-FFF2-40B4-BE49-F238E27FC236}">
                <a16:creationId xmlns:a16="http://schemas.microsoft.com/office/drawing/2014/main" id="{B3CF89E0-6790-44E4-977F-C34DD0A3ACCD}"/>
              </a:ext>
            </a:extLst>
          </p:cNvPr>
          <p:cNvSpPr>
            <a:spLocks noGrp="1"/>
          </p:cNvSpPr>
          <p:nvPr>
            <p:ph idx="1"/>
          </p:nvPr>
        </p:nvSpPr>
        <p:spPr>
          <a:xfrm>
            <a:off x="777240" y="2512423"/>
            <a:ext cx="4459295" cy="3390220"/>
          </a:xfrm>
        </p:spPr>
        <p:txBody>
          <a:bodyPr anchor="t">
            <a:normAutofit fontScale="92500" lnSpcReduction="20000"/>
          </a:bodyPr>
          <a:lstStyle/>
          <a:p>
            <a:r>
              <a:rPr lang="cs-CZ" sz="1700" b="1" dirty="0"/>
              <a:t>Kortizol</a:t>
            </a:r>
          </a:p>
          <a:p>
            <a:pPr lvl="1"/>
            <a:r>
              <a:rPr lang="cs-CZ" sz="1700" dirty="0"/>
              <a:t>Nejdůležitější stresový hormon -&gt; mobilizace organismu při stresu</a:t>
            </a:r>
          </a:p>
          <a:p>
            <a:pPr lvl="1"/>
            <a:r>
              <a:rPr lang="cs-CZ" sz="1700" dirty="0"/>
              <a:t>Zásobování mozku glukózou, podpora lipolýzy (-&gt; získání energie), vliv na metabolismus minerálů, stimulace kardiovaskulárního systému, </a:t>
            </a:r>
            <a:r>
              <a:rPr lang="cs-CZ" sz="1700" u="sng" dirty="0"/>
              <a:t>tlumení imunitního systému, protizánětlivý účinek </a:t>
            </a:r>
            <a:r>
              <a:rPr lang="cs-CZ" sz="1700" dirty="0"/>
              <a:t>(stimulace tvorby protizánětlivých cytokinů, </a:t>
            </a:r>
            <a:r>
              <a:rPr lang="cs-CZ" sz="1700" b="1" dirty="0"/>
              <a:t>vazba na glukokortikoidní receptory</a:t>
            </a:r>
            <a:r>
              <a:rPr lang="cs-CZ" sz="1700" dirty="0"/>
              <a:t>)</a:t>
            </a:r>
          </a:p>
          <a:p>
            <a:pPr lvl="1"/>
            <a:endParaRPr lang="cs-CZ" sz="1700" dirty="0"/>
          </a:p>
          <a:p>
            <a:r>
              <a:rPr lang="cs-CZ" sz="1700" b="1" dirty="0"/>
              <a:t>Osa HPA </a:t>
            </a:r>
            <a:r>
              <a:rPr lang="cs-CZ" sz="1700" dirty="0"/>
              <a:t>(hypotalamus-hypofýza-nadledvinky)</a:t>
            </a:r>
          </a:p>
          <a:p>
            <a:pPr lvl="1"/>
            <a:r>
              <a:rPr lang="cs-CZ" sz="1700" dirty="0"/>
              <a:t>Stresor -&gt; stresová reakce -&gt; sekrece </a:t>
            </a:r>
            <a:r>
              <a:rPr lang="cs-CZ" sz="1700" dirty="0" err="1"/>
              <a:t>noradreanlinu</a:t>
            </a:r>
            <a:r>
              <a:rPr lang="cs-CZ" sz="1700" dirty="0"/>
              <a:t>, adrenalinu a kortizolu</a:t>
            </a:r>
          </a:p>
        </p:txBody>
      </p:sp>
      <p:sp>
        <p:nvSpPr>
          <p:cNvPr id="1030" name="Rectangle 74">
            <a:extLst>
              <a:ext uri="{FF2B5EF4-FFF2-40B4-BE49-F238E27FC236}">
                <a16:creationId xmlns:a16="http://schemas.microsoft.com/office/drawing/2014/main" id="{6988DF46-BB01-4433-86D4-321BC88CE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167" y="476600"/>
            <a:ext cx="5888959" cy="588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ypothalamic-pituitary-adrenal (HPA) axis. Experiencing an... | Download  Scientific Diagram">
            <a:extLst>
              <a:ext uri="{FF2B5EF4-FFF2-40B4-BE49-F238E27FC236}">
                <a16:creationId xmlns:a16="http://schemas.microsoft.com/office/drawing/2014/main" id="{60E90BE4-9297-410E-A387-1FCA2C4342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551"/>
          <a:stretch/>
        </p:blipFill>
        <p:spPr bwMode="auto">
          <a:xfrm>
            <a:off x="5821119" y="493987"/>
            <a:ext cx="5888959" cy="588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95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08935D-D40E-42D3-B7A1-FC20BDB4DF4B}"/>
              </a:ext>
            </a:extLst>
          </p:cNvPr>
          <p:cNvSpPr>
            <a:spLocks noGrp="1"/>
          </p:cNvSpPr>
          <p:nvPr>
            <p:ph type="title"/>
          </p:nvPr>
        </p:nvSpPr>
        <p:spPr>
          <a:xfrm>
            <a:off x="777240" y="116840"/>
            <a:ext cx="4459295" cy="1812537"/>
          </a:xfrm>
        </p:spPr>
        <p:txBody>
          <a:bodyPr anchor="b">
            <a:normAutofit/>
          </a:bodyPr>
          <a:lstStyle/>
          <a:p>
            <a:r>
              <a:rPr lang="cs-CZ" sz="4400" dirty="0"/>
              <a:t>Chronický stres a imunita</a:t>
            </a:r>
          </a:p>
        </p:txBody>
      </p:sp>
      <p:sp>
        <p:nvSpPr>
          <p:cNvPr id="3" name="Zástupný obsah 2">
            <a:extLst>
              <a:ext uri="{FF2B5EF4-FFF2-40B4-BE49-F238E27FC236}">
                <a16:creationId xmlns:a16="http://schemas.microsoft.com/office/drawing/2014/main" id="{B3CF89E0-6790-44E4-977F-C34DD0A3ACCD}"/>
              </a:ext>
            </a:extLst>
          </p:cNvPr>
          <p:cNvSpPr>
            <a:spLocks noGrp="1"/>
          </p:cNvSpPr>
          <p:nvPr>
            <p:ph idx="1"/>
          </p:nvPr>
        </p:nvSpPr>
        <p:spPr>
          <a:xfrm>
            <a:off x="664802" y="2313497"/>
            <a:ext cx="4754613" cy="3921323"/>
          </a:xfrm>
        </p:spPr>
        <p:txBody>
          <a:bodyPr anchor="t">
            <a:normAutofit fontScale="92500" lnSpcReduction="20000"/>
          </a:bodyPr>
          <a:lstStyle/>
          <a:p>
            <a:r>
              <a:rPr lang="cs-CZ" sz="1700" u="sng" dirty="0"/>
              <a:t>Prolongovaný stres, vracející se negativní myšlenky, obavy, dlouhodobá bolest</a:t>
            </a:r>
          </a:p>
          <a:p>
            <a:r>
              <a:rPr lang="cs-CZ" sz="1700" dirty="0"/>
              <a:t> -&gt; </a:t>
            </a:r>
            <a:r>
              <a:rPr lang="cs-CZ" sz="1700" b="1" dirty="0"/>
              <a:t>nadměrná produkce kortizolu, zvýšená pohotovost k maladaptivní stresové reakci</a:t>
            </a:r>
          </a:p>
          <a:p>
            <a:r>
              <a:rPr lang="cs-CZ" sz="1700" b="1" dirty="0"/>
              <a:t> </a:t>
            </a:r>
            <a:r>
              <a:rPr lang="cs-CZ" sz="1700" dirty="0"/>
              <a:t>-&gt; narušení fyziologické </a:t>
            </a:r>
            <a:r>
              <a:rPr lang="cs-CZ" sz="1700" dirty="0" err="1"/>
              <a:t>fce</a:t>
            </a:r>
            <a:r>
              <a:rPr lang="cs-CZ" sz="1700" dirty="0"/>
              <a:t> kortizolu (vyčerpání nadledvin, </a:t>
            </a:r>
            <a:r>
              <a:rPr lang="cs-CZ" sz="1700" b="1" dirty="0"/>
              <a:t>porucha </a:t>
            </a:r>
            <a:r>
              <a:rPr lang="cs-CZ" sz="1700" b="1" dirty="0" err="1"/>
              <a:t>fce</a:t>
            </a:r>
            <a:r>
              <a:rPr lang="cs-CZ" sz="1700" b="1" dirty="0"/>
              <a:t> sekrece CRH, rezistence glukokortikoidních receptorů</a:t>
            </a:r>
            <a:r>
              <a:rPr lang="cs-CZ" sz="1700" dirty="0"/>
              <a:t>, narušení systému negativní zpětné vazby)</a:t>
            </a:r>
          </a:p>
          <a:p>
            <a:r>
              <a:rPr lang="cs-CZ" sz="1700" b="1" dirty="0"/>
              <a:t>rezistence glukokortikoidních receptorů </a:t>
            </a:r>
            <a:r>
              <a:rPr lang="cs-CZ" sz="1700" dirty="0"/>
              <a:t>(GR) = blokování vazby kortizolu -&gt; tvorba zánětlivých látek -&gt; další poškození GR -&gt; výraznější kortizolová dysfunkce</a:t>
            </a:r>
          </a:p>
          <a:p>
            <a:r>
              <a:rPr lang="cs-CZ" sz="1700" b="1" dirty="0"/>
              <a:t>narušení systému negativní zpětné vazby (</a:t>
            </a:r>
            <a:r>
              <a:rPr lang="cs-CZ" sz="1700" dirty="0"/>
              <a:t>zvýšená hladina GR za normálních okolností tlumí sekreci CRH) -&gt; zvýšená hladina CRH -&gt; vyšší produkce prozánětlivého noradrenalinu</a:t>
            </a:r>
          </a:p>
          <a:p>
            <a:r>
              <a:rPr lang="cs-CZ" sz="1700" dirty="0"/>
              <a:t>-&gt; snížená produkce kortizolu a nedostatečná fyziologická reakce na kortizol</a:t>
            </a:r>
          </a:p>
          <a:p>
            <a:pPr lvl="1"/>
            <a:endParaRPr lang="cs-CZ" sz="1700" dirty="0"/>
          </a:p>
        </p:txBody>
      </p:sp>
      <p:pic>
        <p:nvPicPr>
          <p:cNvPr id="1026" name="Picture 2" descr="Hypothalamic-pituitary-adrenal (HPA) axis. Experiencing an... | Download  Scientific Diagram">
            <a:extLst>
              <a:ext uri="{FF2B5EF4-FFF2-40B4-BE49-F238E27FC236}">
                <a16:creationId xmlns:a16="http://schemas.microsoft.com/office/drawing/2014/main" id="{60E90BE4-9297-410E-A387-1FCA2C4342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551"/>
          <a:stretch/>
        </p:blipFill>
        <p:spPr bwMode="auto">
          <a:xfrm>
            <a:off x="5821119" y="493987"/>
            <a:ext cx="5888959" cy="588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51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08935D-D40E-42D3-B7A1-FC20BDB4DF4B}"/>
              </a:ext>
            </a:extLst>
          </p:cNvPr>
          <p:cNvSpPr>
            <a:spLocks noGrp="1"/>
          </p:cNvSpPr>
          <p:nvPr>
            <p:ph type="title"/>
          </p:nvPr>
        </p:nvSpPr>
        <p:spPr>
          <a:xfrm>
            <a:off x="777240" y="116840"/>
            <a:ext cx="4459295" cy="1812537"/>
          </a:xfrm>
        </p:spPr>
        <p:txBody>
          <a:bodyPr anchor="b">
            <a:normAutofit/>
          </a:bodyPr>
          <a:lstStyle/>
          <a:p>
            <a:r>
              <a:rPr lang="cs-CZ" sz="4400" dirty="0"/>
              <a:t>Chronický stres a imunita</a:t>
            </a:r>
          </a:p>
        </p:txBody>
      </p:sp>
      <p:sp>
        <p:nvSpPr>
          <p:cNvPr id="3" name="Zástupný obsah 2">
            <a:extLst>
              <a:ext uri="{FF2B5EF4-FFF2-40B4-BE49-F238E27FC236}">
                <a16:creationId xmlns:a16="http://schemas.microsoft.com/office/drawing/2014/main" id="{B3CF89E0-6790-44E4-977F-C34DD0A3ACCD}"/>
              </a:ext>
            </a:extLst>
          </p:cNvPr>
          <p:cNvSpPr>
            <a:spLocks noGrp="1"/>
          </p:cNvSpPr>
          <p:nvPr>
            <p:ph idx="1"/>
          </p:nvPr>
        </p:nvSpPr>
        <p:spPr>
          <a:xfrm>
            <a:off x="777240" y="2461623"/>
            <a:ext cx="4459295" cy="3390220"/>
          </a:xfrm>
        </p:spPr>
        <p:txBody>
          <a:bodyPr anchor="t">
            <a:normAutofit lnSpcReduction="10000"/>
          </a:bodyPr>
          <a:lstStyle/>
          <a:p>
            <a:r>
              <a:rPr lang="cs-CZ" sz="1700" u="sng" dirty="0"/>
              <a:t>Prolongovaný stres, vracející se negativní myšlenky, obavy, dlouhodobá bolest</a:t>
            </a:r>
          </a:p>
          <a:p>
            <a:r>
              <a:rPr lang="cs-CZ" sz="1700" b="1" dirty="0"/>
              <a:t>-&gt; porucha fyziologické </a:t>
            </a:r>
            <a:r>
              <a:rPr lang="cs-CZ" sz="1700" b="1" dirty="0" err="1"/>
              <a:t>fce</a:t>
            </a:r>
            <a:r>
              <a:rPr lang="cs-CZ" sz="1700" b="1" dirty="0"/>
              <a:t> kortizolu, chronický zánět</a:t>
            </a:r>
          </a:p>
          <a:p>
            <a:pPr lvl="1"/>
            <a:r>
              <a:rPr lang="cs-CZ" sz="1500" dirty="0"/>
              <a:t>únava</a:t>
            </a:r>
          </a:p>
          <a:p>
            <a:pPr lvl="1"/>
            <a:r>
              <a:rPr lang="cs-CZ" sz="1500" dirty="0"/>
              <a:t>nízká </a:t>
            </a:r>
            <a:r>
              <a:rPr lang="cs-CZ" sz="1500" dirty="0" err="1"/>
              <a:t>resilience</a:t>
            </a:r>
            <a:r>
              <a:rPr lang="cs-CZ" sz="1500" dirty="0"/>
              <a:t> vůči stresu</a:t>
            </a:r>
          </a:p>
          <a:p>
            <a:pPr lvl="1"/>
            <a:r>
              <a:rPr lang="cs-CZ" sz="1700" dirty="0"/>
              <a:t>sklon k depresivní náladě</a:t>
            </a:r>
          </a:p>
          <a:p>
            <a:pPr lvl="1"/>
            <a:r>
              <a:rPr lang="cs-CZ" sz="1700" dirty="0"/>
              <a:t>degenerativní změna tkání, osteoporóza, revmatoidní artritida, chronický únavový syndrom, chronická bolest zad, depresivní poruchy, kognitivní poruchy, autoimunitní onemocnění, depresivní porucha, zvyšování rizika onkologických onemocnění, pomalejší hojení ran</a:t>
            </a:r>
          </a:p>
        </p:txBody>
      </p:sp>
      <p:pic>
        <p:nvPicPr>
          <p:cNvPr id="1026" name="Picture 2" descr="Hypothalamic-pituitary-adrenal (HPA) axis. Experiencing an... | Download  Scientific Diagram">
            <a:extLst>
              <a:ext uri="{FF2B5EF4-FFF2-40B4-BE49-F238E27FC236}">
                <a16:creationId xmlns:a16="http://schemas.microsoft.com/office/drawing/2014/main" id="{60E90BE4-9297-410E-A387-1FCA2C4342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551"/>
          <a:stretch/>
        </p:blipFill>
        <p:spPr bwMode="auto">
          <a:xfrm>
            <a:off x="5821119" y="493987"/>
            <a:ext cx="5888959" cy="588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09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C77FAD-B80F-4B37-A89C-81B6A114120F}"/>
              </a:ext>
            </a:extLst>
          </p:cNvPr>
          <p:cNvSpPr>
            <a:spLocks noGrp="1"/>
          </p:cNvSpPr>
          <p:nvPr>
            <p:ph type="title"/>
          </p:nvPr>
        </p:nvSpPr>
        <p:spPr/>
        <p:txBody>
          <a:bodyPr/>
          <a:lstStyle/>
          <a:p>
            <a:r>
              <a:rPr lang="cs-CZ"/>
              <a:t>Dotazníky stresu</a:t>
            </a:r>
            <a:endParaRPr lang="cs-CZ" dirty="0"/>
          </a:p>
        </p:txBody>
      </p:sp>
      <p:sp>
        <p:nvSpPr>
          <p:cNvPr id="3" name="Zástupný obsah 2">
            <a:extLst>
              <a:ext uri="{FF2B5EF4-FFF2-40B4-BE49-F238E27FC236}">
                <a16:creationId xmlns:a16="http://schemas.microsoft.com/office/drawing/2014/main" id="{8E82899C-45DA-493F-9425-E25F7F4FF91D}"/>
              </a:ext>
            </a:extLst>
          </p:cNvPr>
          <p:cNvSpPr>
            <a:spLocks noGrp="1"/>
          </p:cNvSpPr>
          <p:nvPr>
            <p:ph idx="1"/>
          </p:nvPr>
        </p:nvSpPr>
        <p:spPr>
          <a:xfrm>
            <a:off x="777242" y="1825625"/>
            <a:ext cx="5735318" cy="4351338"/>
          </a:xfrm>
        </p:spPr>
        <p:txBody>
          <a:bodyPr>
            <a:normAutofit lnSpcReduction="10000"/>
          </a:bodyPr>
          <a:lstStyle/>
          <a:p>
            <a:r>
              <a:rPr lang="cs-CZ" dirty="0"/>
              <a:t>Stress profile</a:t>
            </a:r>
          </a:p>
          <a:p>
            <a:pPr lvl="1"/>
            <a:r>
              <a:rPr lang="cs-CZ" dirty="0"/>
              <a:t>K. M. </a:t>
            </a:r>
            <a:r>
              <a:rPr lang="cs-CZ" dirty="0" err="1"/>
              <a:t>Nowack</a:t>
            </a:r>
            <a:endParaRPr lang="cs-CZ" dirty="0"/>
          </a:p>
          <a:p>
            <a:pPr lvl="1"/>
            <a:r>
              <a:rPr lang="cs-CZ" dirty="0" err="1"/>
              <a:t>Sebeposuzovací</a:t>
            </a:r>
            <a:r>
              <a:rPr lang="cs-CZ" dirty="0"/>
              <a:t> dotazník</a:t>
            </a:r>
          </a:p>
          <a:p>
            <a:pPr lvl="1"/>
            <a:r>
              <a:rPr lang="cs-CZ" dirty="0"/>
              <a:t>15 oblastí stresu a zdravotních rizik (protektivní a ohrožující faktory)</a:t>
            </a:r>
          </a:p>
          <a:p>
            <a:pPr lvl="1"/>
            <a:r>
              <a:rPr lang="cs-CZ" dirty="0"/>
              <a:t>Informace o specifickém životním stylu, zdravotním chování a stresorech, které ovlivňují jedince</a:t>
            </a:r>
          </a:p>
          <a:p>
            <a:pPr lvl="1"/>
            <a:endParaRPr lang="cs-CZ" dirty="0"/>
          </a:p>
          <a:p>
            <a:r>
              <a:rPr lang="cs-CZ" dirty="0" err="1"/>
              <a:t>The</a:t>
            </a:r>
            <a:r>
              <a:rPr lang="cs-CZ" dirty="0"/>
              <a:t> stress </a:t>
            </a:r>
            <a:r>
              <a:rPr lang="cs-CZ" dirty="0" err="1"/>
              <a:t>scale</a:t>
            </a:r>
            <a:endParaRPr lang="cs-CZ" dirty="0"/>
          </a:p>
          <a:p>
            <a:pPr lvl="1"/>
            <a:r>
              <a:rPr lang="cs-CZ" dirty="0"/>
              <a:t>Holmes a </a:t>
            </a:r>
            <a:r>
              <a:rPr lang="cs-CZ" dirty="0" err="1"/>
              <a:t>Rahe</a:t>
            </a:r>
            <a:endParaRPr lang="cs-CZ" dirty="0"/>
          </a:p>
          <a:p>
            <a:pPr lvl="1"/>
            <a:r>
              <a:rPr lang="cs-CZ" dirty="0"/>
              <a:t>Inventář životních událostí s různou mírou vlivu</a:t>
            </a:r>
          </a:p>
          <a:p>
            <a:endParaRPr lang="cs-CZ" dirty="0"/>
          </a:p>
          <a:p>
            <a:r>
              <a:rPr lang="cs-CZ" dirty="0"/>
              <a:t>https://www.mindtools.com/pages/article/newTCS_82.htm</a:t>
            </a:r>
          </a:p>
        </p:txBody>
      </p:sp>
      <p:pic>
        <p:nvPicPr>
          <p:cNvPr id="5" name="Obrázek 4">
            <a:extLst>
              <a:ext uri="{FF2B5EF4-FFF2-40B4-BE49-F238E27FC236}">
                <a16:creationId xmlns:a16="http://schemas.microsoft.com/office/drawing/2014/main" id="{1D921EE9-A8EB-443E-8B55-D4759805FF78}"/>
              </a:ext>
            </a:extLst>
          </p:cNvPr>
          <p:cNvPicPr>
            <a:picLocks noChangeAspect="1"/>
          </p:cNvPicPr>
          <p:nvPr/>
        </p:nvPicPr>
        <p:blipFill>
          <a:blip r:embed="rId2"/>
          <a:stretch>
            <a:fillRect/>
          </a:stretch>
        </p:blipFill>
        <p:spPr>
          <a:xfrm>
            <a:off x="6926828" y="421383"/>
            <a:ext cx="4954478" cy="2835486"/>
          </a:xfrm>
          <a:prstGeom prst="rect">
            <a:avLst/>
          </a:prstGeom>
        </p:spPr>
      </p:pic>
      <p:pic>
        <p:nvPicPr>
          <p:cNvPr id="7" name="Obrázek 6">
            <a:extLst>
              <a:ext uri="{FF2B5EF4-FFF2-40B4-BE49-F238E27FC236}">
                <a16:creationId xmlns:a16="http://schemas.microsoft.com/office/drawing/2014/main" id="{83B2002D-D6B5-4061-864F-A342AE931889}"/>
              </a:ext>
            </a:extLst>
          </p:cNvPr>
          <p:cNvPicPr>
            <a:picLocks noChangeAspect="1"/>
          </p:cNvPicPr>
          <p:nvPr/>
        </p:nvPicPr>
        <p:blipFill>
          <a:blip r:embed="rId3"/>
          <a:stretch>
            <a:fillRect/>
          </a:stretch>
        </p:blipFill>
        <p:spPr>
          <a:xfrm>
            <a:off x="6926828" y="3601131"/>
            <a:ext cx="4954478" cy="2891744"/>
          </a:xfrm>
          <a:prstGeom prst="rect">
            <a:avLst/>
          </a:prstGeom>
        </p:spPr>
      </p:pic>
    </p:spTree>
    <p:extLst>
      <p:ext uri="{BB962C8B-B14F-4D97-AF65-F5344CB8AC3E}">
        <p14:creationId xmlns:p14="http://schemas.microsoft.com/office/powerpoint/2010/main" val="1372437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75" name="Rectangle 74">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Nadpis 1">
            <a:extLst>
              <a:ext uri="{FF2B5EF4-FFF2-40B4-BE49-F238E27FC236}">
                <a16:creationId xmlns:a16="http://schemas.microsoft.com/office/drawing/2014/main" id="{9FBCA4AA-6BD3-4457-A2F0-3026F2BFDA6B}"/>
              </a:ext>
            </a:extLst>
          </p:cNvPr>
          <p:cNvSpPr>
            <a:spLocks noGrp="1"/>
          </p:cNvSpPr>
          <p:nvPr>
            <p:ph type="title"/>
          </p:nvPr>
        </p:nvSpPr>
        <p:spPr>
          <a:xfrm>
            <a:off x="309407" y="523510"/>
            <a:ext cx="5394959" cy="750817"/>
          </a:xfrm>
        </p:spPr>
        <p:txBody>
          <a:bodyPr anchor="b">
            <a:normAutofit/>
          </a:bodyPr>
          <a:lstStyle/>
          <a:p>
            <a:r>
              <a:rPr lang="cs-CZ" sz="4000" dirty="0"/>
              <a:t>Onemocnění štítné žlázy</a:t>
            </a:r>
          </a:p>
        </p:txBody>
      </p:sp>
      <p:sp>
        <p:nvSpPr>
          <p:cNvPr id="3" name="Zástupný obsah 2">
            <a:extLst>
              <a:ext uri="{FF2B5EF4-FFF2-40B4-BE49-F238E27FC236}">
                <a16:creationId xmlns:a16="http://schemas.microsoft.com/office/drawing/2014/main" id="{9FD12915-E187-4C32-B51D-E428B134E05B}"/>
              </a:ext>
            </a:extLst>
          </p:cNvPr>
          <p:cNvSpPr>
            <a:spLocks noGrp="1"/>
          </p:cNvSpPr>
          <p:nvPr>
            <p:ph idx="1"/>
          </p:nvPr>
        </p:nvSpPr>
        <p:spPr>
          <a:xfrm>
            <a:off x="309408" y="1361440"/>
            <a:ext cx="4927128" cy="4815523"/>
          </a:xfrm>
        </p:spPr>
        <p:txBody>
          <a:bodyPr anchor="t">
            <a:normAutofit/>
          </a:bodyPr>
          <a:lstStyle/>
          <a:p>
            <a:r>
              <a:rPr lang="cs-CZ" sz="1400" dirty="0"/>
              <a:t>Etiologie: </a:t>
            </a:r>
          </a:p>
          <a:p>
            <a:pPr lvl="1"/>
            <a:r>
              <a:rPr lang="cs-CZ" sz="1400" dirty="0"/>
              <a:t>Změny hladin TSH, T3 a T4, oslabená odpověď TSH na TRH, vliv na metabolismus serotoninu, nejasný mechanismus působení, ale zřejmá korelace</a:t>
            </a:r>
          </a:p>
          <a:p>
            <a:endParaRPr lang="cs-CZ" sz="1400" dirty="0"/>
          </a:p>
          <a:p>
            <a:r>
              <a:rPr lang="cs-CZ" sz="1400" dirty="0"/>
              <a:t>Hypofunkce štítné žlázy</a:t>
            </a:r>
          </a:p>
          <a:p>
            <a:pPr lvl="1"/>
            <a:r>
              <a:rPr lang="cs-CZ" sz="1400" dirty="0"/>
              <a:t>Deprese, oslabení kognitivních </a:t>
            </a:r>
            <a:r>
              <a:rPr lang="cs-CZ" sz="1400" dirty="0" err="1"/>
              <a:t>fcí</a:t>
            </a:r>
            <a:r>
              <a:rPr lang="cs-CZ" sz="1400" dirty="0"/>
              <a:t>, mánie, halucinace</a:t>
            </a:r>
          </a:p>
          <a:p>
            <a:endParaRPr lang="cs-CZ" sz="1400" dirty="0"/>
          </a:p>
          <a:p>
            <a:r>
              <a:rPr lang="cs-CZ" sz="1400" dirty="0"/>
              <a:t>Hyperfunkce štítné žlázy</a:t>
            </a:r>
          </a:p>
          <a:p>
            <a:pPr lvl="1"/>
            <a:r>
              <a:rPr lang="cs-CZ" sz="1400" dirty="0"/>
              <a:t>Úzkost, deprese, psychotická onemocnění, oslabení kognitivních funkcí, somnolence, demence</a:t>
            </a:r>
          </a:p>
          <a:p>
            <a:pPr marL="0" indent="0">
              <a:buNone/>
            </a:pPr>
            <a:endParaRPr lang="cs-CZ" sz="1400" dirty="0"/>
          </a:p>
          <a:p>
            <a:r>
              <a:rPr lang="cs-CZ" sz="1400" dirty="0"/>
              <a:t>Léčba:</a:t>
            </a:r>
          </a:p>
          <a:p>
            <a:pPr lvl="1"/>
            <a:r>
              <a:rPr lang="cs-CZ" sz="1400" dirty="0"/>
              <a:t>Psychoterapie + vhodná medikace</a:t>
            </a:r>
          </a:p>
          <a:p>
            <a:pPr lvl="1"/>
            <a:r>
              <a:rPr lang="cs-CZ" sz="1400" dirty="0"/>
              <a:t>Onemocnění podporující účinek antidepresiv x Možnost rezistence vůči antidepresivům -&gt; potřeba doplnění hormonů štítné žlázy</a:t>
            </a:r>
          </a:p>
        </p:txBody>
      </p:sp>
      <p:sp>
        <p:nvSpPr>
          <p:cNvPr id="77" name="Rectangle 76">
            <a:extLst>
              <a:ext uri="{FF2B5EF4-FFF2-40B4-BE49-F238E27FC236}">
                <a16:creationId xmlns:a16="http://schemas.microsoft.com/office/drawing/2014/main" id="{6988DF46-BB01-4433-86D4-321BC88CE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167" y="476600"/>
            <a:ext cx="5888959" cy="588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Včasná kontrola štítné žlázy může zachránit život • Styl / inStory.cz">
            <a:extLst>
              <a:ext uri="{FF2B5EF4-FFF2-40B4-BE49-F238E27FC236}">
                <a16:creationId xmlns:a16="http://schemas.microsoft.com/office/drawing/2014/main" id="{F0EBDCCD-9EDE-46F3-ABC3-BA2D177203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86" r="36613" b="-2"/>
          <a:stretch/>
        </p:blipFill>
        <p:spPr bwMode="auto">
          <a:xfrm>
            <a:off x="6918293" y="1520110"/>
            <a:ext cx="3817779" cy="381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983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73" name="Rectangle 72">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Nadpis 1">
            <a:extLst>
              <a:ext uri="{FF2B5EF4-FFF2-40B4-BE49-F238E27FC236}">
                <a16:creationId xmlns:a16="http://schemas.microsoft.com/office/drawing/2014/main" id="{A60EAE80-3AD4-493E-86B7-3950C610D280}"/>
              </a:ext>
            </a:extLst>
          </p:cNvPr>
          <p:cNvSpPr>
            <a:spLocks noGrp="1"/>
          </p:cNvSpPr>
          <p:nvPr>
            <p:ph type="title"/>
          </p:nvPr>
        </p:nvSpPr>
        <p:spPr>
          <a:xfrm>
            <a:off x="777239" y="540954"/>
            <a:ext cx="4459295" cy="852417"/>
          </a:xfrm>
        </p:spPr>
        <p:txBody>
          <a:bodyPr anchor="b">
            <a:normAutofit/>
          </a:bodyPr>
          <a:lstStyle/>
          <a:p>
            <a:r>
              <a:rPr lang="cs-CZ" sz="4400" dirty="0"/>
              <a:t>Poporodní období</a:t>
            </a:r>
          </a:p>
        </p:txBody>
      </p:sp>
      <p:sp>
        <p:nvSpPr>
          <p:cNvPr id="3" name="Zástupný obsah 2">
            <a:extLst>
              <a:ext uri="{FF2B5EF4-FFF2-40B4-BE49-F238E27FC236}">
                <a16:creationId xmlns:a16="http://schemas.microsoft.com/office/drawing/2014/main" id="{1A089729-7F3F-4B38-ABCD-C4C7058C5D37}"/>
              </a:ext>
            </a:extLst>
          </p:cNvPr>
          <p:cNvSpPr>
            <a:spLocks noGrp="1"/>
          </p:cNvSpPr>
          <p:nvPr>
            <p:ph idx="1"/>
          </p:nvPr>
        </p:nvSpPr>
        <p:spPr>
          <a:xfrm>
            <a:off x="709398" y="1485064"/>
            <a:ext cx="4777002" cy="4923436"/>
          </a:xfrm>
        </p:spPr>
        <p:txBody>
          <a:bodyPr anchor="t">
            <a:normAutofit/>
          </a:bodyPr>
          <a:lstStyle/>
          <a:p>
            <a:r>
              <a:rPr lang="cs-CZ" sz="1100" dirty="0"/>
              <a:t>Etiologie: biologické vlivy (pohlavní a stresové hormony, hormony štítné žlázy, vyčerpání z těhotenství a porodu) a psychosociální vlivy (změna životní role, nízká míra sociální opory, domácí násilí, izolace)</a:t>
            </a:r>
          </a:p>
          <a:p>
            <a:endParaRPr lang="cs-CZ" sz="1100" dirty="0"/>
          </a:p>
          <a:p>
            <a:r>
              <a:rPr lang="cs-CZ" sz="1100" dirty="0"/>
              <a:t>Poporodní blues</a:t>
            </a:r>
          </a:p>
          <a:p>
            <a:pPr lvl="1"/>
            <a:r>
              <a:rPr lang="cs-CZ" sz="1100" dirty="0"/>
              <a:t>Úzkost týkající se novorozence a rodičovství, plačtivost, emoční labilita</a:t>
            </a:r>
          </a:p>
          <a:p>
            <a:pPr lvl="1"/>
            <a:r>
              <a:rPr lang="cs-CZ" sz="1100" dirty="0"/>
              <a:t>Počátek do 10 dní po porodu, trvání 1-2 týdny</a:t>
            </a:r>
          </a:p>
          <a:p>
            <a:pPr lvl="1"/>
            <a:r>
              <a:rPr lang="cs-CZ" sz="1100" dirty="0"/>
              <a:t>Proměnlivý charakter (lepší a horší dny)</a:t>
            </a:r>
          </a:p>
          <a:p>
            <a:r>
              <a:rPr lang="cs-CZ" sz="1100" dirty="0"/>
              <a:t>Poporodní deprese</a:t>
            </a:r>
          </a:p>
          <a:p>
            <a:pPr lvl="1"/>
            <a:r>
              <a:rPr lang="cs-CZ" sz="1100" dirty="0"/>
              <a:t>Pokleslá nálada, vysoká úzkost, pocity beznaděje, sebevražedné myšlenky, zahlcenost emocemi</a:t>
            </a:r>
          </a:p>
          <a:p>
            <a:pPr lvl="1"/>
            <a:r>
              <a:rPr lang="cs-CZ" sz="1100" dirty="0"/>
              <a:t>Počátek do 4 týdnů po porodu, může trvat měsíce</a:t>
            </a:r>
          </a:p>
          <a:p>
            <a:pPr lvl="1"/>
            <a:r>
              <a:rPr lang="cs-CZ" sz="1100" dirty="0"/>
              <a:t>Stabilnější průběh – pokleslá nálada po celou dobu</a:t>
            </a:r>
          </a:p>
          <a:p>
            <a:pPr lvl="1"/>
            <a:r>
              <a:rPr lang="cs-CZ" sz="1100" dirty="0"/>
              <a:t>Riziko </a:t>
            </a:r>
            <a:r>
              <a:rPr lang="cs-CZ" sz="1100" dirty="0" err="1"/>
              <a:t>suicida</a:t>
            </a:r>
            <a:r>
              <a:rPr lang="cs-CZ" sz="1100" dirty="0"/>
              <a:t>, zanedbávání péče o novorozence, narušení mateřské vazby</a:t>
            </a:r>
          </a:p>
          <a:p>
            <a:pPr lvl="1"/>
            <a:r>
              <a:rPr lang="cs-CZ" sz="1100" dirty="0"/>
              <a:t>17 % žen (19 000 žen za rok 2017)</a:t>
            </a:r>
          </a:p>
          <a:p>
            <a:r>
              <a:rPr lang="cs-CZ" sz="1100" dirty="0"/>
              <a:t>Poporodní psychóza</a:t>
            </a:r>
          </a:p>
          <a:p>
            <a:pPr lvl="1"/>
            <a:r>
              <a:rPr lang="cs-CZ" sz="1100" dirty="0"/>
              <a:t>Tenze, labilní, pokleslá nebo </a:t>
            </a:r>
            <a:r>
              <a:rPr lang="cs-CZ" sz="1100" dirty="0" err="1"/>
              <a:t>elavovaná</a:t>
            </a:r>
            <a:r>
              <a:rPr lang="cs-CZ" sz="1100" dirty="0"/>
              <a:t> nálada, bludy, halucinace</a:t>
            </a:r>
          </a:p>
          <a:p>
            <a:pPr lvl="1"/>
            <a:r>
              <a:rPr lang="cs-CZ" sz="1100" dirty="0"/>
              <a:t>Akutní začátek 2-3 týdny po porodu</a:t>
            </a:r>
          </a:p>
          <a:p>
            <a:pPr lvl="1"/>
            <a:r>
              <a:rPr lang="cs-CZ" sz="1100" dirty="0"/>
              <a:t>Hrozba ublížení vlastní osobě nebo novorozenci -&gt; hospitalizace</a:t>
            </a:r>
          </a:p>
        </p:txBody>
      </p:sp>
      <p:sp>
        <p:nvSpPr>
          <p:cNvPr id="75" name="Rectangle 74">
            <a:extLst>
              <a:ext uri="{FF2B5EF4-FFF2-40B4-BE49-F238E27FC236}">
                <a16:creationId xmlns:a16="http://schemas.microsoft.com/office/drawing/2014/main" id="{6988DF46-BB01-4433-86D4-321BC88CE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167" y="476600"/>
            <a:ext cx="5888959" cy="588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oporodní deprese | Blog Mimulo">
            <a:extLst>
              <a:ext uri="{FF2B5EF4-FFF2-40B4-BE49-F238E27FC236}">
                <a16:creationId xmlns:a16="http://schemas.microsoft.com/office/drawing/2014/main" id="{E43A2F46-08A7-49E3-9371-6D7801C9B5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25" r="725"/>
          <a:stretch/>
        </p:blipFill>
        <p:spPr bwMode="auto">
          <a:xfrm>
            <a:off x="6706706" y="1253527"/>
            <a:ext cx="4350946" cy="435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485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76" name="Rectangle 75">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Nadpis 1">
            <a:extLst>
              <a:ext uri="{FF2B5EF4-FFF2-40B4-BE49-F238E27FC236}">
                <a16:creationId xmlns:a16="http://schemas.microsoft.com/office/drawing/2014/main" id="{EE188A10-D223-4434-A259-C58F7A26B384}"/>
              </a:ext>
            </a:extLst>
          </p:cNvPr>
          <p:cNvSpPr>
            <a:spLocks noGrp="1"/>
          </p:cNvSpPr>
          <p:nvPr>
            <p:ph type="title"/>
          </p:nvPr>
        </p:nvSpPr>
        <p:spPr>
          <a:xfrm>
            <a:off x="268767" y="476600"/>
            <a:ext cx="5476240" cy="781297"/>
          </a:xfrm>
        </p:spPr>
        <p:txBody>
          <a:bodyPr anchor="b">
            <a:normAutofit/>
          </a:bodyPr>
          <a:lstStyle/>
          <a:p>
            <a:r>
              <a:rPr lang="cs-CZ" sz="4400" dirty="0"/>
              <a:t>Transplantace orgánů</a:t>
            </a:r>
          </a:p>
        </p:txBody>
      </p:sp>
      <p:sp>
        <p:nvSpPr>
          <p:cNvPr id="3" name="Zástupný obsah 2">
            <a:extLst>
              <a:ext uri="{FF2B5EF4-FFF2-40B4-BE49-F238E27FC236}">
                <a16:creationId xmlns:a16="http://schemas.microsoft.com/office/drawing/2014/main" id="{0718F0C3-8D66-409C-BE02-81ED73964915}"/>
              </a:ext>
            </a:extLst>
          </p:cNvPr>
          <p:cNvSpPr>
            <a:spLocks noGrp="1"/>
          </p:cNvSpPr>
          <p:nvPr>
            <p:ph idx="1"/>
          </p:nvPr>
        </p:nvSpPr>
        <p:spPr>
          <a:xfrm>
            <a:off x="478874" y="1257897"/>
            <a:ext cx="4757661" cy="5106116"/>
          </a:xfrm>
        </p:spPr>
        <p:txBody>
          <a:bodyPr anchor="t">
            <a:normAutofit fontScale="92500" lnSpcReduction="10000"/>
          </a:bodyPr>
          <a:lstStyle/>
          <a:p>
            <a:pPr marL="0" indent="0">
              <a:buNone/>
            </a:pPr>
            <a:endParaRPr lang="cs-CZ" sz="800" dirty="0"/>
          </a:p>
          <a:p>
            <a:r>
              <a:rPr lang="cs-CZ" sz="1600" dirty="0"/>
              <a:t>-&gt; evaluace psychického stavu před a po transplantaci</a:t>
            </a:r>
          </a:p>
          <a:p>
            <a:r>
              <a:rPr lang="cs-CZ" sz="1600" dirty="0"/>
              <a:t>Špatný psychický stav (psychiatrické onemocnění) před transplantací může ovlivnit přijetí orgánu tělem</a:t>
            </a:r>
          </a:p>
          <a:p>
            <a:pPr lvl="1"/>
            <a:r>
              <a:rPr lang="cs-CZ" sz="1600" dirty="0"/>
              <a:t>Deprese (20 % pacientů), úzkostné poruchy (33 % pacientů) </a:t>
            </a:r>
          </a:p>
          <a:p>
            <a:pPr lvl="1"/>
            <a:r>
              <a:rPr lang="cs-CZ" sz="1600" dirty="0"/>
              <a:t>-&gt; psychoterapie, medikace opatrně (interakce s léky při transplantaci)</a:t>
            </a:r>
          </a:p>
          <a:p>
            <a:r>
              <a:rPr lang="cs-CZ" sz="1600" dirty="0"/>
              <a:t>Stresory spojené s transplantací</a:t>
            </a:r>
          </a:p>
          <a:p>
            <a:pPr lvl="1"/>
            <a:r>
              <a:rPr lang="cs-CZ" sz="1600" dirty="0"/>
              <a:t>Transplantace samotná</a:t>
            </a:r>
          </a:p>
          <a:p>
            <a:pPr lvl="1"/>
            <a:r>
              <a:rPr lang="cs-CZ" sz="1600" dirty="0"/>
              <a:t>Dlouhé čekací lhůty – nejistota</a:t>
            </a:r>
          </a:p>
          <a:p>
            <a:pPr lvl="1"/>
            <a:r>
              <a:rPr lang="cs-CZ" sz="1600" dirty="0"/>
              <a:t>Možnost úmrtí, nepřijetí orgánu</a:t>
            </a:r>
          </a:p>
          <a:p>
            <a:pPr lvl="1"/>
            <a:r>
              <a:rPr lang="cs-CZ" sz="1600" dirty="0"/>
              <a:t>Ztráta zaměstnání</a:t>
            </a:r>
          </a:p>
          <a:p>
            <a:pPr lvl="1"/>
            <a:r>
              <a:rPr lang="cs-CZ" sz="1600" dirty="0"/>
              <a:t>Potíže ve vztazích, změny rodinných rolí, ztráta sociální identity (např. otec od rodiny, pečovatel)</a:t>
            </a:r>
          </a:p>
          <a:p>
            <a:r>
              <a:rPr lang="cs-CZ" sz="1600" dirty="0"/>
              <a:t>Faktory po transplantaci ovlivňující rehabilitaci a přijetí orgánů:</a:t>
            </a:r>
          </a:p>
          <a:p>
            <a:pPr lvl="1"/>
            <a:r>
              <a:rPr lang="cs-CZ" sz="1600" dirty="0"/>
              <a:t>zvýšený stres</a:t>
            </a:r>
          </a:p>
          <a:p>
            <a:pPr lvl="1"/>
            <a:r>
              <a:rPr lang="cs-CZ" sz="1600" dirty="0" err="1"/>
              <a:t>kompliance</a:t>
            </a:r>
            <a:r>
              <a:rPr lang="cs-CZ" sz="1600" dirty="0"/>
              <a:t> s režimem po transplantaci</a:t>
            </a:r>
          </a:p>
          <a:p>
            <a:pPr lvl="1"/>
            <a:r>
              <a:rPr lang="cs-CZ" sz="1600" dirty="0"/>
              <a:t>rizikové chování (alkohol)</a:t>
            </a:r>
          </a:p>
          <a:p>
            <a:pPr lvl="1"/>
            <a:r>
              <a:rPr lang="cs-CZ" sz="1600" dirty="0"/>
              <a:t>Sociální opora</a:t>
            </a:r>
          </a:p>
          <a:p>
            <a:pPr lvl="1"/>
            <a:endParaRPr lang="cs-CZ" sz="800" dirty="0"/>
          </a:p>
          <a:p>
            <a:pPr lvl="1"/>
            <a:endParaRPr lang="cs-CZ" sz="800" dirty="0"/>
          </a:p>
          <a:p>
            <a:endParaRPr lang="cs-CZ" sz="800" dirty="0"/>
          </a:p>
          <a:p>
            <a:endParaRPr lang="cs-CZ" sz="800" dirty="0"/>
          </a:p>
        </p:txBody>
      </p:sp>
      <p:sp>
        <p:nvSpPr>
          <p:cNvPr id="78" name="Rectangle 77">
            <a:extLst>
              <a:ext uri="{FF2B5EF4-FFF2-40B4-BE49-F238E27FC236}">
                <a16:creationId xmlns:a16="http://schemas.microsoft.com/office/drawing/2014/main" id="{6988DF46-BB01-4433-86D4-321BC88CE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167" y="476600"/>
            <a:ext cx="5888959" cy="588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Everything you need to know about organ transplants">
            <a:extLst>
              <a:ext uri="{FF2B5EF4-FFF2-40B4-BE49-F238E27FC236}">
                <a16:creationId xmlns:a16="http://schemas.microsoft.com/office/drawing/2014/main" id="{DB94FB5E-CBC8-4CE8-B77C-7F3B44E936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23" r="13527"/>
          <a:stretch/>
        </p:blipFill>
        <p:spPr bwMode="auto">
          <a:xfrm>
            <a:off x="6704933" y="1365287"/>
            <a:ext cx="4127426" cy="412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0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8" name="Rectangle 17">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Nadpis 1">
            <a:extLst>
              <a:ext uri="{FF2B5EF4-FFF2-40B4-BE49-F238E27FC236}">
                <a16:creationId xmlns:a16="http://schemas.microsoft.com/office/drawing/2014/main" id="{0126016D-89A3-4F06-A7A1-52B1CB18627D}"/>
              </a:ext>
            </a:extLst>
          </p:cNvPr>
          <p:cNvSpPr>
            <a:spLocks noGrp="1"/>
          </p:cNvSpPr>
          <p:nvPr>
            <p:ph type="title"/>
          </p:nvPr>
        </p:nvSpPr>
        <p:spPr>
          <a:xfrm>
            <a:off x="777240" y="777240"/>
            <a:ext cx="7059598" cy="1867769"/>
          </a:xfrm>
        </p:spPr>
        <p:txBody>
          <a:bodyPr anchor="b">
            <a:normAutofit/>
          </a:bodyPr>
          <a:lstStyle/>
          <a:p>
            <a:r>
              <a:rPr lang="cs-CZ" sz="4400"/>
              <a:t>Osnova</a:t>
            </a:r>
          </a:p>
        </p:txBody>
      </p:sp>
      <p:sp>
        <p:nvSpPr>
          <p:cNvPr id="20" name="Rectangle 19">
            <a:extLst>
              <a:ext uri="{FF2B5EF4-FFF2-40B4-BE49-F238E27FC236}">
                <a16:creationId xmlns:a16="http://schemas.microsoft.com/office/drawing/2014/main" id="{9F3CB34B-2F8F-4442-91D1-923678282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0" y="0"/>
            <a:ext cx="3429000" cy="3429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2AFC398-9263-43B8-98C4-6D97765B8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200" y="3427200"/>
            <a:ext cx="3430800" cy="34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FBEAA65-6795-4110-9B63-CC2BEE665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7754" y="3427200"/>
            <a:ext cx="3429000" cy="3429000"/>
          </a:xfrm>
          <a:prstGeom prst="rect">
            <a:avLst/>
          </a:prstGeom>
        </p:spPr>
      </p:pic>
      <p:graphicFrame>
        <p:nvGraphicFramePr>
          <p:cNvPr id="10" name="Zástupný obsah 2">
            <a:extLst>
              <a:ext uri="{FF2B5EF4-FFF2-40B4-BE49-F238E27FC236}">
                <a16:creationId xmlns:a16="http://schemas.microsoft.com/office/drawing/2014/main" id="{032E0FE8-B1E7-4C3A-A38D-AFF1EBB0CB82}"/>
              </a:ext>
            </a:extLst>
          </p:cNvPr>
          <p:cNvGraphicFramePr>
            <a:graphicFrameLocks noGrp="1"/>
          </p:cNvGraphicFramePr>
          <p:nvPr>
            <p:ph idx="1"/>
            <p:extLst>
              <p:ext uri="{D42A27DB-BD31-4B8C-83A1-F6EECF244321}">
                <p14:modId xmlns:p14="http://schemas.microsoft.com/office/powerpoint/2010/main" val="85406750"/>
              </p:ext>
            </p:extLst>
          </p:nvPr>
        </p:nvGraphicFramePr>
        <p:xfrm>
          <a:off x="777240" y="2786743"/>
          <a:ext cx="7059598" cy="3390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7103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73" name="Rectangle 72">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Nadpis 1">
            <a:extLst>
              <a:ext uri="{FF2B5EF4-FFF2-40B4-BE49-F238E27FC236}">
                <a16:creationId xmlns:a16="http://schemas.microsoft.com/office/drawing/2014/main" id="{F32B7796-4110-4183-A6E0-E5A638E26809}"/>
              </a:ext>
            </a:extLst>
          </p:cNvPr>
          <p:cNvSpPr>
            <a:spLocks noGrp="1"/>
          </p:cNvSpPr>
          <p:nvPr>
            <p:ph type="title"/>
          </p:nvPr>
        </p:nvSpPr>
        <p:spPr>
          <a:xfrm>
            <a:off x="777239" y="187960"/>
            <a:ext cx="4459295" cy="1812537"/>
          </a:xfrm>
        </p:spPr>
        <p:txBody>
          <a:bodyPr anchor="b">
            <a:normAutofit/>
          </a:bodyPr>
          <a:lstStyle/>
          <a:p>
            <a:r>
              <a:rPr lang="cs-CZ" sz="4400" dirty="0"/>
              <a:t>Záchvatovitá onemocnění</a:t>
            </a:r>
          </a:p>
        </p:txBody>
      </p:sp>
      <p:sp>
        <p:nvSpPr>
          <p:cNvPr id="3" name="Zástupný obsah 2">
            <a:extLst>
              <a:ext uri="{FF2B5EF4-FFF2-40B4-BE49-F238E27FC236}">
                <a16:creationId xmlns:a16="http://schemas.microsoft.com/office/drawing/2014/main" id="{8378FA43-61CA-4FD9-B7E6-B7BCB8306943}"/>
              </a:ext>
            </a:extLst>
          </p:cNvPr>
          <p:cNvSpPr>
            <a:spLocks noGrp="1"/>
          </p:cNvSpPr>
          <p:nvPr>
            <p:ph idx="1"/>
          </p:nvPr>
        </p:nvSpPr>
        <p:spPr>
          <a:xfrm>
            <a:off x="777239" y="2583543"/>
            <a:ext cx="4459295" cy="3390220"/>
          </a:xfrm>
        </p:spPr>
        <p:txBody>
          <a:bodyPr anchor="t">
            <a:normAutofit/>
          </a:bodyPr>
          <a:lstStyle/>
          <a:p>
            <a:r>
              <a:rPr lang="cs-CZ" dirty="0"/>
              <a:t>Psychologické aspekty:</a:t>
            </a:r>
          </a:p>
          <a:p>
            <a:pPr lvl="1"/>
            <a:r>
              <a:rPr lang="cs-CZ" sz="2000" dirty="0" err="1"/>
              <a:t>Dif</a:t>
            </a:r>
            <a:r>
              <a:rPr lang="cs-CZ" sz="2000" dirty="0"/>
              <a:t>. dg. – panické ataky, tiky, psychogenní projevy</a:t>
            </a:r>
          </a:p>
          <a:p>
            <a:pPr lvl="1"/>
            <a:r>
              <a:rPr lang="cs-CZ" sz="2000" dirty="0"/>
              <a:t>Zvládání onemocnění pacientem, rodinou</a:t>
            </a:r>
          </a:p>
          <a:p>
            <a:pPr lvl="1"/>
            <a:r>
              <a:rPr lang="cs-CZ" sz="2000" dirty="0"/>
              <a:t>Vliv antiepileptik na psychiku (kognitivní </a:t>
            </a:r>
            <a:r>
              <a:rPr lang="cs-CZ" sz="2000" dirty="0" err="1"/>
              <a:t>fce</a:t>
            </a:r>
            <a:r>
              <a:rPr lang="cs-CZ" sz="2000" dirty="0"/>
              <a:t>, hyperaktivita, agresivita, únava, školní výkon)</a:t>
            </a:r>
          </a:p>
          <a:p>
            <a:pPr lvl="1"/>
            <a:r>
              <a:rPr lang="cs-CZ" sz="2000" dirty="0"/>
              <a:t>Vliv onemocnění na psychiku (sekundární úzkosti, deprese, kognitivní potíže)</a:t>
            </a:r>
          </a:p>
          <a:p>
            <a:pPr lvl="1"/>
            <a:endParaRPr lang="cs-CZ" sz="2000" dirty="0"/>
          </a:p>
          <a:p>
            <a:pPr lvl="1"/>
            <a:endParaRPr lang="cs-CZ" sz="2000" dirty="0"/>
          </a:p>
        </p:txBody>
      </p:sp>
      <p:sp>
        <p:nvSpPr>
          <p:cNvPr id="75" name="Rectangle 74">
            <a:extLst>
              <a:ext uri="{FF2B5EF4-FFF2-40B4-BE49-F238E27FC236}">
                <a16:creationId xmlns:a16="http://schemas.microsoft.com/office/drawing/2014/main" id="{6988DF46-BB01-4433-86D4-321BC88CE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167" y="476600"/>
            <a:ext cx="5888959" cy="588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Jaké jsou příznaky a léčba epilepsie? - Zdraví.Euro.cz">
            <a:extLst>
              <a:ext uri="{FF2B5EF4-FFF2-40B4-BE49-F238E27FC236}">
                <a16:creationId xmlns:a16="http://schemas.microsoft.com/office/drawing/2014/main" id="{0365B44A-379C-44F4-93DD-02A11DD33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501" b="2"/>
          <a:stretch/>
        </p:blipFill>
        <p:spPr bwMode="auto">
          <a:xfrm>
            <a:off x="6725253" y="1385607"/>
            <a:ext cx="4086786" cy="408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181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00BFA1-E03C-4C7A-9F09-9226EA1CF55B}"/>
              </a:ext>
            </a:extLst>
          </p:cNvPr>
          <p:cNvSpPr>
            <a:spLocks noGrp="1"/>
          </p:cNvSpPr>
          <p:nvPr>
            <p:ph type="title"/>
          </p:nvPr>
        </p:nvSpPr>
        <p:spPr/>
        <p:txBody>
          <a:bodyPr/>
          <a:lstStyle/>
          <a:p>
            <a:r>
              <a:rPr lang="cs-CZ" dirty="0"/>
              <a:t>Zdroje</a:t>
            </a:r>
          </a:p>
        </p:txBody>
      </p:sp>
      <p:sp>
        <p:nvSpPr>
          <p:cNvPr id="3" name="Zástupný obsah 2">
            <a:extLst>
              <a:ext uri="{FF2B5EF4-FFF2-40B4-BE49-F238E27FC236}">
                <a16:creationId xmlns:a16="http://schemas.microsoft.com/office/drawing/2014/main" id="{4306E14E-3AC1-4523-8718-DCE644EC6D99}"/>
              </a:ext>
            </a:extLst>
          </p:cNvPr>
          <p:cNvSpPr>
            <a:spLocks noGrp="1"/>
          </p:cNvSpPr>
          <p:nvPr>
            <p:ph idx="1"/>
          </p:nvPr>
        </p:nvSpPr>
        <p:spPr/>
        <p:txBody>
          <a:bodyPr>
            <a:normAutofit fontScale="92500" lnSpcReduction="10000"/>
          </a:bodyPr>
          <a:lstStyle/>
          <a:p>
            <a:r>
              <a:rPr lang="cs-CZ" dirty="0">
                <a:hlinkClick r:id="rId2"/>
              </a:rPr>
              <a:t>https://www.nzip.cz/clanek/712-psychosomatika-zakladni-informace</a:t>
            </a:r>
            <a:endParaRPr lang="cs-CZ" dirty="0"/>
          </a:p>
          <a:p>
            <a:r>
              <a:rPr lang="cs-CZ" dirty="0">
                <a:hlinkClick r:id="rId3"/>
              </a:rPr>
              <a:t>http://psychosomatika-cls.cz.webx4.d2.cz/wp-content/uploads/2019/11/Psychosomatika-info.pdf</a:t>
            </a:r>
            <a:endParaRPr lang="cs-CZ" dirty="0"/>
          </a:p>
          <a:p>
            <a:r>
              <a:rPr lang="cs-CZ" dirty="0">
                <a:hlinkClick r:id="rId4"/>
              </a:rPr>
              <a:t>https://psychosomatika.cz/co-je-psychosomatika/</a:t>
            </a:r>
            <a:endParaRPr lang="cs-CZ" dirty="0"/>
          </a:p>
          <a:p>
            <a:r>
              <a:rPr lang="en-US" dirty="0"/>
              <a:t>JOHANN CHRISTIAN AUGUST HEINROTH: PSYCHOSOMATIC MEDICINE EIGHTY YEARS BEFORE FREUD</a:t>
            </a:r>
            <a:endParaRPr lang="cs-CZ" dirty="0"/>
          </a:p>
          <a:p>
            <a:r>
              <a:rPr lang="cs-CZ" dirty="0">
                <a:hlinkClick r:id="rId5"/>
              </a:rPr>
              <a:t>http://www.edukafarm.cz/data/soubory/casopisy/Biotherapeutics%202-2018/10%20Stres%20Kortizol.pdf</a:t>
            </a:r>
            <a:endParaRPr lang="cs-CZ" dirty="0"/>
          </a:p>
          <a:p>
            <a:r>
              <a:rPr lang="cs-CZ" dirty="0">
                <a:hlinkClick r:id="rId6"/>
              </a:rPr>
              <a:t>https://www.labtestsonline.cz/zpetna-vazba.html</a:t>
            </a:r>
            <a:endParaRPr lang="cs-CZ" dirty="0"/>
          </a:p>
          <a:p>
            <a:r>
              <a:rPr lang="pl-PL" dirty="0"/>
              <a:t>Diagnostika a moderní trendy v terapii poporodní deprese</a:t>
            </a:r>
          </a:p>
          <a:p>
            <a:r>
              <a:rPr lang="cs-CZ" dirty="0">
                <a:hlinkClick r:id="rId7"/>
              </a:rPr>
              <a:t>https://systemika.g-i.cz/record/1342/files/Kriz,%20Jurgen%20-%20Sytemova%20teorie%20a%20psychosomatika.pdf</a:t>
            </a:r>
            <a:endParaRPr lang="cs-CZ" dirty="0"/>
          </a:p>
          <a:p>
            <a:r>
              <a:rPr lang="cs-CZ" dirty="0"/>
              <a:t>Kniha </a:t>
            </a:r>
            <a:r>
              <a:rPr lang="cs-CZ" dirty="0" err="1"/>
              <a:t>Psychosomatics</a:t>
            </a:r>
            <a:endParaRPr lang="cs-CZ" dirty="0"/>
          </a:p>
          <a:p>
            <a:r>
              <a:rPr lang="cs-CZ" dirty="0"/>
              <a:t>http://hogrefe.cz/stress_profile</a:t>
            </a:r>
          </a:p>
        </p:txBody>
      </p:sp>
    </p:spTree>
    <p:extLst>
      <p:ext uri="{BB962C8B-B14F-4D97-AF65-F5344CB8AC3E}">
        <p14:creationId xmlns:p14="http://schemas.microsoft.com/office/powerpoint/2010/main" val="378777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64024A-C64D-455E-A8DF-F3CE4FA6DF98}"/>
              </a:ext>
            </a:extLst>
          </p:cNvPr>
          <p:cNvSpPr>
            <a:spLocks noGrp="1"/>
          </p:cNvSpPr>
          <p:nvPr>
            <p:ph type="title"/>
          </p:nvPr>
        </p:nvSpPr>
        <p:spPr>
          <a:xfrm>
            <a:off x="777240" y="2337117"/>
            <a:ext cx="10637518" cy="1325563"/>
          </a:xfrm>
        </p:spPr>
        <p:txBody>
          <a:bodyPr>
            <a:normAutofit fontScale="90000"/>
          </a:bodyPr>
          <a:lstStyle/>
          <a:p>
            <a:pPr algn="ctr"/>
            <a:r>
              <a:rPr lang="cs-CZ" dirty="0"/>
              <a:t>Psychosomatika a psychosomatická medicína</a:t>
            </a:r>
          </a:p>
        </p:txBody>
      </p:sp>
      <p:sp>
        <p:nvSpPr>
          <p:cNvPr id="3" name="Zástupný obsah 2">
            <a:extLst>
              <a:ext uri="{FF2B5EF4-FFF2-40B4-BE49-F238E27FC236}">
                <a16:creationId xmlns:a16="http://schemas.microsoft.com/office/drawing/2014/main" id="{FD3B1F03-7B04-446E-B71E-9B6CD1C785BE}"/>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403221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73" name="Rectangle 72">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Nadpis 1">
            <a:extLst>
              <a:ext uri="{FF2B5EF4-FFF2-40B4-BE49-F238E27FC236}">
                <a16:creationId xmlns:a16="http://schemas.microsoft.com/office/drawing/2014/main" id="{F71F294B-F53C-4DBB-B841-9B01C85D530B}"/>
              </a:ext>
            </a:extLst>
          </p:cNvPr>
          <p:cNvSpPr>
            <a:spLocks noGrp="1"/>
          </p:cNvSpPr>
          <p:nvPr>
            <p:ph type="title"/>
          </p:nvPr>
        </p:nvSpPr>
        <p:spPr>
          <a:xfrm>
            <a:off x="777240" y="476600"/>
            <a:ext cx="4459295" cy="1193800"/>
          </a:xfrm>
        </p:spPr>
        <p:txBody>
          <a:bodyPr anchor="b">
            <a:normAutofit/>
          </a:bodyPr>
          <a:lstStyle/>
          <a:p>
            <a:r>
              <a:rPr lang="cs-CZ" sz="4400" dirty="0"/>
              <a:t>Psychosomatika</a:t>
            </a:r>
          </a:p>
        </p:txBody>
      </p:sp>
      <p:sp>
        <p:nvSpPr>
          <p:cNvPr id="3" name="Zástupný obsah 2">
            <a:extLst>
              <a:ext uri="{FF2B5EF4-FFF2-40B4-BE49-F238E27FC236}">
                <a16:creationId xmlns:a16="http://schemas.microsoft.com/office/drawing/2014/main" id="{DF3C7122-8F72-4D44-9B59-BE35FF42E667}"/>
              </a:ext>
            </a:extLst>
          </p:cNvPr>
          <p:cNvSpPr>
            <a:spLocks noGrp="1"/>
          </p:cNvSpPr>
          <p:nvPr>
            <p:ph idx="1"/>
          </p:nvPr>
        </p:nvSpPr>
        <p:spPr>
          <a:xfrm>
            <a:off x="478874" y="2227942"/>
            <a:ext cx="4757661" cy="3624217"/>
          </a:xfrm>
        </p:spPr>
        <p:txBody>
          <a:bodyPr anchor="t">
            <a:normAutofit/>
          </a:bodyPr>
          <a:lstStyle/>
          <a:p>
            <a:r>
              <a:rPr lang="cs-CZ" sz="1600" dirty="0"/>
              <a:t>Vědecký směr a praktický přístup k pacientovi</a:t>
            </a:r>
          </a:p>
          <a:p>
            <a:r>
              <a:rPr lang="cs-CZ" sz="1600" dirty="0"/>
              <a:t>Vzájemné působení těla a psychiky (tělo &lt;-&gt; psychika)</a:t>
            </a:r>
          </a:p>
          <a:p>
            <a:endParaRPr lang="cs-CZ" sz="1600" dirty="0"/>
          </a:p>
          <a:p>
            <a:r>
              <a:rPr lang="cs-CZ" sz="1600" dirty="0"/>
              <a:t>Psychosomatická onemocnění x </a:t>
            </a:r>
            <a:r>
              <a:rPr lang="cs-CZ" sz="1600" dirty="0" err="1"/>
              <a:t>somatopsychická</a:t>
            </a:r>
            <a:r>
              <a:rPr lang="cs-CZ" sz="1600" dirty="0"/>
              <a:t> onemocnění x psychosomatika ve vztahu s psychickým a somatickým onemocněním</a:t>
            </a:r>
          </a:p>
          <a:p>
            <a:endParaRPr lang="cs-CZ" sz="1600" dirty="0"/>
          </a:p>
          <a:p>
            <a:r>
              <a:rPr lang="cs-CZ" sz="1600" dirty="0"/>
              <a:t>Somatizace = Stav, kdy má člověk tělesné příznaky, pro které nelze najít žádnou organickou příčinu </a:t>
            </a:r>
          </a:p>
          <a:p>
            <a:endParaRPr lang="cs-CZ" sz="1600" dirty="0"/>
          </a:p>
          <a:p>
            <a:endParaRPr lang="cs-CZ" sz="1600" dirty="0"/>
          </a:p>
          <a:p>
            <a:endParaRPr lang="cs-CZ" sz="1600" dirty="0"/>
          </a:p>
        </p:txBody>
      </p:sp>
      <p:sp>
        <p:nvSpPr>
          <p:cNvPr id="75" name="Rectangle 74">
            <a:extLst>
              <a:ext uri="{FF2B5EF4-FFF2-40B4-BE49-F238E27FC236}">
                <a16:creationId xmlns:a16="http://schemas.microsoft.com/office/drawing/2014/main" id="{6988DF46-BB01-4433-86D4-321BC88CE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167" y="476600"/>
            <a:ext cx="5888959" cy="588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ísto do nemocnice k obvodnímu doktorovi. Praktičtí lékaři budou moci od  příštího roku dělat nové výkony | Zlín">
            <a:extLst>
              <a:ext uri="{FF2B5EF4-FFF2-40B4-BE49-F238E27FC236}">
                <a16:creationId xmlns:a16="http://schemas.microsoft.com/office/drawing/2014/main" id="{F67B976F-2E29-4734-B852-D3B31981BD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50" r="-1" b="-1"/>
          <a:stretch/>
        </p:blipFill>
        <p:spPr bwMode="auto">
          <a:xfrm>
            <a:off x="5821119" y="493987"/>
            <a:ext cx="5888959" cy="588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1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73" name="Rectangle 72">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Nadpis 1">
            <a:extLst>
              <a:ext uri="{FF2B5EF4-FFF2-40B4-BE49-F238E27FC236}">
                <a16:creationId xmlns:a16="http://schemas.microsoft.com/office/drawing/2014/main" id="{31829A2A-2066-4586-8D3F-B5520013D82D}"/>
              </a:ext>
            </a:extLst>
          </p:cNvPr>
          <p:cNvSpPr>
            <a:spLocks noGrp="1"/>
          </p:cNvSpPr>
          <p:nvPr>
            <p:ph type="title"/>
          </p:nvPr>
        </p:nvSpPr>
        <p:spPr>
          <a:xfrm>
            <a:off x="777240" y="367932"/>
            <a:ext cx="7452360" cy="1425809"/>
          </a:xfrm>
        </p:spPr>
        <p:txBody>
          <a:bodyPr anchor="b">
            <a:normAutofit/>
          </a:bodyPr>
          <a:lstStyle/>
          <a:p>
            <a:br>
              <a:rPr lang="cs-CZ" sz="4400" dirty="0"/>
            </a:br>
            <a:r>
              <a:rPr lang="cs-CZ" sz="4400" dirty="0"/>
              <a:t>Bio-psycho-sociální model</a:t>
            </a:r>
          </a:p>
        </p:txBody>
      </p:sp>
      <p:sp>
        <p:nvSpPr>
          <p:cNvPr id="3" name="Zástupný obsah 2">
            <a:extLst>
              <a:ext uri="{FF2B5EF4-FFF2-40B4-BE49-F238E27FC236}">
                <a16:creationId xmlns:a16="http://schemas.microsoft.com/office/drawing/2014/main" id="{FDCE3979-0B94-4450-9705-C7C745CD6136}"/>
              </a:ext>
            </a:extLst>
          </p:cNvPr>
          <p:cNvSpPr>
            <a:spLocks noGrp="1"/>
          </p:cNvSpPr>
          <p:nvPr>
            <p:ph idx="1"/>
          </p:nvPr>
        </p:nvSpPr>
        <p:spPr>
          <a:xfrm>
            <a:off x="777240" y="2400663"/>
            <a:ext cx="7059598" cy="3390220"/>
          </a:xfrm>
        </p:spPr>
        <p:txBody>
          <a:bodyPr anchor="t">
            <a:normAutofit fontScale="92500" lnSpcReduction="10000"/>
          </a:bodyPr>
          <a:lstStyle/>
          <a:p>
            <a:r>
              <a:rPr lang="cs-CZ" dirty="0"/>
              <a:t>Základ psychosomatického přístupu v současné medicíně</a:t>
            </a:r>
          </a:p>
          <a:p>
            <a:r>
              <a:rPr lang="cs-CZ" dirty="0" err="1"/>
              <a:t>Thure</a:t>
            </a:r>
            <a:r>
              <a:rPr lang="cs-CZ" dirty="0"/>
              <a:t> von </a:t>
            </a:r>
            <a:r>
              <a:rPr lang="cs-CZ" dirty="0" err="1"/>
              <a:t>Uexküll</a:t>
            </a:r>
            <a:r>
              <a:rPr lang="cs-CZ" dirty="0"/>
              <a:t> (20. stol)</a:t>
            </a:r>
          </a:p>
          <a:p>
            <a:r>
              <a:rPr lang="cs-CZ" dirty="0"/>
              <a:t>Faktory ovlivňující vznik a rozvoj symptomatiky každého onemocnění:</a:t>
            </a:r>
          </a:p>
          <a:p>
            <a:pPr lvl="1"/>
            <a:r>
              <a:rPr lang="cs-CZ" sz="2000" b="1" dirty="0"/>
              <a:t>biologické</a:t>
            </a:r>
            <a:r>
              <a:rPr lang="cs-CZ" sz="2000" dirty="0"/>
              <a:t> </a:t>
            </a:r>
          </a:p>
          <a:p>
            <a:pPr lvl="2"/>
            <a:r>
              <a:rPr lang="cs-CZ" sz="1800" dirty="0"/>
              <a:t>genetické, organické, tělesné, vnější</a:t>
            </a:r>
          </a:p>
          <a:p>
            <a:pPr lvl="1"/>
            <a:r>
              <a:rPr lang="cs-CZ" sz="2000" b="1" dirty="0"/>
              <a:t>psychické </a:t>
            </a:r>
            <a:endParaRPr lang="cs-CZ" sz="2000" dirty="0"/>
          </a:p>
          <a:p>
            <a:pPr lvl="2"/>
            <a:r>
              <a:rPr lang="cs-CZ" sz="1800" dirty="0"/>
              <a:t>míra stresu, osobnost, temperament, </a:t>
            </a:r>
            <a:r>
              <a:rPr lang="cs-CZ" sz="1800" dirty="0" err="1"/>
              <a:t>copingové</a:t>
            </a:r>
            <a:r>
              <a:rPr lang="cs-CZ" sz="1800" dirty="0"/>
              <a:t> strategie, </a:t>
            </a:r>
            <a:r>
              <a:rPr lang="cs-CZ" sz="1800" dirty="0" err="1"/>
              <a:t>resilience</a:t>
            </a:r>
            <a:r>
              <a:rPr lang="cs-CZ" sz="1800" dirty="0"/>
              <a:t>, spiritualita, sociální vztahy…</a:t>
            </a:r>
          </a:p>
          <a:p>
            <a:pPr lvl="1"/>
            <a:r>
              <a:rPr lang="cs-CZ" sz="2000" b="1" dirty="0"/>
              <a:t>sociální </a:t>
            </a:r>
            <a:endParaRPr lang="cs-CZ" sz="2000" dirty="0"/>
          </a:p>
          <a:p>
            <a:pPr lvl="2"/>
            <a:r>
              <a:rPr lang="cs-CZ" sz="1800" dirty="0"/>
              <a:t>povolání, životní podmínky, socioekonomický status, </a:t>
            </a:r>
            <a:r>
              <a:rPr lang="cs-CZ" sz="1800" dirty="0" err="1"/>
              <a:t>socioemoční</a:t>
            </a:r>
            <a:r>
              <a:rPr lang="cs-CZ" sz="1800" dirty="0"/>
              <a:t> opora,  dostupnost informací…</a:t>
            </a:r>
          </a:p>
        </p:txBody>
      </p:sp>
      <p:sp>
        <p:nvSpPr>
          <p:cNvPr id="75" name="Rectangle 74">
            <a:extLst>
              <a:ext uri="{FF2B5EF4-FFF2-40B4-BE49-F238E27FC236}">
                <a16:creationId xmlns:a16="http://schemas.microsoft.com/office/drawing/2014/main" id="{9F3CB34B-2F8F-4442-91D1-923678282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0" y="0"/>
            <a:ext cx="3429000" cy="3429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ure von Uexküll | AIM">
            <a:extLst>
              <a:ext uri="{FF2B5EF4-FFF2-40B4-BE49-F238E27FC236}">
                <a16:creationId xmlns:a16="http://schemas.microsoft.com/office/drawing/2014/main" id="{3823003B-E053-4690-B179-4C136D4695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999" r="3" b="9003"/>
          <a:stretch/>
        </p:blipFill>
        <p:spPr bwMode="auto">
          <a:xfrm>
            <a:off x="9101941" y="367932"/>
            <a:ext cx="2749318" cy="2749318"/>
          </a:xfrm>
          <a:custGeom>
            <a:avLst/>
            <a:gdLst/>
            <a:ahLst/>
            <a:cxnLst/>
            <a:rect l="l" t="t" r="r" b="b"/>
            <a:pathLst>
              <a:path w="3375124" h="3375124">
                <a:moveTo>
                  <a:pt x="1687562" y="0"/>
                </a:moveTo>
                <a:cubicBezTo>
                  <a:pt x="2619577" y="0"/>
                  <a:pt x="3375124" y="755547"/>
                  <a:pt x="3375124" y="1687562"/>
                </a:cubicBezTo>
                <a:cubicBezTo>
                  <a:pt x="3375124" y="2619577"/>
                  <a:pt x="2619577" y="3375124"/>
                  <a:pt x="1687562" y="3375124"/>
                </a:cubicBezTo>
                <a:cubicBezTo>
                  <a:pt x="755547" y="3375124"/>
                  <a:pt x="0" y="2619577"/>
                  <a:pt x="0" y="1687562"/>
                </a:cubicBezTo>
                <a:cubicBezTo>
                  <a:pt x="0" y="755547"/>
                  <a:pt x="755547" y="0"/>
                  <a:pt x="1687562" y="0"/>
                </a:cubicBezTo>
                <a:close/>
              </a:path>
            </a:pathLst>
          </a:cu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2AFC398-9263-43B8-98C4-6D97765B8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200" y="3427200"/>
            <a:ext cx="3430800" cy="34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78">
            <a:extLst>
              <a:ext uri="{FF2B5EF4-FFF2-40B4-BE49-F238E27FC236}">
                <a16:creationId xmlns:a16="http://schemas.microsoft.com/office/drawing/2014/main" id="{CFBEAA65-6795-4110-9B63-CC2BEE665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7754" y="3427200"/>
            <a:ext cx="3429000" cy="3429000"/>
          </a:xfrm>
          <a:prstGeom prst="rect">
            <a:avLst/>
          </a:prstGeom>
        </p:spPr>
      </p:pic>
    </p:spTree>
    <p:extLst>
      <p:ext uri="{BB962C8B-B14F-4D97-AF65-F5344CB8AC3E}">
        <p14:creationId xmlns:p14="http://schemas.microsoft.com/office/powerpoint/2010/main" val="66152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5291A0-1082-4725-8170-83B434B0EEBF}"/>
              </a:ext>
            </a:extLst>
          </p:cNvPr>
          <p:cNvSpPr>
            <a:spLocks noGrp="1"/>
          </p:cNvSpPr>
          <p:nvPr>
            <p:ph type="title"/>
          </p:nvPr>
        </p:nvSpPr>
        <p:spPr/>
        <p:txBody>
          <a:bodyPr>
            <a:normAutofit fontScale="90000"/>
          </a:bodyPr>
          <a:lstStyle/>
          <a:p>
            <a:r>
              <a:rPr lang="cs-CZ" dirty="0"/>
              <a:t>Teorie vzniku psychosomatických onemocnění</a:t>
            </a:r>
          </a:p>
        </p:txBody>
      </p:sp>
      <p:sp>
        <p:nvSpPr>
          <p:cNvPr id="3" name="Zástupný obsah 2">
            <a:extLst>
              <a:ext uri="{FF2B5EF4-FFF2-40B4-BE49-F238E27FC236}">
                <a16:creationId xmlns:a16="http://schemas.microsoft.com/office/drawing/2014/main" id="{96DA7922-8ED7-418B-B6FC-E38F6355A128}"/>
              </a:ext>
            </a:extLst>
          </p:cNvPr>
          <p:cNvSpPr>
            <a:spLocks noGrp="1"/>
          </p:cNvSpPr>
          <p:nvPr>
            <p:ph idx="1"/>
          </p:nvPr>
        </p:nvSpPr>
        <p:spPr>
          <a:xfrm>
            <a:off x="777241" y="2292985"/>
            <a:ext cx="10637518" cy="4351338"/>
          </a:xfrm>
        </p:spPr>
        <p:txBody>
          <a:bodyPr>
            <a:normAutofit/>
          </a:bodyPr>
          <a:lstStyle/>
          <a:p>
            <a:r>
              <a:rPr lang="cs-CZ" dirty="0"/>
              <a:t>Johann Christian August </a:t>
            </a:r>
            <a:r>
              <a:rPr lang="cs-CZ" dirty="0" err="1"/>
              <a:t>Heinroth</a:t>
            </a:r>
            <a:endParaRPr lang="cs-CZ" dirty="0"/>
          </a:p>
          <a:p>
            <a:pPr lvl="1"/>
            <a:r>
              <a:rPr lang="cs-CZ" dirty="0"/>
              <a:t>Německý lékař</a:t>
            </a:r>
          </a:p>
          <a:p>
            <a:pPr lvl="1"/>
            <a:r>
              <a:rPr lang="cs-CZ" dirty="0"/>
              <a:t>Jako první použil slovo „psychosomatika“ (1818)</a:t>
            </a:r>
          </a:p>
          <a:p>
            <a:pPr lvl="1"/>
            <a:r>
              <a:rPr lang="cs-CZ" dirty="0"/>
              <a:t>Tělo a duše jsou neoddělitelná jednota</a:t>
            </a:r>
          </a:p>
          <a:p>
            <a:endParaRPr lang="cs-CZ" dirty="0"/>
          </a:p>
          <a:p>
            <a:r>
              <a:rPr lang="cs-CZ" dirty="0"/>
              <a:t>Psychoanalytický pohled</a:t>
            </a:r>
          </a:p>
          <a:p>
            <a:pPr lvl="1"/>
            <a:r>
              <a:rPr lang="cs-CZ" dirty="0"/>
              <a:t>Konverzní teorie - vznik onemocnění je obranným mechanismem v situaci vnitřního nevědomého konfliktu, nemožnosti prožít vnitřní touhu</a:t>
            </a:r>
          </a:p>
          <a:p>
            <a:pPr lvl="1"/>
            <a:r>
              <a:rPr lang="cs-CZ" dirty="0"/>
              <a:t>Somatizace = obranný mechanismus</a:t>
            </a:r>
          </a:p>
          <a:p>
            <a:pPr lvl="1"/>
            <a:r>
              <a:rPr lang="cs-CZ" dirty="0"/>
              <a:t>Freud – konkrétní psychologické příčiny způsobují konkrétní choroby</a:t>
            </a:r>
          </a:p>
          <a:p>
            <a:endParaRPr lang="cs-CZ" dirty="0"/>
          </a:p>
          <a:p>
            <a:pPr lvl="1"/>
            <a:endParaRPr lang="cs-CZ" dirty="0"/>
          </a:p>
        </p:txBody>
      </p:sp>
    </p:spTree>
    <p:extLst>
      <p:ext uri="{BB962C8B-B14F-4D97-AF65-F5344CB8AC3E}">
        <p14:creationId xmlns:p14="http://schemas.microsoft.com/office/powerpoint/2010/main" val="1062127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644C43-7986-45D8-86C0-7735C1AAB771}"/>
              </a:ext>
            </a:extLst>
          </p:cNvPr>
          <p:cNvSpPr>
            <a:spLocks noGrp="1"/>
          </p:cNvSpPr>
          <p:nvPr>
            <p:ph type="title"/>
          </p:nvPr>
        </p:nvSpPr>
        <p:spPr>
          <a:xfrm>
            <a:off x="5608322" y="270351"/>
            <a:ext cx="5613398" cy="1325563"/>
          </a:xfrm>
        </p:spPr>
        <p:txBody>
          <a:bodyPr/>
          <a:lstStyle/>
          <a:p>
            <a:r>
              <a:rPr lang="cs-CZ" dirty="0"/>
              <a:t>J. C. A. </a:t>
            </a:r>
            <a:r>
              <a:rPr lang="cs-CZ" dirty="0" err="1"/>
              <a:t>Heinroth</a:t>
            </a:r>
            <a:endParaRPr lang="cs-CZ" dirty="0"/>
          </a:p>
        </p:txBody>
      </p:sp>
      <p:sp>
        <p:nvSpPr>
          <p:cNvPr id="3" name="Zástupný obsah 2">
            <a:extLst>
              <a:ext uri="{FF2B5EF4-FFF2-40B4-BE49-F238E27FC236}">
                <a16:creationId xmlns:a16="http://schemas.microsoft.com/office/drawing/2014/main" id="{BBA72919-FA1B-40F2-B26B-695BCBCB12E7}"/>
              </a:ext>
            </a:extLst>
          </p:cNvPr>
          <p:cNvSpPr>
            <a:spLocks noGrp="1"/>
          </p:cNvSpPr>
          <p:nvPr>
            <p:ph idx="1"/>
          </p:nvPr>
        </p:nvSpPr>
        <p:spPr>
          <a:xfrm>
            <a:off x="5755642" y="1805305"/>
            <a:ext cx="5318758" cy="4351338"/>
          </a:xfrm>
        </p:spPr>
        <p:txBody>
          <a:bodyPr>
            <a:normAutofit lnSpcReduction="10000"/>
          </a:bodyPr>
          <a:lstStyle/>
          <a:p>
            <a:r>
              <a:rPr lang="en-US" dirty="0"/>
              <a:t>'</a:t>
            </a:r>
            <a:r>
              <a:rPr lang="cs-CZ" dirty="0"/>
              <a:t>"…i</a:t>
            </a:r>
            <a:r>
              <a:rPr lang="en-US" dirty="0"/>
              <a:t>n the great majority of cases it is not the body but the soul itself from which mental disturbances directly and primarily, even exclusively, originate, and it is these disturbances which then affect the bodily organs</a:t>
            </a:r>
            <a:r>
              <a:rPr lang="cs-CZ" dirty="0"/>
              <a:t>..“</a:t>
            </a:r>
          </a:p>
          <a:p>
            <a:r>
              <a:rPr lang="cs-CZ" dirty="0"/>
              <a:t>„in </a:t>
            </a:r>
            <a:r>
              <a:rPr lang="cs-CZ" dirty="0" err="1"/>
              <a:t>mental</a:t>
            </a:r>
            <a:r>
              <a:rPr lang="cs-CZ" dirty="0"/>
              <a:t> </a:t>
            </a:r>
            <a:r>
              <a:rPr lang="cs-CZ" dirty="0" err="1"/>
              <a:t>illness</a:t>
            </a:r>
            <a:r>
              <a:rPr lang="cs-CZ" dirty="0"/>
              <a:t>..</a:t>
            </a:r>
            <a:r>
              <a:rPr lang="en-US" dirty="0"/>
              <a:t> the bodily life … is, … at least in danger of being affected and - depending on the type and degree of such a state also of falling really ill, since after all the whole human being is only one life</a:t>
            </a:r>
            <a:r>
              <a:rPr lang="cs-CZ" dirty="0"/>
              <a:t>..“</a:t>
            </a:r>
          </a:p>
          <a:p>
            <a:r>
              <a:rPr lang="cs-CZ" dirty="0"/>
              <a:t>„</a:t>
            </a:r>
            <a:r>
              <a:rPr lang="en-US" dirty="0"/>
              <a:t>Furthermore there are clear indications that pathological </a:t>
            </a:r>
            <a:r>
              <a:rPr lang="en-US" dirty="0" err="1"/>
              <a:t>somaticorganic</a:t>
            </a:r>
            <a:r>
              <a:rPr lang="en-US" dirty="0"/>
              <a:t> aberrations can be the equivalents of mental ones and - in a way - their outer sides</a:t>
            </a:r>
            <a:r>
              <a:rPr lang="cs-CZ" dirty="0"/>
              <a:t>.“</a:t>
            </a:r>
          </a:p>
        </p:txBody>
      </p:sp>
      <p:pic>
        <p:nvPicPr>
          <p:cNvPr id="3074" name="Picture 2" descr="Johann Christian August Heinroth - Wikipedia">
            <a:extLst>
              <a:ext uri="{FF2B5EF4-FFF2-40B4-BE49-F238E27FC236}">
                <a16:creationId xmlns:a16="http://schemas.microsoft.com/office/drawing/2014/main" id="{8F449874-5E29-4E22-810C-DB6A7D4D9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11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00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D43194-51C8-4346-AAF3-33778AC3B537}"/>
              </a:ext>
            </a:extLst>
          </p:cNvPr>
          <p:cNvSpPr>
            <a:spLocks noGrp="1"/>
          </p:cNvSpPr>
          <p:nvPr>
            <p:ph type="title"/>
          </p:nvPr>
        </p:nvSpPr>
        <p:spPr/>
        <p:txBody>
          <a:bodyPr>
            <a:normAutofit fontScale="90000"/>
          </a:bodyPr>
          <a:lstStyle/>
          <a:p>
            <a:r>
              <a:rPr lang="cs-CZ" dirty="0"/>
              <a:t>Teorie vzniku psychosomatických onemocnění</a:t>
            </a:r>
          </a:p>
        </p:txBody>
      </p:sp>
      <p:sp>
        <p:nvSpPr>
          <p:cNvPr id="3" name="Zástupný obsah 2">
            <a:extLst>
              <a:ext uri="{FF2B5EF4-FFF2-40B4-BE49-F238E27FC236}">
                <a16:creationId xmlns:a16="http://schemas.microsoft.com/office/drawing/2014/main" id="{DF7A6D5A-2B57-4C1B-92B5-1F8EBBFE3B1F}"/>
              </a:ext>
            </a:extLst>
          </p:cNvPr>
          <p:cNvSpPr>
            <a:spLocks noGrp="1"/>
          </p:cNvSpPr>
          <p:nvPr>
            <p:ph idx="1"/>
          </p:nvPr>
        </p:nvSpPr>
        <p:spPr>
          <a:xfrm>
            <a:off x="777242" y="1906905"/>
            <a:ext cx="10637518" cy="4351338"/>
          </a:xfrm>
        </p:spPr>
        <p:txBody>
          <a:bodyPr/>
          <a:lstStyle/>
          <a:p>
            <a:r>
              <a:rPr lang="cs-CZ" dirty="0"/>
              <a:t>Systémová teorie</a:t>
            </a:r>
          </a:p>
          <a:p>
            <a:pPr lvl="1"/>
            <a:r>
              <a:rPr lang="cs-CZ" dirty="0"/>
              <a:t>Psychika = procesy centrálního nervového systému -&gt; myšlení je psychosomatické</a:t>
            </a:r>
          </a:p>
          <a:p>
            <a:pPr lvl="1"/>
            <a:r>
              <a:rPr lang="cs-CZ" dirty="0"/>
              <a:t>Všechny choroby jsou psychosomatické</a:t>
            </a:r>
          </a:p>
          <a:p>
            <a:pPr lvl="1"/>
            <a:r>
              <a:rPr lang="cs-CZ" dirty="0"/>
              <a:t>Nemoc je výsledkem procesů psychických (vnímání, chování), somatických a externích </a:t>
            </a:r>
          </a:p>
          <a:p>
            <a:pPr marL="457200" lvl="1" indent="0">
              <a:buNone/>
            </a:pPr>
            <a:endParaRPr lang="cs-CZ" dirty="0"/>
          </a:p>
          <a:p>
            <a:r>
              <a:rPr lang="cs-CZ" dirty="0"/>
              <a:t>Teorie stresu</a:t>
            </a:r>
          </a:p>
          <a:p>
            <a:pPr lvl="1"/>
            <a:r>
              <a:rPr lang="cs-CZ" dirty="0" err="1"/>
              <a:t>Cannon</a:t>
            </a:r>
            <a:r>
              <a:rPr lang="cs-CZ" dirty="0"/>
              <a:t>, </a:t>
            </a:r>
            <a:r>
              <a:rPr lang="cs-CZ" dirty="0" err="1"/>
              <a:t>Selye</a:t>
            </a:r>
            <a:r>
              <a:rPr lang="cs-CZ" dirty="0"/>
              <a:t>, </a:t>
            </a:r>
            <a:r>
              <a:rPr lang="cs-CZ" dirty="0" err="1"/>
              <a:t>Lindemann</a:t>
            </a:r>
            <a:r>
              <a:rPr lang="cs-CZ" dirty="0"/>
              <a:t>, </a:t>
            </a:r>
            <a:r>
              <a:rPr lang="cs-CZ" dirty="0" err="1"/>
              <a:t>Sifneos</a:t>
            </a:r>
            <a:endParaRPr lang="cs-CZ" dirty="0"/>
          </a:p>
          <a:p>
            <a:pPr lvl="1"/>
            <a:r>
              <a:rPr lang="cs-CZ" dirty="0"/>
              <a:t>Akutní stres = boj, únik; chronický stres = vyčerpání rezerv, snížení obranyschopnosti</a:t>
            </a:r>
          </a:p>
          <a:p>
            <a:pPr lvl="1"/>
            <a:endParaRPr lang="cs-CZ" dirty="0"/>
          </a:p>
          <a:p>
            <a:r>
              <a:rPr lang="cs-CZ" dirty="0"/>
              <a:t>Pohled </a:t>
            </a:r>
            <a:r>
              <a:rPr lang="cs-CZ" dirty="0" err="1"/>
              <a:t>psychoneuroimunologie</a:t>
            </a:r>
            <a:r>
              <a:rPr lang="cs-CZ" dirty="0"/>
              <a:t> a </a:t>
            </a:r>
            <a:r>
              <a:rPr lang="cs-CZ" dirty="0" err="1"/>
              <a:t>psychoneuroendokrinologie</a:t>
            </a:r>
            <a:endParaRPr lang="cs-CZ" dirty="0"/>
          </a:p>
          <a:p>
            <a:pPr lvl="1"/>
            <a:r>
              <a:rPr lang="cs-CZ" dirty="0"/>
              <a:t>Při stresové reakci dochází k blokaci tlumení imunitního systému -&gt; větší náchylnost k infekcím</a:t>
            </a:r>
          </a:p>
          <a:p>
            <a:pPr lvl="1"/>
            <a:r>
              <a:rPr lang="cs-CZ" dirty="0"/>
              <a:t>Viz chronický stres a imunita dále</a:t>
            </a:r>
          </a:p>
          <a:p>
            <a:pPr lvl="1"/>
            <a:endParaRPr lang="cs-CZ" dirty="0"/>
          </a:p>
        </p:txBody>
      </p:sp>
    </p:spTree>
    <p:extLst>
      <p:ext uri="{BB962C8B-B14F-4D97-AF65-F5344CB8AC3E}">
        <p14:creationId xmlns:p14="http://schemas.microsoft.com/office/powerpoint/2010/main" val="191424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819A03-31B6-4FF0-8773-5B966745C1EA}"/>
              </a:ext>
            </a:extLst>
          </p:cNvPr>
          <p:cNvSpPr>
            <a:spLocks noGrp="1"/>
          </p:cNvSpPr>
          <p:nvPr>
            <p:ph type="title"/>
          </p:nvPr>
        </p:nvSpPr>
        <p:spPr/>
        <p:txBody>
          <a:bodyPr>
            <a:normAutofit fontScale="90000"/>
          </a:bodyPr>
          <a:lstStyle/>
          <a:p>
            <a:r>
              <a:rPr lang="cs-CZ"/>
              <a:t>Charakteristiky psychosomatického přístupu v medicíně/psychologii</a:t>
            </a:r>
            <a:endParaRPr lang="cs-CZ" dirty="0"/>
          </a:p>
        </p:txBody>
      </p:sp>
      <p:sp>
        <p:nvSpPr>
          <p:cNvPr id="3" name="Zástupný obsah 2">
            <a:extLst>
              <a:ext uri="{FF2B5EF4-FFF2-40B4-BE49-F238E27FC236}">
                <a16:creationId xmlns:a16="http://schemas.microsoft.com/office/drawing/2014/main" id="{A49C5B4A-BEBB-47C2-B62D-A78951BA093E}"/>
              </a:ext>
            </a:extLst>
          </p:cNvPr>
          <p:cNvSpPr>
            <a:spLocks noGrp="1"/>
          </p:cNvSpPr>
          <p:nvPr>
            <p:ph idx="1"/>
          </p:nvPr>
        </p:nvSpPr>
        <p:spPr>
          <a:xfrm>
            <a:off x="777242" y="2009457"/>
            <a:ext cx="5448566" cy="4351338"/>
          </a:xfrm>
        </p:spPr>
        <p:txBody>
          <a:bodyPr>
            <a:normAutofit fontScale="92500" lnSpcReduction="10000"/>
          </a:bodyPr>
          <a:lstStyle/>
          <a:p>
            <a:r>
              <a:rPr lang="cs-CZ" dirty="0"/>
              <a:t>Bereme v potaz bio-psycho-sociální etiologii somatických onemocnění</a:t>
            </a:r>
          </a:p>
          <a:p>
            <a:r>
              <a:rPr lang="cs-CZ" dirty="0"/>
              <a:t>Spolupráce odborníků z různých oblastí (lékař, fyzioterapeut, psycholog, psychiatr, nutriční terapeut, …)</a:t>
            </a:r>
          </a:p>
          <a:p>
            <a:r>
              <a:rPr lang="cs-CZ" dirty="0"/>
              <a:t> Pacient je respektován a chápán jako subjekt, který se aktivně podílí na léčbě a nese za ni spoluodpovědnost </a:t>
            </a:r>
          </a:p>
          <a:p>
            <a:r>
              <a:rPr lang="cs-CZ" dirty="0"/>
              <a:t>Důraz na subjektivní prožívání nemoci pacientem</a:t>
            </a:r>
          </a:p>
          <a:p>
            <a:r>
              <a:rPr lang="cs-CZ" dirty="0"/>
              <a:t>Důkladné somatické vyšetření (před psychosomatickými závěry)</a:t>
            </a:r>
          </a:p>
          <a:p>
            <a:endParaRPr lang="cs-CZ" dirty="0"/>
          </a:p>
          <a:p>
            <a:r>
              <a:rPr lang="cs-CZ" i="1" dirty="0"/>
              <a:t>Ordinace psychosomatické medicíny </a:t>
            </a:r>
            <a:r>
              <a:rPr lang="cs-CZ" dirty="0"/>
              <a:t>= lékař s psychoterapeutickým výcvikem</a:t>
            </a:r>
          </a:p>
          <a:p>
            <a:endParaRPr lang="cs-CZ" dirty="0"/>
          </a:p>
        </p:txBody>
      </p:sp>
      <p:pic>
        <p:nvPicPr>
          <p:cNvPr id="4100" name="Picture 4" descr="Your Asthma Care Team | Everyday Health">
            <a:extLst>
              <a:ext uri="{FF2B5EF4-FFF2-40B4-BE49-F238E27FC236}">
                <a16:creationId xmlns:a16="http://schemas.microsoft.com/office/drawing/2014/main" id="{AB2C842E-B8E9-40BA-9B7D-F7F442F42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155" y="2392679"/>
            <a:ext cx="5448566"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56754"/>
      </p:ext>
    </p:extLst>
  </p:cSld>
  <p:clrMapOvr>
    <a:masterClrMapping/>
  </p:clrMapOvr>
</p:sld>
</file>

<file path=ppt/theme/theme1.xml><?xml version="1.0" encoding="utf-8"?>
<a:theme xmlns:a="http://schemas.openxmlformats.org/drawingml/2006/main" name="CelebrationVTI">
  <a:themeElements>
    <a:clrScheme name="AnalogousFromLightSeedRightStep">
      <a:dk1>
        <a:srgbClr val="000000"/>
      </a:dk1>
      <a:lt1>
        <a:srgbClr val="FFFFFF"/>
      </a:lt1>
      <a:dk2>
        <a:srgbClr val="243841"/>
      </a:dk2>
      <a:lt2>
        <a:srgbClr val="E8E5E2"/>
      </a:lt2>
      <a:accent1>
        <a:srgbClr val="8DA6C2"/>
      </a:accent1>
      <a:accent2>
        <a:srgbClr val="7F82BA"/>
      </a:accent2>
      <a:accent3>
        <a:srgbClr val="A896C6"/>
      </a:accent3>
      <a:accent4>
        <a:srgbClr val="AD7FBA"/>
      </a:accent4>
      <a:accent5>
        <a:srgbClr val="C493BB"/>
      </a:accent5>
      <a:accent6>
        <a:srgbClr val="BA7F96"/>
      </a:accent6>
      <a:hlink>
        <a:srgbClr val="9A7E5D"/>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lebrationVTI" id="{BAD6E4D6-FB5F-472A-BAD2-154760D77BE0}" vid="{59D360FE-6438-46F1-A5A6-11415132A23A}"/>
    </a:ext>
  </a:extLst>
</a:theme>
</file>

<file path=docProps/app.xml><?xml version="1.0" encoding="utf-8"?>
<Properties xmlns="http://schemas.openxmlformats.org/officeDocument/2006/extended-properties" xmlns:vt="http://schemas.openxmlformats.org/officeDocument/2006/docPropsVTypes">
  <TotalTime>949</TotalTime>
  <Words>1427</Words>
  <Application>Microsoft Office PowerPoint</Application>
  <PresentationFormat>Širokoúhlá obrazovka</PresentationFormat>
  <Paragraphs>176</Paragraphs>
  <Slides>21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21</vt:i4>
      </vt:variant>
    </vt:vector>
  </HeadingPairs>
  <TitlesOfParts>
    <vt:vector size="26" baseType="lpstr">
      <vt:lpstr>Arial</vt:lpstr>
      <vt:lpstr>AvenirNext LT Pro Medium</vt:lpstr>
      <vt:lpstr>Calibri</vt:lpstr>
      <vt:lpstr>Gill Sans Nova</vt:lpstr>
      <vt:lpstr>CelebrationVTI</vt:lpstr>
      <vt:lpstr>Úvod do psychosomatiky</vt:lpstr>
      <vt:lpstr>Osnova</vt:lpstr>
      <vt:lpstr>Psychosomatika a psychosomatická medicína</vt:lpstr>
      <vt:lpstr>Psychosomatika</vt:lpstr>
      <vt:lpstr> Bio-psycho-sociální model</vt:lpstr>
      <vt:lpstr>Teorie vzniku psychosomatických onemocnění</vt:lpstr>
      <vt:lpstr>J. C. A. Heinroth</vt:lpstr>
      <vt:lpstr>Teorie vzniku psychosomatických onemocnění</vt:lpstr>
      <vt:lpstr>Charakteristiky psychosomatického přístupu v medicíně/psychologii</vt:lpstr>
      <vt:lpstr>Nejčastější projevy psychosomatických onemocnění:</vt:lpstr>
      <vt:lpstr>Vybraná témata z psychosomatiky</vt:lpstr>
      <vt:lpstr>Chronický stres a imunita</vt:lpstr>
      <vt:lpstr>Chronický stres a imunita</vt:lpstr>
      <vt:lpstr>Chronický stres a imunita</vt:lpstr>
      <vt:lpstr>Chronický stres a imunita</vt:lpstr>
      <vt:lpstr>Dotazníky stresu</vt:lpstr>
      <vt:lpstr>Onemocnění štítné žlázy</vt:lpstr>
      <vt:lpstr>Poporodní období</vt:lpstr>
      <vt:lpstr>Transplantace orgánů</vt:lpstr>
      <vt:lpstr>Záchvatovitá onemocnění</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psychosomatiky</dc:title>
  <dc:creator>Lucie Stroupková</dc:creator>
  <cp:lastModifiedBy>Lucie Stroupková</cp:lastModifiedBy>
  <cp:revision>48</cp:revision>
  <dcterms:created xsi:type="dcterms:W3CDTF">2021-05-24T11:48:26Z</dcterms:created>
  <dcterms:modified xsi:type="dcterms:W3CDTF">2021-05-25T21:56:58Z</dcterms:modified>
</cp:coreProperties>
</file>