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FC5A9-055C-48B0-A802-39CACCE80E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Zrod středověké </a:t>
            </a:r>
            <a:r>
              <a:rPr lang="cs-CZ" dirty="0" err="1"/>
              <a:t>byzance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94F0AA6-64CC-467D-BA41-0BF3144F37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Rozpad Justiniánova dědictví, války proti Peršanům, Avarům a Slovanům císař 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Herakleios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89392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F79C18-CF6F-45F1-8C0F-EE574FE15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Vrácení Kristova kříže do Jeruzaléma</a:t>
            </a:r>
            <a:b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261822-49A5-443A-9469-126A4176A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" y="2010878"/>
            <a:ext cx="9733279" cy="4322545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 uchopení trůnu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Kavád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II. k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Herakleiovi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oslovil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Herakleia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jako svého bratra a požádal o mír.</a:t>
            </a:r>
            <a:endParaRPr lang="cs-CZ" b="0" i="0" baseline="30000" dirty="0">
              <a:solidFill>
                <a:srgbClr val="0B008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 následně sjednané mírové smlouvě byl dohodnut </a:t>
            </a:r>
            <a:r>
              <a:rPr lang="cs-CZ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status quo ante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předpokládající vyklizení všech byzantských území doposud v držení Peršanů, propuštění zajatců a odevzdání Kristova kříže. </a:t>
            </a:r>
          </a:p>
          <a:p>
            <a:pPr algn="l"/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Kavád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si však nedokázal vynutit poslušnost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Šahrvaráze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vzpouzejícího se evakuovat své muže ze Sýrie a Egypta. Situace se v Persii ještě zkomplikovala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Kavádovou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náhlou smrtí v říjnu 628</a:t>
            </a:r>
          </a:p>
          <a:p>
            <a:pPr algn="l"/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Někdy na přelomu let 628 a 629 se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Herakleios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 velikou pompou a za všeobecného nadšení vrátil do Konstantinopole, v níž uspořádal velkolepé triumfální procesí.</a:t>
            </a:r>
          </a:p>
          <a:p>
            <a:pPr algn="l"/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 červenci 629 se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Herakleios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setkal s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Šahrvarázem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ovládajícím stále Egypt, Palestinu a severní Sýrii. Perský vojevůdce souhlasil se stažením z byzantských provincií, za což se císař zavázal poskytnout mu vojenskou pomoc v jeho nárocích na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sásánovský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trůn </a:t>
            </a:r>
            <a:endParaRPr lang="cs-CZ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l"/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Šahrvaráz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poté vtáhl do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Ktésifóntu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 jeho panování ale skončilo po pouhých dvou měsících jeho zavražděním, po němž se perská říše pohroužila v rostoucí chaos. Hranice mezi oběma říšemi zůstaly zachovány ve stejné podobě, v jaké existovaly na sklonku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Maurikiovy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vlády. </a:t>
            </a:r>
            <a:endParaRPr lang="cs-CZ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l"/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 březnu 630 císař zavítal do </a:t>
            </a:r>
            <a:r>
              <a:rPr lang="cs-CZ" dirty="0">
                <a:solidFill>
                  <a:srgbClr val="0B0080"/>
                </a:solidFill>
                <a:latin typeface="Arial" panose="020B0604020202020204" pitchFamily="34" charset="0"/>
              </a:rPr>
              <a:t>Jeruzaléma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kam slavnostně vrátil </a:t>
            </a:r>
            <a:r>
              <a:rPr lang="cs-CZ" dirty="0">
                <a:solidFill>
                  <a:srgbClr val="0B0080"/>
                </a:solidFill>
                <a:latin typeface="Arial" panose="020B0604020202020204" pitchFamily="34" charset="0"/>
              </a:rPr>
              <a:t>Kristův kříž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odcizený roku 614.</a:t>
            </a:r>
            <a:r>
              <a:rPr lang="cs-CZ" b="0" i="0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Tím završil své vítězství nad Peršany a dosáhl zenitu své moci.</a:t>
            </a:r>
          </a:p>
          <a:p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5E7A3E4-BBD7-4995-AFF7-86FBB0038C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845040" y="2017773"/>
            <a:ext cx="2120850" cy="4035338"/>
          </a:xfrm>
        </p:spPr>
      </p:pic>
    </p:spTree>
    <p:extLst>
      <p:ext uri="{BB962C8B-B14F-4D97-AF65-F5344CB8AC3E}">
        <p14:creationId xmlns:p14="http://schemas.microsoft.com/office/powerpoint/2010/main" val="2240531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8A79C-AB95-4ADE-A31E-587C2F5A2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ŘÍŠE V DOBĚ </a:t>
            </a:r>
            <a:r>
              <a:rPr lang="cs-CZ" dirty="0" err="1"/>
              <a:t>HERAKLEIA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6D177E-A32F-4F17-8D26-F1BB95369F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2387" y="2010878"/>
            <a:ext cx="5245769" cy="3448595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Už za války s Peršany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Herakleios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povýšil</a:t>
            </a:r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1" dirty="0">
                <a:latin typeface="Arial" panose="020B0604020202020204" pitchFamily="34" charset="0"/>
              </a:rPr>
              <a:t>řečtinu</a:t>
            </a:r>
            <a:r>
              <a:rPr lang="cs-CZ" b="1" i="0" dirty="0">
                <a:effectLst/>
                <a:latin typeface="Arial" panose="020B0604020202020204" pitchFamily="34" charset="0"/>
              </a:rPr>
              <a:t> </a:t>
            </a:r>
            <a:r>
              <a:rPr lang="cs-CZ" i="0" dirty="0">
                <a:effectLst/>
                <a:latin typeface="Arial" panose="020B0604020202020204" pitchFamily="34" charset="0"/>
              </a:rPr>
              <a:t>na úřední jazyk. </a:t>
            </a:r>
          </a:p>
          <a:p>
            <a:pPr algn="l"/>
            <a:r>
              <a:rPr lang="cs-CZ" i="0" dirty="0">
                <a:effectLst/>
                <a:latin typeface="Arial" panose="020B0604020202020204" pitchFamily="34" charset="0"/>
              </a:rPr>
              <a:t>Z císařské titulatury vypustil latinské slovo </a:t>
            </a:r>
            <a:r>
              <a:rPr lang="cs-CZ" i="1" dirty="0" err="1">
                <a:latin typeface="Arial" panose="020B0604020202020204" pitchFamily="34" charset="0"/>
              </a:rPr>
              <a:t>imperator</a:t>
            </a:r>
            <a:r>
              <a:rPr lang="cs-CZ" i="0" dirty="0">
                <a:effectLst/>
                <a:latin typeface="Arial" panose="020B0604020202020204" pitchFamily="34" charset="0"/>
              </a:rPr>
              <a:t> a nadále se nechal oficiálně označovat jako </a:t>
            </a:r>
            <a:r>
              <a:rPr lang="cs-CZ" b="1" i="1" dirty="0" err="1">
                <a:latin typeface="Arial" panose="020B0604020202020204" pitchFamily="34" charset="0"/>
              </a:rPr>
              <a:t>basileus</a:t>
            </a:r>
            <a:r>
              <a:rPr lang="cs-CZ" dirty="0">
                <a:latin typeface="Arial" panose="020B0604020202020204" pitchFamily="34" charset="0"/>
              </a:rPr>
              <a:t>,</a:t>
            </a:r>
            <a:r>
              <a:rPr lang="cs-CZ" i="0" dirty="0">
                <a:effectLst/>
                <a:latin typeface="Arial" panose="020B0604020202020204" pitchFamily="34" charset="0"/>
              </a:rPr>
              <a:t> někdy je proto považován za prvního byzantského císaře.</a:t>
            </a:r>
          </a:p>
          <a:p>
            <a:pPr algn="l"/>
            <a:r>
              <a:rPr lang="cs-CZ" i="0" dirty="0">
                <a:effectLst/>
                <a:latin typeface="Arial" panose="020B0604020202020204" pitchFamily="34" charset="0"/>
              </a:rPr>
              <a:t>Dlouhý a namáhavý konflikt s Peršany říši enormně vyčerpal a učinil ji tak mimořádně zranitelnou vůči </a:t>
            </a:r>
            <a:r>
              <a:rPr lang="cs-CZ" dirty="0">
                <a:latin typeface="Arial" panose="020B0604020202020204" pitchFamily="34" charset="0"/>
              </a:rPr>
              <a:t>islámské expanzi</a:t>
            </a:r>
            <a:r>
              <a:rPr lang="cs-CZ" i="0" dirty="0">
                <a:effectLst/>
                <a:latin typeface="Arial" panose="020B0604020202020204" pitchFamily="34" charset="0"/>
              </a:rPr>
              <a:t>, zahájené </a:t>
            </a:r>
            <a:r>
              <a:rPr lang="cs-CZ" dirty="0">
                <a:latin typeface="Arial" panose="020B0604020202020204" pitchFamily="34" charset="0"/>
              </a:rPr>
              <a:t>Araby</a:t>
            </a:r>
            <a:r>
              <a:rPr lang="cs-CZ" i="0" dirty="0">
                <a:effectLst/>
                <a:latin typeface="Arial" panose="020B0604020202020204" pitchFamily="34" charset="0"/>
              </a:rPr>
              <a:t> 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počátkem třicátých let 7. století</a:t>
            </a:r>
          </a:p>
          <a:p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98A1877-8AE8-4CDA-90B0-A9054387B12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027" y="2010879"/>
            <a:ext cx="6618973" cy="320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216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75ACADF-375A-4C96-8625-79208D32E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vývoj – náboženské spory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E89891E-FC98-440F-A702-E0F3073E1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přijetí rázných ekonomických protiopatření - současně výrazné snížení platu úředníků a žoldu vojáků na polovinu = rostoucí význam hodnostáře pověřeného dohledem nad státní pokladnou, nesoucího titul </a:t>
            </a:r>
            <a:r>
              <a:rPr lang="cs-CZ" b="1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sakellarios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 Naproti tomu úřad </a:t>
            </a:r>
            <a:r>
              <a:rPr lang="cs-CZ" dirty="0">
                <a:latin typeface="Arial" panose="020B0604020202020204" pitchFamily="34" charset="0"/>
              </a:rPr>
              <a:t>pretoriánského prefekta</a:t>
            </a:r>
            <a:r>
              <a:rPr lang="cs-CZ" b="0" i="0" dirty="0">
                <a:effectLst/>
                <a:latin typeface="Arial" panose="020B0604020202020204" pitchFamily="34" charset="0"/>
              </a:rPr>
              <a:t> ztratil na důležitosti.</a:t>
            </a:r>
            <a:endParaRPr lang="cs-CZ" b="0" i="0" baseline="30000" dirty="0">
              <a:effectLst/>
              <a:latin typeface="Arial" panose="020B0604020202020204" pitchFamily="34" charset="0"/>
            </a:endParaRPr>
          </a:p>
          <a:p>
            <a:pPr algn="l"/>
            <a:r>
              <a:rPr lang="cs-CZ" b="0" i="0" dirty="0">
                <a:effectLst/>
                <a:latin typeface="Arial" panose="020B0604020202020204" pitchFamily="34" charset="0"/>
              </a:rPr>
              <a:t>Po dosažení vítězství císař srazil výlohy na vojenské účely částečným rozpuštěním armády a omezením subsidií vyplácených spojencům,</a:t>
            </a:r>
            <a:r>
              <a:rPr lang="cs-CZ" b="0" i="0" baseline="30000" dirty="0">
                <a:effectLst/>
                <a:latin typeface="Arial" panose="020B0604020202020204" pitchFamily="34" charset="0"/>
              </a:rPr>
              <a:t> </a:t>
            </a:r>
            <a:r>
              <a:rPr lang="cs-CZ" b="0" i="0" dirty="0">
                <a:effectLst/>
                <a:latin typeface="Arial" panose="020B0604020202020204" pitchFamily="34" charset="0"/>
              </a:rPr>
              <a:t>což se dotklo i přátelských arabských kmenů.</a:t>
            </a:r>
            <a:r>
              <a:rPr lang="cs-CZ" b="0" i="0" baseline="30000" dirty="0">
                <a:effectLst/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Polní vojska</a:t>
            </a:r>
            <a:r>
              <a:rPr lang="cs-CZ" b="0" i="0" dirty="0">
                <a:effectLst/>
                <a:latin typeface="Arial" panose="020B0604020202020204" pitchFamily="34" charset="0"/>
              </a:rPr>
              <a:t> v Arménii, Orientu a Thrákii byla obnovena, stejně jako </a:t>
            </a:r>
            <a:r>
              <a:rPr lang="cs-CZ" b="1" dirty="0">
                <a:latin typeface="Arial" panose="020B0604020202020204" pitchFamily="34" charset="0"/>
              </a:rPr>
              <a:t>pohraniční sbory</a:t>
            </a:r>
            <a:r>
              <a:rPr lang="cs-CZ" b="1" i="0" dirty="0">
                <a:effectLst/>
                <a:latin typeface="Arial" panose="020B0604020202020204" pitchFamily="34" charset="0"/>
              </a:rPr>
              <a:t> </a:t>
            </a:r>
            <a:r>
              <a:rPr lang="cs-CZ" b="0" i="0" dirty="0">
                <a:effectLst/>
                <a:latin typeface="Arial" panose="020B0604020202020204" pitchFamily="34" charset="0"/>
              </a:rPr>
              <a:t>při východní hranici.</a:t>
            </a:r>
            <a:r>
              <a:rPr lang="cs-CZ" b="0" i="0" u="none" strike="noStrike" baseline="30000" dirty="0">
                <a:effectLst/>
                <a:latin typeface="Arial" panose="020B0604020202020204" pitchFamily="34" charset="0"/>
              </a:rPr>
              <a:t> </a:t>
            </a:r>
          </a:p>
          <a:p>
            <a:pPr algn="l"/>
            <a:r>
              <a:rPr lang="cs-CZ" b="0" i="0" dirty="0" err="1">
                <a:effectLst/>
                <a:latin typeface="Arial" panose="020B0604020202020204" pitchFamily="34" charset="0"/>
              </a:rPr>
              <a:t>Herakleios</a:t>
            </a:r>
            <a:r>
              <a:rPr lang="cs-CZ" b="0" i="0" dirty="0">
                <a:effectLst/>
                <a:latin typeface="Arial" panose="020B0604020202020204" pitchFamily="34" charset="0"/>
              </a:rPr>
              <a:t> zamýšlel využít své prestiže k překonání rozkolu mezi </a:t>
            </a:r>
            <a:r>
              <a:rPr lang="cs-CZ" dirty="0">
                <a:latin typeface="Arial" panose="020B0604020202020204" pitchFamily="34" charset="0"/>
              </a:rPr>
              <a:t>ortodoxní církví - </a:t>
            </a:r>
            <a:r>
              <a:rPr lang="cs-CZ" b="0" i="0" dirty="0">
                <a:effectLst/>
                <a:latin typeface="Arial" panose="020B0604020202020204" pitchFamily="34" charset="0"/>
              </a:rPr>
              <a:t>pokusil se prosadit kompromisní </a:t>
            </a:r>
            <a:r>
              <a:rPr lang="cs-CZ" dirty="0">
                <a:latin typeface="Arial" panose="020B0604020202020204" pitchFamily="34" charset="0"/>
              </a:rPr>
              <a:t>christologický</a:t>
            </a:r>
            <a:r>
              <a:rPr lang="cs-CZ" b="0" i="0" dirty="0">
                <a:effectLst/>
                <a:latin typeface="Arial" panose="020B0604020202020204" pitchFamily="34" charset="0"/>
              </a:rPr>
              <a:t> směr označovaný jako</a:t>
            </a:r>
            <a:r>
              <a:rPr lang="cs-CZ" b="1" i="0" dirty="0">
                <a:effectLst/>
                <a:latin typeface="Arial" panose="020B0604020202020204" pitchFamily="34" charset="0"/>
              </a:rPr>
              <a:t> </a:t>
            </a:r>
            <a:r>
              <a:rPr lang="cs-CZ" b="1" dirty="0" err="1">
                <a:latin typeface="Arial" panose="020B0604020202020204" pitchFamily="34" charset="0"/>
              </a:rPr>
              <a:t>monoenergetismus</a:t>
            </a:r>
            <a:r>
              <a:rPr lang="cs-CZ" b="0" i="0" dirty="0">
                <a:effectLst/>
                <a:latin typeface="Arial" panose="020B0604020202020204" pitchFamily="34" charset="0"/>
              </a:rPr>
              <a:t>, podle něhož měl Kristus božskou a lidskou přirozenost a zároveň byl obdařen jedinou energií.  V létě 633 byla jednotící formule akceptována </a:t>
            </a:r>
            <a:r>
              <a:rPr lang="cs-CZ" dirty="0">
                <a:latin typeface="Arial" panose="020B0604020202020204" pitchFamily="34" charset="0"/>
              </a:rPr>
              <a:t>synodou</a:t>
            </a:r>
            <a:r>
              <a:rPr lang="cs-CZ" b="0" i="0" dirty="0">
                <a:effectLst/>
                <a:latin typeface="Arial" panose="020B0604020202020204" pitchFamily="34" charset="0"/>
              </a:rPr>
              <a:t> v Alexandrii, nicméně Egyptem se šířil stále silnější odpor vůči </a:t>
            </a:r>
            <a:r>
              <a:rPr lang="cs-CZ" b="0" i="0" dirty="0" err="1">
                <a:effectLst/>
                <a:latin typeface="Arial" panose="020B0604020202020204" pitchFamily="34" charset="0"/>
              </a:rPr>
              <a:t>monoenergetismu</a:t>
            </a:r>
            <a:r>
              <a:rPr lang="cs-CZ" b="0" i="0" dirty="0">
                <a:effectLst/>
                <a:latin typeface="Arial" panose="020B0604020202020204" pitchFamily="34" charset="0"/>
              </a:rPr>
              <a:t>.</a:t>
            </a:r>
            <a:r>
              <a:rPr lang="cs-CZ" b="0" i="0" baseline="30000" dirty="0">
                <a:effectLst/>
                <a:latin typeface="Arial" panose="020B0604020202020204" pitchFamily="34" charset="0"/>
              </a:rPr>
              <a:t> </a:t>
            </a:r>
            <a:r>
              <a:rPr lang="cs-CZ" b="0" i="0" dirty="0">
                <a:effectLst/>
                <a:latin typeface="Arial" panose="020B0604020202020204" pitchFamily="34" charset="0"/>
              </a:rPr>
              <a:t>Vzniklý neklid vyústil v </a:t>
            </a:r>
            <a:r>
              <a:rPr lang="cs-CZ" b="1" i="0" dirty="0">
                <a:effectLst/>
                <a:latin typeface="Arial" panose="020B0604020202020204" pitchFamily="34" charset="0"/>
              </a:rPr>
              <a:t>perzekuce údajných kolaborantů s Peršany, z čehož byli obviňováni monofyzité a zvláště </a:t>
            </a:r>
            <a:r>
              <a:rPr lang="cs-CZ" b="1" dirty="0">
                <a:latin typeface="Arial" panose="020B0604020202020204" pitchFamily="34" charset="0"/>
              </a:rPr>
              <a:t>Židé</a:t>
            </a:r>
            <a:endParaRPr lang="cs-CZ" b="1" i="0" dirty="0">
              <a:effectLst/>
              <a:latin typeface="Arial" panose="020B0604020202020204" pitchFamily="34" charset="0"/>
            </a:endParaRPr>
          </a:p>
          <a:p>
            <a:pPr algn="l"/>
            <a:r>
              <a:rPr lang="cs-CZ" b="0" i="0" dirty="0" err="1">
                <a:effectLst/>
                <a:latin typeface="Arial" panose="020B0604020202020204" pitchFamily="34" charset="0"/>
              </a:rPr>
              <a:t>Monoenergetismus</a:t>
            </a:r>
            <a:r>
              <a:rPr lang="cs-CZ" b="0" i="0" dirty="0">
                <a:effectLst/>
                <a:latin typeface="Arial" panose="020B0604020202020204" pitchFamily="34" charset="0"/>
              </a:rPr>
              <a:t> byl podroben kritice také ze strany </a:t>
            </a:r>
            <a:r>
              <a:rPr lang="cs-CZ" b="0" i="0" dirty="0" err="1">
                <a:effectLst/>
                <a:latin typeface="Arial" panose="020B0604020202020204" pitchFamily="34" charset="0"/>
              </a:rPr>
              <a:t>chalkedonistů</a:t>
            </a:r>
            <a:r>
              <a:rPr lang="cs-CZ" b="0" i="0" dirty="0">
                <a:effectLst/>
                <a:latin typeface="Arial" panose="020B0604020202020204" pitchFamily="34" charset="0"/>
              </a:rPr>
              <a:t>: mezi jeho odpůrci vynikal především </a:t>
            </a:r>
            <a:r>
              <a:rPr lang="cs-CZ" dirty="0">
                <a:latin typeface="Arial" panose="020B0604020202020204" pitchFamily="34" charset="0"/>
              </a:rPr>
              <a:t>jeruzalémský patriarcha</a:t>
            </a:r>
            <a:r>
              <a:rPr lang="cs-CZ" b="0" i="0" dirty="0">
                <a:effectLst/>
                <a:latin typeface="Arial" panose="020B0604020202020204" pitchFamily="34" charset="0"/>
              </a:rPr>
              <a:t> </a:t>
            </a:r>
            <a:r>
              <a:rPr lang="cs-CZ" dirty="0" err="1">
                <a:latin typeface="Arial" panose="020B0604020202020204" pitchFamily="34" charset="0"/>
              </a:rPr>
              <a:t>Sofronios</a:t>
            </a:r>
            <a:r>
              <a:rPr lang="cs-CZ" b="0" i="0" dirty="0">
                <a:effectLst/>
                <a:latin typeface="Arial" panose="020B0604020202020204" pitchFamily="34" charset="0"/>
              </a:rPr>
              <a:t>. Následně </a:t>
            </a:r>
            <a:r>
              <a:rPr lang="cs-CZ" b="0" i="0" dirty="0" err="1">
                <a:effectLst/>
                <a:latin typeface="Arial" panose="020B0604020202020204" pitchFamily="34" charset="0"/>
              </a:rPr>
              <a:t>Herakleios</a:t>
            </a:r>
            <a:r>
              <a:rPr lang="cs-CZ" b="0" i="0" dirty="0">
                <a:effectLst/>
                <a:latin typeface="Arial" panose="020B0604020202020204" pitchFamily="34" charset="0"/>
              </a:rPr>
              <a:t> roku 638 vydal císařský edikt </a:t>
            </a:r>
            <a:r>
              <a:rPr lang="cs-CZ" b="0" i="1" dirty="0" err="1">
                <a:effectLst/>
                <a:latin typeface="Arial" panose="020B0604020202020204" pitchFamily="34" charset="0"/>
              </a:rPr>
              <a:t>Ekthesis</a:t>
            </a:r>
            <a:r>
              <a:rPr lang="cs-CZ" b="0" i="0" dirty="0">
                <a:effectLst/>
                <a:latin typeface="Arial" panose="020B0604020202020204" pitchFamily="34" charset="0"/>
              </a:rPr>
              <a:t>, na základě něhož byla zakázána diskuse o tom, zda měl </a:t>
            </a:r>
            <a:r>
              <a:rPr lang="cs-CZ" dirty="0">
                <a:latin typeface="Arial" panose="020B0604020202020204" pitchFamily="34" charset="0"/>
              </a:rPr>
              <a:t>Kristus</a:t>
            </a:r>
            <a:r>
              <a:rPr lang="cs-CZ" b="0" i="0" dirty="0">
                <a:effectLst/>
                <a:latin typeface="Arial" panose="020B0604020202020204" pitchFamily="34" charset="0"/>
              </a:rPr>
              <a:t> jednu nebo dvě energie. Za christologickou doktrínu říše byl prohlášen </a:t>
            </a:r>
            <a:r>
              <a:rPr lang="cs-CZ" b="1" dirty="0">
                <a:latin typeface="Arial" panose="020B0604020202020204" pitchFamily="34" charset="0"/>
              </a:rPr>
              <a:t>monotheletismus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učení přičítající Kristu jedinou vůli (</a:t>
            </a:r>
            <a:r>
              <a:rPr lang="cs-CZ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thelema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a uznávající jeho dvojí přirozenost. Snahy o usmíření monofyzitů přesto ztroskotaly a naopak se prohloubily rozpory s křesťany na Západě.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7144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93269252-991A-4F96-A559-2B9BCC7C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Zrod a vzestup islámu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33218F9-15AC-4A69-9ACB-13A4C47CE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9842" y="2015732"/>
            <a:ext cx="6675553" cy="397400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800" b="0" i="0" dirty="0"/>
              <a:t>Zatímco Byzantinci a Peršané zápasili na počátku 7. století mezi sebou, </a:t>
            </a:r>
            <a:r>
              <a:rPr lang="cs-CZ" sz="1800" dirty="0"/>
              <a:t>Mohamed</a:t>
            </a:r>
            <a:r>
              <a:rPr lang="cs-CZ" sz="1800" b="0" i="0" dirty="0"/>
              <a:t>, prorok nově se rodícího náboženství zvaného </a:t>
            </a:r>
            <a:r>
              <a:rPr lang="cs-CZ" sz="1800" dirty="0"/>
              <a:t>islám</a:t>
            </a:r>
            <a:r>
              <a:rPr lang="cs-CZ" sz="1800" b="0" i="0" dirty="0"/>
              <a:t> začal na </a:t>
            </a:r>
            <a:r>
              <a:rPr lang="cs-CZ" sz="1800" dirty="0"/>
              <a:t>Arabském poloostrově</a:t>
            </a:r>
            <a:r>
              <a:rPr lang="cs-CZ" sz="1800" b="0" i="0" dirty="0"/>
              <a:t> šířit svoji víru. </a:t>
            </a:r>
          </a:p>
          <a:p>
            <a:pPr>
              <a:lnSpc>
                <a:spcPct val="110000"/>
              </a:lnSpc>
            </a:pPr>
            <a:r>
              <a:rPr lang="cs-CZ" sz="1800" b="0" i="0" dirty="0"/>
              <a:t>V roce 622, kdy </a:t>
            </a:r>
            <a:r>
              <a:rPr lang="cs-CZ" sz="1800" b="0" i="0" dirty="0" err="1"/>
              <a:t>Herakleios</a:t>
            </a:r>
            <a:r>
              <a:rPr lang="cs-CZ" sz="1800" b="0" i="0" dirty="0"/>
              <a:t> zahájil svoji protiofenzivu proti </a:t>
            </a:r>
            <a:r>
              <a:rPr lang="cs-CZ" sz="1800" b="0" i="0" dirty="0" err="1"/>
              <a:t>Sásánovcům</a:t>
            </a:r>
            <a:r>
              <a:rPr lang="cs-CZ" sz="1800" b="0" i="0" dirty="0"/>
              <a:t>, Mohamed opustil </a:t>
            </a:r>
            <a:r>
              <a:rPr lang="cs-CZ" sz="1800" dirty="0"/>
              <a:t>Mekku</a:t>
            </a:r>
            <a:r>
              <a:rPr lang="cs-CZ" sz="1800" b="0" i="0" dirty="0"/>
              <a:t> a vydal se do </a:t>
            </a:r>
            <a:r>
              <a:rPr lang="cs-CZ" sz="1800" dirty="0"/>
              <a:t>Medíny</a:t>
            </a:r>
            <a:r>
              <a:rPr lang="cs-CZ" sz="1800" b="0" i="0" dirty="0"/>
              <a:t> Po osmi letech bojů si Mohamed Mekku podrobil a dosud rozdělené beduínské kmeny stmelil v jednotnou náboženskou pospolitost vyznávající islám.</a:t>
            </a:r>
          </a:p>
          <a:p>
            <a:pPr>
              <a:lnSpc>
                <a:spcPct val="110000"/>
              </a:lnSpc>
            </a:pPr>
            <a:r>
              <a:rPr lang="cs-CZ" sz="1800" b="0" i="0" dirty="0"/>
              <a:t>Podle </a:t>
            </a:r>
            <a:r>
              <a:rPr lang="cs-CZ" sz="1800" dirty="0"/>
              <a:t>muslimské</a:t>
            </a:r>
            <a:r>
              <a:rPr lang="cs-CZ" sz="1800" b="0" i="0" dirty="0"/>
              <a:t> tradice Mohamed údajně vyslal posly, aby různým soudobým panovníkům, včetně byzantského císaře, ohlásili zrod islámu a vybídli je k jeho přijetí. Ještě za prorokova života došlo v roce 629 k prvnímu menšímu střetu Byzantinců s muslimy</a:t>
            </a: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FA54424-C705-4265-8401-90886AC7E9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9572" r="16173"/>
          <a:stretch/>
        </p:blipFill>
        <p:spPr>
          <a:xfrm>
            <a:off x="7856377" y="914400"/>
            <a:ext cx="3312366" cy="45302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90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2BD21BE-2DE4-4E8E-AE35-B17C3D742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 nového náboženství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5216402-F536-4C26-9DD4-4102D88CB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Islám: tmel, který spojil dosud roztříštěnou bojovnou společnost arabských kmenů – náboženství kořenící v jejích tradicích a odpovídající životnímu pojetí a potřebám arabského společenství</a:t>
            </a:r>
          </a:p>
          <a:p>
            <a:r>
              <a:rPr lang="cs-CZ" dirty="0"/>
              <a:t>Dle Mohamedovy vize: existuje jediný bůh, Alláh, a on je jeho jediným prorokem – Mohamed ovlivněn křesťanstvím a judaismem, které pokládal za předstupně postupného zjevení Boha lidem – Abrahám, Mojžíš a Kristus jevili jako jeho předchůdci </a:t>
            </a:r>
          </a:p>
          <a:p>
            <a:r>
              <a:rPr lang="cs-CZ" dirty="0"/>
              <a:t>Mekka, svatým městem islámu – historicky pro arabský svět byla Mekka významným obchodním a kulturním městem</a:t>
            </a:r>
          </a:p>
          <a:p>
            <a:r>
              <a:rPr lang="cs-CZ" dirty="0"/>
              <a:t>Rok 622, rok vystěhování Mohameda, se stal počátečním rokem islámské éry – hidžra = porušení kmenových a rodových svazků a navázání nových – nová solidarita založena už ne na starém rodovém zřízení, ale výrazem nových sociálních vztahů</a:t>
            </a:r>
          </a:p>
          <a:p>
            <a:r>
              <a:rPr lang="cs-CZ" dirty="0"/>
              <a:t>Mezi roky 620-630 dotváření hlavních zásad kultu, právních a sociálních vztahů nového </a:t>
            </a:r>
            <a:r>
              <a:rPr lang="cs-CZ" dirty="0" err="1"/>
              <a:t>islamského</a:t>
            </a:r>
            <a:r>
              <a:rPr lang="cs-CZ" dirty="0"/>
              <a:t> společenství</a:t>
            </a:r>
          </a:p>
        </p:txBody>
      </p:sp>
    </p:spTree>
    <p:extLst>
      <p:ext uri="{BB962C8B-B14F-4D97-AF65-F5344CB8AC3E}">
        <p14:creationId xmlns:p14="http://schemas.microsoft.com/office/powerpoint/2010/main" val="2775265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AB892E-A644-4FDC-8EAE-8802417AD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Arabská expanse a její důsledky na </a:t>
            </a:r>
            <a:r>
              <a:rPr lang="cs-CZ" dirty="0" err="1"/>
              <a:t>byzanc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F586DB-77EB-47E6-ACDD-8516814AD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Vlastní počátek </a:t>
            </a:r>
            <a:r>
              <a:rPr lang="cs-CZ" dirty="0">
                <a:latin typeface="Arial" panose="020B0604020202020204" pitchFamily="34" charset="0"/>
              </a:rPr>
              <a:t>expanze</a:t>
            </a:r>
            <a:r>
              <a:rPr lang="cs-CZ" b="0" i="0" dirty="0">
                <a:effectLst/>
                <a:latin typeface="Arial" panose="020B0604020202020204" pitchFamily="34" charset="0"/>
              </a:rPr>
              <a:t> nastal až po Mohamedově smrti v roce 632  - </a:t>
            </a:r>
            <a:r>
              <a:rPr lang="cs-CZ" dirty="0">
                <a:latin typeface="Arial" panose="020B0604020202020204" pitchFamily="34" charset="0"/>
              </a:rPr>
              <a:t>chalífové</a:t>
            </a:r>
            <a:r>
              <a:rPr lang="cs-CZ" b="0" i="0" dirty="0">
                <a:effectLst/>
                <a:latin typeface="Arial" panose="020B0604020202020204" pitchFamily="34" charset="0"/>
              </a:rPr>
              <a:t> nasměrovali bojovnost a náboženský entuziasmus Arabů proti Byzanci a Persii. </a:t>
            </a:r>
          </a:p>
          <a:p>
            <a:pPr algn="l"/>
            <a:r>
              <a:rPr lang="cs-CZ" b="0" i="0" dirty="0">
                <a:effectLst/>
                <a:latin typeface="Arial" panose="020B0604020202020204" pitchFamily="34" charset="0"/>
              </a:rPr>
              <a:t>Na přelomu let 633 a 634 muslimové zintenzívnili své vpády do jižní Palestiny, přičemž uštědřili Byzantincům porážku nedaleko </a:t>
            </a:r>
            <a:r>
              <a:rPr lang="cs-CZ" dirty="0">
                <a:latin typeface="Arial" panose="020B0604020202020204" pitchFamily="34" charset="0"/>
              </a:rPr>
              <a:t>Gazy. </a:t>
            </a:r>
            <a:r>
              <a:rPr lang="cs-CZ" b="0" i="0" dirty="0">
                <a:effectLst/>
                <a:latin typeface="Arial" panose="020B0604020202020204" pitchFamily="34" charset="0"/>
              </a:rPr>
              <a:t>Byzantinci dosud plně neobnovili svoji kontrolu nad Sýrií a Palestinou,</a:t>
            </a:r>
            <a:r>
              <a:rPr lang="cs-CZ" b="0" i="0" baseline="30000" dirty="0">
                <a:effectLst/>
                <a:latin typeface="Arial" panose="020B0604020202020204" pitchFamily="34" charset="0"/>
              </a:rPr>
              <a:t> </a:t>
            </a:r>
            <a:r>
              <a:rPr lang="cs-CZ" b="0" i="0" dirty="0">
                <a:effectLst/>
                <a:latin typeface="Arial" panose="020B0604020202020204" pitchFamily="34" charset="0"/>
              </a:rPr>
              <a:t>kromě toho postrádali ucelenou koncepci obrany těchto teritorií. Záměrům muslimů nahrávala i lhostejnost a apatie syrské populace, jež připravila Byzantince o nezbytnou místní podporu.</a:t>
            </a:r>
          </a:p>
          <a:p>
            <a:pPr algn="l"/>
            <a:r>
              <a:rPr lang="cs-CZ" b="0" i="0" dirty="0" err="1">
                <a:effectLst/>
                <a:latin typeface="Arial" panose="020B0604020202020204" pitchFamily="34" charset="0"/>
              </a:rPr>
              <a:t>Herakleios</a:t>
            </a:r>
            <a:r>
              <a:rPr lang="cs-CZ" b="0" i="0" dirty="0">
                <a:effectLst/>
                <a:latin typeface="Arial" panose="020B0604020202020204" pitchFamily="34" charset="0"/>
              </a:rPr>
              <a:t> pochopil plný rozsah vyvstávající hrozby a shromáždil vojenské sbory, do jejichž čela postavil vedle jiných velitelů i svého bratra Theodora.</a:t>
            </a:r>
            <a:endParaRPr lang="cs-CZ" b="0" i="0" baseline="30000" dirty="0">
              <a:effectLst/>
              <a:latin typeface="Arial" panose="020B0604020202020204" pitchFamily="34" charset="0"/>
            </a:endParaRPr>
          </a:p>
          <a:p>
            <a:pPr algn="l"/>
            <a:r>
              <a:rPr lang="cs-CZ" b="0" i="0" dirty="0">
                <a:effectLst/>
                <a:latin typeface="Arial" panose="020B0604020202020204" pitchFamily="34" charset="0"/>
              </a:rPr>
              <a:t>Koncem července 634 muslimové přesvědčivě zvítězili v</a:t>
            </a:r>
            <a:r>
              <a:rPr lang="cs-CZ" b="1" i="0" dirty="0">
                <a:effectLst/>
                <a:latin typeface="Arial" panose="020B0604020202020204" pitchFamily="34" charset="0"/>
              </a:rPr>
              <a:t> </a:t>
            </a:r>
            <a:r>
              <a:rPr lang="cs-CZ" b="1" dirty="0">
                <a:latin typeface="Arial" panose="020B0604020202020204" pitchFamily="34" charset="0"/>
              </a:rPr>
              <a:t>bitvě u </a:t>
            </a:r>
            <a:r>
              <a:rPr lang="cs-CZ" b="1" dirty="0" err="1">
                <a:latin typeface="Arial" panose="020B0604020202020204" pitchFamily="34" charset="0"/>
              </a:rPr>
              <a:t>Adžnádajnu</a:t>
            </a:r>
            <a:r>
              <a:rPr lang="cs-CZ" b="1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a</a:t>
            </a:r>
            <a:r>
              <a:rPr lang="cs-CZ" b="0" i="0" dirty="0">
                <a:effectLst/>
                <a:latin typeface="Arial" panose="020B0604020202020204" pitchFamily="34" charset="0"/>
              </a:rPr>
              <a:t> mohli volně pohybovat a šířit strach po celé Palestině. Naproti tomu Byzantinci se rozhodli bránit opevněná města a vyvarovat se nových bitev. Byzantskou strategii ovšem narušil houževnatý postup muslimů, jimž se během roku 635 poddal </a:t>
            </a:r>
            <a:r>
              <a:rPr lang="cs-CZ" dirty="0">
                <a:latin typeface="Arial" panose="020B0604020202020204" pitchFamily="34" charset="0"/>
              </a:rPr>
              <a:t>Damašek</a:t>
            </a:r>
          </a:p>
          <a:p>
            <a:pPr algn="l"/>
            <a:r>
              <a:rPr lang="cs-CZ" b="0" i="0" dirty="0">
                <a:effectLst/>
                <a:latin typeface="Arial" panose="020B0604020202020204" pitchFamily="34" charset="0"/>
              </a:rPr>
              <a:t>R. 636 </a:t>
            </a:r>
            <a:r>
              <a:rPr lang="cs-CZ" b="0" i="0" dirty="0" err="1">
                <a:effectLst/>
                <a:latin typeface="Arial" panose="020B0604020202020204" pitchFamily="34" charset="0"/>
              </a:rPr>
              <a:t>Herakleios</a:t>
            </a:r>
            <a:r>
              <a:rPr lang="cs-CZ" b="0" i="0" dirty="0">
                <a:effectLst/>
                <a:latin typeface="Arial" panose="020B0604020202020204" pitchFamily="34" charset="0"/>
              </a:rPr>
              <a:t> vyslal proti Arabům všechny dostupné vojenské síly - 20. srpna 636 </a:t>
            </a:r>
            <a:r>
              <a:rPr lang="cs-CZ" b="1" i="0" dirty="0">
                <a:effectLst/>
                <a:latin typeface="Arial" panose="020B0604020202020204" pitchFamily="34" charset="0"/>
              </a:rPr>
              <a:t>bitva u </a:t>
            </a:r>
            <a:r>
              <a:rPr lang="cs-CZ" b="1" i="0" dirty="0" err="1">
                <a:effectLst/>
                <a:latin typeface="Arial" panose="020B0604020202020204" pitchFamily="34" charset="0"/>
              </a:rPr>
              <a:t>Jarmúku</a:t>
            </a:r>
            <a:r>
              <a:rPr lang="cs-CZ" b="0" i="0" dirty="0">
                <a:effectLst/>
                <a:latin typeface="Arial" panose="020B0604020202020204" pitchFamily="34" charset="0"/>
              </a:rPr>
              <a:t>, kdy vítězní muslimové podnikli finální útok </a:t>
            </a:r>
          </a:p>
          <a:p>
            <a:pPr algn="l"/>
            <a:r>
              <a:rPr lang="cs-CZ" b="0" i="0" dirty="0">
                <a:effectLst/>
                <a:latin typeface="Arial" panose="020B0604020202020204" pitchFamily="34" charset="0"/>
              </a:rPr>
              <a:t>Byzantské vojsko, pozbylo svoji soudržnost a nedokázalo zaujmout novou obrannou linii. V r. 637</a:t>
            </a:r>
            <a:r>
              <a:rPr lang="cs-CZ" b="0" i="0" baseline="30000" dirty="0">
                <a:effectLst/>
                <a:latin typeface="Arial" panose="020B0604020202020204" pitchFamily="34" charset="0"/>
              </a:rPr>
              <a:t> </a:t>
            </a:r>
            <a:r>
              <a:rPr lang="cs-CZ" b="0" i="0" dirty="0">
                <a:effectLst/>
                <a:latin typeface="Arial" panose="020B0604020202020204" pitchFamily="34" charset="0"/>
              </a:rPr>
              <a:t>muslimové zmocnili měst </a:t>
            </a:r>
            <a:r>
              <a:rPr lang="cs-CZ" b="0" i="0" dirty="0" err="1">
                <a:effectLst/>
                <a:latin typeface="Arial" panose="020B0604020202020204" pitchFamily="34" charset="0"/>
              </a:rPr>
              <a:t>Emesy</a:t>
            </a:r>
            <a:r>
              <a:rPr lang="cs-CZ" b="0" i="0" dirty="0">
                <a:effectLst/>
                <a:latin typeface="Arial" panose="020B0604020202020204" pitchFamily="34" charset="0"/>
              </a:rPr>
              <a:t> a Gazy a </a:t>
            </a:r>
            <a:r>
              <a:rPr lang="cs-CZ" b="1" i="0" dirty="0">
                <a:effectLst/>
                <a:latin typeface="Arial" panose="020B0604020202020204" pitchFamily="34" charset="0"/>
              </a:rPr>
              <a:t>Jeruzalému, roku 638 podrobili Antiochii a severní Sýri</a:t>
            </a:r>
            <a:r>
              <a:rPr lang="cs-CZ" b="0" i="0" dirty="0">
                <a:effectLst/>
                <a:latin typeface="Arial" panose="020B0604020202020204" pitchFamily="34" charset="0"/>
              </a:rPr>
              <a:t>i.</a:t>
            </a:r>
            <a:r>
              <a:rPr lang="cs-CZ" b="0" i="0" baseline="30000" dirty="0">
                <a:effectLst/>
                <a:latin typeface="Arial" panose="020B0604020202020204" pitchFamily="34" charset="0"/>
              </a:rPr>
              <a:t> </a:t>
            </a:r>
            <a:r>
              <a:rPr lang="cs-CZ" b="0" i="0" dirty="0">
                <a:effectLst/>
                <a:latin typeface="Arial" panose="020B0604020202020204" pitchFamily="34" charset="0"/>
              </a:rPr>
              <a:t>Posléze opanovali také </a:t>
            </a:r>
            <a:r>
              <a:rPr lang="cs-CZ" dirty="0" err="1">
                <a:latin typeface="Arial" panose="020B0604020202020204" pitchFamily="34" charset="0"/>
              </a:rPr>
              <a:t>Edessu</a:t>
            </a:r>
            <a:r>
              <a:rPr lang="cs-CZ" b="0" i="0" dirty="0">
                <a:effectLst/>
                <a:latin typeface="Arial" panose="020B0604020202020204" pitchFamily="34" charset="0"/>
              </a:rPr>
              <a:t> a byzantskou Mezopotámii.</a:t>
            </a:r>
            <a:r>
              <a:rPr lang="cs-CZ" b="0" i="0" baseline="30000" dirty="0">
                <a:effectLst/>
                <a:latin typeface="Arial" panose="020B0604020202020204" pitchFamily="34" charset="0"/>
              </a:rPr>
              <a:t> </a:t>
            </a:r>
            <a:r>
              <a:rPr lang="cs-CZ" b="0" i="0" dirty="0">
                <a:effectLst/>
                <a:latin typeface="Arial" panose="020B0604020202020204" pitchFamily="34" charset="0"/>
              </a:rPr>
              <a:t>V držení Byzantinců zůstávaly pouze izolované přístavy na pobřeží Sýrie a Palestiny.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4256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CC9F58-4362-4EA2-BAD5-8CB418016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Dynastické spory a definitivní ztráta Egyptu, Palestiny a Sýrie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A59530-7360-44D6-AB96-07722F499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1"/>
            <a:ext cx="9603275" cy="4037749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V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ytrvalé odsuzování druhého manželství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Herakleia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 Martinou. Z tohoto svazku vzešlo asi deset potomků, z nichž čtyři předčasně zemřeli a jiní byli postižení, což bylo pokládáno za Boží trest.</a:t>
            </a:r>
            <a:endParaRPr lang="cs-CZ" b="0" i="0" baseline="30000" dirty="0">
              <a:solidFill>
                <a:srgbClr val="0B008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Kvůli kritice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Herakleiova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manželství padl jeho bratr Theodor.</a:t>
            </a:r>
            <a:r>
              <a:rPr lang="cs-CZ" b="0" i="0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 roce 637 se Theodorův stejnojmenný syn zapojil do nezdařeného spiknutí, jehož cílem bylo odstranění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Herakleia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dosazení císařova nelegitimního syna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Athalaricha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na trůn. Mladší Theodor a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Athalarich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byli po ztroskotání této akce krutě zmrzačeni.</a:t>
            </a:r>
            <a:endParaRPr lang="cs-CZ" b="0" i="0" baseline="30000" dirty="0">
              <a:solidFill>
                <a:srgbClr val="0B008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 r. 638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Herakleios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jmenoval svého a Martinina syna </a:t>
            </a:r>
            <a:r>
              <a:rPr lang="cs-CZ" dirty="0" err="1">
                <a:latin typeface="Arial" panose="020B0604020202020204" pitchFamily="34" charset="0"/>
              </a:rPr>
              <a:t>Heraklona</a:t>
            </a:r>
            <a:r>
              <a:rPr lang="cs-CZ" i="0" dirty="0">
                <a:effectLst/>
                <a:latin typeface="Arial" panose="020B0604020202020204" pitchFamily="34" charset="0"/>
              </a:rPr>
              <a:t> císařem, čímž ještě více prohloubil rivalitu a napětí mezi svými potomky z prvního a druhého manželství.</a:t>
            </a:r>
          </a:p>
          <a:p>
            <a:pPr algn="l"/>
            <a:r>
              <a:rPr lang="cs-CZ" i="0" dirty="0">
                <a:effectLst/>
                <a:latin typeface="Arial" panose="020B0604020202020204" pitchFamily="34" charset="0"/>
              </a:rPr>
              <a:t>Po dobytí Sýrie a Mezopotámie muslimové nasměrovali svoji expanzi do dalších zemí: koncem r. 639 započala arabská invaze do </a:t>
            </a:r>
            <a:r>
              <a:rPr lang="cs-CZ" dirty="0">
                <a:latin typeface="Arial" panose="020B0604020202020204" pitchFamily="34" charset="0"/>
              </a:rPr>
              <a:t>Egypta</a:t>
            </a:r>
            <a:r>
              <a:rPr lang="cs-CZ" i="0" dirty="0">
                <a:effectLst/>
                <a:latin typeface="Arial" panose="020B0604020202020204" pitchFamily="34" charset="0"/>
              </a:rPr>
              <a:t>. V následujícím roce muslimové pronikli do byzantské </a:t>
            </a:r>
            <a:r>
              <a:rPr lang="cs-CZ" dirty="0">
                <a:latin typeface="Arial" panose="020B0604020202020204" pitchFamily="34" charset="0"/>
              </a:rPr>
              <a:t>Arménie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Úspěchy muslimů přesvědčily alexandrijského patriarchu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Kyra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 nutnosti vyjednávání s útočníky, avšak jeho iniciativa narazila na císařovu rozhněvanou reakci.</a:t>
            </a:r>
            <a:endParaRPr lang="cs-CZ" b="0" i="0" baseline="30000" dirty="0">
              <a:solidFill>
                <a:srgbClr val="0B008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Za těchto okolností, nasvědčujících blížícímu se byzantskému zhroucení v Egyptě,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Herakleios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11. února 641 zemřel -  poněkud </a:t>
            </a:r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kontroverzní osobnost 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= manželství s neteří, příklon k monotheletismu, odsouzený později za herezi. Na druhou stranu oplýval vojevůdcovskými a politickými schopnostmi a mnohem důvěrněji než kterýkoli z jeho předchůdců se seznámil s poměry ve východních provinciích. Až do konce svého života pozoruhodně energický a nezdolný. Ačkoli nedokázal odvrátit mohutný příval z Arabského poloostrova, nebýt jeho vedení, Konstantinopol by patrně podlehla Peršanům a stěží by mohla několik dalších staletí sloužit jako hráz chránící Evropu před muslimy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81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7E607B-2057-40B8-8399-77EF3DFD8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v impériu po smrti Justiniána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EF7070-DFD0-44DB-90E3-99614FB5E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Impérium bez pevného základu ani v hospodářském a společenském zřízení, ani ve vojenské a správní organizaci. Sociální vztahy, správní organizace a námezdní vojsko = dědictví pozdní antiky</a:t>
            </a:r>
          </a:p>
          <a:p>
            <a:r>
              <a:rPr lang="cs-CZ" dirty="0"/>
              <a:t>Nespokojenost obyvatelstva vyjádřena zvýšenou aktivitou démů</a:t>
            </a:r>
          </a:p>
          <a:p>
            <a:r>
              <a:rPr lang="cs-CZ" dirty="0"/>
              <a:t>Mimo Konstantinopole odstředivé tendence velké pozemkové aristokracie</a:t>
            </a:r>
          </a:p>
          <a:p>
            <a:r>
              <a:rPr lang="cs-CZ" dirty="0"/>
              <a:t>Vedle vnitřního rozkladu nápor starých i nových nepřátel v Evropě i v Asii.</a:t>
            </a:r>
          </a:p>
          <a:p>
            <a:r>
              <a:rPr lang="cs-CZ" dirty="0"/>
              <a:t>Justiniánovi nástupci: </a:t>
            </a:r>
            <a:r>
              <a:rPr lang="cs-CZ" b="1" dirty="0" err="1"/>
              <a:t>Justinos</a:t>
            </a:r>
            <a:r>
              <a:rPr lang="cs-CZ" b="1" dirty="0"/>
              <a:t> II (565-578), </a:t>
            </a:r>
            <a:r>
              <a:rPr lang="cs-CZ" b="1" dirty="0" err="1"/>
              <a:t>Tiberios</a:t>
            </a:r>
            <a:r>
              <a:rPr lang="cs-CZ" b="1" dirty="0"/>
              <a:t> (578-582) a </a:t>
            </a:r>
            <a:r>
              <a:rPr lang="cs-CZ" b="1" dirty="0" err="1"/>
              <a:t>Mavrikios</a:t>
            </a:r>
            <a:r>
              <a:rPr lang="cs-CZ" b="1" dirty="0"/>
              <a:t> (582-602) </a:t>
            </a:r>
            <a:r>
              <a:rPr lang="cs-CZ" dirty="0"/>
              <a:t>vesměs schopní a zkušení státnici i vojvůdci, s vypětím sil dokázali čelit vnitřní rozklad a vnější nápor nepřátel  </a:t>
            </a:r>
          </a:p>
        </p:txBody>
      </p:sp>
    </p:spTree>
    <p:extLst>
      <p:ext uri="{BB962C8B-B14F-4D97-AF65-F5344CB8AC3E}">
        <p14:creationId xmlns:p14="http://schemas.microsoft.com/office/powerpoint/2010/main" val="1294320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5A35F0-BAE2-4FE2-A479-7B7A2F5D3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Vyčerpávající války v Evropě i v Asii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F7CC80-6F1D-45DF-8AD9-1F5516979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err="1">
                <a:latin typeface="Arial" panose="020B0604020202020204" pitchFamily="34" charset="0"/>
              </a:rPr>
              <a:t>Justinus</a:t>
            </a:r>
            <a:r>
              <a:rPr lang="cs-CZ" dirty="0">
                <a:latin typeface="Arial" panose="020B0604020202020204" pitchFamily="34" charset="0"/>
              </a:rPr>
              <a:t> II.</a:t>
            </a:r>
            <a:r>
              <a:rPr lang="cs-CZ" b="0" i="0" dirty="0">
                <a:effectLst/>
                <a:latin typeface="Arial" panose="020B0604020202020204" pitchFamily="34" charset="0"/>
              </a:rPr>
              <a:t> odvádět Peršanům smluvený tribut, což vedlo ke zdlouhavé válce, vyčerpávající obě soupeřící mocnosti. </a:t>
            </a:r>
          </a:p>
          <a:p>
            <a:r>
              <a:rPr lang="cs-CZ" b="0" i="0" dirty="0">
                <a:effectLst/>
                <a:latin typeface="Arial" panose="020B0604020202020204" pitchFamily="34" charset="0"/>
              </a:rPr>
              <a:t>V roce 568 vpadli germánští </a:t>
            </a:r>
            <a:r>
              <a:rPr lang="cs-CZ" dirty="0">
                <a:latin typeface="Arial" panose="020B0604020202020204" pitchFamily="34" charset="0"/>
              </a:rPr>
              <a:t>Langobardi</a:t>
            </a:r>
            <a:r>
              <a:rPr lang="cs-CZ" b="0" i="0" dirty="0">
                <a:effectLst/>
                <a:latin typeface="Arial" panose="020B0604020202020204" pitchFamily="34" charset="0"/>
              </a:rPr>
              <a:t> do Itálie, jejíž větší část si do konce 6. století podrobili.</a:t>
            </a:r>
          </a:p>
          <a:p>
            <a:r>
              <a:rPr lang="cs-CZ" b="0" i="0" dirty="0">
                <a:effectLst/>
                <a:latin typeface="Arial" panose="020B0604020202020204" pitchFamily="34" charset="0"/>
              </a:rPr>
              <a:t>Justinův nástupce </a:t>
            </a:r>
            <a:r>
              <a:rPr lang="cs-CZ" dirty="0" err="1">
                <a:latin typeface="Arial" panose="020B0604020202020204" pitchFamily="34" charset="0"/>
              </a:rPr>
              <a:t>Tiberios</a:t>
            </a:r>
            <a:r>
              <a:rPr lang="cs-CZ" dirty="0">
                <a:latin typeface="Arial" panose="020B0604020202020204" pitchFamily="34" charset="0"/>
              </a:rPr>
              <a:t> II.</a:t>
            </a:r>
            <a:r>
              <a:rPr lang="cs-CZ" b="0" i="0" dirty="0">
                <a:effectLst/>
                <a:latin typeface="Arial" panose="020B0604020202020204" pitchFamily="34" charset="0"/>
              </a:rPr>
              <a:t> se soustředil hlavně na eliminování perské hrozby. </a:t>
            </a:r>
          </a:p>
          <a:p>
            <a:r>
              <a:rPr lang="cs-CZ" b="0" i="0" dirty="0">
                <a:effectLst/>
                <a:latin typeface="Arial" panose="020B0604020202020204" pitchFamily="34" charset="0"/>
              </a:rPr>
              <a:t>Jeho vojevůdce </a:t>
            </a:r>
            <a:r>
              <a:rPr lang="cs-CZ" dirty="0" err="1">
                <a:latin typeface="Arial" panose="020B0604020202020204" pitchFamily="34" charset="0"/>
              </a:rPr>
              <a:t>Maurikios</a:t>
            </a:r>
            <a:r>
              <a:rPr lang="cs-CZ" b="0" i="0" dirty="0">
                <a:effectLst/>
                <a:latin typeface="Arial" panose="020B0604020202020204" pitchFamily="34" charset="0"/>
              </a:rPr>
              <a:t> sice na východní frontě vedl obratné vojenské operace, avšak v roce 582 dobyli </a:t>
            </a:r>
            <a:r>
              <a:rPr lang="cs-CZ" dirty="0">
                <a:latin typeface="Arial" panose="020B0604020202020204" pitchFamily="34" charset="0"/>
              </a:rPr>
              <a:t>Avaři</a:t>
            </a:r>
            <a:r>
              <a:rPr lang="cs-CZ" b="0" i="0" dirty="0">
                <a:effectLst/>
                <a:latin typeface="Arial" panose="020B0604020202020204" pitchFamily="34" charset="0"/>
              </a:rPr>
              <a:t> pevnost </a:t>
            </a:r>
            <a:r>
              <a:rPr lang="cs-CZ" dirty="0" err="1">
                <a:latin typeface="Arial" panose="020B0604020202020204" pitchFamily="34" charset="0"/>
              </a:rPr>
              <a:t>Sirmium</a:t>
            </a:r>
            <a:r>
              <a:rPr lang="cs-CZ" b="0" i="0" dirty="0">
                <a:effectLst/>
                <a:latin typeface="Arial" panose="020B0604020202020204" pitchFamily="34" charset="0"/>
              </a:rPr>
              <a:t> na Balkáně a Slované zahájili masivní útoky směřující do nitra poloostrova. </a:t>
            </a:r>
          </a:p>
          <a:p>
            <a:r>
              <a:rPr lang="cs-CZ" b="0" i="0" dirty="0" err="1">
                <a:effectLst/>
                <a:latin typeface="Arial" panose="020B0604020202020204" pitchFamily="34" charset="0"/>
              </a:rPr>
              <a:t>Maurikios</a:t>
            </a:r>
            <a:r>
              <a:rPr lang="cs-CZ" b="0" i="0" dirty="0">
                <a:effectLst/>
                <a:latin typeface="Arial" panose="020B0604020202020204" pitchFamily="34" charset="0"/>
              </a:rPr>
              <a:t>, který se chopil moci po Tiberiovi, se zapojil do vnitřních bojů v perské říši a v roce 591 dosadil v </a:t>
            </a:r>
            <a:r>
              <a:rPr lang="cs-CZ" dirty="0" err="1">
                <a:latin typeface="Arial" panose="020B0604020202020204" pitchFamily="34" charset="0"/>
              </a:rPr>
              <a:t>Ktésifóntu</a:t>
            </a:r>
            <a:r>
              <a:rPr lang="cs-CZ" b="0" i="0" dirty="0">
                <a:effectLst/>
                <a:latin typeface="Arial" panose="020B0604020202020204" pitchFamily="34" charset="0"/>
              </a:rPr>
              <a:t> legitimního panovníka </a:t>
            </a:r>
            <a:r>
              <a:rPr lang="cs-CZ" dirty="0" err="1">
                <a:latin typeface="Arial" panose="020B0604020202020204" pitchFamily="34" charset="0"/>
              </a:rPr>
              <a:t>Husrava</a:t>
            </a:r>
            <a:r>
              <a:rPr lang="cs-CZ" dirty="0">
                <a:latin typeface="Arial" panose="020B0604020202020204" pitchFamily="34" charset="0"/>
              </a:rPr>
              <a:t> II.</a:t>
            </a:r>
            <a:r>
              <a:rPr lang="cs-CZ" b="0" i="0" dirty="0">
                <a:effectLst/>
                <a:latin typeface="Arial" panose="020B0604020202020204" pitchFamily="34" charset="0"/>
              </a:rPr>
              <a:t> Císař pak uzavřel se </a:t>
            </a:r>
            <a:r>
              <a:rPr lang="cs-CZ" b="0" i="0" dirty="0" err="1">
                <a:effectLst/>
                <a:latin typeface="Arial" panose="020B0604020202020204" pitchFamily="34" charset="0"/>
              </a:rPr>
              <a:t>Sásánovci</a:t>
            </a:r>
            <a:r>
              <a:rPr lang="cs-CZ" b="0" i="0" dirty="0">
                <a:effectLst/>
                <a:latin typeface="Arial" panose="020B0604020202020204" pitchFamily="34" charset="0"/>
              </a:rPr>
              <a:t> výhodný mír, jimž posunul hranice říše na východě. </a:t>
            </a:r>
          </a:p>
          <a:p>
            <a:r>
              <a:rPr lang="cs-CZ" dirty="0" err="1">
                <a:latin typeface="Arial" panose="020B0604020202020204" pitchFamily="34" charset="0"/>
              </a:rPr>
              <a:t>Maurikios</a:t>
            </a:r>
            <a:r>
              <a:rPr lang="cs-CZ" dirty="0">
                <a:latin typeface="Arial" panose="020B0604020202020204" pitchFamily="34" charset="0"/>
              </a:rPr>
              <a:t> </a:t>
            </a:r>
            <a:r>
              <a:rPr lang="cs-CZ" b="0" i="0" dirty="0">
                <a:effectLst/>
                <a:latin typeface="Arial" panose="020B0604020202020204" pitchFamily="34" charset="0"/>
              </a:rPr>
              <a:t>zřídil </a:t>
            </a:r>
            <a:r>
              <a:rPr lang="cs-CZ" dirty="0">
                <a:latin typeface="Arial" panose="020B0604020202020204" pitchFamily="34" charset="0"/>
              </a:rPr>
              <a:t>exarcháty</a:t>
            </a:r>
            <a:r>
              <a:rPr lang="cs-CZ" b="0" i="0" dirty="0">
                <a:effectLst/>
                <a:latin typeface="Arial" panose="020B0604020202020204" pitchFamily="34" charset="0"/>
              </a:rPr>
              <a:t> v Ravenně a Kartágu, přičemž byl poprvé opuštěn </a:t>
            </a:r>
            <a:r>
              <a:rPr lang="cs-CZ" dirty="0">
                <a:latin typeface="Arial" panose="020B0604020202020204" pitchFamily="34" charset="0"/>
              </a:rPr>
              <a:t>pozdně antický</a:t>
            </a:r>
            <a:r>
              <a:rPr lang="cs-CZ" b="0" i="0" dirty="0">
                <a:effectLst/>
                <a:latin typeface="Arial" panose="020B0604020202020204" pitchFamily="34" charset="0"/>
              </a:rPr>
              <a:t> princip oddělení civilní a vojenské správy.</a:t>
            </a:r>
            <a:endParaRPr lang="cs-CZ" b="0" i="0" baseline="30000" dirty="0">
              <a:effectLst/>
              <a:latin typeface="Arial" panose="020B0604020202020204" pitchFamily="34" charset="0"/>
            </a:endParaRPr>
          </a:p>
          <a:p>
            <a:r>
              <a:rPr lang="cs-CZ" b="0" i="0" dirty="0" err="1">
                <a:effectLst/>
                <a:latin typeface="Arial" panose="020B0604020202020204" pitchFamily="34" charset="0"/>
              </a:rPr>
              <a:t>Maurikios</a:t>
            </a:r>
            <a:r>
              <a:rPr lang="cs-CZ" b="0" i="0" dirty="0">
                <a:effectLst/>
                <a:latin typeface="Arial" panose="020B0604020202020204" pitchFamily="34" charset="0"/>
              </a:rPr>
              <a:t> zakročil proti Avarům a Slovanům a do roku 602 je vytlačil zpět za </a:t>
            </a:r>
            <a:r>
              <a:rPr lang="cs-CZ" dirty="0">
                <a:latin typeface="Arial" panose="020B0604020202020204" pitchFamily="34" charset="0"/>
              </a:rPr>
              <a:t>Dunaj</a:t>
            </a:r>
            <a:r>
              <a:rPr lang="cs-CZ" b="0" i="0" dirty="0">
                <a:effectLst/>
                <a:latin typeface="Arial" panose="020B0604020202020204" pitchFamily="34" charset="0"/>
              </a:rPr>
              <a:t>. Ale námaha tažení vyvolala v armádě vzpouru, která vynesla na trůn uzurpátora jménem </a:t>
            </a:r>
            <a:r>
              <a:rPr lang="cs-CZ" dirty="0" err="1">
                <a:latin typeface="Arial" panose="020B0604020202020204" pitchFamily="34" charset="0"/>
              </a:rPr>
              <a:t>Fokas</a:t>
            </a:r>
            <a:r>
              <a:rPr lang="cs-CZ" b="0" i="0" dirty="0">
                <a:effectLst/>
                <a:latin typeface="Arial" panose="020B0604020202020204" pitchFamily="34" charset="0"/>
              </a:rPr>
              <a:t>. 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Ten dal zavraždit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Maurikia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všechny jeho mužské příbuzné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0663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E34BED-8293-4FCC-91C5-E3A9BCD69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úpadek říše a </a:t>
            </a:r>
            <a:r>
              <a:rPr lang="cs-CZ" dirty="0" err="1"/>
              <a:t>fokova</a:t>
            </a:r>
            <a:r>
              <a:rPr lang="cs-CZ" dirty="0"/>
              <a:t> vláda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3D086B-378D-4C16-9DDA-146D84BA9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4884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cs-CZ" dirty="0" err="1">
                <a:latin typeface="Arial" panose="020B0604020202020204" pitchFamily="34" charset="0"/>
              </a:rPr>
              <a:t>Fokas</a:t>
            </a:r>
            <a:r>
              <a:rPr lang="cs-CZ" b="0" i="0" dirty="0">
                <a:effectLst/>
                <a:latin typeface="Arial" panose="020B0604020202020204" pitchFamily="34" charset="0"/>
              </a:rPr>
              <a:t> po svém nástupu začal organizovat teror namířený proti </a:t>
            </a:r>
            <a:r>
              <a:rPr lang="cs-CZ" b="0" i="0" dirty="0" err="1">
                <a:effectLst/>
                <a:latin typeface="Arial" panose="020B0604020202020204" pitchFamily="34" charset="0"/>
              </a:rPr>
              <a:t>Maurikiovým</a:t>
            </a:r>
            <a:r>
              <a:rPr lang="cs-CZ" b="0" i="0" dirty="0">
                <a:effectLst/>
                <a:latin typeface="Arial" panose="020B0604020202020204" pitchFamily="34" charset="0"/>
              </a:rPr>
              <a:t> přívržencům a </a:t>
            </a:r>
            <a:r>
              <a:rPr lang="cs-CZ" dirty="0">
                <a:latin typeface="Arial" panose="020B0604020202020204" pitchFamily="34" charset="0"/>
              </a:rPr>
              <a:t>senátorské</a:t>
            </a:r>
            <a:r>
              <a:rPr lang="cs-CZ" b="0" i="0" dirty="0">
                <a:effectLst/>
                <a:latin typeface="Arial" panose="020B0604020202020204" pitchFamily="34" charset="0"/>
              </a:rPr>
              <a:t> </a:t>
            </a:r>
            <a:r>
              <a:rPr lang="cs-CZ" dirty="0">
                <a:latin typeface="Arial" panose="020B0604020202020204" pitchFamily="34" charset="0"/>
              </a:rPr>
              <a:t>aristokracii,</a:t>
            </a:r>
            <a:r>
              <a:rPr lang="cs-CZ" b="0" i="0" dirty="0">
                <a:effectLst/>
                <a:latin typeface="Arial" panose="020B0604020202020204" pitchFamily="34" charset="0"/>
              </a:rPr>
              <a:t> ale i </a:t>
            </a:r>
            <a:r>
              <a:rPr lang="cs-CZ" dirty="0">
                <a:latin typeface="Arial" panose="020B0604020202020204" pitchFamily="34" charset="0"/>
              </a:rPr>
              <a:t>židům</a:t>
            </a:r>
            <a:r>
              <a:rPr lang="cs-CZ" b="0" i="0" dirty="0">
                <a:effectLst/>
                <a:latin typeface="Arial" panose="020B0604020202020204" pitchFamily="34" charset="0"/>
              </a:rPr>
              <a:t> a </a:t>
            </a:r>
            <a:r>
              <a:rPr lang="cs-CZ" dirty="0">
                <a:latin typeface="Arial" panose="020B0604020202020204" pitchFamily="34" charset="0"/>
              </a:rPr>
              <a:t>monofyzitům</a:t>
            </a:r>
            <a:r>
              <a:rPr lang="cs-CZ" b="0" i="0" dirty="0">
                <a:effectLst/>
                <a:latin typeface="Arial" panose="020B0604020202020204" pitchFamily="34" charset="0"/>
              </a:rPr>
              <a:t>. Jeho počínání vyvolalo odpor ve východních provinciích, kde byl </a:t>
            </a:r>
            <a:r>
              <a:rPr lang="cs-CZ" b="0" i="0" dirty="0" err="1">
                <a:effectLst/>
                <a:latin typeface="Arial" panose="020B0604020202020204" pitchFamily="34" charset="0"/>
              </a:rPr>
              <a:t>monofyzitismus</a:t>
            </a:r>
            <a:r>
              <a:rPr lang="cs-CZ" b="0" i="0" dirty="0">
                <a:effectLst/>
                <a:latin typeface="Arial" panose="020B0604020202020204" pitchFamily="34" charset="0"/>
              </a:rPr>
              <a:t> velmi rozšířen, a spělo k rozpoutání nového vnitropolitického konfliktu. </a:t>
            </a:r>
          </a:p>
          <a:p>
            <a:pPr algn="l"/>
            <a:r>
              <a:rPr lang="cs-CZ" b="0" i="0" dirty="0">
                <a:effectLst/>
                <a:latin typeface="Arial" panose="020B0604020202020204" pitchFamily="34" charset="0"/>
              </a:rPr>
              <a:t>Nestabilní situace využil </a:t>
            </a:r>
            <a:r>
              <a:rPr lang="cs-CZ" dirty="0">
                <a:latin typeface="Arial" panose="020B0604020202020204" pitchFamily="34" charset="0"/>
              </a:rPr>
              <a:t>perský král</a:t>
            </a:r>
            <a:r>
              <a:rPr lang="cs-CZ" b="0" i="0" dirty="0">
                <a:effectLst/>
                <a:latin typeface="Arial" panose="020B0604020202020204" pitchFamily="34" charset="0"/>
              </a:rPr>
              <a:t> </a:t>
            </a:r>
            <a:r>
              <a:rPr lang="cs-CZ" dirty="0" err="1">
                <a:latin typeface="Arial" panose="020B0604020202020204" pitchFamily="34" charset="0"/>
              </a:rPr>
              <a:t>Husrav</a:t>
            </a:r>
            <a:r>
              <a:rPr lang="cs-CZ" dirty="0">
                <a:latin typeface="Arial" panose="020B0604020202020204" pitchFamily="34" charset="0"/>
              </a:rPr>
              <a:t> II.</a:t>
            </a:r>
            <a:r>
              <a:rPr lang="cs-CZ" b="0" i="0" dirty="0">
                <a:effectLst/>
                <a:latin typeface="Arial" panose="020B0604020202020204" pitchFamily="34" charset="0"/>
              </a:rPr>
              <a:t> a rozpoutal proti </a:t>
            </a:r>
            <a:r>
              <a:rPr lang="cs-CZ" dirty="0">
                <a:latin typeface="Arial" panose="020B0604020202020204" pitchFamily="34" charset="0"/>
              </a:rPr>
              <a:t>Byzanci</a:t>
            </a:r>
            <a:r>
              <a:rPr lang="cs-CZ" b="0" i="0" dirty="0">
                <a:effectLst/>
                <a:latin typeface="Arial" panose="020B0604020202020204" pitchFamily="34" charset="0"/>
              </a:rPr>
              <a:t> válku pod záminkou pomsty popraveného </a:t>
            </a:r>
            <a:r>
              <a:rPr lang="cs-CZ" b="0" i="0" dirty="0" err="1">
                <a:effectLst/>
                <a:latin typeface="Arial" panose="020B0604020202020204" pitchFamily="34" charset="0"/>
              </a:rPr>
              <a:t>Fokova</a:t>
            </a:r>
            <a:r>
              <a:rPr lang="cs-CZ" b="0" i="0" dirty="0">
                <a:effectLst/>
                <a:latin typeface="Arial" panose="020B0604020202020204" pitchFamily="34" charset="0"/>
              </a:rPr>
              <a:t> předchůdce. Postup Peršanů byl ještě usnadněn vzpourou vysokého vojenského hodnostáře </a:t>
            </a:r>
            <a:r>
              <a:rPr lang="cs-CZ" dirty="0" err="1">
                <a:latin typeface="Arial" panose="020B0604020202020204" pitchFamily="34" charset="0"/>
              </a:rPr>
              <a:t>Narsa</a:t>
            </a:r>
            <a:r>
              <a:rPr lang="cs-CZ" b="0" i="0" dirty="0">
                <a:effectLst/>
                <a:latin typeface="Arial" panose="020B0604020202020204" pitchFamily="34" charset="0"/>
              </a:rPr>
              <a:t>, takže během několika let získali </a:t>
            </a:r>
            <a:r>
              <a:rPr lang="cs-CZ" dirty="0">
                <a:latin typeface="Arial" panose="020B0604020202020204" pitchFamily="34" charset="0"/>
              </a:rPr>
              <a:t>Arménii</a:t>
            </a:r>
            <a:r>
              <a:rPr lang="cs-CZ" b="0" i="0" dirty="0">
                <a:effectLst/>
                <a:latin typeface="Arial" panose="020B0604020202020204" pitchFamily="34" charset="0"/>
              </a:rPr>
              <a:t> a také části </a:t>
            </a:r>
            <a:r>
              <a:rPr lang="cs-CZ" dirty="0">
                <a:latin typeface="Arial" panose="020B0604020202020204" pitchFamily="34" charset="0"/>
              </a:rPr>
              <a:t>Sýrie</a:t>
            </a:r>
            <a:r>
              <a:rPr lang="cs-CZ" b="0" i="0" dirty="0">
                <a:effectLst/>
                <a:latin typeface="Arial" panose="020B0604020202020204" pitchFamily="34" charset="0"/>
              </a:rPr>
              <a:t> a </a:t>
            </a:r>
            <a:r>
              <a:rPr lang="cs-CZ" dirty="0">
                <a:latin typeface="Arial" panose="020B0604020202020204" pitchFamily="34" charset="0"/>
              </a:rPr>
              <a:t>Mezopotámie</a:t>
            </a:r>
            <a:r>
              <a:rPr lang="cs-CZ" b="0" i="0" dirty="0">
                <a:effectLst/>
                <a:latin typeface="Arial" panose="020B0604020202020204" pitchFamily="34" charset="0"/>
              </a:rPr>
              <a:t>, perské jednotky dále pronikly až k </a:t>
            </a:r>
            <a:r>
              <a:rPr lang="cs-CZ" dirty="0" err="1">
                <a:latin typeface="Arial" panose="020B0604020202020204" pitchFamily="34" charset="0"/>
              </a:rPr>
              <a:t>Chalkedonu</a:t>
            </a:r>
            <a:r>
              <a:rPr lang="cs-CZ" dirty="0">
                <a:latin typeface="Arial" panose="020B0604020202020204" pitchFamily="34" charset="0"/>
              </a:rPr>
              <a:t> </a:t>
            </a:r>
            <a:r>
              <a:rPr lang="cs-CZ" b="0" i="0" dirty="0">
                <a:effectLst/>
                <a:latin typeface="Arial" panose="020B0604020202020204" pitchFamily="34" charset="0"/>
              </a:rPr>
              <a:t>a do </a:t>
            </a:r>
            <a:r>
              <a:rPr lang="cs-CZ" dirty="0">
                <a:latin typeface="Arial" panose="020B0604020202020204" pitchFamily="34" charset="0"/>
              </a:rPr>
              <a:t>Palestiny</a:t>
            </a:r>
            <a:r>
              <a:rPr lang="cs-CZ" b="0" i="0" dirty="0">
                <a:effectLst/>
                <a:latin typeface="Arial" panose="020B0604020202020204" pitchFamily="34" charset="0"/>
              </a:rPr>
              <a:t>.</a:t>
            </a:r>
            <a:endParaRPr lang="cs-CZ" b="0" i="0" baseline="30000" dirty="0">
              <a:effectLst/>
              <a:latin typeface="Arial" panose="020B0604020202020204" pitchFamily="34" charset="0"/>
            </a:endParaRPr>
          </a:p>
          <a:p>
            <a:pPr algn="l"/>
            <a:r>
              <a:rPr lang="cs-CZ" b="0" i="0" dirty="0">
                <a:effectLst/>
                <a:latin typeface="Arial" panose="020B0604020202020204" pitchFamily="34" charset="0"/>
              </a:rPr>
              <a:t>na </a:t>
            </a:r>
            <a:r>
              <a:rPr lang="cs-CZ" dirty="0">
                <a:latin typeface="Arial" panose="020B0604020202020204" pitchFamily="34" charset="0"/>
              </a:rPr>
              <a:t>balkánská</a:t>
            </a:r>
            <a:r>
              <a:rPr lang="cs-CZ" b="0" i="0" dirty="0">
                <a:effectLst/>
                <a:latin typeface="Arial" panose="020B0604020202020204" pitchFamily="34" charset="0"/>
              </a:rPr>
              <a:t> území říše vtrhli </a:t>
            </a:r>
            <a:r>
              <a:rPr lang="cs-CZ" dirty="0">
                <a:latin typeface="Arial" panose="020B0604020202020204" pitchFamily="34" charset="0"/>
              </a:rPr>
              <a:t>Slované</a:t>
            </a:r>
            <a:r>
              <a:rPr lang="cs-CZ" b="0" i="0" dirty="0">
                <a:effectLst/>
                <a:latin typeface="Arial" panose="020B0604020202020204" pitchFamily="34" charset="0"/>
              </a:rPr>
              <a:t> spolu s </a:t>
            </a:r>
            <a:r>
              <a:rPr lang="cs-CZ" dirty="0">
                <a:latin typeface="Arial" panose="020B0604020202020204" pitchFamily="34" charset="0"/>
              </a:rPr>
              <a:t>Avary</a:t>
            </a:r>
            <a:r>
              <a:rPr lang="cs-CZ" b="0" i="0" dirty="0">
                <a:effectLst/>
                <a:latin typeface="Arial" panose="020B0604020202020204" pitchFamily="34" charset="0"/>
              </a:rPr>
              <a:t>. Restaurování hranice říše na </a:t>
            </a:r>
            <a:r>
              <a:rPr lang="cs-CZ" dirty="0">
                <a:latin typeface="Arial" panose="020B0604020202020204" pitchFamily="34" charset="0"/>
              </a:rPr>
              <a:t>Dunaji</a:t>
            </a:r>
            <a:r>
              <a:rPr lang="cs-CZ" b="0" i="0" dirty="0">
                <a:effectLst/>
                <a:latin typeface="Arial" panose="020B0604020202020204" pitchFamily="34" charset="0"/>
              </a:rPr>
              <a:t> císařem </a:t>
            </a:r>
            <a:r>
              <a:rPr lang="cs-CZ" b="0" i="0" dirty="0" err="1">
                <a:effectLst/>
                <a:latin typeface="Arial" panose="020B0604020202020204" pitchFamily="34" charset="0"/>
              </a:rPr>
              <a:t>Maurikiem</a:t>
            </a:r>
            <a:r>
              <a:rPr lang="cs-CZ" b="0" i="0" dirty="0">
                <a:effectLst/>
                <a:latin typeface="Arial" panose="020B0604020202020204" pitchFamily="34" charset="0"/>
              </a:rPr>
              <a:t> tak mělo jen krátké trvání, navíc se Slované na dobytých územích začali usídlovat a vinou jejich vpádů, drancování a odvlékání obyvatelstva se spolu se zánikem měst zhroutil i zdejší správní systém.</a:t>
            </a:r>
          </a:p>
          <a:p>
            <a:pPr algn="l"/>
            <a:r>
              <a:rPr lang="cs-CZ" b="0" i="0" dirty="0">
                <a:effectLst/>
                <a:latin typeface="Arial" panose="020B0604020202020204" pitchFamily="34" charset="0"/>
              </a:rPr>
              <a:t>Jedinou oblastí, kde v té době vnitropolitický rozkol a hospodářský úpadek nepostupoval tak razantně, byla provincie v </a:t>
            </a:r>
            <a:r>
              <a:rPr lang="cs-CZ" dirty="0">
                <a:latin typeface="Arial" panose="020B0604020202020204" pitchFamily="34" charset="0"/>
              </a:rPr>
              <a:t>severní Africe</a:t>
            </a:r>
            <a:r>
              <a:rPr lang="cs-CZ" b="0" i="0" dirty="0">
                <a:effectLst/>
                <a:latin typeface="Arial" panose="020B0604020202020204" pitchFamily="34" charset="0"/>
              </a:rPr>
              <a:t>, zvaná </a:t>
            </a:r>
            <a:r>
              <a:rPr lang="cs-CZ" dirty="0">
                <a:latin typeface="Arial" panose="020B0604020202020204" pitchFamily="34" charset="0"/>
              </a:rPr>
              <a:t>kartaginský exarchát</a:t>
            </a:r>
            <a:r>
              <a:rPr lang="cs-CZ" b="0" i="0" dirty="0">
                <a:effectLst/>
                <a:latin typeface="Arial" panose="020B0604020202020204" pitchFamily="34" charset="0"/>
              </a:rPr>
              <a:t>, v jejímž čele v té době stál </a:t>
            </a:r>
            <a:r>
              <a:rPr lang="cs-CZ" b="0" i="0" dirty="0" err="1">
                <a:effectLst/>
                <a:latin typeface="Arial" panose="020B0604020202020204" pitchFamily="34" charset="0"/>
              </a:rPr>
              <a:t>Maurikiův</a:t>
            </a:r>
            <a:r>
              <a:rPr lang="cs-CZ" b="0" i="0" dirty="0">
                <a:effectLst/>
                <a:latin typeface="Arial" panose="020B0604020202020204" pitchFamily="34" charset="0"/>
              </a:rPr>
              <a:t> přítel </a:t>
            </a:r>
            <a:r>
              <a:rPr lang="cs-CZ" dirty="0" err="1">
                <a:latin typeface="Arial" panose="020B0604020202020204" pitchFamily="34" charset="0"/>
              </a:rPr>
              <a:t>Herakleios.</a:t>
            </a:r>
            <a:r>
              <a:rPr lang="cs-CZ" b="0" i="0" dirty="0" err="1">
                <a:effectLst/>
                <a:latin typeface="Arial" panose="020B0604020202020204" pitchFamily="34" charset="0"/>
              </a:rPr>
              <a:t>Ten</a:t>
            </a:r>
            <a:r>
              <a:rPr lang="cs-CZ" b="0" i="0" dirty="0">
                <a:effectLst/>
                <a:latin typeface="Arial" panose="020B0604020202020204" pitchFamily="34" charset="0"/>
              </a:rPr>
              <a:t> vypravil svého stejnojmenného syna v čele loďstva do hlavního města Konstantinopole. Zásah proti </a:t>
            </a:r>
            <a:r>
              <a:rPr lang="cs-CZ" b="0" i="0" dirty="0" err="1">
                <a:effectLst/>
                <a:latin typeface="Arial" panose="020B0604020202020204" pitchFamily="34" charset="0"/>
              </a:rPr>
              <a:t>Fokovi</a:t>
            </a:r>
            <a:r>
              <a:rPr lang="cs-CZ" b="0" i="0" dirty="0">
                <a:effectLst/>
                <a:latin typeface="Arial" panose="020B0604020202020204" pitchFamily="34" charset="0"/>
              </a:rPr>
              <a:t> byl úspěšný – obyvatelé metropole sami otevřeli městské brány. </a:t>
            </a:r>
            <a:r>
              <a:rPr lang="cs-CZ" b="0" i="0" dirty="0" err="1">
                <a:effectLst/>
                <a:latin typeface="Arial" panose="020B0604020202020204" pitchFamily="34" charset="0"/>
              </a:rPr>
              <a:t>Fokas</a:t>
            </a:r>
            <a:r>
              <a:rPr lang="cs-CZ" b="0" i="0" dirty="0">
                <a:effectLst/>
                <a:latin typeface="Arial" panose="020B0604020202020204" pitchFamily="34" charset="0"/>
              </a:rPr>
              <a:t> byl svržen a popraven. </a:t>
            </a:r>
            <a:r>
              <a:rPr lang="cs-CZ" dirty="0" err="1">
                <a:latin typeface="Arial" panose="020B0604020202020204" pitchFamily="34" charset="0"/>
              </a:rPr>
              <a:t>Herakleios</a:t>
            </a:r>
            <a:r>
              <a:rPr lang="cs-CZ" b="0" i="0" dirty="0">
                <a:effectLst/>
                <a:latin typeface="Arial" panose="020B0604020202020204" pitchFamily="34" charset="0"/>
              </a:rPr>
              <a:t> byl přivítán jako spasitel a 5. října </a:t>
            </a:r>
            <a:r>
              <a:rPr lang="cs-CZ" dirty="0">
                <a:latin typeface="Arial" panose="020B0604020202020204" pitchFamily="34" charset="0"/>
              </a:rPr>
              <a:t>610</a:t>
            </a:r>
            <a:r>
              <a:rPr lang="cs-CZ" b="0" i="0" dirty="0">
                <a:effectLst/>
                <a:latin typeface="Arial" panose="020B0604020202020204" pitchFamily="34" charset="0"/>
              </a:rPr>
              <a:t> korunován patriarchou Sergiem novým císařem.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9451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17BFEB5-5AD0-41AC-A775-D546E5EF9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Herakleios</a:t>
            </a:r>
            <a:r>
              <a:rPr lang="cs-CZ" dirty="0"/>
              <a:t> 610-641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8A7F32B-EF59-467F-9844-FB7527040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7836628" cy="3448595"/>
          </a:xfrm>
        </p:spPr>
        <p:txBody>
          <a:bodyPr>
            <a:normAutofit fontScale="70000" lnSpcReduction="20000"/>
          </a:bodyPr>
          <a:lstStyle/>
          <a:p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Herakleios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se narodil kolem roku 575 v </a:t>
            </a:r>
            <a:r>
              <a:rPr lang="cs-CZ" dirty="0" err="1">
                <a:latin typeface="Arial" panose="020B0604020202020204" pitchFamily="34" charset="0"/>
              </a:rPr>
              <a:t>Kappadokii</a:t>
            </a:r>
            <a:r>
              <a:rPr lang="cs-CZ" b="0" i="0" dirty="0">
                <a:effectLst/>
                <a:latin typeface="Arial" panose="020B0604020202020204" pitchFamily="34" charset="0"/>
              </a:rPr>
              <a:t> jako nejstarší syn </a:t>
            </a:r>
            <a:r>
              <a:rPr lang="cs-CZ" dirty="0" err="1">
                <a:latin typeface="Arial" panose="020B0604020202020204" pitchFamily="34" charset="0"/>
              </a:rPr>
              <a:t>Herakleia</a:t>
            </a:r>
            <a:r>
              <a:rPr lang="cs-CZ" dirty="0">
                <a:latin typeface="Arial" panose="020B0604020202020204" pitchFamily="34" charset="0"/>
              </a:rPr>
              <a:t> staršího</a:t>
            </a:r>
          </a:p>
          <a:p>
            <a:r>
              <a:rPr lang="cs-CZ" b="0" i="0" dirty="0">
                <a:effectLst/>
                <a:latin typeface="Arial" panose="020B0604020202020204" pitchFamily="34" charset="0"/>
              </a:rPr>
              <a:t>Po jeho nástupu všechny hranice </a:t>
            </a:r>
            <a:r>
              <a:rPr lang="cs-CZ" dirty="0">
                <a:latin typeface="Arial" panose="020B0604020202020204" pitchFamily="34" charset="0"/>
              </a:rPr>
              <a:t>Byzance b</a:t>
            </a:r>
            <a:r>
              <a:rPr lang="cs-CZ" b="0" i="0" dirty="0">
                <a:effectLst/>
                <a:latin typeface="Arial" panose="020B0604020202020204" pitchFamily="34" charset="0"/>
              </a:rPr>
              <a:t>yly ale vystaveny hrozícímu nebezpečí, zatímco její armáda byla demoralizovaná a rozvrácená dosavadními vnitřními rozbroji, převraty a souvisejícími represemi.</a:t>
            </a:r>
            <a:endParaRPr lang="cs-CZ" b="0" i="0" baseline="30000" dirty="0">
              <a:effectLst/>
              <a:latin typeface="Arial" panose="020B0604020202020204" pitchFamily="34" charset="0"/>
            </a:endParaRPr>
          </a:p>
          <a:p>
            <a:r>
              <a:rPr lang="cs-CZ" b="0" i="0" dirty="0">
                <a:effectLst/>
                <a:latin typeface="Arial" panose="020B0604020202020204" pitchFamily="34" charset="0"/>
              </a:rPr>
              <a:t>Byzantskou společnost rozpolcovaly politické otřesy, soupeření démů a náboženská nejednota.</a:t>
            </a:r>
            <a:endParaRPr lang="cs-CZ" b="0" i="0" baseline="30000" dirty="0">
              <a:effectLst/>
              <a:latin typeface="Arial" panose="020B0604020202020204" pitchFamily="34" charset="0"/>
            </a:endParaRPr>
          </a:p>
          <a:p>
            <a:r>
              <a:rPr lang="cs-CZ" b="0" i="0" dirty="0">
                <a:effectLst/>
                <a:latin typeface="Arial" panose="020B0604020202020204" pitchFamily="34" charset="0"/>
              </a:rPr>
              <a:t>Nejvážnější zahraniční krizi představoval konflikt s Peršany, kteří si do roku 610 systematicky podmanili pohraniční pevnosti v Mezopotámii a takřka celou Arménii s úmyslem trvale je připojit ke své říši. Do jejich rukou padla kromě četných jiných i významná města </a:t>
            </a:r>
            <a:r>
              <a:rPr lang="cs-CZ" dirty="0" err="1">
                <a:latin typeface="Arial" panose="020B0604020202020204" pitchFamily="34" charset="0"/>
              </a:rPr>
              <a:t>Daras</a:t>
            </a:r>
            <a:r>
              <a:rPr lang="cs-CZ" b="0" i="0" dirty="0">
                <a:effectLst/>
                <a:latin typeface="Arial" panose="020B0604020202020204" pitchFamily="34" charset="0"/>
              </a:rPr>
              <a:t>, </a:t>
            </a:r>
            <a:r>
              <a:rPr lang="cs-CZ" b="0" i="0" dirty="0" err="1">
                <a:effectLst/>
                <a:latin typeface="Arial" panose="020B0604020202020204" pitchFamily="34" charset="0"/>
              </a:rPr>
              <a:t>Theodosiopolis</a:t>
            </a:r>
            <a:r>
              <a:rPr lang="cs-CZ" b="0" i="0" dirty="0">
                <a:effectLst/>
                <a:latin typeface="Arial" panose="020B0604020202020204" pitchFamily="34" charset="0"/>
              </a:rPr>
              <a:t> (dnešní </a:t>
            </a:r>
            <a:r>
              <a:rPr lang="cs-CZ" dirty="0" err="1">
                <a:latin typeface="Arial" panose="020B0604020202020204" pitchFamily="34" charset="0"/>
              </a:rPr>
              <a:t>Erzurum</a:t>
            </a:r>
            <a:r>
              <a:rPr lang="cs-CZ" b="0" i="0" dirty="0">
                <a:effectLst/>
                <a:latin typeface="Arial" panose="020B0604020202020204" pitchFamily="34" charset="0"/>
              </a:rPr>
              <a:t>), </a:t>
            </a:r>
            <a:r>
              <a:rPr lang="cs-CZ" b="0" i="0" dirty="0" err="1">
                <a:effectLst/>
                <a:latin typeface="Arial" panose="020B0604020202020204" pitchFamily="34" charset="0"/>
              </a:rPr>
              <a:t>Amida</a:t>
            </a:r>
            <a:r>
              <a:rPr lang="cs-CZ" b="0" i="0" dirty="0">
                <a:effectLst/>
                <a:latin typeface="Arial" panose="020B0604020202020204" pitchFamily="34" charset="0"/>
              </a:rPr>
              <a:t> (</a:t>
            </a:r>
            <a:r>
              <a:rPr lang="cs-CZ" dirty="0" err="1">
                <a:latin typeface="Arial" panose="020B0604020202020204" pitchFamily="34" charset="0"/>
              </a:rPr>
              <a:t>Diyarbakır</a:t>
            </a:r>
            <a:r>
              <a:rPr lang="cs-CZ" b="0" i="0" dirty="0">
                <a:effectLst/>
                <a:latin typeface="Arial" panose="020B0604020202020204" pitchFamily="34" charset="0"/>
              </a:rPr>
              <a:t>). </a:t>
            </a:r>
          </a:p>
          <a:p>
            <a:r>
              <a:rPr lang="cs-CZ" b="0" i="0" dirty="0">
                <a:effectLst/>
                <a:latin typeface="Arial" panose="020B0604020202020204" pitchFamily="34" charset="0"/>
              </a:rPr>
              <a:t>Peršané aby získali podporu lokálního obyvatelstva, Peršané dosazovali na nově dobytých území </a:t>
            </a:r>
            <a:r>
              <a:rPr lang="cs-CZ" dirty="0">
                <a:latin typeface="Arial" panose="020B0604020202020204" pitchFamily="34" charset="0"/>
              </a:rPr>
              <a:t>monofyzitské</a:t>
            </a:r>
            <a:r>
              <a:rPr lang="cs-CZ" b="0" i="0" dirty="0">
                <a:effectLst/>
                <a:latin typeface="Arial" panose="020B0604020202020204" pitchFamily="34" charset="0"/>
              </a:rPr>
              <a:t> </a:t>
            </a:r>
            <a:r>
              <a:rPr lang="cs-CZ" dirty="0">
                <a:latin typeface="Arial" panose="020B0604020202020204" pitchFamily="34" charset="0"/>
              </a:rPr>
              <a:t>biskupy</a:t>
            </a:r>
            <a:r>
              <a:rPr lang="cs-CZ" b="0" i="0" dirty="0">
                <a:effectLst/>
                <a:latin typeface="Arial" panose="020B0604020202020204" pitchFamily="34" charset="0"/>
              </a:rPr>
              <a:t> a odstraňovali jejich </a:t>
            </a:r>
            <a:r>
              <a:rPr lang="cs-CZ" dirty="0">
                <a:latin typeface="Arial" panose="020B0604020202020204" pitchFamily="34" charset="0"/>
              </a:rPr>
              <a:t>chalkedonské</a:t>
            </a:r>
            <a:r>
              <a:rPr lang="cs-CZ" b="0" i="0" dirty="0">
                <a:effectLst/>
                <a:latin typeface="Arial" panose="020B0604020202020204" pitchFamily="34" charset="0"/>
              </a:rPr>
              <a:t> 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oponenty</a:t>
            </a:r>
            <a:endParaRPr lang="cs-CZ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95037B43-F90F-429F-9767-9EFF4887BC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83959" y="2108717"/>
            <a:ext cx="2589860" cy="2885089"/>
          </a:xfrm>
        </p:spPr>
      </p:pic>
    </p:spTree>
    <p:extLst>
      <p:ext uri="{BB962C8B-B14F-4D97-AF65-F5344CB8AC3E}">
        <p14:creationId xmlns:p14="http://schemas.microsoft.com/office/powerpoint/2010/main" val="1358363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4397AF1-F57E-4065-BD08-675B24DAE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Válka s Peršany a ztráta </a:t>
            </a:r>
            <a:r>
              <a:rPr lang="cs-CZ" dirty="0" err="1"/>
              <a:t>egypta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7BDF7B4-6130-4B2C-9850-6159348F4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70000" lnSpcReduction="20000"/>
          </a:bodyPr>
          <a:lstStyle/>
          <a:p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Přes snahu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Herakleia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zamezit dalšímu perskému postupu byli Byzantinci po prvních úspěších odraženi a jejich protiútok skončil neúspěchem. Následovaly pustošivé zájezdy a dostali až do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Chalkedonu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Roku 613 padla do rukou perských nepřátel syrská metropole </a:t>
            </a:r>
            <a:r>
              <a:rPr lang="cs-CZ" dirty="0">
                <a:latin typeface="Arial" panose="020B0604020202020204" pitchFamily="34" charset="0"/>
              </a:rPr>
              <a:t>Antiochie</a:t>
            </a:r>
            <a:r>
              <a:rPr lang="cs-CZ" i="0" dirty="0">
                <a:effectLst/>
                <a:latin typeface="Arial" panose="020B0604020202020204" pitchFamily="34" charset="0"/>
              </a:rPr>
              <a:t> a o rok později již perská vojska mohla vstoupit do </a:t>
            </a:r>
            <a:r>
              <a:rPr lang="cs-CZ" dirty="0">
                <a:latin typeface="Arial" panose="020B0604020202020204" pitchFamily="34" charset="0"/>
              </a:rPr>
              <a:t>Arménie</a:t>
            </a:r>
            <a:r>
              <a:rPr lang="cs-CZ" i="0" dirty="0">
                <a:effectLst/>
                <a:latin typeface="Arial" panose="020B0604020202020204" pitchFamily="34" charset="0"/>
              </a:rPr>
              <a:t>, odkud se byzantská armáda musela stáhnout. Antiochie a okolní oblasti padly do perských rukou, byzantská říše byla fakticky rozetnuta ve dví. </a:t>
            </a:r>
            <a:r>
              <a:rPr lang="cs-CZ" i="0" dirty="0" err="1">
                <a:effectLst/>
                <a:latin typeface="Arial" panose="020B0604020202020204" pitchFamily="34" charset="0"/>
              </a:rPr>
              <a:t>Husrav</a:t>
            </a:r>
            <a:r>
              <a:rPr lang="cs-CZ" i="0" dirty="0">
                <a:effectLst/>
                <a:latin typeface="Arial" panose="020B0604020202020204" pitchFamily="34" charset="0"/>
              </a:rPr>
              <a:t> město vyplenil a mnohé z jejích obyvatel odvlékl do Persie</a:t>
            </a:r>
          </a:p>
          <a:p>
            <a:r>
              <a:rPr lang="cs-CZ" i="0" dirty="0">
                <a:effectLst/>
                <a:latin typeface="Arial" panose="020B0604020202020204" pitchFamily="34" charset="0"/>
              </a:rPr>
              <a:t>Pohromou se stalo i dobytí </a:t>
            </a:r>
            <a:r>
              <a:rPr lang="cs-CZ" dirty="0">
                <a:latin typeface="Arial" panose="020B0604020202020204" pitchFamily="34" charset="0"/>
              </a:rPr>
              <a:t>Jeruzaléma</a:t>
            </a:r>
            <a:r>
              <a:rPr lang="cs-CZ" i="0" dirty="0">
                <a:effectLst/>
                <a:latin typeface="Arial" panose="020B0604020202020204" pitchFamily="34" charset="0"/>
              </a:rPr>
              <a:t> téhož roku. Peršané zdejší obyvatelstvo povraždili a odvezli odtud kříž, na kterém měl být ukřižován sám </a:t>
            </a:r>
            <a:r>
              <a:rPr lang="cs-CZ" dirty="0">
                <a:latin typeface="Arial" panose="020B0604020202020204" pitchFamily="34" charset="0"/>
              </a:rPr>
              <a:t>Kristus</a:t>
            </a:r>
            <a:r>
              <a:rPr lang="cs-CZ" i="0" dirty="0">
                <a:effectLst/>
                <a:latin typeface="Arial" panose="020B0604020202020204" pitchFamily="34" charset="0"/>
              </a:rPr>
              <a:t> a jenž byl pro křesťany posvátnou </a:t>
            </a:r>
            <a:r>
              <a:rPr lang="cs-CZ" dirty="0">
                <a:latin typeface="Arial" panose="020B0604020202020204" pitchFamily="34" charset="0"/>
              </a:rPr>
              <a:t>relikvií.</a:t>
            </a:r>
            <a:r>
              <a:rPr lang="cs-CZ" i="0" dirty="0">
                <a:effectLst/>
                <a:latin typeface="Arial" panose="020B0604020202020204" pitchFamily="34" charset="0"/>
              </a:rPr>
              <a:t> </a:t>
            </a:r>
          </a:p>
          <a:p>
            <a:r>
              <a:rPr lang="cs-CZ" i="0" dirty="0">
                <a:effectLst/>
                <a:latin typeface="Arial" panose="020B0604020202020204" pitchFamily="34" charset="0"/>
              </a:rPr>
              <a:t>Prohrám na východní frontě však nebyl konec – perské vojsko postupovalo dál a po dobytí </a:t>
            </a:r>
            <a:r>
              <a:rPr lang="cs-CZ" dirty="0">
                <a:latin typeface="Arial" panose="020B0604020202020204" pitchFamily="34" charset="0"/>
              </a:rPr>
              <a:t>Alexandrie</a:t>
            </a:r>
            <a:r>
              <a:rPr lang="cs-CZ" i="0" dirty="0">
                <a:effectLst/>
                <a:latin typeface="Arial" panose="020B0604020202020204" pitchFamily="34" charset="0"/>
              </a:rPr>
              <a:t> kolem roku 618 nebo 619 se zmocnilo </a:t>
            </a:r>
            <a:r>
              <a:rPr lang="cs-CZ" dirty="0">
                <a:latin typeface="Arial" panose="020B0604020202020204" pitchFamily="34" charset="0"/>
              </a:rPr>
              <a:t>Egypta</a:t>
            </a:r>
            <a:r>
              <a:rPr lang="cs-CZ" i="0" dirty="0"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cs-CZ" dirty="0">
                <a:latin typeface="Arial" panose="020B0604020202020204" pitchFamily="34" charset="0"/>
              </a:rPr>
              <a:t>Válka</a:t>
            </a:r>
            <a:r>
              <a:rPr lang="cs-CZ" i="0" dirty="0">
                <a:effectLst/>
                <a:latin typeface="Arial" panose="020B0604020202020204" pitchFamily="34" charset="0"/>
              </a:rPr>
              <a:t> s </a:t>
            </a:r>
            <a:r>
              <a:rPr lang="cs-CZ" b="1" i="0" dirty="0">
                <a:effectLst/>
                <a:latin typeface="Arial" panose="020B0604020202020204" pitchFamily="34" charset="0"/>
              </a:rPr>
              <a:t>Avary a Slovany</a:t>
            </a:r>
            <a:r>
              <a:rPr lang="cs-CZ" i="0" dirty="0">
                <a:effectLst/>
                <a:latin typeface="Arial" panose="020B0604020202020204" pitchFamily="34" charset="0"/>
              </a:rPr>
              <a:t>. Ti nadále postupovali balkánským poloostrovem a obsazovali další a další oblasti. Zdejší byzantské území se v následujících letech smrsklo na pás pobřežních měst, z nichž slovanskému obležení úspěšně odolávala zejména </a:t>
            </a:r>
            <a:r>
              <a:rPr lang="cs-CZ" dirty="0">
                <a:latin typeface="Arial" panose="020B0604020202020204" pitchFamily="34" charset="0"/>
              </a:rPr>
              <a:t>Soluň. 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R.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617 přitáhli Avarové až před Konstantinopol, aby se zde při mírových jednáních pokusili císaře zajmout. Jejich plán ale nevyšel a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Herakleios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díky četným darům přesvědčil, aby se vrátili zpět na své území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3535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F5FED-F519-4521-AE52-536483FB7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Náznaky obratu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BD22BA-F31E-42F8-8596-1A705041B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1"/>
            <a:ext cx="9603275" cy="4308067"/>
          </a:xfrm>
        </p:spPr>
        <p:txBody>
          <a:bodyPr>
            <a:normAutofit fontScale="77500" lnSpcReduction="20000"/>
          </a:bodyPr>
          <a:lstStyle/>
          <a:p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 počátku dvacátých let 7. století se byzantská říše nacházela takřka v troskách. Nejbohatší východní provincie se nalézaly v držení nepřátel, Malá Asie a Balkán byly sužovány soustavnými nájezdy a státní pokladna se ocitla na pokraji bankrotu.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Herakleios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uvažoval o přenesení hlavního města na severní Afriku</a:t>
            </a:r>
            <a:r>
              <a:rPr lang="cs-CZ" b="0" i="0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.</a:t>
            </a:r>
            <a:endParaRPr lang="cs-CZ" baseline="30000" dirty="0">
              <a:solidFill>
                <a:srgbClr val="0B0080"/>
              </a:solidFill>
              <a:latin typeface="Arial" panose="020B0604020202020204" pitchFamily="34" charset="0"/>
            </a:endParaRPr>
          </a:p>
          <a:p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Navzdory katastrofám se byzantské vládnoucí vrstvy sjednotily za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Herakleiem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 odhodlání vytrvat v boji, nevyskytly se žádné pokusy o uzurpaci nebo svržení císaře, ani o přeběhnutí na stranu Peršanů.</a:t>
            </a:r>
            <a:r>
              <a:rPr lang="cs-CZ" b="0" i="0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Patriarcha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Sergios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podpořil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Herakleiovo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válečné úsilí, když dal veškeré bohatství nashromážděné církví k dispozici státu.</a:t>
            </a:r>
            <a:r>
              <a:rPr lang="cs-CZ" b="0" i="0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Obdobně veškeré bronzové sochy a výzdoba monumentů byly sejmuty a přetaveny v mince. Ze získaných prostředků byli zaplaceni stávající i nově odvedení vojáci a najati žoldnéři.</a:t>
            </a:r>
          </a:p>
          <a:p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V r.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624 začal s reorganizovanou armádou jeho východní tažení. Zkusil vykoupit mír s Avary vyplacením vysokého tributu.</a:t>
            </a:r>
          </a:p>
          <a:p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Byzantinci vstoupili na perské území, čehož císař využil k posílení náboženského cítění svých mužů a jejich touhy po pomstě za utrpěná příkoří. Popis v dochovaných pramenech navozuje dojem jakéhosi svatého tažení proti Peršanům.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7551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08C6C2-98CB-476E-8F32-E2BE63E68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oBlehání</a:t>
            </a:r>
            <a:r>
              <a:rPr lang="cs-CZ" dirty="0"/>
              <a:t> </a:t>
            </a:r>
            <a:r>
              <a:rPr lang="cs-CZ" dirty="0" err="1"/>
              <a:t>konstantinopole</a:t>
            </a:r>
            <a:r>
              <a:rPr lang="cs-CZ" dirty="0"/>
              <a:t> (626)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768501D-53CB-46F6-B364-215AE8326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9216" y="2010879"/>
            <a:ext cx="7105503" cy="3812406"/>
          </a:xfrm>
        </p:spPr>
        <p:txBody>
          <a:bodyPr>
            <a:normAutofit fontScale="70000" lnSpcReduction="20000"/>
          </a:bodyPr>
          <a:lstStyle/>
          <a:p>
            <a:r>
              <a:rPr lang="cs-CZ" dirty="0">
                <a:latin typeface="Arial" panose="020B0604020202020204" pitchFamily="34" charset="0"/>
              </a:rPr>
              <a:t>Oblehání začalo </a:t>
            </a:r>
            <a:r>
              <a:rPr lang="cs-CZ" b="0" i="0" dirty="0">
                <a:effectLst/>
                <a:latin typeface="Arial" panose="020B0604020202020204" pitchFamily="34" charset="0"/>
              </a:rPr>
              <a:t>29. června 626 - počet přitáhnuvších Avarů a Slovanů čítal až 80 000 mužů, zatímco </a:t>
            </a:r>
            <a:r>
              <a:rPr lang="cs-CZ" dirty="0">
                <a:latin typeface="Arial" panose="020B0604020202020204" pitchFamily="34" charset="0"/>
              </a:rPr>
              <a:t>konstantinopolské hradby </a:t>
            </a:r>
            <a:r>
              <a:rPr lang="cs-CZ" dirty="0" err="1">
                <a:latin typeface="Arial" panose="020B0604020202020204" pitchFamily="34" charset="0"/>
              </a:rPr>
              <a:t>chranilo</a:t>
            </a:r>
            <a:r>
              <a:rPr lang="cs-CZ" b="0" i="0" dirty="0">
                <a:effectLst/>
                <a:latin typeface="Arial" panose="020B0604020202020204" pitchFamily="34" charset="0"/>
              </a:rPr>
              <a:t> 12 000 Byzantinců</a:t>
            </a:r>
          </a:p>
          <a:p>
            <a:r>
              <a:rPr lang="cs-CZ" b="0" i="0" dirty="0">
                <a:effectLst/>
                <a:latin typeface="Arial" panose="020B0604020202020204" pitchFamily="34" charset="0"/>
              </a:rPr>
              <a:t>Obránci i obyvatelé obleženého města spoléhali v Boží přízeň a v záchranu Konstantinopole, pročež patriarcha </a:t>
            </a:r>
            <a:r>
              <a:rPr lang="cs-CZ" b="0" i="0" dirty="0" err="1">
                <a:effectLst/>
                <a:latin typeface="Arial" panose="020B0604020202020204" pitchFamily="34" charset="0"/>
              </a:rPr>
              <a:t>Sergios</a:t>
            </a:r>
            <a:r>
              <a:rPr lang="cs-CZ" b="0" i="0" dirty="0">
                <a:effectLst/>
                <a:latin typeface="Arial" panose="020B0604020202020204" pitchFamily="34" charset="0"/>
              </a:rPr>
              <a:t> nosil podél hradeb ikonu </a:t>
            </a:r>
            <a:r>
              <a:rPr lang="cs-CZ" dirty="0">
                <a:latin typeface="Arial" panose="020B0604020202020204" pitchFamily="34" charset="0"/>
              </a:rPr>
              <a:t>Bohorodičky</a:t>
            </a:r>
            <a:r>
              <a:rPr lang="cs-CZ" b="0" i="0" dirty="0">
                <a:effectLst/>
                <a:latin typeface="Arial" panose="020B0604020202020204" pitchFamily="34" charset="0"/>
              </a:rPr>
              <a:t> </a:t>
            </a:r>
          </a:p>
          <a:p>
            <a:r>
              <a:rPr lang="cs-CZ" b="0" i="0" dirty="0">
                <a:effectLst/>
                <a:latin typeface="Arial" panose="020B0604020202020204" pitchFamily="34" charset="0"/>
              </a:rPr>
              <a:t>Avaři oplývali potřebnými obléhacími zařízeními, postrádali ovšem patřičné zkušenosti s dobýváním opevněných sídel. Když avarské útoky na město ztroskotaly, </a:t>
            </a:r>
            <a:r>
              <a:rPr lang="cs-CZ" b="0" i="0" dirty="0" err="1">
                <a:effectLst/>
                <a:latin typeface="Arial" panose="020B0604020202020204" pitchFamily="34" charset="0"/>
              </a:rPr>
              <a:t>kagan</a:t>
            </a:r>
            <a:r>
              <a:rPr lang="cs-CZ" b="0" i="0" dirty="0">
                <a:effectLst/>
                <a:latin typeface="Arial" panose="020B0604020202020204" pitchFamily="34" charset="0"/>
              </a:rPr>
              <a:t> nařídil Slovanům, aby na svých </a:t>
            </a:r>
            <a:r>
              <a:rPr lang="cs-CZ" dirty="0" err="1">
                <a:latin typeface="Arial" panose="020B0604020202020204" pitchFamily="34" charset="0"/>
              </a:rPr>
              <a:t>monoxylech</a:t>
            </a:r>
            <a:r>
              <a:rPr lang="cs-CZ" b="0" i="0" dirty="0">
                <a:effectLst/>
                <a:latin typeface="Arial" panose="020B0604020202020204" pitchFamily="34" charset="0"/>
              </a:rPr>
              <a:t> přepravili Peršany na evropský břeh Bosporu.</a:t>
            </a:r>
            <a:endParaRPr lang="cs-CZ" b="0" i="0" baseline="30000" dirty="0">
              <a:effectLst/>
              <a:latin typeface="Arial" panose="020B0604020202020204" pitchFamily="34" charset="0"/>
            </a:endParaRPr>
          </a:p>
          <a:p>
            <a:r>
              <a:rPr lang="cs-CZ" b="0" i="0" dirty="0">
                <a:effectLst/>
                <a:latin typeface="Arial" panose="020B0604020202020204" pitchFamily="34" charset="0"/>
              </a:rPr>
              <a:t>Byzantskému loďstvu se ale podařilo zničit a potopit slovanské čluny a zabránit přímému spojení Avarů a Peršanů.</a:t>
            </a:r>
            <a:r>
              <a:rPr lang="cs-CZ" b="0" i="0" baseline="30000" dirty="0">
                <a:effectLst/>
                <a:latin typeface="Arial" panose="020B0604020202020204" pitchFamily="34" charset="0"/>
              </a:rPr>
              <a:t> </a:t>
            </a:r>
            <a:r>
              <a:rPr lang="cs-CZ" b="0" i="0" dirty="0">
                <a:effectLst/>
                <a:latin typeface="Arial" panose="020B0604020202020204" pitchFamily="34" charset="0"/>
              </a:rPr>
              <a:t>Po neúspěchu slovanského útoku ve </a:t>
            </a:r>
            <a:r>
              <a:rPr lang="cs-CZ" dirty="0">
                <a:latin typeface="Arial" panose="020B0604020202020204" pitchFamily="34" charset="0"/>
              </a:rPr>
              <a:t>Zlatém rohu</a:t>
            </a:r>
            <a:r>
              <a:rPr lang="cs-CZ" b="0" i="0" dirty="0">
                <a:effectLst/>
                <a:latin typeface="Arial" panose="020B0604020202020204" pitchFamily="34" charset="0"/>
              </a:rPr>
              <a:t> přerušili Avaři, sužovaní nedostatkem zásob, obléhání a počátkem srpna 626 se stáhli.</a:t>
            </a:r>
            <a:endParaRPr lang="cs-CZ" b="0" i="0" baseline="30000" dirty="0">
              <a:effectLst/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cs-CZ" b="0" i="0" dirty="0">
                <a:effectLst/>
                <a:latin typeface="Arial" panose="020B0604020202020204" pitchFamily="34" charset="0"/>
              </a:rPr>
              <a:t>o odražení Avarů vznikl hymnus </a:t>
            </a:r>
            <a:r>
              <a:rPr lang="cs-CZ" dirty="0" err="1">
                <a:latin typeface="Arial" panose="020B0604020202020204" pitchFamily="34" charset="0"/>
              </a:rPr>
              <a:t>Akathistos</a:t>
            </a:r>
            <a:r>
              <a:rPr lang="cs-CZ" b="0" i="0" dirty="0">
                <a:effectLst/>
                <a:latin typeface="Arial" panose="020B0604020202020204" pitchFamily="34" charset="0"/>
              </a:rPr>
              <a:t>, svědčící o míře úlevy pociťované mezi Byzantinci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12C7F77-F1FF-4864-AA82-C104D7B252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706802" y="2010878"/>
            <a:ext cx="3393758" cy="2743200"/>
          </a:xfrm>
        </p:spPr>
      </p:pic>
    </p:spTree>
    <p:extLst>
      <p:ext uri="{BB962C8B-B14F-4D97-AF65-F5344CB8AC3E}">
        <p14:creationId xmlns:p14="http://schemas.microsoft.com/office/powerpoint/2010/main" val="313622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4C6597-42C4-43B7-82C8-3480FD73D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Bod obratu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4F9506-BFC3-4B9F-91A1-A1F5A6096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2505" y="2010878"/>
            <a:ext cx="7424153" cy="4438048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 létě 626  Turci přepadli a vyplenili severní kraje perské říše a ve svých nájezdech neustávali ani v dalších letech.</a:t>
            </a:r>
            <a:endParaRPr lang="cs-CZ" b="0" i="0" baseline="30000" dirty="0">
              <a:solidFill>
                <a:srgbClr val="0B008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Nespokojený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velkokrál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Husráv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přikázal popravit 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Šahrvaráze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, velitele jeho armády. On j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akmile byl obeznámen s 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tímto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sdělením, odvedl své vojsko od Konstantinopole a nadobro ustal v boji proti Byzanci.</a:t>
            </a:r>
            <a:r>
              <a:rPr lang="cs-CZ" b="0" i="0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Neúspěch Avarů u Konstantinopole a především neutralizace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Šahrvarázovy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armády představovaly bod obratu ve válce s Peršany.</a:t>
            </a:r>
          </a:p>
          <a:p>
            <a:pPr algn="l"/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 jaře 627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Herakleios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vyrazil do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Ibérie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kde se setkal se svými turkickými spojenci, od kterých obdržel od něho posilu 40 000 turkických bojovníků. Navzdory blížícímu se zimnímu období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Herakleios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vytáhl v září do perského vnitrozemí.  </a:t>
            </a:r>
          </a:p>
          <a:p>
            <a:pPr algn="l"/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12. prosince 627 svedl </a:t>
            </a:r>
            <a:r>
              <a:rPr lang="cs-CZ" dirty="0">
                <a:latin typeface="Arial" panose="020B0604020202020204" pitchFamily="34" charset="0"/>
              </a:rPr>
              <a:t>bitvu u Ninive</a:t>
            </a:r>
            <a:r>
              <a:rPr lang="cs-CZ" i="0" dirty="0">
                <a:effectLst/>
                <a:latin typeface="Arial" panose="020B0604020202020204" pitchFamily="34" charset="0"/>
              </a:rPr>
              <a:t>, v níž Byzantinci Peršany potřeli a velitele </a:t>
            </a:r>
            <a:r>
              <a:rPr lang="cs-CZ" i="0" dirty="0" err="1">
                <a:effectLst/>
                <a:latin typeface="Arial" panose="020B0604020202020204" pitchFamily="34" charset="0"/>
              </a:rPr>
              <a:t>Razata</a:t>
            </a:r>
            <a:r>
              <a:rPr lang="cs-CZ" i="0" dirty="0">
                <a:effectLst/>
                <a:latin typeface="Arial" panose="020B0604020202020204" pitchFamily="34" charset="0"/>
              </a:rPr>
              <a:t> připravili o život. Peršané nebyli nadále schopni zabránit </a:t>
            </a:r>
            <a:r>
              <a:rPr lang="cs-CZ" i="0" dirty="0" err="1">
                <a:effectLst/>
                <a:latin typeface="Arial" panose="020B0604020202020204" pitchFamily="34" charset="0"/>
              </a:rPr>
              <a:t>Herakleiovi</a:t>
            </a:r>
            <a:r>
              <a:rPr lang="cs-CZ" i="0" dirty="0">
                <a:effectLst/>
                <a:latin typeface="Arial" panose="020B0604020202020204" pitchFamily="34" charset="0"/>
              </a:rPr>
              <a:t> v invazi do Mezopotámie.</a:t>
            </a:r>
          </a:p>
          <a:p>
            <a:pPr algn="l"/>
            <a:r>
              <a:rPr lang="cs-CZ" i="0" dirty="0">
                <a:effectLst/>
                <a:latin typeface="Arial" panose="020B0604020202020204" pitchFamily="34" charset="0"/>
              </a:rPr>
              <a:t>V lednu 628 se Byzantinci zmocnili královské rezidence v </a:t>
            </a:r>
            <a:r>
              <a:rPr lang="cs-CZ" i="0" dirty="0" err="1">
                <a:effectLst/>
                <a:latin typeface="Arial" panose="020B0604020202020204" pitchFamily="34" charset="0"/>
              </a:rPr>
              <a:t>Dastagerdu</a:t>
            </a:r>
            <a:r>
              <a:rPr lang="cs-CZ" i="0" dirty="0">
                <a:effectLst/>
                <a:latin typeface="Arial" panose="020B0604020202020204" pitchFamily="34" charset="0"/>
              </a:rPr>
              <a:t>, nedlouho předtím obývané </a:t>
            </a:r>
            <a:r>
              <a:rPr lang="cs-CZ" i="0" dirty="0" err="1">
                <a:effectLst/>
                <a:latin typeface="Arial" panose="020B0604020202020204" pitchFamily="34" charset="0"/>
              </a:rPr>
              <a:t>Husravem</a:t>
            </a:r>
            <a:r>
              <a:rPr lang="cs-CZ" i="0" dirty="0">
                <a:effectLst/>
                <a:latin typeface="Arial" panose="020B0604020202020204" pitchFamily="34" charset="0"/>
              </a:rPr>
              <a:t>, a získali ohromnou kořist. Poté, co </a:t>
            </a:r>
            <a:r>
              <a:rPr lang="cs-CZ" i="0" dirty="0" err="1">
                <a:effectLst/>
                <a:latin typeface="Arial" panose="020B0604020202020204" pitchFamily="34" charset="0"/>
              </a:rPr>
              <a:t>Husrav</a:t>
            </a:r>
            <a:r>
              <a:rPr lang="cs-CZ" i="0" dirty="0">
                <a:effectLst/>
                <a:latin typeface="Arial" panose="020B0604020202020204" pitchFamily="34" charset="0"/>
              </a:rPr>
              <a:t> opět odmítl císařovu nabídku míru, vypálili </a:t>
            </a:r>
            <a:r>
              <a:rPr lang="cs-CZ" i="0" dirty="0" err="1">
                <a:effectLst/>
                <a:latin typeface="Arial" panose="020B0604020202020204" pitchFamily="34" charset="0"/>
              </a:rPr>
              <a:t>Dastagerd</a:t>
            </a:r>
            <a:r>
              <a:rPr lang="cs-CZ" i="0" dirty="0">
                <a:effectLst/>
                <a:latin typeface="Arial" panose="020B0604020202020204" pitchFamily="34" charset="0"/>
              </a:rPr>
              <a:t> a vypravili se na </a:t>
            </a:r>
            <a:r>
              <a:rPr lang="cs-CZ" i="0" dirty="0" err="1">
                <a:effectLst/>
                <a:latin typeface="Arial" panose="020B0604020202020204" pitchFamily="34" charset="0"/>
              </a:rPr>
              <a:t>Ktésifónt</a:t>
            </a:r>
            <a:r>
              <a:rPr lang="cs-CZ" i="0" dirty="0">
                <a:effectLst/>
                <a:latin typeface="Arial" panose="020B0604020202020204" pitchFamily="34" charset="0"/>
              </a:rPr>
              <a:t>.</a:t>
            </a:r>
            <a:endParaRPr lang="cs-CZ" i="0" baseline="30000" dirty="0">
              <a:effectLst/>
              <a:latin typeface="Arial" panose="020B0604020202020204" pitchFamily="34" charset="0"/>
            </a:endParaRPr>
          </a:p>
          <a:p>
            <a:pPr algn="l"/>
            <a:r>
              <a:rPr lang="cs-CZ" dirty="0">
                <a:latin typeface="Arial" panose="020B0604020202020204" pitchFamily="34" charset="0"/>
              </a:rPr>
              <a:t>V</a:t>
            </a:r>
            <a:r>
              <a:rPr lang="cs-CZ" i="0" dirty="0">
                <a:effectLst/>
                <a:latin typeface="Arial" panose="020B0604020202020204" pitchFamily="34" charset="0"/>
              </a:rPr>
              <a:t>šudypřítomná nelibost Peršanů pociťovaná vůči </a:t>
            </a:r>
            <a:r>
              <a:rPr lang="cs-CZ" i="0" dirty="0" err="1">
                <a:effectLst/>
                <a:latin typeface="Arial" panose="020B0604020202020204" pitchFamily="34" charset="0"/>
              </a:rPr>
              <a:t>velkokráli</a:t>
            </a:r>
            <a:r>
              <a:rPr lang="cs-CZ" i="0" dirty="0">
                <a:effectLst/>
                <a:latin typeface="Arial" panose="020B0604020202020204" pitchFamily="34" charset="0"/>
              </a:rPr>
              <a:t> dostoupila svého vrcholu. Jeho syn </a:t>
            </a:r>
            <a:r>
              <a:rPr lang="cs-CZ" dirty="0" err="1">
                <a:latin typeface="Arial" panose="020B0604020202020204" pitchFamily="34" charset="0"/>
              </a:rPr>
              <a:t>Kavád</a:t>
            </a:r>
            <a:r>
              <a:rPr lang="cs-CZ" i="0" dirty="0">
                <a:effectLst/>
                <a:latin typeface="Arial" panose="020B0604020202020204" pitchFamily="34" charset="0"/>
              </a:rPr>
              <a:t> zosnoval </a:t>
            </a:r>
            <a:r>
              <a:rPr lang="cs-CZ" dirty="0">
                <a:latin typeface="Arial" panose="020B0604020202020204" pitchFamily="34" charset="0"/>
              </a:rPr>
              <a:t>převrat</a:t>
            </a:r>
            <a:r>
              <a:rPr lang="cs-CZ" i="0" dirty="0">
                <a:effectLst/>
                <a:latin typeface="Arial" panose="020B0604020202020204" pitchFamily="34" charset="0"/>
              </a:rPr>
              <a:t>, při němž byl </a:t>
            </a:r>
            <a:r>
              <a:rPr lang="cs-CZ" i="0" dirty="0" err="1">
                <a:effectLst/>
                <a:latin typeface="Arial" panose="020B0604020202020204" pitchFamily="34" charset="0"/>
              </a:rPr>
              <a:t>Husrav</a:t>
            </a:r>
            <a:r>
              <a:rPr lang="cs-CZ" i="0" dirty="0">
                <a:effectLst/>
                <a:latin typeface="Arial" panose="020B0604020202020204" pitchFamily="34" charset="0"/>
              </a:rPr>
              <a:t> II. zbaven vlády a po krátkém věznění koncem února 628 popraven.</a:t>
            </a:r>
          </a:p>
          <a:p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6EE2B44-3E7C-4D58-8071-D192CE2BBDA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658" y="2010879"/>
            <a:ext cx="4645025" cy="276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00109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2766</Words>
  <Application>Microsoft Office PowerPoint</Application>
  <PresentationFormat>Širokoúhlá obrazovka</PresentationFormat>
  <Paragraphs>91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Gill Sans MT</vt:lpstr>
      <vt:lpstr>Times New Roman</vt:lpstr>
      <vt:lpstr>Galerie</vt:lpstr>
      <vt:lpstr>Zrod středověké byzance</vt:lpstr>
      <vt:lpstr>Situace v impériu po smrti Justiniána </vt:lpstr>
      <vt:lpstr>Vyčerpávající války v Evropě i v Asii  </vt:lpstr>
      <vt:lpstr>úpadek říše a fokova vláda</vt:lpstr>
      <vt:lpstr>Herakleios 610-641</vt:lpstr>
      <vt:lpstr>Válka s Peršany a ztráta egypta</vt:lpstr>
      <vt:lpstr>Náznaky obratu</vt:lpstr>
      <vt:lpstr>oBlehání konstantinopole (626)</vt:lpstr>
      <vt:lpstr>Bod obratu </vt:lpstr>
      <vt:lpstr>Vrácení Kristova kříže do Jeruzaléma </vt:lpstr>
      <vt:lpstr>ŘÍŠE V DOBĚ HERAKLEIA</vt:lpstr>
      <vt:lpstr>Vnitřní vývoj – náboženské spory</vt:lpstr>
      <vt:lpstr>Zrod a vzestup islámu </vt:lpstr>
      <vt:lpstr>Charakteristika nového náboženství</vt:lpstr>
      <vt:lpstr>Arabská expanse a její důsledky na byzanc</vt:lpstr>
      <vt:lpstr>Dynastické spory a definitivní ztráta Egyptu, Palestiny a Sýrie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Zrod středověké byzance</dc:title>
  <dc:creator>Konstantinos Tsivos</dc:creator>
  <cp:lastModifiedBy>Konstantinos Tsivos</cp:lastModifiedBy>
  <cp:revision>2</cp:revision>
  <dcterms:created xsi:type="dcterms:W3CDTF">2021-01-06T18:53:23Z</dcterms:created>
  <dcterms:modified xsi:type="dcterms:W3CDTF">2021-01-06T19:44:52Z</dcterms:modified>
</cp:coreProperties>
</file>