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%C5%A0trasbur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CD3DB-2490-427C-88CF-04658D0B26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 Konstantina k </a:t>
            </a:r>
            <a:r>
              <a:rPr lang="cs-CZ" dirty="0" err="1"/>
              <a:t>theodosiovi</a:t>
            </a:r>
            <a:r>
              <a:rPr lang="cs-CZ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73CE69-CE1E-46C3-96A6-2F1F69742E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Druhá polovina 4. století – </a:t>
            </a:r>
            <a:r>
              <a:rPr lang="cs-CZ" dirty="0" err="1"/>
              <a:t>julianus</a:t>
            </a:r>
            <a:r>
              <a:rPr lang="cs-CZ" dirty="0"/>
              <a:t> apostata</a:t>
            </a:r>
          </a:p>
        </p:txBody>
      </p:sp>
    </p:spTree>
    <p:extLst>
      <p:ext uri="{BB962C8B-B14F-4D97-AF65-F5344CB8AC3E}">
        <p14:creationId xmlns:p14="http://schemas.microsoft.com/office/powerpoint/2010/main" val="786117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886A2EE-C09F-468C-A46D-9278E3F7B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Filosof – císař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C133422-F65D-4FA9-B9E3-C2472DE9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 r. 355 odvolán ze studií v </a:t>
            </a:r>
            <a:r>
              <a:rPr lang="cs-CZ" dirty="0">
                <a:latin typeface="Times New Roman" panose="02020603050405020304" pitchFamily="18" charset="0"/>
              </a:rPr>
              <a:t>Athénách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 a jmenován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caesarem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pro západ. Byla mu svěřena správa Galie a obrana rýnských hranic. </a:t>
            </a:r>
          </a:p>
          <a:p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V této funkci si mladý a nezkušený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caesar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porazil spojené germánské kmeny u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Argentorata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(nyní Štrasburk) a dokonce zajal alamanského krále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Chnodomera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. Po dlouhé době tak obnovil u Germánů respekt z římské moci. </a:t>
            </a:r>
          </a:p>
          <a:p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Také v oblasti civilní správy se talent Juliánův ukázal v dobrém světle. Rozumnou vládou dokázal podstatně snížit daňové zatížení obyvatelstva Galie, což jeho popularitu pozvedlo ještě více než jeho vojenské úspěchy.</a:t>
            </a:r>
            <a:br>
              <a:rPr lang="cs-CZ" dirty="0"/>
            </a:br>
            <a:br>
              <a:rPr lang="cs-CZ" dirty="0"/>
            </a:br>
            <a:r>
              <a:rPr lang="cs-CZ" dirty="0">
                <a:solidFill>
                  <a:srgbClr val="525252"/>
                </a:solidFill>
                <a:latin typeface="Times New Roman" panose="02020603050405020304" pitchFamily="18" charset="0"/>
              </a:rPr>
              <a:t>V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r. 360 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Julianus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provolán augustem „proti jeho vůli“ v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Lutetii</a:t>
            </a:r>
            <a:r>
              <a:rPr lang="cs-CZ" dirty="0">
                <a:solidFill>
                  <a:srgbClr val="525252"/>
                </a:solidFill>
                <a:latin typeface="Times New Roman" panose="02020603050405020304" pitchFamily="18" charset="0"/>
              </a:rPr>
              <a:t>.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Constantius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v tomto aktu spatřoval uzurpaci a vydal se na válečnou výpravu proti svému novému protivníkovi. K rozhodující bitvě však nedošlo, neboť starší císař cestou v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Kilikii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náhle onemocněl a 3. listopadu 361 zemřel. </a:t>
            </a:r>
          </a:p>
          <a:p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Vláda nad celou římskou říší tak v klidu přešla na Juliána.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443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E72384-1C4C-43FA-B1AD-4604CFBAC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9038F8-02B1-485B-AA0C-5949E3720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Julianus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po svém triumfálním příjezdu do Konstantinopole 11. prosince 36 nechal odsoudit ty představitele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Constantiovy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byrokratické vlády, kteří se dopustili mnoha přehmatů a krutostí. </a:t>
            </a:r>
            <a:endParaRPr lang="cs-CZ" dirty="0">
              <a:solidFill>
                <a:srgbClr val="525252"/>
              </a:solidFill>
              <a:latin typeface="Times New Roman" panose="02020603050405020304" pitchFamily="18" charset="0"/>
            </a:endParaRPr>
          </a:p>
          <a:p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Zřekl přebujelého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Constantiova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dvora. Nepotrpěl si na císařskou okázalost a raději než dvořany a úředníky se obklopoval vzdělanci. Podporoval hlavně filosofy a rétory. </a:t>
            </a:r>
          </a:p>
          <a:p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Podle jeho vzoru Marka Aurelia často navštěvoval zasedání senátu.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Julianus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se snažil maximálně podporovat vše co přežilo z klasických dob. Díky výraznému snížení nákladů na údržbu dvora mohl stejně jako v Galii snížit daňové zatížení. Tato úleva se týkala zejména měst, jejichž kurie (samosprávy) byly zbaveny mnoha povinností vůči státu.</a:t>
            </a:r>
          </a:p>
          <a:p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Julianus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také zrušil daňovou imunitu pro křesťanský klérus, vysloužilé úředníky a jiné hodnostáře. Zakázal také používat státní poštu pro jiné účely než doručování státních depeší a kurýry. Pozvedl i hodnotu drobnějších mincí a poněkud uvolnil podmínky pro podnikání.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95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B5FF15-A363-46F5-98B9-493EBC45F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Náboženská politika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E5BADD-BDF4-4F9A-98EA-0496DD3B7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Julianus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od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křešťanství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odstoupil ve prospěch starých antických kultů (vyznával kult Sol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Invictis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- Nepřemožitelného Slunce). </a:t>
            </a:r>
          </a:p>
          <a:p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Svou náboženskou orientaci musel dlouho tajit. Po nástupu na trůn vyhlásil politiku náboženské tolerance, což ovšem bylo vnímáno jako akt proti protěžovanému křesťanství. </a:t>
            </a:r>
            <a:r>
              <a:rPr lang="cs-CZ" dirty="0">
                <a:solidFill>
                  <a:srgbClr val="525252"/>
                </a:solidFill>
                <a:latin typeface="Times New Roman" panose="02020603050405020304" pitchFamily="18" charset="0"/>
              </a:rPr>
              <a:t>Ú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ředníky, kteří se hlásili ke křesťanství ovšem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Julianus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nijak nedegradoval. </a:t>
            </a:r>
          </a:p>
          <a:p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Křesťany kvůli jejich víře považoval za nevzdělance a lidi se zatemnělou myslí. Z tohoto důvodu dokonce vydal velmi kontroverzní edikt, jímž zakázal křesťanským učitelům přednášet o klasických autorech, protože ti podle jeho názoru nemohli svým žákům předat jejich odkaz ve správné podobě.</a:t>
            </a:r>
            <a:br>
              <a:rPr lang="cs-CZ" dirty="0"/>
            </a:br>
            <a:br>
              <a:rPr lang="cs-CZ" dirty="0"/>
            </a:b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Julianus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začal zřizovat a obnovovat chrámy zasvěcené starým kultům a jakožto pontifex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maximus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, tedy nejvyšší velekněz se horlivě zapojoval do kultovních obřadů. Největší reformy prováděl v sociální oblasti, která tehdy velmi úzce souvisela s vírou. Nechal zřizovat při antických chrámech starobince a nemocnice, aby tento handicap vůči křesťanům maximálně vyrovnal. </a:t>
            </a:r>
          </a:p>
          <a:p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Městská veřejnost ovšem jeho snahy odmítala přijat za své. </a:t>
            </a:r>
            <a:r>
              <a:rPr lang="cs-CZ" dirty="0">
                <a:solidFill>
                  <a:srgbClr val="525252"/>
                </a:solidFill>
                <a:latin typeface="Times New Roman" panose="02020603050405020304" pitchFamily="18" charset="0"/>
              </a:rPr>
              <a:t>P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ři návštěvě Antiochie v létě 362 byl přijat více než chladně a zfanatizovaný křesťanský lid, včetně městské rady, zarytě ignoroval veškeré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Julianovy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projevy přízně. Celá návštěvy zanechala v Juliánovi trpký pocit marnosti, který vyjádřil v zajímavém spisku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Misopógón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(= Nepřítel vousaté brady, tj. filosofie).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848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71C96-6286-48A1-BAAC-590B66BD7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Perské tažení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3A3918B-7BCA-47CA-B893-D059B538A1D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Nejasné motivy Cílem zřejmě zajištění východní hranice, ale nelze vyloučit, že se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Julianus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chtěl stát „druhým </a:t>
            </a:r>
            <a:r>
              <a:rPr lang="cs-CZ" dirty="0">
                <a:latin typeface="Arial" panose="020B0604020202020204" pitchFamily="34" charset="0"/>
              </a:rPr>
              <a:t>Alexandrem</a:t>
            </a:r>
            <a:r>
              <a:rPr lang="cs-CZ" b="0" i="0" dirty="0">
                <a:effectLst/>
                <a:latin typeface="Arial" panose="020B0604020202020204" pitchFamily="34" charset="0"/>
              </a:rPr>
              <a:t>“, kterého společně s </a:t>
            </a:r>
            <a:r>
              <a:rPr lang="cs-CZ" dirty="0" err="1">
                <a:latin typeface="Arial" panose="020B0604020202020204" pitchFamily="34" charset="0"/>
              </a:rPr>
              <a:t>Traianem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pokládal za svůj vzor.</a:t>
            </a:r>
          </a:p>
          <a:p>
            <a:pPr algn="l"/>
            <a:r>
              <a:rPr lang="cs-CZ" b="0" i="0" dirty="0" err="1">
                <a:effectLst/>
                <a:latin typeface="Arial" panose="020B0604020202020204" pitchFamily="34" charset="0"/>
              </a:rPr>
              <a:t>Julianus</a:t>
            </a:r>
            <a:r>
              <a:rPr lang="cs-CZ" b="0" i="0" dirty="0">
                <a:effectLst/>
                <a:latin typeface="Arial" panose="020B0604020202020204" pitchFamily="34" charset="0"/>
              </a:rPr>
              <a:t> prý chtěl sesadit </a:t>
            </a:r>
            <a:r>
              <a:rPr lang="cs-CZ" dirty="0" err="1">
                <a:latin typeface="Arial" panose="020B0604020202020204" pitchFamily="34" charset="0"/>
              </a:rPr>
              <a:t>velkokrále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 err="1">
                <a:latin typeface="Arial" panose="020B0604020202020204" pitchFamily="34" charset="0"/>
              </a:rPr>
              <a:t>Šápúra</a:t>
            </a:r>
            <a:r>
              <a:rPr lang="cs-CZ" dirty="0">
                <a:latin typeface="Arial" panose="020B0604020202020204" pitchFamily="34" charset="0"/>
              </a:rPr>
              <a:t> 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nahradit ho nějakým princem z dynastie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Sásánovců</a:t>
            </a:r>
            <a:r>
              <a:rPr lang="cs-CZ" b="0" i="0" dirty="0">
                <a:effectLst/>
                <a:latin typeface="Arial" panose="020B0604020202020204" pitchFamily="34" charset="0"/>
              </a:rPr>
              <a:t>, čímž by z Persie učinil stát závislý na Římu. </a:t>
            </a:r>
          </a:p>
          <a:p>
            <a:pPr algn="l"/>
            <a:r>
              <a:rPr lang="cs-CZ" dirty="0">
                <a:latin typeface="Arial" panose="020B0604020202020204" pitchFamily="34" charset="0"/>
              </a:rPr>
              <a:t>5. března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363 překročil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Julianus</a:t>
            </a:r>
            <a:r>
              <a:rPr lang="cs-CZ" b="0" i="0" dirty="0">
                <a:effectLst/>
                <a:latin typeface="Arial" panose="020B0604020202020204" pitchFamily="34" charset="0"/>
              </a:rPr>
              <a:t> doprovázený velkým vojskem hranice s Persií. </a:t>
            </a:r>
            <a:r>
              <a:rPr lang="cs-CZ" dirty="0" err="1">
                <a:latin typeface="Arial" panose="020B0604020202020204" pitchFamily="34" charset="0"/>
              </a:rPr>
              <a:t>Zósimos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udává zřejmě nejrealističtější počet 65 000 mužů. V boji uplatňoval stejnou strategii, jakou s úspěchem použil již v Galii, a rychle postoupil směrem k </a:t>
            </a:r>
            <a:r>
              <a:rPr lang="cs-CZ" dirty="0">
                <a:latin typeface="Arial" panose="020B0604020202020204" pitchFamily="34" charset="0"/>
              </a:rPr>
              <a:t>Eufratu</a:t>
            </a:r>
            <a:r>
              <a:rPr lang="cs-CZ" b="0" i="0" dirty="0">
                <a:effectLst/>
                <a:latin typeface="Arial" panose="020B0604020202020204" pitchFamily="34" charset="0"/>
              </a:rPr>
              <a:t>. </a:t>
            </a:r>
          </a:p>
          <a:p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8A3A8D17-3BBC-4891-A6C2-A2431915874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85358" y="2214695"/>
            <a:ext cx="4966282" cy="2718032"/>
          </a:xfrm>
        </p:spPr>
      </p:pic>
    </p:spTree>
    <p:extLst>
      <p:ext uri="{BB962C8B-B14F-4D97-AF65-F5344CB8AC3E}">
        <p14:creationId xmlns:p14="http://schemas.microsoft.com/office/powerpoint/2010/main" val="2268023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116A5B3-4CAD-426D-8F33-B86142E4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Smrt a konec </a:t>
            </a:r>
            <a:r>
              <a:rPr lang="cs-CZ" dirty="0" err="1"/>
              <a:t>flavianské</a:t>
            </a:r>
            <a:r>
              <a:rPr lang="cs-CZ" dirty="0"/>
              <a:t> dynastie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1DE1D53-2DF5-488D-8580-29793EFF1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Během dalšího postupu Asýrií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Julianus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dobyl mnoho perských měst a pevností a dosáhl podrobení dalších místních náčelníků a přiblížil k perskému hlavnímu městu </a:t>
            </a:r>
            <a:r>
              <a:rPr lang="cs-CZ" dirty="0" err="1">
                <a:latin typeface="Arial" panose="020B0604020202020204" pitchFamily="34" charset="0"/>
              </a:rPr>
              <a:t>Ktésifóntu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I přes vítězství nad silným perským vojskem velitelé, vyzývali císaře k ústupu. Ten nakonec jen velmi neochotně souhlasil pod vlivem neustále se zhoršující zásobovací situace, způsobené perskou </a:t>
            </a:r>
            <a:r>
              <a:rPr lang="cs-CZ" dirty="0">
                <a:latin typeface="Arial" panose="020B0604020202020204" pitchFamily="34" charset="0"/>
              </a:rPr>
              <a:t>taktikou spálené země</a:t>
            </a:r>
            <a:r>
              <a:rPr lang="cs-CZ" b="0" i="0" dirty="0">
                <a:effectLst/>
                <a:latin typeface="Arial" panose="020B0604020202020204" pitchFamily="34" charset="0"/>
              </a:rPr>
              <a:t>. Loďstvo doprovázející po řece římské vojsko nechal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Julianus</a:t>
            </a:r>
            <a:r>
              <a:rPr lang="cs-CZ" b="0" i="0" dirty="0">
                <a:effectLst/>
                <a:latin typeface="Arial" panose="020B0604020202020204" pitchFamily="34" charset="0"/>
              </a:rPr>
              <a:t> zapálit, aby nepadlo do rukou nepřítele.</a:t>
            </a:r>
            <a:endParaRPr lang="cs-CZ" b="0" i="0" dirty="0">
              <a:effectLst/>
              <a:latin typeface="Linux Libertine"/>
            </a:endParaRP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Několik dní na to byl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Julianus</a:t>
            </a:r>
            <a:r>
              <a:rPr lang="cs-CZ" b="0" i="0" dirty="0">
                <a:effectLst/>
                <a:latin typeface="Arial" panose="020B0604020202020204" pitchFamily="34" charset="0"/>
              </a:rPr>
              <a:t> během jednoho perského útoku smrtelně zasažen oštěpem do břicha. Nelze ani zcela vyloučit, že oštěp byl hozen nějakým křesťanským vojákem v římské armádě. </a:t>
            </a:r>
          </a:p>
          <a:p>
            <a:pPr algn="l"/>
            <a:r>
              <a:rPr lang="cs-CZ" b="0" i="0" dirty="0" err="1">
                <a:effectLst/>
                <a:latin typeface="Arial" panose="020B0604020202020204" pitchFamily="34" charset="0"/>
              </a:rPr>
              <a:t>Julianus</a:t>
            </a:r>
            <a:r>
              <a:rPr lang="cs-CZ" b="0" i="0" dirty="0">
                <a:effectLst/>
                <a:latin typeface="Arial" panose="020B0604020202020204" pitchFamily="34" charset="0"/>
              </a:rPr>
              <a:t> si svému zranění podlehl. Zemřel </a:t>
            </a:r>
            <a:r>
              <a:rPr lang="cs-CZ" dirty="0">
                <a:latin typeface="Arial" panose="020B0604020202020204" pitchFamily="34" charset="0"/>
              </a:rPr>
              <a:t>26. června</a:t>
            </a:r>
            <a:r>
              <a:rPr lang="cs-CZ" b="0" i="0" dirty="0">
                <a:effectLst/>
                <a:latin typeface="Arial" panose="020B0604020202020204" pitchFamily="34" charset="0"/>
              </a:rPr>
              <a:t> ve věku 32 let, tedy stejně starý jako jeho velký vzor – Alexandr. Podle pověsti prý když umíral, vyhodil svoji krev z rány proti nebi a zvolal: „Zvítězil jsi, Galilejský!“</a:t>
            </a:r>
          </a:p>
          <a:p>
            <a:pPr algn="l"/>
            <a:r>
              <a:rPr lang="cs-CZ" dirty="0">
                <a:latin typeface="Arial" panose="020B0604020202020204" pitchFamily="34" charset="0"/>
              </a:rPr>
              <a:t>Jeho nástupcem se na krátkou dobu stal </a:t>
            </a:r>
            <a:r>
              <a:rPr lang="cs-CZ" dirty="0" err="1">
                <a:latin typeface="Arial" panose="020B0604020202020204" pitchFamily="34" charset="0"/>
              </a:rPr>
              <a:t>Jovianus</a:t>
            </a:r>
            <a:r>
              <a:rPr lang="cs-CZ" dirty="0">
                <a:latin typeface="Arial" panose="020B0604020202020204" pitchFamily="34" charset="0"/>
              </a:rPr>
              <a:t>, který </a:t>
            </a:r>
            <a:r>
              <a:rPr lang="cs-CZ" b="0" i="0" dirty="0">
                <a:effectLst/>
                <a:latin typeface="arial" panose="020B0604020202020204" pitchFamily="34" charset="0"/>
              </a:rPr>
              <a:t>vyznával křesťanství, a upustil proto od protikřesťanské politiky svého předchůdce. V roce 363 uzavřením míru ukončil válku se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sásánovskou</a:t>
            </a:r>
            <a:r>
              <a:rPr lang="cs-CZ" b="0" i="0" dirty="0">
                <a:effectLst/>
                <a:latin typeface="arial" panose="020B0604020202020204" pitchFamily="34" charset="0"/>
              </a:rPr>
              <a:t> Persií.</a:t>
            </a:r>
            <a:endParaRPr lang="cs-CZ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933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07079-D80A-4D05-ABB4-87EF9E785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Ohrožení říše Germány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DFA8B6-6F71-4765-B7B7-130A38E3F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letech 364- 378 noví spolu-císaři bratři </a:t>
            </a:r>
            <a:r>
              <a:rPr lang="cs-CZ" dirty="0" err="1"/>
              <a:t>Valentianus</a:t>
            </a:r>
            <a:r>
              <a:rPr lang="cs-CZ" dirty="0"/>
              <a:t> (západ) a </a:t>
            </a:r>
            <a:r>
              <a:rPr lang="cs-CZ" dirty="0" err="1"/>
              <a:t>Valens</a:t>
            </a:r>
            <a:r>
              <a:rPr lang="cs-CZ" dirty="0"/>
              <a:t> (východ impéria)</a:t>
            </a:r>
          </a:p>
          <a:p>
            <a:r>
              <a:rPr lang="cs-CZ" dirty="0" err="1"/>
              <a:t>Valentianus</a:t>
            </a:r>
            <a:r>
              <a:rPr lang="cs-CZ" dirty="0"/>
              <a:t> příznivcem </a:t>
            </a:r>
            <a:r>
              <a:rPr lang="cs-CZ" dirty="0" err="1"/>
              <a:t>nikajského</a:t>
            </a:r>
            <a:r>
              <a:rPr lang="cs-CZ" dirty="0"/>
              <a:t> vyznání X </a:t>
            </a:r>
            <a:r>
              <a:rPr lang="cs-CZ" dirty="0" err="1"/>
              <a:t>Valens</a:t>
            </a:r>
            <a:r>
              <a:rPr lang="cs-CZ" dirty="0"/>
              <a:t> rozhodným ariánem</a:t>
            </a:r>
          </a:p>
          <a:p>
            <a:r>
              <a:rPr lang="cs-CZ" dirty="0"/>
              <a:t>Západní a severní hranice impéria pod sílícím útokům germánských kmenů (Sasové, Alamanové, Sarmati a </a:t>
            </a:r>
            <a:r>
              <a:rPr lang="cs-CZ" dirty="0" err="1"/>
              <a:t>Kvadové</a:t>
            </a:r>
            <a:r>
              <a:rPr lang="cs-CZ" dirty="0"/>
              <a:t>, </a:t>
            </a:r>
            <a:r>
              <a:rPr lang="cs-CZ" dirty="0" err="1"/>
              <a:t>Ostrogoti</a:t>
            </a:r>
            <a:r>
              <a:rPr lang="cs-CZ" dirty="0"/>
              <a:t>), vytlačovaných postupujícími nomádskými národy (mongolští Hunové) ze středoasijských stepí </a:t>
            </a:r>
          </a:p>
          <a:p>
            <a:r>
              <a:rPr lang="cs-CZ" dirty="0"/>
              <a:t>9. 8. 378 bitva u </a:t>
            </a:r>
            <a:r>
              <a:rPr lang="cs-CZ" dirty="0" err="1"/>
              <a:t>Adrianopole</a:t>
            </a:r>
            <a:r>
              <a:rPr lang="cs-CZ" dirty="0"/>
              <a:t>, v níž římské vojsko rozdrceno Góty</a:t>
            </a:r>
          </a:p>
          <a:p>
            <a:r>
              <a:rPr lang="cs-CZ" dirty="0"/>
              <a:t>Od. R. 379 začíná na východ vláda Theodosia Velikého </a:t>
            </a:r>
          </a:p>
        </p:txBody>
      </p:sp>
    </p:spTree>
    <p:extLst>
      <p:ext uri="{BB962C8B-B14F-4D97-AF65-F5344CB8AC3E}">
        <p14:creationId xmlns:p14="http://schemas.microsoft.com/office/powerpoint/2010/main" val="1704489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37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1" name="Picture 39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52" name="Straight Connector 41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43">
            <a:extLst>
              <a:ext uri="{FF2B5EF4-FFF2-40B4-BE49-F238E27FC236}">
                <a16:creationId xmlns:a16="http://schemas.microsoft.com/office/drawing/2014/main" id="{A56012FD-74A8-4C91-B318-435CF2B71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Nadpis 3">
            <a:extLst>
              <a:ext uri="{FF2B5EF4-FFF2-40B4-BE49-F238E27FC236}">
                <a16:creationId xmlns:a16="http://schemas.microsoft.com/office/drawing/2014/main" id="{E9FDC401-3370-4C1D-9730-0D4B17C1E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Theodosios – císař východního impéria 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3B4A99BF-5380-4DAD-9821-57AF5BB3B64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21382" r="15548" b="-2"/>
          <a:stretch/>
        </p:blipFill>
        <p:spPr>
          <a:xfrm>
            <a:off x="1664383" y="2015734"/>
            <a:ext cx="2498256" cy="3450613"/>
          </a:xfrm>
          <a:prstGeom prst="rect">
            <a:avLst/>
          </a:prstGeom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5EEC977-A79D-4E44-870A-A5CE5DF295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59070" y="2015734"/>
            <a:ext cx="6195784" cy="403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400" b="0" i="0" dirty="0"/>
              <a:t>Povolán císařem </a:t>
            </a:r>
            <a:r>
              <a:rPr lang="cs-CZ" sz="1400" dirty="0" err="1"/>
              <a:t>Gratianusem</a:t>
            </a:r>
            <a:r>
              <a:rPr lang="cs-CZ" sz="1400" b="0" i="0" dirty="0"/>
              <a:t> z Hispánie a </a:t>
            </a:r>
            <a:r>
              <a:rPr lang="cs-CZ" sz="1400" dirty="0"/>
              <a:t>19. ledna</a:t>
            </a:r>
            <a:r>
              <a:rPr lang="cs-CZ" sz="1400" b="0" i="0" dirty="0"/>
              <a:t> </a:t>
            </a:r>
            <a:r>
              <a:rPr lang="cs-CZ" sz="1400" dirty="0"/>
              <a:t>379</a:t>
            </a:r>
            <a:r>
              <a:rPr lang="cs-CZ" sz="1400" b="0" i="0" dirty="0"/>
              <a:t> prohlášen za </a:t>
            </a:r>
            <a:r>
              <a:rPr lang="cs-CZ" sz="1400" dirty="0" err="1"/>
              <a:t>augustus</a:t>
            </a:r>
            <a:r>
              <a:rPr lang="cs-CZ" sz="1400" b="0" i="0" dirty="0"/>
              <a:t>. </a:t>
            </a:r>
            <a:r>
              <a:rPr lang="cs-CZ" sz="1400" b="0" i="0" dirty="0" err="1"/>
              <a:t>Theodosiovi</a:t>
            </a:r>
            <a:r>
              <a:rPr lang="cs-CZ" sz="1400" b="0" i="0" dirty="0"/>
              <a:t> tak podléhala správa území, jež bylo téměř identické s teritoriem pozdější východořímské říše.</a:t>
            </a:r>
          </a:p>
          <a:p>
            <a:pPr>
              <a:lnSpc>
                <a:spcPct val="110000"/>
              </a:lnSpc>
            </a:pPr>
            <a:r>
              <a:rPr lang="cs-CZ" sz="1400" b="0" i="0" dirty="0" err="1"/>
              <a:t>Theodosius</a:t>
            </a:r>
            <a:r>
              <a:rPr lang="cs-CZ" sz="1400" b="0" i="0" dirty="0"/>
              <a:t> se vrhl do zajištění obrany své části říše. Za své sídlo si ze strategických důvodů zvolil </a:t>
            </a:r>
            <a:r>
              <a:rPr lang="cs-CZ" sz="1400" dirty="0"/>
              <a:t>Soluň</a:t>
            </a:r>
            <a:r>
              <a:rPr lang="cs-CZ" sz="1400" b="0" i="0" dirty="0"/>
              <a:t>, odkud zahájil reorganizaci poničené armády. Část Gótů se pokusil zařadit do armády a využít jich v boji proti jejich soukmenovcům. </a:t>
            </a:r>
          </a:p>
          <a:p>
            <a:pPr>
              <a:lnSpc>
                <a:spcPct val="110000"/>
              </a:lnSpc>
            </a:pPr>
            <a:r>
              <a:rPr lang="cs-CZ" sz="1400" b="0" i="0" dirty="0"/>
              <a:t>V důsledku toho se ale prohloubila </a:t>
            </a:r>
            <a:r>
              <a:rPr lang="cs-CZ" sz="1400" dirty="0"/>
              <a:t>barbarizace</a:t>
            </a:r>
            <a:r>
              <a:rPr lang="cs-CZ" sz="1400" b="0" i="0" dirty="0"/>
              <a:t> římského vojska, ačkoli v </a:t>
            </a:r>
            <a:r>
              <a:rPr lang="cs-CZ" sz="1400" b="0" i="0" dirty="0" err="1"/>
              <a:t>Theodosiově</a:t>
            </a:r>
            <a:r>
              <a:rPr lang="cs-CZ" sz="1400" b="0" i="0" dirty="0"/>
              <a:t> štábu stále působil značný počet římských důstojníků. Aby omezil riziko vzpoury, přemístil koncem roku 379 některé z nových barbarských odvedenců do </a:t>
            </a:r>
            <a:r>
              <a:rPr lang="cs-CZ" sz="1400" dirty="0"/>
              <a:t>Egypta</a:t>
            </a:r>
            <a:r>
              <a:rPr lang="cs-CZ" sz="1400" b="0" i="0" dirty="0"/>
              <a:t>. </a:t>
            </a:r>
          </a:p>
          <a:p>
            <a:pPr>
              <a:lnSpc>
                <a:spcPct val="110000"/>
              </a:lnSpc>
            </a:pPr>
            <a:r>
              <a:rPr lang="cs-CZ" sz="1400" b="0" i="0" dirty="0"/>
              <a:t>Na konci roku 380 </a:t>
            </a:r>
            <a:r>
              <a:rPr lang="cs-CZ" sz="1400" b="0" i="0" dirty="0" err="1"/>
              <a:t>Theodosius</a:t>
            </a:r>
            <a:r>
              <a:rPr lang="cs-CZ" sz="1400" b="0" i="0" dirty="0"/>
              <a:t> velice vážně onemocněl a v očekávání brzké smrti se dokonce nechal </a:t>
            </a:r>
            <a:r>
              <a:rPr lang="cs-CZ" sz="1400" dirty="0"/>
              <a:t>pokřtít</a:t>
            </a:r>
            <a:r>
              <a:rPr lang="cs-CZ" sz="1400" b="0" i="0" dirty="0"/>
              <a:t>. Tím se ovšem vystavoval případným </a:t>
            </a:r>
            <a:r>
              <a:rPr lang="cs-CZ" sz="1400" dirty="0"/>
              <a:t>církevním</a:t>
            </a:r>
            <a:r>
              <a:rPr lang="cs-CZ" sz="1400" b="0" i="0" dirty="0"/>
              <a:t> sankcím, které také v budoucnu skutečně následoval.</a:t>
            </a:r>
          </a:p>
          <a:p>
            <a:pPr>
              <a:lnSpc>
                <a:spcPct val="110000"/>
              </a:lnSpc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07574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95E4FC0B-379A-45DF-B038-09A34EC6B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Náboženská politika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0FBB434-6C91-4164-9C17-CD4A42481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142006" cy="411662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cs-CZ" sz="2500" b="0" i="0" dirty="0">
                <a:effectLst/>
                <a:latin typeface="Arial" panose="020B0604020202020204" pitchFamily="34" charset="0"/>
              </a:rPr>
              <a:t>odmítnutí titulu nejvyššího velekněze (</a:t>
            </a:r>
            <a:r>
              <a:rPr lang="cs-CZ" sz="2500" i="1" dirty="0">
                <a:latin typeface="Arial" panose="020B0604020202020204" pitchFamily="34" charset="0"/>
              </a:rPr>
              <a:t>pontifex </a:t>
            </a:r>
            <a:r>
              <a:rPr lang="cs-CZ" sz="2500" i="1" dirty="0" err="1">
                <a:latin typeface="Arial" panose="020B0604020202020204" pitchFamily="34" charset="0"/>
              </a:rPr>
              <a:t>maximus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)</a:t>
            </a:r>
          </a:p>
          <a:p>
            <a:pPr algn="l"/>
            <a:r>
              <a:rPr lang="cs-CZ" sz="2500" b="0" i="0" dirty="0">
                <a:effectLst/>
                <a:latin typeface="Arial" panose="020B0604020202020204" pitchFamily="34" charset="0"/>
              </a:rPr>
              <a:t>V únoru 380 vyhlásil </a:t>
            </a:r>
            <a:r>
              <a:rPr lang="cs-CZ" sz="2500" b="0" i="0" dirty="0" err="1">
                <a:effectLst/>
                <a:latin typeface="Arial" panose="020B0604020202020204" pitchFamily="34" charset="0"/>
              </a:rPr>
              <a:t>Theodosius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 slavný edikt </a:t>
            </a:r>
            <a:r>
              <a:rPr lang="cs-CZ" sz="2500" i="1" dirty="0" err="1">
                <a:latin typeface="Arial" panose="020B0604020202020204" pitchFamily="34" charset="0"/>
              </a:rPr>
              <a:t>Cunctos</a:t>
            </a:r>
            <a:r>
              <a:rPr lang="cs-CZ" sz="2500" i="1" dirty="0">
                <a:latin typeface="Arial" panose="020B0604020202020204" pitchFamily="34" charset="0"/>
              </a:rPr>
              <a:t> </a:t>
            </a:r>
            <a:r>
              <a:rPr lang="cs-CZ" sz="2500" i="1" dirty="0" err="1">
                <a:latin typeface="Arial" panose="020B0604020202020204" pitchFamily="34" charset="0"/>
              </a:rPr>
              <a:t>Populos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, v němž byla </a:t>
            </a:r>
            <a:r>
              <a:rPr lang="cs-CZ" sz="2500" dirty="0" err="1">
                <a:latin typeface="Arial" panose="020B0604020202020204" pitchFamily="34" charset="0"/>
              </a:rPr>
              <a:t>nikajská</a:t>
            </a:r>
            <a:r>
              <a:rPr lang="cs-CZ" sz="2500" dirty="0">
                <a:latin typeface="Arial" panose="020B0604020202020204" pitchFamily="34" charset="0"/>
              </a:rPr>
              <a:t> podoba křesťanství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 fakticky ustavena za </a:t>
            </a:r>
            <a:r>
              <a:rPr lang="cs-CZ" sz="2500" b="1" i="0" dirty="0">
                <a:effectLst/>
                <a:latin typeface="Arial" panose="020B0604020202020204" pitchFamily="34" charset="0"/>
              </a:rPr>
              <a:t>státní náboženství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. Edikt byl určen obyvatelům Konstantinopole, ale prakticky se obracel k veškerému říšskému obyvatelstvu. Císař jím světu sděloval, že za opravdového křesťana je pokládán pouze ten člověk, jenž vyznává víru, kterou Římanům předal </a:t>
            </a:r>
            <a:r>
              <a:rPr lang="cs-CZ" sz="2500" dirty="0">
                <a:latin typeface="Arial" panose="020B0604020202020204" pitchFamily="34" charset="0"/>
              </a:rPr>
              <a:t>apoštol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2500" dirty="0">
                <a:latin typeface="Arial" panose="020B0604020202020204" pitchFamily="34" charset="0"/>
              </a:rPr>
              <a:t>Petr.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2500" b="1" i="0" dirty="0">
                <a:effectLst/>
                <a:latin typeface="Arial" panose="020B0604020202020204" pitchFamily="34" charset="0"/>
              </a:rPr>
              <a:t>Všichni jinak nábožensky založení obyvatelé říše byli pokládáni za heretiky. </a:t>
            </a:r>
          </a:p>
          <a:p>
            <a:pPr algn="l"/>
            <a:r>
              <a:rPr lang="cs-CZ" sz="2500" b="0" i="0" dirty="0">
                <a:effectLst/>
                <a:latin typeface="Arial" panose="020B0604020202020204" pitchFamily="34" charset="0"/>
              </a:rPr>
              <a:t>Toto opatření se však vztahovalo výhradně na spory uvnitř církve, a dosud tedy nepředstavovalo rozhodující úder proti pohanství. Proti dosud tolerovanému pohanství </a:t>
            </a:r>
            <a:r>
              <a:rPr lang="cs-CZ" sz="2500" b="0" i="0" dirty="0" err="1">
                <a:effectLst/>
                <a:latin typeface="Arial" panose="020B0604020202020204" pitchFamily="34" charset="0"/>
              </a:rPr>
              <a:t>Theodosius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 energicky zakročil teprve na samém sklonku své vlády. Do této doby mohli pohané dokonce působit ve státní správě a v armádě. </a:t>
            </a:r>
          </a:p>
          <a:p>
            <a:pPr algn="l"/>
            <a:r>
              <a:rPr lang="cs-CZ" sz="2500" b="0" i="0" dirty="0">
                <a:effectLst/>
                <a:latin typeface="Arial" panose="020B0604020202020204" pitchFamily="34" charset="0"/>
              </a:rPr>
              <a:t>V letech 391 až 392 došlo ke konečnému zákazu pohanských kultů a jejich vykonávání. V roce 393 byly zakázány rovněž </a:t>
            </a:r>
            <a:r>
              <a:rPr lang="cs-CZ" sz="2500" dirty="0">
                <a:latin typeface="Arial" panose="020B0604020202020204" pitchFamily="34" charset="0"/>
              </a:rPr>
              <a:t>olympijské hry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. Realizace tohoto zákazu ale nastala </a:t>
            </a:r>
            <a:r>
              <a:rPr lang="cs-CZ" sz="2500" dirty="0">
                <a:latin typeface="Arial" panose="020B0604020202020204" pitchFamily="34" charset="0"/>
              </a:rPr>
              <a:t>až potom 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zapálením </a:t>
            </a:r>
            <a:r>
              <a:rPr lang="cs-CZ" sz="2500" dirty="0">
                <a:latin typeface="Arial" panose="020B0604020202020204" pitchFamily="34" charset="0"/>
              </a:rPr>
              <a:t>Diova chrámu v Olympii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 Navzdory tomu se hry měly tajně konat ještě v </a:t>
            </a:r>
            <a:r>
              <a:rPr lang="cs-CZ" sz="2500" dirty="0">
                <a:latin typeface="Arial" panose="020B0604020202020204" pitchFamily="34" charset="0"/>
              </a:rPr>
              <a:t>6. století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sz="2500" b="0" i="0" dirty="0">
                <a:effectLst/>
                <a:latin typeface="Arial" panose="020B0604020202020204" pitchFamily="34" charset="0"/>
              </a:rPr>
              <a:t>v </a:t>
            </a:r>
            <a:r>
              <a:rPr lang="cs-CZ" sz="2500" dirty="0">
                <a:latin typeface="Arial" panose="020B0604020202020204" pitchFamily="34" charset="0"/>
              </a:rPr>
              <a:t>Alexandrii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 se rozhořelo krvavé střetnutí mezi křesťany a pohany, zřejmě rozdmýchané místním patriarchou </a:t>
            </a:r>
            <a:r>
              <a:rPr lang="cs-CZ" sz="2500" dirty="0">
                <a:latin typeface="Arial" panose="020B0604020202020204" pitchFamily="34" charset="0"/>
              </a:rPr>
              <a:t>Theofilem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. Někteří pohané se opevnili ve známém alexandrijském </a:t>
            </a:r>
            <a:r>
              <a:rPr lang="cs-CZ" sz="2500" dirty="0" err="1">
                <a:latin typeface="Arial" panose="020B0604020202020204" pitchFamily="34" charset="0"/>
              </a:rPr>
              <a:t>serapeu</a:t>
            </a:r>
            <a:r>
              <a:rPr lang="cs-CZ" sz="2500" b="0" i="0" dirty="0">
                <a:effectLst/>
                <a:latin typeface="Arial" panose="020B0604020202020204" pitchFamily="34" charset="0"/>
              </a:rPr>
              <a:t>, kde nutili křesťany k provádění obětí, a několik jich dokonce ukřižovali.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613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021A4066-B261-49FE-952E-A0FE3EE75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81B4579-E2EA-4BD7-94FF-0A0BEE135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353088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89BCDAC3-5F07-4A06-83D7-AA04F3B0D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3530157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700" dirty="0" err="1"/>
              <a:t>Definitivní</a:t>
            </a:r>
            <a:r>
              <a:rPr lang="en-US" sz="2700" dirty="0"/>
              <a:t> </a:t>
            </a:r>
            <a:r>
              <a:rPr lang="en-US" sz="2700" dirty="0" err="1"/>
              <a:t>rozdělení</a:t>
            </a:r>
            <a:r>
              <a:rPr lang="en-US" sz="2700" dirty="0"/>
              <a:t> </a:t>
            </a:r>
            <a:r>
              <a:rPr lang="en-US" sz="2700" dirty="0" err="1"/>
              <a:t>impéria</a:t>
            </a:r>
            <a:r>
              <a:rPr lang="en-US" sz="2700" dirty="0"/>
              <a:t>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958111-BC13-4D45-AB27-0C2C83F9BA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E8B9BA-6070-440D-B8FF-C9EC5B991B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1581" y="2015732"/>
            <a:ext cx="3526523" cy="345061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10000"/>
              </a:lnSpc>
            </a:pPr>
            <a:r>
              <a:rPr lang="cs-CZ" sz="1600" b="0" i="0" dirty="0" err="1"/>
              <a:t>Theodosios</a:t>
            </a:r>
            <a:r>
              <a:rPr lang="cs-CZ" sz="1600" b="0" i="0" dirty="0"/>
              <a:t> několik měsíců po spojení obou říší r. 395 v Miláně umírá. </a:t>
            </a:r>
          </a:p>
          <a:p>
            <a:pPr>
              <a:lnSpc>
                <a:spcPct val="110000"/>
              </a:lnSpc>
            </a:pPr>
            <a:r>
              <a:rPr lang="cs-CZ" sz="1600" b="0" i="0" dirty="0"/>
              <a:t>Svoji říši ještě před smrtí rozdělil mezi své dva neschopné syny: osmnáctiletého Arcadia a jedenáctiletého </a:t>
            </a:r>
            <a:r>
              <a:rPr lang="cs-CZ" sz="1600" b="0" i="0" dirty="0" err="1"/>
              <a:t>Honoria</a:t>
            </a:r>
            <a:r>
              <a:rPr lang="cs-CZ" sz="1600" b="0" i="0" dirty="0"/>
              <a:t>. </a:t>
            </a:r>
            <a:endParaRPr lang="cs-CZ" sz="1600" dirty="0"/>
          </a:p>
          <a:p>
            <a:pPr>
              <a:lnSpc>
                <a:spcPct val="110000"/>
              </a:lnSpc>
            </a:pPr>
            <a:r>
              <a:rPr lang="cs-CZ" sz="1600" b="0" i="0" dirty="0" err="1"/>
              <a:t>Arkadios</a:t>
            </a:r>
            <a:r>
              <a:rPr lang="cs-CZ" sz="1600" b="0" i="0" dirty="0"/>
              <a:t> z nich dostal do správy Východ, zatímco </a:t>
            </a:r>
            <a:r>
              <a:rPr lang="cs-CZ" sz="1600" b="0" i="0" dirty="0" err="1"/>
              <a:t>Honorios</a:t>
            </a:r>
            <a:r>
              <a:rPr lang="cs-CZ" sz="1600" b="0" i="0" dirty="0"/>
              <a:t> vládl z </a:t>
            </a:r>
            <a:r>
              <a:rPr lang="cs-CZ" sz="1600" b="0" i="0" dirty="0" err="1"/>
              <a:t>Mediolana</a:t>
            </a:r>
            <a:r>
              <a:rPr lang="cs-CZ" sz="1600" b="0" i="0" dirty="0"/>
              <a:t> Západu. Významné je to, že se říše poté už nikdy nespojila a rok 395 je tedy mezníkem pro </a:t>
            </a:r>
            <a:r>
              <a:rPr lang="cs-CZ" sz="1600" dirty="0"/>
              <a:t>definitivní rozdělení impéria</a:t>
            </a:r>
            <a:r>
              <a:rPr lang="cs-CZ" sz="1600" b="0" i="0" dirty="0"/>
              <a:t>.</a:t>
            </a:r>
            <a:endParaRPr lang="cs-CZ" sz="1600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2188758-E18A-4CE5-9D03-F4BF5D887C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0131" y="482171"/>
            <a:ext cx="6091791" cy="5149101"/>
            <a:chOff x="5446003" y="583365"/>
            <a:chExt cx="6091790" cy="5181928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821513DD-C15F-4381-AEA6-ED9E5E218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46003" y="583365"/>
              <a:ext cx="6091790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CED2DE01-7F43-4858-85FC-27022DA78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64828" y="915807"/>
              <a:ext cx="54617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F2A25F55-0486-4D4A-9557-99CC4827693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t="171" r="-3" b="-3"/>
          <a:stretch/>
        </p:blipFill>
        <p:spPr>
          <a:xfrm>
            <a:off x="6093926" y="1116345"/>
            <a:ext cx="4821551" cy="3866172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D42F4933-2ECF-4EE5-BCE4-F19E3CA609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6FAC23C-014D-4AC5-AD1B-36F7D0E7EF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205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6B3ED7-72F9-4465-B138-7BDB8185D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soustava impéria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2579C4-3B65-4EB7-9BEF-2B76787D2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Císaři= přímí zástupci Augusta – despotismus s neomezenou mocí </a:t>
            </a:r>
          </a:p>
          <a:p>
            <a:r>
              <a:rPr lang="cs-CZ" dirty="0"/>
              <a:t>Nejdůležitější oporou císařů: armáda + administrativa paláce </a:t>
            </a:r>
          </a:p>
          <a:p>
            <a:r>
              <a:rPr lang="cs-CZ" dirty="0"/>
              <a:t>Nejvyšším úředníkem magister </a:t>
            </a:r>
            <a:r>
              <a:rPr lang="cs-CZ" dirty="0" err="1"/>
              <a:t>officiorum</a:t>
            </a:r>
            <a:r>
              <a:rPr lang="cs-CZ" dirty="0"/>
              <a:t> (představený úřadů) – dohlížet na chod císařských kanceláří všeho druhu a starat se o císařův pracovní program</a:t>
            </a:r>
          </a:p>
          <a:p>
            <a:r>
              <a:rPr lang="cs-CZ" dirty="0" err="1"/>
              <a:t>Sacrum</a:t>
            </a:r>
            <a:r>
              <a:rPr lang="cs-CZ" dirty="0"/>
              <a:t> </a:t>
            </a:r>
            <a:r>
              <a:rPr lang="cs-CZ" dirty="0" err="1"/>
              <a:t>palatium</a:t>
            </a:r>
            <a:r>
              <a:rPr lang="cs-CZ" dirty="0"/>
              <a:t> a eunuši (</a:t>
            </a:r>
            <a:r>
              <a:rPr lang="cs-CZ" dirty="0" err="1"/>
              <a:t>praepositus</a:t>
            </a:r>
            <a:r>
              <a:rPr lang="cs-CZ" dirty="0"/>
              <a:t> </a:t>
            </a:r>
            <a:r>
              <a:rPr lang="cs-CZ" dirty="0" err="1"/>
              <a:t>sacri</a:t>
            </a:r>
            <a:r>
              <a:rPr lang="cs-CZ" dirty="0"/>
              <a:t> </a:t>
            </a:r>
            <a:r>
              <a:rPr lang="cs-CZ" dirty="0" err="1"/>
              <a:t>cubiculi</a:t>
            </a:r>
            <a:r>
              <a:rPr lang="cs-CZ" dirty="0"/>
              <a:t> = představený posvátné ložnice ) orientální zvyk = vykleštění bylo překážkou pro dosažení císařské moci. Nicméně četní eunuši vojevůdci i patriarchové</a:t>
            </a:r>
          </a:p>
          <a:p>
            <a:r>
              <a:rPr lang="cs-CZ" dirty="0"/>
              <a:t>Postupný pokles významu konzulů a senátu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6449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81680B-5D8F-4BFC-BE9A-8DFE9D1B2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Pozdně antická společnost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7C4FEF-42D8-428C-AC58-7026E4678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Sociální polarizace a celková pauperizace společnosti</a:t>
            </a:r>
          </a:p>
          <a:p>
            <a:r>
              <a:rPr lang="cs-CZ" dirty="0"/>
              <a:t>Změna v rozdělení mezi patricii (senátorský a jezdecký stav) a plebs (lid)</a:t>
            </a:r>
          </a:p>
          <a:p>
            <a:r>
              <a:rPr lang="cs-CZ" dirty="0"/>
              <a:t>Dvě hlavní společenské třídy: </a:t>
            </a:r>
            <a:r>
              <a:rPr lang="cs-CZ" dirty="0" err="1"/>
              <a:t>potentes</a:t>
            </a:r>
            <a:r>
              <a:rPr lang="cs-CZ" dirty="0"/>
              <a:t> nebo </a:t>
            </a:r>
            <a:r>
              <a:rPr lang="cs-CZ" dirty="0" err="1"/>
              <a:t>honestiores</a:t>
            </a:r>
            <a:r>
              <a:rPr lang="cs-CZ" dirty="0"/>
              <a:t> = zbytky původní aristokracie, velkostatkáři, vyšší úředníci, vyšší městské vrstvy (</a:t>
            </a:r>
            <a:r>
              <a:rPr lang="cs-CZ" dirty="0" err="1"/>
              <a:t>kuriales</a:t>
            </a:r>
            <a:r>
              <a:rPr lang="cs-CZ" dirty="0"/>
              <a:t>), vyšší klérus a „inteligence“</a:t>
            </a:r>
          </a:p>
          <a:p>
            <a:r>
              <a:rPr lang="cs-CZ" dirty="0"/>
              <a:t>X </a:t>
            </a:r>
            <a:r>
              <a:rPr lang="cs-CZ" dirty="0" err="1"/>
              <a:t>humiliores</a:t>
            </a:r>
            <a:r>
              <a:rPr lang="cs-CZ" dirty="0"/>
              <a:t> nebo </a:t>
            </a:r>
            <a:r>
              <a:rPr lang="cs-CZ" dirty="0" err="1"/>
              <a:t>tenuiores</a:t>
            </a:r>
            <a:r>
              <a:rPr lang="cs-CZ" dirty="0"/>
              <a:t>: nehomogenní vrstva – tvořili ji chudší městské vrstvy, nízký klérus, mniši, drobní zemědělci nebo propuštěni otroci = prakticky bez práv </a:t>
            </a:r>
          </a:p>
          <a:p>
            <a:r>
              <a:rPr lang="cs-CZ" dirty="0"/>
              <a:t>Ražba mincí – prostředek propagandy ale i peněžní reforma: nová měna </a:t>
            </a:r>
            <a:r>
              <a:rPr lang="cs-CZ" dirty="0" err="1"/>
              <a:t>SOLIDUS</a:t>
            </a:r>
            <a:r>
              <a:rPr lang="cs-CZ" dirty="0"/>
              <a:t> (ř. </a:t>
            </a:r>
            <a:r>
              <a:rPr lang="cs-CZ" dirty="0" err="1"/>
              <a:t>nomisma</a:t>
            </a:r>
            <a:r>
              <a:rPr lang="cs-CZ" dirty="0"/>
              <a:t>) </a:t>
            </a:r>
          </a:p>
          <a:p>
            <a:r>
              <a:rPr lang="cs-CZ" dirty="0"/>
              <a:t>Daně: zemědělci platili annony (naturálie) X městské obyvatelstvo peníze, tzv. </a:t>
            </a:r>
            <a:r>
              <a:rPr lang="cs-CZ" dirty="0" err="1"/>
              <a:t>chrysargyron</a:t>
            </a:r>
            <a:r>
              <a:rPr lang="cs-CZ" dirty="0"/>
              <a:t> (každých 5 let) </a:t>
            </a:r>
          </a:p>
        </p:txBody>
      </p:sp>
    </p:spTree>
    <p:extLst>
      <p:ext uri="{BB962C8B-B14F-4D97-AF65-F5344CB8AC3E}">
        <p14:creationId xmlns:p14="http://schemas.microsoft.com/office/powerpoint/2010/main" val="3319150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EB746-A795-4400-AFAA-227025D33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Venkov impéria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B02B28-9D40-4F50-BAAF-22C3314CE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Převážná většina obyvatel na venkově – zemědělství nejrozšířenějším </a:t>
            </a:r>
            <a:r>
              <a:rPr lang="cs-CZ" dirty="0" err="1"/>
              <a:t>hosp</a:t>
            </a:r>
            <a:r>
              <a:rPr lang="cs-CZ" dirty="0"/>
              <a:t>. odvětvím a zároveň hlavním zdrojem státních příjmů </a:t>
            </a:r>
          </a:p>
          <a:p>
            <a:r>
              <a:rPr lang="cs-CZ" dirty="0"/>
              <a:t>Prudký růst velkostatku a rozvoj tzv. kolonátu: ekonomická a právní závislost zemědělského obyvatelstva – </a:t>
            </a:r>
            <a:r>
              <a:rPr lang="cs-CZ" dirty="0" err="1"/>
              <a:t>coloni</a:t>
            </a:r>
            <a:r>
              <a:rPr lang="cs-CZ" dirty="0"/>
              <a:t> = svobodní nájemci, kteří si od velkostatkářů pronajímali půdu na určité období – Podle původu </a:t>
            </a:r>
            <a:r>
              <a:rPr lang="cs-CZ" dirty="0" err="1"/>
              <a:t>coloni</a:t>
            </a:r>
            <a:r>
              <a:rPr lang="cs-CZ" dirty="0"/>
              <a:t> </a:t>
            </a:r>
            <a:r>
              <a:rPr lang="cs-CZ" dirty="0" err="1"/>
              <a:t>liberi</a:t>
            </a:r>
            <a:r>
              <a:rPr lang="cs-CZ" dirty="0"/>
              <a:t> a </a:t>
            </a:r>
            <a:r>
              <a:rPr lang="cs-CZ" dirty="0" err="1"/>
              <a:t>glebae</a:t>
            </a:r>
            <a:r>
              <a:rPr lang="cs-CZ" dirty="0"/>
              <a:t> </a:t>
            </a:r>
            <a:r>
              <a:rPr lang="cs-CZ" dirty="0" err="1"/>
              <a:t>adscripti</a:t>
            </a:r>
            <a:r>
              <a:rPr lang="cs-CZ" dirty="0"/>
              <a:t> (připsání k půdě) = povinní odevzdávat pánovi třetinu úrody plus další povinnosti – snaha aby bylo obděláváno co nejvíce půdy a aby baly státu řádně odváděny </a:t>
            </a:r>
            <a:r>
              <a:rPr lang="cs-CZ" dirty="0" err="1"/>
              <a:t>dáně</a:t>
            </a:r>
            <a:endParaRPr lang="cs-CZ" dirty="0"/>
          </a:p>
          <a:p>
            <a:r>
              <a:rPr lang="cs-CZ" dirty="0"/>
              <a:t>Velká část zemědělské půdy patří císaři </a:t>
            </a:r>
          </a:p>
          <a:p>
            <a:r>
              <a:rPr lang="cs-CZ" dirty="0"/>
              <a:t>Dalším velkým vlastníkem:  církev (dědictví, dary, odkazy)</a:t>
            </a:r>
          </a:p>
        </p:txBody>
      </p:sp>
    </p:spTree>
    <p:extLst>
      <p:ext uri="{BB962C8B-B14F-4D97-AF65-F5344CB8AC3E}">
        <p14:creationId xmlns:p14="http://schemas.microsoft.com/office/powerpoint/2010/main" val="3563971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46C7F6-88A7-484C-9F75-A97C4415E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města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F851719-2FAD-4307-AA39-BE86F1CAD97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Konstantinopole, Antiochie v Sýrii, Alexandrie v Egyptě (200 – 400 tisíc lidí)</a:t>
            </a:r>
          </a:p>
          <a:p>
            <a:r>
              <a:rPr lang="cs-CZ" dirty="0"/>
              <a:t>Další důležitá obchodní centra: </a:t>
            </a:r>
            <a:r>
              <a:rPr lang="cs-CZ" dirty="0" err="1"/>
              <a:t>Thessaloniki</a:t>
            </a:r>
            <a:r>
              <a:rPr lang="cs-CZ" dirty="0"/>
              <a:t>, </a:t>
            </a:r>
            <a:r>
              <a:rPr lang="cs-CZ" dirty="0" err="1"/>
              <a:t>Efesos</a:t>
            </a:r>
            <a:endParaRPr lang="cs-CZ" dirty="0"/>
          </a:p>
          <a:p>
            <a:r>
              <a:rPr lang="cs-CZ" dirty="0"/>
              <a:t>Hlavním správním orgánem městská rada (curia). </a:t>
            </a:r>
            <a:r>
              <a:rPr lang="cs-CZ" dirty="0" err="1"/>
              <a:t>Curiales</a:t>
            </a:r>
            <a:r>
              <a:rPr lang="cs-CZ" dirty="0"/>
              <a:t> se starali o běžné záležitosti města + základní funkce státu: vybírání daní, odvody do vojska, údržba infrastruktury, fungování pošty</a:t>
            </a:r>
          </a:p>
        </p:txBody>
      </p:sp>
      <p:pic>
        <p:nvPicPr>
          <p:cNvPr id="1026" name="Picture 2" descr="Byzantská říše – Wikipedie">
            <a:extLst>
              <a:ext uri="{FF2B5EF4-FFF2-40B4-BE49-F238E27FC236}">
                <a16:creationId xmlns:a16="http://schemas.microsoft.com/office/drawing/2014/main" id="{1C0558E6-2064-4C77-AA6A-32F40A7CF5D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2105637"/>
            <a:ext cx="5624702" cy="335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737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0E8FC47-BA32-4906-8A20-BF8EB82E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Konstantinovi synové (337-360) - </a:t>
            </a:r>
            <a:r>
              <a:rPr lang="cs-CZ" dirty="0" err="1"/>
              <a:t>Constantius</a:t>
            </a:r>
            <a:r>
              <a:rPr lang="cs-CZ" dirty="0"/>
              <a:t> II.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D21B13C-75F4-49D7-94B6-0FD724D9B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Na počátku jejich vlády vyvraždili téměř všechny potomky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Constantia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Chlora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a Theodory. O život přišli Constantinovi bratři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Dalmatius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a Julius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Constantius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, Caesar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Dalmatius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, jejich sourozenci a někteří významní císařští úředníci. </a:t>
            </a:r>
          </a:p>
          <a:p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Cíl, aby se co nejvíce snížil počet jeho potenciálních rivalů. Naživu zůstali pouze nezletilí synové Julia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Constantia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-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Gallus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a </a:t>
            </a:r>
            <a:r>
              <a:rPr lang="cs-CZ" u="sng" dirty="0" err="1">
                <a:latin typeface="Times New Roman" panose="02020603050405020304" pitchFamily="18" charset="0"/>
              </a:rPr>
              <a:t>Julianus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V září r. 337 se Constantinovi synové prohlásili za Augusty. </a:t>
            </a:r>
            <a:r>
              <a:rPr lang="cs-CZ" b="1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Constantius</a:t>
            </a:r>
            <a:r>
              <a:rPr lang="cs-CZ" b="1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II 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(337 - 361) ovládal východ říše, </a:t>
            </a:r>
            <a:r>
              <a:rPr lang="cs-CZ" b="1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Constantinus</a:t>
            </a:r>
            <a:r>
              <a:rPr lang="cs-CZ" b="1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II 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(337 - 340) vládl na západě a</a:t>
            </a:r>
            <a:r>
              <a:rPr lang="cs-CZ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cs-CZ" b="1" i="0" dirty="0" err="1">
                <a:effectLst/>
                <a:latin typeface="Times New Roman" panose="02020603050405020304" pitchFamily="18" charset="0"/>
              </a:rPr>
              <a:t>Constans</a:t>
            </a:r>
            <a:r>
              <a:rPr lang="cs-CZ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(337 - 350) spravoval dáckou diecézi a italskou prefekturu.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Constantinus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byl uznán za hlavního představitele císařské moci a za poručníka mladého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Constanta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cs-CZ" dirty="0">
              <a:solidFill>
                <a:srgbClr val="525252"/>
              </a:solidFill>
              <a:latin typeface="Times New Roman" panose="02020603050405020304" pitchFamily="18" charset="0"/>
            </a:endParaRPr>
          </a:p>
          <a:p>
            <a:r>
              <a:rPr lang="cs-CZ" dirty="0">
                <a:solidFill>
                  <a:srgbClr val="525252"/>
                </a:solidFill>
                <a:latin typeface="Times New Roman" panose="02020603050405020304" pitchFamily="18" charset="0"/>
              </a:rPr>
              <a:t>R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ozdílné náboženské názory bratrů.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Constantinus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byl r. 340 poražen a zabit u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Aquileie</a:t>
            </a:r>
            <a:r>
              <a:rPr lang="cs-CZ" dirty="0">
                <a:solidFill>
                  <a:srgbClr val="525252"/>
                </a:solidFill>
                <a:latin typeface="Times New Roman" panose="02020603050405020304" pitchFamily="18" charset="0"/>
              </a:rPr>
              <a:t> a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Constans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se zmocnil území Constantina. </a:t>
            </a:r>
          </a:p>
          <a:p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Nepřátelství </a:t>
            </a:r>
            <a:r>
              <a:rPr lang="cs-CZ" dirty="0">
                <a:solidFill>
                  <a:srgbClr val="525252"/>
                </a:solidFill>
                <a:latin typeface="Times New Roman" panose="02020603050405020304" pitchFamily="18" charset="0"/>
              </a:rPr>
              <a:t>mezi zbylými bratry: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Constans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přistupoval ke křesťanství </a:t>
            </a:r>
            <a:r>
              <a:rPr lang="cs-CZ" b="0" i="0" dirty="0">
                <a:effectLst/>
                <a:latin typeface="Times New Roman" panose="02020603050405020304" pitchFamily="18" charset="0"/>
              </a:rPr>
              <a:t>z </a:t>
            </a:r>
            <a:r>
              <a:rPr lang="cs-CZ" u="sng" dirty="0" err="1">
                <a:latin typeface="Times New Roman" panose="02020603050405020304" pitchFamily="18" charset="0"/>
              </a:rPr>
              <a:t>nikajských</a:t>
            </a:r>
            <a:r>
              <a:rPr lang="cs-CZ" b="0" i="0" dirty="0">
                <a:effectLst/>
                <a:latin typeface="Times New Roman" panose="02020603050405020304" pitchFamily="18" charset="0"/>
              </a:rPr>
              <a:t> pozic, zatímco </a:t>
            </a:r>
            <a:r>
              <a:rPr lang="cs-CZ" b="0" i="0" dirty="0" err="1">
                <a:effectLst/>
                <a:latin typeface="Times New Roman" panose="02020603050405020304" pitchFamily="18" charset="0"/>
              </a:rPr>
              <a:t>Constantius</a:t>
            </a:r>
            <a:r>
              <a:rPr lang="cs-CZ" b="0" i="0" dirty="0">
                <a:effectLst/>
                <a:latin typeface="Times New Roman" panose="02020603050405020304" pitchFamily="18" charset="0"/>
              </a:rPr>
              <a:t> patřil k umírněným stoupencům </a:t>
            </a:r>
            <a:r>
              <a:rPr lang="cs-CZ" u="sng" dirty="0">
                <a:latin typeface="Times New Roman" panose="02020603050405020304" pitchFamily="18" charset="0"/>
              </a:rPr>
              <a:t>ariánství</a:t>
            </a:r>
            <a:r>
              <a:rPr lang="cs-CZ" u="sng" dirty="0">
                <a:solidFill>
                  <a:srgbClr val="BA8106"/>
                </a:solidFill>
                <a:latin typeface="Times New Roman" panose="02020603050405020304" pitchFamily="18" charset="0"/>
              </a:rPr>
              <a:t>.  </a:t>
            </a:r>
          </a:p>
          <a:p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Constans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zavrážděn</a:t>
            </a:r>
            <a:r>
              <a:rPr lang="cs-CZ" dirty="0">
                <a:solidFill>
                  <a:srgbClr val="525252"/>
                </a:solidFill>
                <a:latin typeface="Times New Roman" panose="02020603050405020304" pitchFamily="18" charset="0"/>
              </a:rPr>
              <a:t> uzurpátorem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Magnusem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Magnentiusem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– r. 350 – 353 občanská válka mezi </a:t>
            </a:r>
            <a:r>
              <a:rPr lang="cs-CZ" b="0" i="0" dirty="0" err="1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Constantiem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a uzurpátory</a:t>
            </a:r>
            <a:r>
              <a:rPr lang="cs-CZ" dirty="0">
                <a:solidFill>
                  <a:srgbClr val="525252"/>
                </a:solidFill>
                <a:latin typeface="Times New Roman" panose="02020603050405020304" pitchFamily="18" charset="0"/>
              </a:rPr>
              <a:t>.</a:t>
            </a:r>
            <a:r>
              <a:rPr lang="cs-CZ" b="0" i="0" dirty="0">
                <a:solidFill>
                  <a:srgbClr val="525252"/>
                </a:solidFill>
                <a:effectLst/>
                <a:latin typeface="Times New Roman" panose="02020603050405020304" pitchFamily="18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741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F2D6AF-C07D-4C7D-B952-D2735D66B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Náboženská politika </a:t>
            </a:r>
            <a:r>
              <a:rPr lang="cs-CZ" dirty="0" err="1"/>
              <a:t>constantia</a:t>
            </a:r>
            <a:r>
              <a:rPr lang="cs-CZ" dirty="0"/>
              <a:t>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46FECD-23D2-4297-9930-EB77D4A7E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Constantius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se v náboženském sporu postavil jednoznačně na stranu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ariánismu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 (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ariánismus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v sobě zahrnoval mnoho často zcela rozdílných náboženských proudů. </a:t>
            </a:r>
            <a:endParaRPr lang="cs-CZ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algn="l"/>
            <a:r>
              <a:rPr lang="cs-CZ" dirty="0">
                <a:latin typeface="Arial" panose="020B0604020202020204" pitchFamily="34" charset="0"/>
              </a:rPr>
              <a:t>Misie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na východ do Indie a do </a:t>
            </a:r>
            <a:r>
              <a:rPr lang="cs-CZ" dirty="0">
                <a:latin typeface="Arial" panose="020B0604020202020204" pitchFamily="34" charset="0"/>
              </a:rPr>
              <a:t>Etiopie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r>
              <a:rPr lang="cs-CZ" dirty="0">
                <a:latin typeface="Arial" panose="020B0604020202020204" pitchFamily="34" charset="0"/>
              </a:rPr>
              <a:t>C</a:t>
            </a:r>
            <a:r>
              <a:rPr lang="cs-CZ" b="0" i="0" dirty="0">
                <a:effectLst/>
                <a:latin typeface="Arial" panose="020B0604020202020204" pitchFamily="34" charset="0"/>
              </a:rPr>
              <a:t>hristianizace Gótů, kteří se stali ariány podobně jako později ostatní </a:t>
            </a:r>
            <a:r>
              <a:rPr lang="cs-CZ" dirty="0">
                <a:latin typeface="Arial" panose="020B0604020202020204" pitchFamily="34" charset="0"/>
              </a:rPr>
              <a:t>Germáni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což mělo mít v budoucnu závažné následky.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Obzvláště po roce 350 se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Constantius</a:t>
            </a:r>
            <a:r>
              <a:rPr lang="cs-CZ" b="0" i="0" dirty="0">
                <a:effectLst/>
                <a:latin typeface="Arial" panose="020B0604020202020204" pitchFamily="34" charset="0"/>
              </a:rPr>
              <a:t> snažil dopomoci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ariánismu</a:t>
            </a:r>
            <a:r>
              <a:rPr lang="cs-CZ" b="0" i="0" dirty="0">
                <a:effectLst/>
                <a:latin typeface="Arial" panose="020B0604020202020204" pitchFamily="34" charset="0"/>
              </a:rPr>
              <a:t> k vítězství. Svolal několik </a:t>
            </a:r>
            <a:r>
              <a:rPr lang="cs-CZ" dirty="0">
                <a:latin typeface="Arial" panose="020B0604020202020204" pitchFamily="34" charset="0"/>
              </a:rPr>
              <a:t>synodů</a:t>
            </a:r>
            <a:r>
              <a:rPr lang="cs-CZ" b="0" i="0" dirty="0">
                <a:effectLst/>
                <a:latin typeface="Arial" panose="020B0604020202020204" pitchFamily="34" charset="0"/>
              </a:rPr>
              <a:t>, jež měly zrevidovat závěry </a:t>
            </a:r>
            <a:r>
              <a:rPr lang="cs-CZ" dirty="0" err="1">
                <a:latin typeface="Arial" panose="020B0604020202020204" pitchFamily="34" charset="0"/>
              </a:rPr>
              <a:t>nikajského</a:t>
            </a:r>
            <a:r>
              <a:rPr lang="cs-CZ" dirty="0">
                <a:latin typeface="Arial" panose="020B0604020202020204" pitchFamily="34" charset="0"/>
              </a:rPr>
              <a:t> koncilu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Podobně jako jeho otec se dostal do sporu s Athanasiem, biskupem z </a:t>
            </a:r>
            <a:r>
              <a:rPr lang="cs-CZ" dirty="0">
                <a:latin typeface="Arial" panose="020B0604020202020204" pitchFamily="34" charset="0"/>
              </a:rPr>
              <a:t>Alexandrie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Jeho pokus prosadit jednotné ariánské vyznání přesto neuspěl.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Vůči pohanství vystupoval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Constantius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po dlouho dobu velice tvrdě, což lze vyčíst i ze zákazů obětování, ze zákazů různých pohanských kultů a z uzavření řady pohanských chrámů.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458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C11DE-BFE9-475F-A7A9-29C05E37F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Boje proti barbarům a </a:t>
            </a:r>
            <a:r>
              <a:rPr lang="cs-CZ" dirty="0" err="1"/>
              <a:t>persii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0D20D5-BCAA-4AFE-8D10-C12BC8C56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600" dirty="0"/>
              <a:t>V r. 354 zavražděn </a:t>
            </a:r>
            <a:r>
              <a:rPr lang="cs-CZ" sz="1600" dirty="0" err="1"/>
              <a:t>caesar</a:t>
            </a:r>
            <a:r>
              <a:rPr lang="cs-CZ" sz="1600" dirty="0"/>
              <a:t> </a:t>
            </a:r>
            <a:r>
              <a:rPr lang="cs-CZ" sz="1600" dirty="0" err="1"/>
              <a:t>Gallos</a:t>
            </a:r>
            <a:r>
              <a:rPr lang="cs-CZ" sz="1600" dirty="0"/>
              <a:t> – o rok později jmenování Juliána </a:t>
            </a:r>
            <a:r>
              <a:rPr lang="cs-CZ" sz="1600" dirty="0" err="1"/>
              <a:t>caesarem</a:t>
            </a:r>
            <a:r>
              <a:rPr lang="cs-CZ" sz="1600" dirty="0"/>
              <a:t> </a:t>
            </a:r>
          </a:p>
          <a:p>
            <a:pPr algn="l"/>
            <a:r>
              <a:rPr lang="cs-CZ" sz="1600" b="0" i="0" dirty="0" err="1">
                <a:effectLst/>
              </a:rPr>
              <a:t>Constantius</a:t>
            </a:r>
            <a:r>
              <a:rPr lang="cs-CZ" sz="1600" b="0" i="0" dirty="0">
                <a:effectLst/>
              </a:rPr>
              <a:t> se plně věnoval problémům ve východní části říše</a:t>
            </a:r>
          </a:p>
          <a:p>
            <a:pPr algn="l"/>
            <a:r>
              <a:rPr lang="cs-CZ" sz="1600" b="0" i="0" dirty="0" err="1">
                <a:effectLst/>
              </a:rPr>
              <a:t>Julianus</a:t>
            </a:r>
            <a:r>
              <a:rPr lang="cs-CZ" sz="1600" b="0" i="0" dirty="0">
                <a:effectLst/>
              </a:rPr>
              <a:t> zatím vedl v Galii velmi úspěšnou válku. V r. 357 porazil Alamany v </a:t>
            </a:r>
            <a:r>
              <a:rPr lang="cs-CZ" sz="1600" dirty="0"/>
              <a:t>bitvě u </a:t>
            </a:r>
            <a:r>
              <a:rPr lang="cs-CZ" sz="1600" dirty="0" err="1"/>
              <a:t>Argentorata</a:t>
            </a:r>
            <a:r>
              <a:rPr lang="cs-CZ" sz="1600" b="0" i="0" dirty="0">
                <a:effectLst/>
              </a:rPr>
              <a:t> (dnešní </a:t>
            </a:r>
            <a:r>
              <a:rPr lang="cs-CZ" sz="1600" b="0" i="0" strike="noStrike" dirty="0">
                <a:effectLst/>
                <a:hlinkClick r:id="rId2" tooltip="Štrasbur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Štrasburk</a:t>
            </a:r>
            <a:r>
              <a:rPr lang="cs-CZ" sz="1600" b="0" i="0" dirty="0">
                <a:effectLst/>
              </a:rPr>
              <a:t>) a zajistil rýnskou hranici, přičemž je nutné podotknout, že </a:t>
            </a:r>
            <a:r>
              <a:rPr lang="cs-CZ" sz="1600" b="0" i="0" dirty="0" err="1">
                <a:effectLst/>
              </a:rPr>
              <a:t>Julianus</a:t>
            </a:r>
            <a:r>
              <a:rPr lang="cs-CZ" sz="1600" b="0" i="0" dirty="0">
                <a:effectLst/>
              </a:rPr>
              <a:t> byl vystaven značným zásahům ze strany císaře. </a:t>
            </a:r>
          </a:p>
          <a:p>
            <a:pPr algn="l"/>
            <a:r>
              <a:rPr lang="cs-CZ" sz="1600" b="0" i="0" dirty="0">
                <a:effectLst/>
              </a:rPr>
              <a:t>V letech 357 až </a:t>
            </a:r>
            <a:r>
              <a:rPr lang="cs-CZ" sz="1600" dirty="0"/>
              <a:t>359</a:t>
            </a:r>
            <a:r>
              <a:rPr lang="cs-CZ" sz="1600" b="0" i="0" dirty="0">
                <a:effectLst/>
              </a:rPr>
              <a:t> bojoval </a:t>
            </a:r>
            <a:r>
              <a:rPr lang="cs-CZ" sz="1600" b="0" i="0" dirty="0" err="1">
                <a:effectLst/>
              </a:rPr>
              <a:t>Constantius</a:t>
            </a:r>
            <a:r>
              <a:rPr lang="cs-CZ" sz="1600" b="0" i="0" dirty="0">
                <a:effectLst/>
              </a:rPr>
              <a:t> ve středním Podunají s </a:t>
            </a:r>
            <a:r>
              <a:rPr lang="cs-CZ" sz="1600" dirty="0"/>
              <a:t>Kvády</a:t>
            </a:r>
            <a:r>
              <a:rPr lang="cs-CZ" sz="1600" b="0" i="0" dirty="0">
                <a:effectLst/>
              </a:rPr>
              <a:t> a </a:t>
            </a:r>
            <a:r>
              <a:rPr lang="cs-CZ" sz="1600" dirty="0"/>
              <a:t>Sarmaty</a:t>
            </a:r>
            <a:r>
              <a:rPr lang="cs-CZ" sz="1600" b="0" i="0" dirty="0">
                <a:effectLst/>
              </a:rPr>
              <a:t>, proti nimž dosáhl řady úspěchů.</a:t>
            </a:r>
          </a:p>
          <a:p>
            <a:pPr algn="l"/>
            <a:r>
              <a:rPr lang="cs-CZ" sz="1600" b="0" i="0" dirty="0">
                <a:effectLst/>
              </a:rPr>
              <a:t>Východ byl však nadále vážně znepokojován Peršany. </a:t>
            </a:r>
            <a:r>
              <a:rPr lang="cs-CZ" sz="1600" dirty="0"/>
              <a:t>Jejich král</a:t>
            </a:r>
            <a:r>
              <a:rPr lang="cs-CZ" sz="1600" b="0" i="0" dirty="0">
                <a:effectLst/>
              </a:rPr>
              <a:t> </a:t>
            </a:r>
            <a:r>
              <a:rPr lang="cs-CZ" sz="1600" b="0" i="0" dirty="0" err="1">
                <a:effectLst/>
              </a:rPr>
              <a:t>Šápúrem</a:t>
            </a:r>
            <a:r>
              <a:rPr lang="cs-CZ" sz="1600" b="0" i="0" dirty="0">
                <a:effectLst/>
              </a:rPr>
              <a:t>, požadoval, aby Římané přenechali </a:t>
            </a:r>
            <a:r>
              <a:rPr lang="cs-CZ" sz="1600" b="0" i="0" dirty="0" err="1">
                <a:effectLst/>
              </a:rPr>
              <a:t>Sásánovcům</a:t>
            </a:r>
            <a:r>
              <a:rPr lang="cs-CZ" sz="1600" b="0" i="0" dirty="0">
                <a:effectLst/>
              </a:rPr>
              <a:t> Mezopotámii a Arménii.  V r. 359 zahájili Peršané invazi. Napadli </a:t>
            </a:r>
            <a:r>
              <a:rPr lang="cs-CZ" sz="1600" dirty="0"/>
              <a:t>Sýrii</a:t>
            </a:r>
            <a:r>
              <a:rPr lang="cs-CZ" sz="1600" strike="noStrike" dirty="0"/>
              <a:t> a získali</a:t>
            </a:r>
            <a:r>
              <a:rPr lang="cs-CZ" sz="1600" b="0" i="0" dirty="0">
                <a:effectLst/>
              </a:rPr>
              <a:t> důležitou pevnost </a:t>
            </a:r>
            <a:r>
              <a:rPr lang="cs-CZ" sz="1600" dirty="0" err="1"/>
              <a:t>Amida</a:t>
            </a:r>
            <a:r>
              <a:rPr lang="cs-CZ" sz="1600" b="0" i="0" dirty="0">
                <a:effectLst/>
              </a:rPr>
              <a:t>, která padla teprve po 73 dnech bojů.</a:t>
            </a:r>
          </a:p>
        </p:txBody>
      </p:sp>
    </p:spTree>
    <p:extLst>
      <p:ext uri="{BB962C8B-B14F-4D97-AF65-F5344CB8AC3E}">
        <p14:creationId xmlns:p14="http://schemas.microsoft.com/office/powerpoint/2010/main" val="2747944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9567FB9-B380-4972-98EA-44690333E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Julianus</a:t>
            </a:r>
            <a:r>
              <a:rPr lang="cs-CZ" dirty="0"/>
              <a:t> apostata (360-363)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E39515E-18BF-4339-BA50-AC8E278854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narozený v r. 331 v Konstantinopoli. Po zavraždění jeho rodiny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Julianus</a:t>
            </a:r>
            <a:r>
              <a:rPr lang="cs-CZ" b="0" i="0" dirty="0">
                <a:effectLst/>
                <a:latin typeface="Arial" panose="020B0604020202020204" pitchFamily="34" charset="0"/>
              </a:rPr>
              <a:t> žil v </a:t>
            </a:r>
            <a:r>
              <a:rPr lang="cs-CZ" dirty="0" err="1">
                <a:latin typeface="Arial" panose="020B0604020202020204" pitchFamily="34" charset="0"/>
              </a:rPr>
              <a:t>Nikomédii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u svého vzdáleného příbuzného ariánského </a:t>
            </a:r>
            <a:r>
              <a:rPr lang="cs-CZ" dirty="0">
                <a:latin typeface="Arial" panose="020B0604020202020204" pitchFamily="34" charset="0"/>
              </a:rPr>
              <a:t>biskupa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 err="1">
                <a:latin typeface="Arial" panose="020B0604020202020204" pitchFamily="34" charset="0"/>
              </a:rPr>
              <a:t>Eusebia</a:t>
            </a:r>
            <a:r>
              <a:rPr lang="cs-CZ" b="0" i="0" dirty="0">
                <a:effectLst/>
                <a:latin typeface="Arial" panose="020B0604020202020204" pitchFamily="34" charset="0"/>
              </a:rPr>
              <a:t>. Později byl vzděláván 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Mardoniem</a:t>
            </a:r>
            <a:r>
              <a:rPr lang="cs-CZ" b="0" i="0" dirty="0">
                <a:effectLst/>
                <a:latin typeface="Arial" panose="020B0604020202020204" pitchFamily="34" charset="0"/>
              </a:rPr>
              <a:t>, gramatikem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Nikoklem</a:t>
            </a:r>
            <a:r>
              <a:rPr lang="cs-CZ" b="0" i="0" dirty="0">
                <a:effectLst/>
                <a:latin typeface="Arial" panose="020B0604020202020204" pitchFamily="34" charset="0"/>
              </a:rPr>
              <a:t> a rétorem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Hekeboliem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Od roku </a:t>
            </a:r>
            <a:r>
              <a:rPr lang="cs-CZ" dirty="0">
                <a:latin typeface="Arial" panose="020B0604020202020204" pitchFamily="34" charset="0"/>
              </a:rPr>
              <a:t>346</a:t>
            </a:r>
            <a:r>
              <a:rPr lang="cs-CZ" b="0" i="0" dirty="0">
                <a:effectLst/>
                <a:latin typeface="Arial" panose="020B0604020202020204" pitchFamily="34" charset="0"/>
              </a:rPr>
              <a:t> žil společně se svým bratrem Gallem na velkostatku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Macellum</a:t>
            </a:r>
            <a:r>
              <a:rPr lang="cs-CZ" b="0" i="0" dirty="0">
                <a:effectLst/>
                <a:latin typeface="Arial" panose="020B0604020202020204" pitchFamily="34" charset="0"/>
              </a:rPr>
              <a:t> v </a:t>
            </a:r>
            <a:r>
              <a:rPr lang="cs-CZ" dirty="0" err="1">
                <a:latin typeface="Arial" panose="020B0604020202020204" pitchFamily="34" charset="0"/>
              </a:rPr>
              <a:t>Kappadokii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b="0" i="0" dirty="0" err="1">
                <a:effectLst/>
                <a:latin typeface="Arial" panose="020B0604020202020204" pitchFamily="34" charset="0"/>
              </a:rPr>
              <a:t>Julianus</a:t>
            </a:r>
            <a:r>
              <a:rPr lang="cs-CZ" b="0" i="0" dirty="0">
                <a:effectLst/>
                <a:latin typeface="Arial" panose="020B0604020202020204" pitchFamily="34" charset="0"/>
              </a:rPr>
              <a:t> byl sice veden k arianismu, četl ale také spisy pohanského rétora a učitele </a:t>
            </a:r>
            <a:r>
              <a:rPr lang="cs-CZ" dirty="0" err="1">
                <a:latin typeface="Arial" panose="020B0604020202020204" pitchFamily="34" charset="0"/>
              </a:rPr>
              <a:t>Libania</a:t>
            </a:r>
            <a:r>
              <a:rPr lang="cs-CZ" b="0" i="0" dirty="0">
                <a:effectLst/>
                <a:latin typeface="Arial" panose="020B0604020202020204" pitchFamily="34" charset="0"/>
              </a:rPr>
              <a:t>, nicméně nebyl jeho žákem. To se mělo stát prvním krokem k jeho pozdějšímu odpadnutí od křesťanství.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09B0F7A-A790-4BA5-843D-AD776420369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089" y="2097247"/>
            <a:ext cx="3496580" cy="33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53259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2288</Words>
  <Application>Microsoft Office PowerPoint</Application>
  <PresentationFormat>Ευρεία οθόνη</PresentationFormat>
  <Paragraphs>93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4" baseType="lpstr">
      <vt:lpstr>Arial</vt:lpstr>
      <vt:lpstr>Arial</vt:lpstr>
      <vt:lpstr>Gill Sans MT</vt:lpstr>
      <vt:lpstr>Linux Libertine</vt:lpstr>
      <vt:lpstr>Times New Roman</vt:lpstr>
      <vt:lpstr>Galerie</vt:lpstr>
      <vt:lpstr>Od Konstantina k theodosiovi </vt:lpstr>
      <vt:lpstr>Správní soustava impéria </vt:lpstr>
      <vt:lpstr>Pozdně antická společnost</vt:lpstr>
      <vt:lpstr>Venkov impéria</vt:lpstr>
      <vt:lpstr>města</vt:lpstr>
      <vt:lpstr>Konstantinovi synové (337-360) - Constantius II.</vt:lpstr>
      <vt:lpstr>Náboženská politika constantia II.</vt:lpstr>
      <vt:lpstr>Boje proti barbarům a persii </vt:lpstr>
      <vt:lpstr>Julianus apostata (360-363)</vt:lpstr>
      <vt:lpstr>Filosof – císař </vt:lpstr>
      <vt:lpstr>Reformy</vt:lpstr>
      <vt:lpstr>Náboženská politika </vt:lpstr>
      <vt:lpstr>Perské tažení</vt:lpstr>
      <vt:lpstr>Smrt a konec flavianské dynastie</vt:lpstr>
      <vt:lpstr>Ohrožení říše Germány</vt:lpstr>
      <vt:lpstr>Theodosios – císař východního impéria </vt:lpstr>
      <vt:lpstr>Náboženská politika</vt:lpstr>
      <vt:lpstr>Definitivní rozdělení impéria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Konstantina k theodosiovi </dc:title>
  <dc:creator>Konstantinos Tsivos</dc:creator>
  <cp:lastModifiedBy>Konstantinos Tsivos</cp:lastModifiedBy>
  <cp:revision>3</cp:revision>
  <dcterms:created xsi:type="dcterms:W3CDTF">2021-01-03T14:44:57Z</dcterms:created>
  <dcterms:modified xsi:type="dcterms:W3CDTF">2021-03-15T19:51:40Z</dcterms:modified>
</cp:coreProperties>
</file>