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4/5/2021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447191" y="2824269"/>
            <a:ext cx="4645152" cy="264445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412362" y="2821491"/>
            <a:ext cx="4645152" cy="263737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4/5/2021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4/5/2021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4/5/2021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F7EFDD-FDF8-4889-802A-B22877FDAC09}"/>
              </a:ext>
            </a:extLst>
          </p:cNvPr>
          <p:cNvSpPr>
            <a:spLocks noGrp="1"/>
          </p:cNvSpPr>
          <p:nvPr>
            <p:ph type="ctrTitle"/>
          </p:nvPr>
        </p:nvSpPr>
        <p:spPr/>
        <p:txBody>
          <a:bodyPr>
            <a:normAutofit fontScale="90000"/>
          </a:bodyPr>
          <a:lstStyle/>
          <a:p>
            <a:r>
              <a:rPr lang="cs-CZ" dirty="0"/>
              <a:t>Od Vasileia k prvnímu pádu Konstantinopole (1025-1204)</a:t>
            </a:r>
          </a:p>
        </p:txBody>
      </p:sp>
      <p:sp>
        <p:nvSpPr>
          <p:cNvPr id="3" name="Υπότιτλος 2">
            <a:extLst>
              <a:ext uri="{FF2B5EF4-FFF2-40B4-BE49-F238E27FC236}">
                <a16:creationId xmlns:a16="http://schemas.microsoft.com/office/drawing/2014/main" id="{0E4F0167-8BC6-4D4F-BD39-B5B73DE334BA}"/>
              </a:ext>
            </a:extLst>
          </p:cNvPr>
          <p:cNvSpPr>
            <a:spLocks noGrp="1"/>
          </p:cNvSpPr>
          <p:nvPr>
            <p:ph type="subTitle" idx="1"/>
          </p:nvPr>
        </p:nvSpPr>
        <p:spPr/>
        <p:txBody>
          <a:bodyPr/>
          <a:lstStyle/>
          <a:p>
            <a:r>
              <a:rPr lang="cs-CZ" dirty="0"/>
              <a:t>Dynastie </a:t>
            </a:r>
            <a:r>
              <a:rPr lang="cs-CZ" dirty="0" err="1"/>
              <a:t>komnenovců</a:t>
            </a:r>
            <a:r>
              <a:rPr lang="cs-CZ" dirty="0"/>
              <a:t> a </a:t>
            </a:r>
            <a:r>
              <a:rPr lang="cs-CZ" dirty="0" err="1"/>
              <a:t>angelovců</a:t>
            </a:r>
            <a:endParaRPr lang="cs-CZ" dirty="0"/>
          </a:p>
        </p:txBody>
      </p:sp>
    </p:spTree>
    <p:extLst>
      <p:ext uri="{BB962C8B-B14F-4D97-AF65-F5344CB8AC3E}">
        <p14:creationId xmlns:p14="http://schemas.microsoft.com/office/powerpoint/2010/main" val="2586039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BE209C-FDAE-44A0-8A06-6ECBFAF025C1}"/>
              </a:ext>
            </a:extLst>
          </p:cNvPr>
          <p:cNvSpPr>
            <a:spLocks noGrp="1"/>
          </p:cNvSpPr>
          <p:nvPr>
            <p:ph type="title"/>
          </p:nvPr>
        </p:nvSpPr>
        <p:spPr/>
        <p:txBody>
          <a:bodyPr/>
          <a:lstStyle/>
          <a:p>
            <a:r>
              <a:rPr lang="cs-CZ" dirty="0"/>
              <a:t>druhá křižácká výprava </a:t>
            </a:r>
          </a:p>
        </p:txBody>
      </p:sp>
      <p:sp>
        <p:nvSpPr>
          <p:cNvPr id="3" name="Θέση περιεχομένου 2">
            <a:extLst>
              <a:ext uri="{FF2B5EF4-FFF2-40B4-BE49-F238E27FC236}">
                <a16:creationId xmlns:a16="http://schemas.microsoft.com/office/drawing/2014/main" id="{B420E108-0074-4A2D-A524-BA9D6D7F95A3}"/>
              </a:ext>
            </a:extLst>
          </p:cNvPr>
          <p:cNvSpPr>
            <a:spLocks noGrp="1"/>
          </p:cNvSpPr>
          <p:nvPr>
            <p:ph idx="1"/>
          </p:nvPr>
        </p:nvSpPr>
        <p:spPr>
          <a:xfrm>
            <a:off x="1451579" y="2015732"/>
            <a:ext cx="9603275" cy="3890118"/>
          </a:xfrm>
        </p:spPr>
        <p:txBody>
          <a:bodyPr>
            <a:normAutofit fontScale="85000" lnSpcReduction="20000"/>
          </a:bodyPr>
          <a:lstStyle/>
          <a:p>
            <a:r>
              <a:rPr lang="cs-CZ" sz="1900" dirty="0">
                <a:effectLst/>
                <a:ea typeface="Times New Roman" panose="02020603050405020304" pitchFamily="18" charset="0"/>
              </a:rPr>
              <a:t>V roce 1096 do Konstantinopole dorazila elita západoevropských rytířů. Císař Alexios trval na požadavku, že území dobytá na </a:t>
            </a:r>
            <a:r>
              <a:rPr lang="cs-CZ" sz="1900" dirty="0" err="1">
                <a:effectLst/>
                <a:ea typeface="Times New Roman" panose="02020603050405020304" pitchFamily="18" charset="0"/>
              </a:rPr>
              <a:t>Seldžucích</a:t>
            </a:r>
            <a:r>
              <a:rPr lang="cs-CZ" sz="1900" dirty="0">
                <a:effectLst/>
                <a:ea typeface="Times New Roman" panose="02020603050405020304" pitchFamily="18" charset="0"/>
              </a:rPr>
              <a:t> musí po jejich osvobození opět připadnout Byzanci. Žádal proto, aby rytíři složili lenní přísahy podle západního feudálního zvyku, a za této podmínky slíbil zásobovat křižácké vojsko.</a:t>
            </a:r>
          </a:p>
          <a:p>
            <a:r>
              <a:rPr kumimoji="0" lang="cs-CZ" altLang="cs-CZ" sz="1900" b="0" i="0" u="none" strike="noStrike" cap="none" normalizeH="0" baseline="0" dirty="0">
                <a:ln>
                  <a:noFill/>
                </a:ln>
                <a:solidFill>
                  <a:schemeClr val="tx1"/>
                </a:solidFill>
                <a:effectLst/>
                <a:ea typeface="Times New Roman" panose="02020603050405020304" pitchFamily="18" charset="0"/>
              </a:rPr>
              <a:t>Křižácké a byzantské vojenské oddíly společně dobyly </a:t>
            </a:r>
            <a:r>
              <a:rPr kumimoji="0" lang="cs-CZ" altLang="cs-CZ" sz="1900" b="0" i="0" u="none" strike="noStrike" cap="none" normalizeH="0" baseline="0" dirty="0" err="1">
                <a:ln>
                  <a:noFill/>
                </a:ln>
                <a:solidFill>
                  <a:schemeClr val="tx1"/>
                </a:solidFill>
                <a:effectLst/>
                <a:ea typeface="Times New Roman" panose="02020603050405020304" pitchFamily="18" charset="0"/>
              </a:rPr>
              <a:t>Nikaiu</a:t>
            </a:r>
            <a:r>
              <a:rPr kumimoji="0" lang="cs-CZ" altLang="cs-CZ" sz="1900" b="0" i="0" u="none" strike="noStrike" cap="none" normalizeH="0" baseline="0" dirty="0">
                <a:ln>
                  <a:noFill/>
                </a:ln>
                <a:solidFill>
                  <a:schemeClr val="tx1"/>
                </a:solidFill>
                <a:effectLst/>
                <a:ea typeface="Times New Roman" panose="02020603050405020304" pitchFamily="18" charset="0"/>
              </a:rPr>
              <a:t> a Antiochii (1098) a </a:t>
            </a:r>
            <a:r>
              <a:rPr kumimoji="0" lang="cs-CZ" altLang="cs-CZ" sz="1900" b="0" i="0" u="none" strike="noStrike" cap="none" normalizeH="0" baseline="0" dirty="0" err="1">
                <a:ln>
                  <a:noFill/>
                </a:ln>
                <a:solidFill>
                  <a:schemeClr val="tx1"/>
                </a:solidFill>
                <a:effectLst/>
                <a:ea typeface="Times New Roman" panose="02020603050405020304" pitchFamily="18" charset="0"/>
              </a:rPr>
              <a:t>Bohemund</a:t>
            </a:r>
            <a:r>
              <a:rPr kumimoji="0" lang="cs-CZ" altLang="cs-CZ" sz="1900" b="0" i="0" u="none" strike="noStrike" cap="none" normalizeH="0" baseline="0" dirty="0">
                <a:ln>
                  <a:noFill/>
                </a:ln>
                <a:solidFill>
                  <a:schemeClr val="tx1"/>
                </a:solidFill>
                <a:effectLst/>
                <a:ea typeface="Times New Roman" panose="02020603050405020304" pitchFamily="18" charset="0"/>
              </a:rPr>
              <a:t> ovládl v roce 1098 </a:t>
            </a:r>
            <a:r>
              <a:rPr kumimoji="0" lang="cs-CZ" altLang="cs-CZ" sz="1900" b="0" i="0" u="none" strike="noStrike" cap="none" normalizeH="0" baseline="0" dirty="0" err="1">
                <a:ln>
                  <a:noFill/>
                </a:ln>
                <a:solidFill>
                  <a:schemeClr val="tx1"/>
                </a:solidFill>
                <a:effectLst/>
                <a:ea typeface="Times New Roman" panose="02020603050405020304" pitchFamily="18" charset="0"/>
              </a:rPr>
              <a:t>Edessu</a:t>
            </a:r>
            <a:r>
              <a:rPr kumimoji="0" lang="cs-CZ" altLang="cs-CZ" sz="1900" b="0" i="0" u="none" strike="noStrike" cap="none" normalizeH="0" baseline="0" dirty="0">
                <a:ln>
                  <a:noFill/>
                </a:ln>
                <a:solidFill>
                  <a:schemeClr val="tx1"/>
                </a:solidFill>
                <a:effectLst/>
                <a:ea typeface="Times New Roman" panose="02020603050405020304" pitchFamily="18" charset="0"/>
              </a:rPr>
              <a:t>, kde zůstal suverénním pánem navzdory lenní přísaze dané byzantskému císaři. </a:t>
            </a:r>
          </a:p>
          <a:p>
            <a:r>
              <a:rPr kumimoji="0" lang="cs-CZ" altLang="cs-CZ" sz="1900" b="0" i="0" u="none" strike="noStrike" cap="none" normalizeH="0" baseline="0" dirty="0">
                <a:ln>
                  <a:noFill/>
                </a:ln>
                <a:solidFill>
                  <a:schemeClr val="tx1"/>
                </a:solidFill>
                <a:effectLst/>
                <a:ea typeface="Times New Roman" panose="02020603050405020304" pitchFamily="18" charset="0"/>
              </a:rPr>
              <a:t>Hlavní síla křižáckého vojska směřovala do Jeruzaléma, kterého dobyli v roce 1099 a při likvidaci muslimského i židovského obyvatelstva. </a:t>
            </a:r>
          </a:p>
          <a:p>
            <a:r>
              <a:rPr kumimoji="0" lang="cs-CZ" altLang="cs-CZ" sz="1900" b="0" i="0" u="none" strike="noStrike" cap="none" normalizeH="0" baseline="0" dirty="0">
                <a:ln>
                  <a:noFill/>
                </a:ln>
                <a:solidFill>
                  <a:schemeClr val="tx1"/>
                </a:solidFill>
                <a:effectLst/>
                <a:ea typeface="Times New Roman" panose="02020603050405020304" pitchFamily="18" charset="0"/>
              </a:rPr>
              <a:t>Výhodou křesťanského vojska byla nejednotná fronta muslimů, zejména rozpory mezi šíitskými Araby a sunnitskými </a:t>
            </a:r>
            <a:r>
              <a:rPr kumimoji="0" lang="cs-CZ" altLang="cs-CZ" sz="1900" b="0" i="0" u="none" strike="noStrike" cap="none" normalizeH="0" baseline="0" dirty="0" err="1">
                <a:ln>
                  <a:noFill/>
                </a:ln>
                <a:solidFill>
                  <a:schemeClr val="tx1"/>
                </a:solidFill>
                <a:effectLst/>
                <a:ea typeface="Times New Roman" panose="02020603050405020304" pitchFamily="18" charset="0"/>
              </a:rPr>
              <a:t>Seldžuky</a:t>
            </a:r>
            <a:r>
              <a:rPr kumimoji="0" lang="cs-CZ" altLang="cs-CZ" sz="1900" b="0" i="0" u="none" strike="noStrike" cap="none" normalizeH="0" baseline="0" dirty="0">
                <a:ln>
                  <a:noFill/>
                </a:ln>
                <a:solidFill>
                  <a:schemeClr val="tx1"/>
                </a:solidFill>
                <a:effectLst/>
                <a:ea typeface="Times New Roman" panose="02020603050405020304" pitchFamily="18" charset="0"/>
              </a:rPr>
              <a:t> - rozpory mezi </a:t>
            </a:r>
            <a:r>
              <a:rPr kumimoji="0" lang="cs-CZ" altLang="cs-CZ" sz="1900" b="0" i="0" u="none" strike="noStrike" cap="none" normalizeH="0" baseline="0" dirty="0" err="1">
                <a:ln>
                  <a:noFill/>
                </a:ln>
                <a:solidFill>
                  <a:schemeClr val="tx1"/>
                </a:solidFill>
                <a:effectLst/>
                <a:ea typeface="Times New Roman" panose="02020603050405020304" pitchFamily="18" charset="0"/>
              </a:rPr>
              <a:t>Aleppem</a:t>
            </a:r>
            <a:r>
              <a:rPr kumimoji="0" lang="cs-CZ" altLang="cs-CZ" sz="1900" b="0" i="0" u="none" strike="noStrike" cap="none" normalizeH="0" baseline="0" dirty="0">
                <a:ln>
                  <a:noFill/>
                </a:ln>
                <a:solidFill>
                  <a:schemeClr val="tx1"/>
                </a:solidFill>
                <a:effectLst/>
                <a:ea typeface="Times New Roman" panose="02020603050405020304" pitchFamily="18" charset="0"/>
              </a:rPr>
              <a:t>, Mosulem a Damaškem. </a:t>
            </a:r>
            <a:endParaRPr lang="cs-CZ" altLang="cs-CZ" sz="1900" dirty="0">
              <a:ea typeface="Times New Roman" panose="02020603050405020304" pitchFamily="18" charset="0"/>
            </a:endParaRPr>
          </a:p>
          <a:p>
            <a:r>
              <a:rPr kumimoji="0" lang="cs-CZ" altLang="cs-CZ" sz="1900" b="0" i="0" u="none" strike="noStrike" cap="none" normalizeH="0" baseline="0" dirty="0">
                <a:ln>
                  <a:noFill/>
                </a:ln>
                <a:solidFill>
                  <a:schemeClr val="tx1"/>
                </a:solidFill>
                <a:effectLst/>
                <a:ea typeface="Times New Roman" panose="02020603050405020304" pitchFamily="18" charset="0"/>
              </a:rPr>
              <a:t>Silně nepřátelský postoj k „heretické“ byzantské říši od počátku zaujal Norman </a:t>
            </a:r>
            <a:r>
              <a:rPr kumimoji="0" lang="cs-CZ" altLang="cs-CZ" sz="1900" b="0" i="0" u="none" strike="noStrike" cap="none" normalizeH="0" baseline="0" dirty="0" err="1">
                <a:ln>
                  <a:noFill/>
                </a:ln>
                <a:solidFill>
                  <a:schemeClr val="tx1"/>
                </a:solidFill>
                <a:effectLst/>
                <a:ea typeface="Times New Roman" panose="02020603050405020304" pitchFamily="18" charset="0"/>
              </a:rPr>
              <a:t>Bohemund</a:t>
            </a:r>
            <a:r>
              <a:rPr kumimoji="0" lang="cs-CZ" altLang="cs-CZ" sz="1900" b="0" i="0" u="none" strike="noStrike" cap="none" normalizeH="0" baseline="0" dirty="0">
                <a:ln>
                  <a:noFill/>
                </a:ln>
                <a:solidFill>
                  <a:schemeClr val="tx1"/>
                </a:solidFill>
                <a:effectLst/>
                <a:ea typeface="Times New Roman" panose="02020603050405020304" pitchFamily="18" charset="0"/>
              </a:rPr>
              <a:t>. S velkou kořistí se sice navrátil na Sicílii, ale zároveň podněcoval Západ k výpravě proti Byzanci.</a:t>
            </a:r>
          </a:p>
          <a:p>
            <a:r>
              <a:rPr lang="cs-CZ" sz="1800" dirty="0">
                <a:effectLst/>
                <a:latin typeface="+mj-lt"/>
                <a:ea typeface="Times New Roman" panose="02020603050405020304" pitchFamily="18" charset="0"/>
              </a:rPr>
              <a:t>V </a:t>
            </a:r>
            <a:r>
              <a:rPr lang="cs-CZ" sz="1800" dirty="0" err="1">
                <a:effectLst/>
                <a:latin typeface="+mj-lt"/>
                <a:ea typeface="Times New Roman" panose="02020603050405020304" pitchFamily="18" charset="0"/>
              </a:rPr>
              <a:t>Alexiově</a:t>
            </a:r>
            <a:r>
              <a:rPr lang="cs-CZ" sz="1800" dirty="0">
                <a:effectLst/>
                <a:latin typeface="+mj-lt"/>
                <a:ea typeface="Times New Roman" panose="02020603050405020304" pitchFamily="18" charset="0"/>
              </a:rPr>
              <a:t> politice pokračoval jeho syn, císař Jan II. (1118-1143) , jenž podnikl velkou výpravu do severní Sýrie a upevnil svou svrchovanost i v Antiochii.</a:t>
            </a:r>
          </a:p>
          <a:p>
            <a:endParaRPr lang="cs-CZ" sz="1900" dirty="0">
              <a:effectLst/>
              <a:ea typeface="Times New Roman" panose="02020603050405020304" pitchFamily="18" charset="0"/>
            </a:endParaRPr>
          </a:p>
          <a:p>
            <a:endParaRPr lang="cs-CZ" dirty="0"/>
          </a:p>
        </p:txBody>
      </p:sp>
    </p:spTree>
    <p:extLst>
      <p:ext uri="{BB962C8B-B14F-4D97-AF65-F5344CB8AC3E}">
        <p14:creationId xmlns:p14="http://schemas.microsoft.com/office/powerpoint/2010/main" val="2411387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0F901E-E1A1-468B-81DC-61A8F7617619}"/>
              </a:ext>
            </a:extLst>
          </p:cNvPr>
          <p:cNvSpPr>
            <a:spLocks noGrp="1"/>
          </p:cNvSpPr>
          <p:nvPr>
            <p:ph type="title"/>
          </p:nvPr>
        </p:nvSpPr>
        <p:spPr/>
        <p:txBody>
          <a:bodyPr/>
          <a:lstStyle/>
          <a:p>
            <a:r>
              <a:rPr lang="cs-CZ" sz="3200" dirty="0">
                <a:effectLst/>
                <a:latin typeface="Times New Roman" panose="02020603050405020304" pitchFamily="18" charset="0"/>
                <a:ea typeface="Times New Roman" panose="02020603050405020304" pitchFamily="18" charset="0"/>
              </a:rPr>
              <a:t>Manuel I. (1143-1180) a jeho vztah k </a:t>
            </a:r>
            <a:r>
              <a:rPr lang="cs-CZ" sz="3200" dirty="0" err="1">
                <a:effectLst/>
                <a:latin typeface="Times New Roman" panose="02020603050405020304" pitchFamily="18" charset="0"/>
                <a:ea typeface="Times New Roman" panose="02020603050405020304" pitchFamily="18" charset="0"/>
              </a:rPr>
              <a:t>latinům</a:t>
            </a:r>
            <a:endParaRPr lang="cs-CZ" dirty="0"/>
          </a:p>
        </p:txBody>
      </p:sp>
      <p:sp>
        <p:nvSpPr>
          <p:cNvPr id="3" name="Θέση περιεχομένου 2">
            <a:extLst>
              <a:ext uri="{FF2B5EF4-FFF2-40B4-BE49-F238E27FC236}">
                <a16:creationId xmlns:a16="http://schemas.microsoft.com/office/drawing/2014/main" id="{BEF487DA-84CB-4DE5-ACD5-998CCBB2380C}"/>
              </a:ext>
            </a:extLst>
          </p:cNvPr>
          <p:cNvSpPr>
            <a:spLocks noGrp="1"/>
          </p:cNvSpPr>
          <p:nvPr>
            <p:ph idx="1"/>
          </p:nvPr>
        </p:nvSpPr>
        <p:spPr>
          <a:xfrm>
            <a:off x="1451579" y="2015732"/>
            <a:ext cx="9603275" cy="4037749"/>
          </a:xfrm>
        </p:spPr>
        <p:txBody>
          <a:bodyPr>
            <a:normAutofit fontScale="92500" lnSpcReduction="10000"/>
          </a:bodyPr>
          <a:lstStyle/>
          <a:p>
            <a:r>
              <a:rPr lang="cs-CZ" sz="1800" dirty="0">
                <a:effectLst/>
                <a:latin typeface="Times New Roman" panose="02020603050405020304" pitchFamily="18" charset="0"/>
                <a:ea typeface="Times New Roman" panose="02020603050405020304" pitchFamily="18" charset="0"/>
              </a:rPr>
              <a:t>Po smrti Jana II. se v Byzanci v roce 1143 ujal vlády jeho syn Manuel I., jenž představoval nový, spíše výjimečný typ byzantského císaře. </a:t>
            </a:r>
          </a:p>
          <a:p>
            <a:r>
              <a:rPr lang="cs-CZ" sz="1800" dirty="0">
                <a:effectLst/>
                <a:latin typeface="Times New Roman" panose="02020603050405020304" pitchFamily="18" charset="0"/>
                <a:ea typeface="Times New Roman" panose="02020603050405020304" pitchFamily="18" charset="0"/>
              </a:rPr>
              <a:t>Na jedné straně přesvědčeným zastáncem ideje jednoho univerzálního císařství - odtud pramenilo jeho úsilí o expanzi na západ. </a:t>
            </a:r>
            <a:r>
              <a:rPr lang="cs-CZ" sz="1800" dirty="0">
                <a:latin typeface="Times New Roman" panose="02020603050405020304" pitchFamily="18" charset="0"/>
                <a:ea typeface="Times New Roman" panose="02020603050405020304" pitchFamily="18" charset="0"/>
              </a:rPr>
              <a:t>M</a:t>
            </a:r>
            <a:r>
              <a:rPr lang="cs-CZ" sz="1800" dirty="0">
                <a:effectLst/>
                <a:latin typeface="Times New Roman" panose="02020603050405020304" pitchFamily="18" charset="0"/>
                <a:ea typeface="Times New Roman" panose="02020603050405020304" pitchFamily="18" charset="0"/>
              </a:rPr>
              <a:t>ěl rovněž zálibu v teologických diskusích. </a:t>
            </a:r>
          </a:p>
          <a:p>
            <a:r>
              <a:rPr lang="cs-CZ" sz="1800" dirty="0">
                <a:effectLst/>
                <a:latin typeface="Times New Roman" panose="02020603050405020304" pitchFamily="18" charset="0"/>
                <a:ea typeface="Times New Roman" panose="02020603050405020304" pitchFamily="18" charset="0"/>
              </a:rPr>
              <a:t>Vlivem křižáckých tažení přijal i leckteré rysy západního rytířství. Na svém dvoře pořádal rytířské turnaje a uděloval západním cizincům vysoké říšské hodnosti, což ovšem vyvolávalo nevůli jeho poddaných. </a:t>
            </a:r>
          </a:p>
          <a:p>
            <a:r>
              <a:rPr lang="cs-CZ" sz="1800" dirty="0">
                <a:effectLst/>
                <a:latin typeface="Times New Roman" panose="02020603050405020304" pitchFamily="18" charset="0"/>
                <a:ea typeface="Times New Roman" panose="02020603050405020304" pitchFamily="18" charset="0"/>
              </a:rPr>
              <a:t>Hlavním důvodem Manuelovy prozápadní orientace však byl dočasný společný zájem Byzance, římského císaře Konráda III. a Benátek zbavit se normanského protivníka. Spojenectví s Konrádem utužil i Manuelův sňatek s Bertou ze </a:t>
            </a:r>
            <a:r>
              <a:rPr lang="cs-CZ" sz="1800" dirty="0" err="1">
                <a:effectLst/>
                <a:latin typeface="Times New Roman" panose="02020603050405020304" pitchFamily="18" charset="0"/>
                <a:ea typeface="Times New Roman" panose="02020603050405020304" pitchFamily="18" charset="0"/>
              </a:rPr>
              <a:t>Sulzbachu</a:t>
            </a:r>
            <a:r>
              <a:rPr lang="cs-CZ" sz="1800" dirty="0">
                <a:effectLst/>
                <a:latin typeface="Times New Roman" panose="02020603050405020304" pitchFamily="18" charset="0"/>
                <a:ea typeface="Times New Roman" panose="02020603050405020304" pitchFamily="18" charset="0"/>
              </a:rPr>
              <a:t>, švagrovou císaře Konráda III. Povzbuzen tímto diplomatickým úspěchem začal Manuel připravovat dobytí Sicílie. Mocenský plán se však nezdařil, protože v roce 1152 nastoupil na císařský trůn představitel </a:t>
            </a:r>
            <a:r>
              <a:rPr lang="cs-CZ" sz="1800" dirty="0" err="1">
                <a:effectLst/>
                <a:latin typeface="Times New Roman" panose="02020603050405020304" pitchFamily="18" charset="0"/>
                <a:ea typeface="Times New Roman" panose="02020603050405020304" pitchFamily="18" charset="0"/>
              </a:rPr>
              <a:t>štaufské</a:t>
            </a:r>
            <a:r>
              <a:rPr lang="cs-CZ" sz="1800" dirty="0">
                <a:effectLst/>
                <a:latin typeface="Times New Roman" panose="02020603050405020304" pitchFamily="18" charset="0"/>
                <a:ea typeface="Times New Roman" panose="02020603050405020304" pitchFamily="18" charset="0"/>
              </a:rPr>
              <a:t> dynastie Fridrich I. Barbarossa, který se pokládal za dědice celé Itálie.</a:t>
            </a:r>
          </a:p>
          <a:p>
            <a:endParaRPr lang="cs-CZ" dirty="0"/>
          </a:p>
        </p:txBody>
      </p:sp>
    </p:spTree>
    <p:extLst>
      <p:ext uri="{BB962C8B-B14F-4D97-AF65-F5344CB8AC3E}">
        <p14:creationId xmlns:p14="http://schemas.microsoft.com/office/powerpoint/2010/main" val="286165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4DDB29-B850-4C40-9152-4A2D0FA65EEE}"/>
              </a:ext>
            </a:extLst>
          </p:cNvPr>
          <p:cNvSpPr>
            <a:spLocks noGrp="1"/>
          </p:cNvSpPr>
          <p:nvPr>
            <p:ph type="title"/>
          </p:nvPr>
        </p:nvSpPr>
        <p:spPr/>
        <p:txBody>
          <a:bodyPr/>
          <a:lstStyle/>
          <a:p>
            <a:r>
              <a:rPr lang="cs-CZ" dirty="0"/>
              <a:t>Manuelova politika – porážka u </a:t>
            </a:r>
            <a:r>
              <a:rPr lang="cs-CZ" dirty="0" err="1"/>
              <a:t>myriokefalon</a:t>
            </a:r>
            <a:endParaRPr lang="cs-CZ" dirty="0"/>
          </a:p>
        </p:txBody>
      </p:sp>
      <p:sp>
        <p:nvSpPr>
          <p:cNvPr id="3" name="Θέση περιεχομένου 2">
            <a:extLst>
              <a:ext uri="{FF2B5EF4-FFF2-40B4-BE49-F238E27FC236}">
                <a16:creationId xmlns:a16="http://schemas.microsoft.com/office/drawing/2014/main" id="{010EB939-C2DA-4551-989B-45646CA7316B}"/>
              </a:ext>
            </a:extLst>
          </p:cNvPr>
          <p:cNvSpPr>
            <a:spLocks noGrp="1"/>
          </p:cNvSpPr>
          <p:nvPr>
            <p:ph idx="1"/>
          </p:nvPr>
        </p:nvSpPr>
        <p:spPr/>
        <p:txBody>
          <a:bodyPr>
            <a:normAutofit fontScale="92500" lnSpcReduction="10000"/>
          </a:bodyPr>
          <a:lstStyle/>
          <a:p>
            <a:r>
              <a:rPr lang="cs-CZ" sz="1800" dirty="0">
                <a:effectLst/>
                <a:latin typeface="Times New Roman" panose="02020603050405020304" pitchFamily="18" charset="0"/>
                <a:ea typeface="Times New Roman" panose="02020603050405020304" pitchFamily="18" charset="0"/>
              </a:rPr>
              <a:t>Byzantský císař se snažil získat Viléma II. Sicilského sňatkovou politikou - v roce 1072 mu dal za ženu svou dceru Marii. </a:t>
            </a:r>
          </a:p>
          <a:p>
            <a:r>
              <a:rPr lang="cs-CZ" sz="1800" dirty="0">
                <a:effectLst/>
                <a:latin typeface="Times New Roman" panose="02020603050405020304" pitchFamily="18" charset="0"/>
                <a:ea typeface="Times New Roman" panose="02020603050405020304" pitchFamily="18" charset="0"/>
              </a:rPr>
              <a:t>Proti Benátčanům, nyní již pevně usazeným v Konstantinopoli, postupoval velice tvrdě - zkonfiskoval jejich majetek. </a:t>
            </a:r>
          </a:p>
          <a:p>
            <a:r>
              <a:rPr lang="cs-CZ" sz="1800" dirty="0">
                <a:effectLst/>
                <a:latin typeface="Times New Roman" panose="02020603050405020304" pitchFamily="18" charset="0"/>
                <a:ea typeface="Times New Roman" panose="02020603050405020304" pitchFamily="18" charset="0"/>
              </a:rPr>
              <a:t>Dočasně se císaři Manuelovi podařilo stabilizovat poměry na Balkáně, i přes aspirace srbského vládce Štěpána </a:t>
            </a:r>
            <a:r>
              <a:rPr lang="cs-CZ" sz="1800" dirty="0" err="1">
                <a:effectLst/>
                <a:latin typeface="Times New Roman" panose="02020603050405020304" pitchFamily="18" charset="0"/>
                <a:ea typeface="Times New Roman" panose="02020603050405020304" pitchFamily="18" charset="0"/>
              </a:rPr>
              <a:t>Nemanji</a:t>
            </a:r>
            <a:r>
              <a:rPr lang="cs-CZ" sz="1800" dirty="0">
                <a:effectLst/>
                <a:latin typeface="Times New Roman" panose="02020603050405020304" pitchFamily="18" charset="0"/>
                <a:ea typeface="Times New Roman" panose="02020603050405020304" pitchFamily="18" charset="0"/>
              </a:rPr>
              <a:t>. </a:t>
            </a:r>
          </a:p>
          <a:p>
            <a:r>
              <a:rPr lang="cs-CZ" sz="1800" dirty="0">
                <a:effectLst/>
                <a:latin typeface="Times New Roman" panose="02020603050405020304" pitchFamily="18" charset="0"/>
                <a:ea typeface="Times New Roman" panose="02020603050405020304" pitchFamily="18" charset="0"/>
              </a:rPr>
              <a:t>Když upevnil své postavení na Jadranu, pojal úmysl zaútočit na </a:t>
            </a:r>
            <a:r>
              <a:rPr lang="cs-CZ" sz="1800" dirty="0" err="1">
                <a:effectLst/>
                <a:latin typeface="Times New Roman" panose="02020603050405020304" pitchFamily="18" charset="0"/>
                <a:ea typeface="Times New Roman" panose="02020603050405020304" pitchFamily="18" charset="0"/>
              </a:rPr>
              <a:t>ikonský</a:t>
            </a:r>
            <a:r>
              <a:rPr lang="cs-CZ" sz="1800" dirty="0">
                <a:effectLst/>
                <a:latin typeface="Times New Roman" panose="02020603050405020304" pitchFamily="18" charset="0"/>
                <a:ea typeface="Times New Roman" panose="02020603050405020304" pitchFamily="18" charset="0"/>
              </a:rPr>
              <a:t> sultanát. Podcenil však jeho sílu a sultán </a:t>
            </a:r>
            <a:r>
              <a:rPr lang="cs-CZ" sz="1800" dirty="0" err="1">
                <a:effectLst/>
                <a:latin typeface="Times New Roman" panose="02020603050405020304" pitchFamily="18" charset="0"/>
                <a:ea typeface="Times New Roman" panose="02020603050405020304" pitchFamily="18" charset="0"/>
              </a:rPr>
              <a:t>Kilidž-Arslan</a:t>
            </a:r>
            <a:r>
              <a:rPr lang="cs-CZ" sz="1800" dirty="0">
                <a:effectLst/>
                <a:latin typeface="Times New Roman" panose="02020603050405020304" pitchFamily="18" charset="0"/>
                <a:ea typeface="Times New Roman" panose="02020603050405020304" pitchFamily="18" charset="0"/>
              </a:rPr>
              <a:t> II. způsobil </a:t>
            </a:r>
            <a:r>
              <a:rPr lang="cs-CZ" sz="1800" b="1" dirty="0">
                <a:effectLst/>
                <a:latin typeface="Times New Roman" panose="02020603050405020304" pitchFamily="18" charset="0"/>
                <a:ea typeface="Times New Roman" panose="02020603050405020304" pitchFamily="18" charset="0"/>
              </a:rPr>
              <a:t>v roce 1176 byzantskému císaři krutou porážku u </a:t>
            </a:r>
            <a:r>
              <a:rPr lang="cs-CZ" sz="1800" b="1" dirty="0" err="1">
                <a:effectLst/>
                <a:latin typeface="Times New Roman" panose="02020603050405020304" pitchFamily="18" charset="0"/>
                <a:ea typeface="Times New Roman" panose="02020603050405020304" pitchFamily="18" charset="0"/>
              </a:rPr>
              <a:t>Myriokefala</a:t>
            </a:r>
            <a:r>
              <a:rPr lang="cs-CZ" sz="1800" dirty="0">
                <a:effectLst/>
                <a:latin typeface="Times New Roman" panose="02020603050405020304" pitchFamily="18" charset="0"/>
                <a:ea typeface="Times New Roman" panose="02020603050405020304" pitchFamily="18" charset="0"/>
              </a:rPr>
              <a:t>. Jeho vítězství bylo prvním úspěchem sjednocené fronty muslimů. Ukázalo se, že pokus o restaurování byzantského panství v Malé Asii byl marný a beznadějný.</a:t>
            </a:r>
          </a:p>
          <a:p>
            <a:endParaRPr lang="cs-CZ" dirty="0"/>
          </a:p>
        </p:txBody>
      </p:sp>
    </p:spTree>
    <p:extLst>
      <p:ext uri="{BB962C8B-B14F-4D97-AF65-F5344CB8AC3E}">
        <p14:creationId xmlns:p14="http://schemas.microsoft.com/office/powerpoint/2010/main" val="425593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D3F3EB-9751-4B9C-A90B-D16209CD4C7A}"/>
              </a:ext>
            </a:extLst>
          </p:cNvPr>
          <p:cNvSpPr>
            <a:spLocks noGrp="1"/>
          </p:cNvSpPr>
          <p:nvPr>
            <p:ph type="title"/>
          </p:nvPr>
        </p:nvSpPr>
        <p:spPr/>
        <p:txBody>
          <a:bodyPr/>
          <a:lstStyle/>
          <a:p>
            <a:r>
              <a:rPr lang="cs-CZ" dirty="0"/>
              <a:t>Třetí křížová výprava (1189)</a:t>
            </a:r>
          </a:p>
        </p:txBody>
      </p:sp>
      <p:sp>
        <p:nvSpPr>
          <p:cNvPr id="3" name="Θέση περιεχομένου 2">
            <a:extLst>
              <a:ext uri="{FF2B5EF4-FFF2-40B4-BE49-F238E27FC236}">
                <a16:creationId xmlns:a16="http://schemas.microsoft.com/office/drawing/2014/main" id="{253F86CE-15FB-4F33-8F6D-DAC3D8E13385}"/>
              </a:ext>
            </a:extLst>
          </p:cNvPr>
          <p:cNvSpPr>
            <a:spLocks noGrp="1"/>
          </p:cNvSpPr>
          <p:nvPr>
            <p:ph idx="1"/>
          </p:nvPr>
        </p:nvSpPr>
        <p:spPr>
          <a:xfrm>
            <a:off x="1451579" y="2015732"/>
            <a:ext cx="9603275" cy="3974007"/>
          </a:xfrm>
        </p:spPr>
        <p:txBody>
          <a:bodyPr>
            <a:normAutofit fontScale="92500" lnSpcReduction="1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v roce 1187, byla křižácká vojska na hlavu poražena muslimy pod vedením egyptského a syrského sultána </a:t>
            </a:r>
            <a:r>
              <a:rPr lang="cs-CZ" sz="1800" dirty="0" err="1">
                <a:effectLst/>
                <a:latin typeface="Times New Roman" panose="02020603050405020304" pitchFamily="18" charset="0"/>
                <a:ea typeface="Times New Roman" panose="02020603050405020304" pitchFamily="18" charset="0"/>
              </a:rPr>
              <a:t>Saladina</a:t>
            </a:r>
            <a:r>
              <a:rPr lang="cs-CZ" sz="1800" dirty="0">
                <a:effectLst/>
                <a:latin typeface="Times New Roman" panose="02020603050405020304" pitchFamily="18" charset="0"/>
                <a:ea typeface="Times New Roman" panose="02020603050405020304" pitchFamily="18" charset="0"/>
              </a:rPr>
              <a:t>; v říjnu téhož roku muslimové dobyli Jeruzalém. Svaté město bylo pleněno plné tři dny.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Organizace třetí křižácké výpravy se ujal římský císař Fridrich I. Barbarossa, který začal v Řezně roku 1189 shromažďovat křižácké vojsko.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Křižáci sice nad </a:t>
            </a:r>
            <a:r>
              <a:rPr lang="cs-CZ" sz="1800" dirty="0" err="1">
                <a:effectLst/>
                <a:latin typeface="Times New Roman" panose="02020603050405020304" pitchFamily="18" charset="0"/>
                <a:ea typeface="Times New Roman" panose="02020603050405020304" pitchFamily="18" charset="0"/>
              </a:rPr>
              <a:t>Seldžuky</a:t>
            </a:r>
            <a:r>
              <a:rPr lang="cs-CZ" sz="1800" dirty="0">
                <a:effectLst/>
                <a:latin typeface="Times New Roman" panose="02020603050405020304" pitchFamily="18" charset="0"/>
                <a:ea typeface="Times New Roman" panose="02020603050405020304" pitchFamily="18" charset="0"/>
              </a:rPr>
              <a:t> zvítězili poblíž </a:t>
            </a:r>
            <a:r>
              <a:rPr lang="cs-CZ" sz="1800" dirty="0" err="1">
                <a:effectLst/>
                <a:latin typeface="Times New Roman" panose="02020603050405020304" pitchFamily="18" charset="0"/>
                <a:ea typeface="Times New Roman" panose="02020603050405020304" pitchFamily="18" charset="0"/>
              </a:rPr>
              <a:t>Ikonia</a:t>
            </a:r>
            <a:r>
              <a:rPr lang="cs-CZ" sz="1800" dirty="0">
                <a:effectLst/>
                <a:latin typeface="Times New Roman" panose="02020603050405020304" pitchFamily="18" charset="0"/>
                <a:ea typeface="Times New Roman" panose="02020603050405020304" pitchFamily="18" charset="0"/>
              </a:rPr>
              <a:t>, ale v průběhu dalšího tažení Fridrich při přechodu řeky r. 1190 utonul. Jeho syn Jindřich VI. dovedl zbytky armády až k </a:t>
            </a:r>
            <a:r>
              <a:rPr lang="cs-CZ" sz="1800" dirty="0" err="1">
                <a:effectLst/>
                <a:latin typeface="Times New Roman" panose="02020603050405020304" pitchFamily="18" charset="0"/>
                <a:ea typeface="Times New Roman" panose="02020603050405020304" pitchFamily="18" charset="0"/>
              </a:rPr>
              <a:t>Akkonu</a:t>
            </a:r>
            <a:r>
              <a:rPr lang="cs-CZ" sz="1800" dirty="0">
                <a:effectLst/>
                <a:latin typeface="Times New Roman" panose="02020603050405020304" pitchFamily="18" charset="0"/>
                <a:ea typeface="Times New Roman" panose="02020603050405020304" pitchFamily="18" charset="0"/>
              </a:rPr>
              <a:t>, kde však také roku 1197 zemřel.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Po roce 1191 dorazily oddíly francouzského krále Filipa II. Augusta a anglosaská vojska v čele s Richardem Lví Srdce, který ovládl Kypr, strategicky významný bod ve Středomoří. Zde Richard vyjednával se </a:t>
            </a:r>
            <a:r>
              <a:rPr lang="cs-CZ" sz="1800" dirty="0" err="1">
                <a:effectLst/>
                <a:latin typeface="Times New Roman" panose="02020603050405020304" pitchFamily="18" charset="0"/>
                <a:ea typeface="Times New Roman" panose="02020603050405020304" pitchFamily="18" charset="0"/>
              </a:rPr>
              <a:t>Saladinem</a:t>
            </a:r>
            <a:r>
              <a:rPr lang="cs-CZ" sz="1800" dirty="0">
                <a:effectLst/>
                <a:latin typeface="Times New Roman" panose="02020603050405020304" pitchFamily="18" charset="0"/>
                <a:ea typeface="Times New Roman" panose="02020603050405020304" pitchFamily="18" charset="0"/>
              </a:rPr>
              <a:t> a podepsal s ním v roce 1192 smlouvu o ukončení křížových tažení do Svaté země.</a:t>
            </a:r>
          </a:p>
          <a:p>
            <a:endParaRPr lang="cs-CZ" dirty="0"/>
          </a:p>
        </p:txBody>
      </p:sp>
    </p:spTree>
    <p:extLst>
      <p:ext uri="{BB962C8B-B14F-4D97-AF65-F5344CB8AC3E}">
        <p14:creationId xmlns:p14="http://schemas.microsoft.com/office/powerpoint/2010/main" val="1980980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BD33F2-8323-4A10-8FC6-16A3D2EAEFE8}"/>
              </a:ext>
            </a:extLst>
          </p:cNvPr>
          <p:cNvSpPr>
            <a:spLocks noGrp="1"/>
          </p:cNvSpPr>
          <p:nvPr>
            <p:ph type="title"/>
          </p:nvPr>
        </p:nvSpPr>
        <p:spPr/>
        <p:txBody>
          <a:bodyPr/>
          <a:lstStyle/>
          <a:p>
            <a:r>
              <a:rPr lang="cs-CZ" dirty="0"/>
              <a:t>Dynastie </a:t>
            </a:r>
            <a:r>
              <a:rPr lang="cs-CZ" dirty="0" err="1"/>
              <a:t>angelovců</a:t>
            </a:r>
            <a:r>
              <a:rPr lang="cs-CZ" dirty="0"/>
              <a:t> (</a:t>
            </a:r>
            <a:r>
              <a:rPr lang="cs-CZ" sz="3200" dirty="0">
                <a:effectLst/>
                <a:latin typeface="Times New Roman" panose="02020603050405020304" pitchFamily="18" charset="0"/>
                <a:ea typeface="Times New Roman" panose="02020603050405020304" pitchFamily="18" charset="0"/>
              </a:rPr>
              <a:t>1185-1204)</a:t>
            </a:r>
            <a:endParaRPr lang="cs-CZ" dirty="0"/>
          </a:p>
        </p:txBody>
      </p:sp>
      <p:sp>
        <p:nvSpPr>
          <p:cNvPr id="3" name="Θέση περιεχομένου 2">
            <a:extLst>
              <a:ext uri="{FF2B5EF4-FFF2-40B4-BE49-F238E27FC236}">
                <a16:creationId xmlns:a16="http://schemas.microsoft.com/office/drawing/2014/main" id="{0E3725A9-DAB3-4420-8FBA-AB9587EE1CB5}"/>
              </a:ext>
            </a:extLst>
          </p:cNvPr>
          <p:cNvSpPr>
            <a:spLocks noGrp="1"/>
          </p:cNvSpPr>
          <p:nvPr>
            <p:ph idx="1"/>
          </p:nvPr>
        </p:nvSpPr>
        <p:spPr>
          <a:xfrm>
            <a:off x="1451579" y="2015732"/>
            <a:ext cx="9603275" cy="3957229"/>
          </a:xfrm>
        </p:spPr>
        <p:txBody>
          <a:bodyPr>
            <a:normAutofit fontScale="85000" lnSpcReduction="1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v době třetí křížové výpravy, vládla Byzanci dynastie </a:t>
            </a:r>
            <a:r>
              <a:rPr lang="cs-CZ" sz="1800" dirty="0" err="1">
                <a:effectLst/>
                <a:latin typeface="Times New Roman" panose="02020603050405020304" pitchFamily="18" charset="0"/>
                <a:ea typeface="Times New Roman" panose="02020603050405020304" pitchFamily="18" charset="0"/>
              </a:rPr>
              <a:t>Angelovců</a:t>
            </a:r>
            <a:r>
              <a:rPr lang="cs-CZ" sz="1800" dirty="0">
                <a:effectLst/>
                <a:latin typeface="Times New Roman" panose="02020603050405020304" pitchFamily="18" charset="0"/>
                <a:ea typeface="Times New Roman" panose="02020603050405020304" pitchFamily="18" charset="0"/>
              </a:rPr>
              <a:t>, kterou oslabovaly dynastické rozpory.</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V té době se začala projevovat i sílící moc slovanských států na Balkáně - především druhá (obnovená) bulharská říše s centrem v Trnově, kde se vlády ujala dynastie </a:t>
            </a:r>
            <a:r>
              <a:rPr lang="cs-CZ" sz="1800" dirty="0" err="1">
                <a:effectLst/>
                <a:latin typeface="Times New Roman" panose="02020603050405020304" pitchFamily="18" charset="0"/>
                <a:ea typeface="Times New Roman" panose="02020603050405020304" pitchFamily="18" charset="0"/>
              </a:rPr>
              <a:t>Asenovců</a:t>
            </a:r>
            <a:r>
              <a:rPr lang="cs-CZ" sz="1800" dirty="0">
                <a:effectLst/>
                <a:latin typeface="Times New Roman" panose="02020603050405020304" pitchFamily="18" charset="0"/>
                <a:ea typeface="Times New Roman" panose="02020603050405020304" pitchFamily="18" charset="0"/>
              </a:rPr>
              <a:t>, a posílený srbský stát, v jehož čele stála dynastie </a:t>
            </a:r>
            <a:r>
              <a:rPr lang="cs-CZ" sz="1800" dirty="0" err="1">
                <a:effectLst/>
                <a:latin typeface="Times New Roman" panose="02020603050405020304" pitchFamily="18" charset="0"/>
                <a:ea typeface="Times New Roman" panose="02020603050405020304" pitchFamily="18" charset="0"/>
              </a:rPr>
              <a:t>Nemanjičů</a:t>
            </a:r>
            <a:r>
              <a:rPr lang="cs-CZ" sz="1800" dirty="0">
                <a:effectLst/>
                <a:latin typeface="Times New Roman" panose="02020603050405020304" pitchFamily="18" charset="0"/>
                <a:ea typeface="Times New Roman" panose="02020603050405020304" pitchFamily="18" charset="0"/>
              </a:rPr>
              <a:t>.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Na západě se znovu připravovalo tažení Normanů proti Byzanci a jejich výboj směřoval k Drači a Soluni. Byzantská říše v této době ztratila </a:t>
            </a:r>
            <a:r>
              <a:rPr lang="cs-CZ" sz="1800" dirty="0" err="1">
                <a:effectLst/>
                <a:latin typeface="Times New Roman" panose="02020603050405020304" pitchFamily="18" charset="0"/>
                <a:ea typeface="Times New Roman" panose="02020603050405020304" pitchFamily="18" charset="0"/>
              </a:rPr>
              <a:t>Kefalonii</a:t>
            </a:r>
            <a:r>
              <a:rPr lang="cs-CZ" sz="1800" dirty="0">
                <a:effectLst/>
                <a:latin typeface="Times New Roman" panose="02020603050405020304" pitchFamily="18" charset="0"/>
                <a:ea typeface="Times New Roman" panose="02020603050405020304" pitchFamily="18" charset="0"/>
              </a:rPr>
              <a:t> a ostrov </a:t>
            </a:r>
            <a:r>
              <a:rPr lang="cs-CZ" sz="1800" dirty="0" err="1">
                <a:effectLst/>
                <a:latin typeface="Times New Roman" panose="02020603050405020304" pitchFamily="18" charset="0"/>
                <a:ea typeface="Times New Roman" panose="02020603050405020304" pitchFamily="18" charset="0"/>
              </a:rPr>
              <a:t>Zakynthos</a:t>
            </a:r>
            <a:r>
              <a:rPr lang="cs-CZ" sz="1800" dirty="0">
                <a:effectLst/>
                <a:latin typeface="Times New Roman" panose="02020603050405020304" pitchFamily="18" charset="0"/>
                <a:ea typeface="Times New Roman" panose="02020603050405020304" pitchFamily="18" charset="0"/>
              </a:rPr>
              <a:t>, kde se pevně usídlil italský rod </a:t>
            </a:r>
            <a:r>
              <a:rPr lang="cs-CZ" sz="1800" dirty="0" err="1">
                <a:effectLst/>
                <a:latin typeface="Times New Roman" panose="02020603050405020304" pitchFamily="18" charset="0"/>
                <a:ea typeface="Times New Roman" panose="02020603050405020304" pitchFamily="18" charset="0"/>
              </a:rPr>
              <a:t>Orsini</a:t>
            </a:r>
            <a:r>
              <a:rPr lang="cs-CZ" sz="1800" dirty="0">
                <a:effectLst/>
                <a:latin typeface="Times New Roman" panose="02020603050405020304" pitchFamily="18" charset="0"/>
                <a:ea typeface="Times New Roman" panose="02020603050405020304" pitchFamily="18" charset="0"/>
              </a:rPr>
              <a:t>.</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Sicílie se po smrti Viléma II. v roce 1189 stala doménou energického Jindřicha VI., syna Fridricha I. Barbarossy.</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Byzantský císař </a:t>
            </a:r>
            <a:r>
              <a:rPr lang="cs-CZ" sz="1800" dirty="0" err="1">
                <a:effectLst/>
                <a:latin typeface="Times New Roman" panose="02020603050405020304" pitchFamily="18" charset="0"/>
                <a:ea typeface="Times New Roman" panose="02020603050405020304" pitchFamily="18" charset="0"/>
              </a:rPr>
              <a:t>Isakios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Angelos</a:t>
            </a:r>
            <a:r>
              <a:rPr lang="cs-CZ" sz="1800" dirty="0">
                <a:effectLst/>
                <a:latin typeface="Times New Roman" panose="02020603050405020304" pitchFamily="18" charset="0"/>
                <a:ea typeface="Times New Roman" panose="02020603050405020304" pitchFamily="18" charset="0"/>
              </a:rPr>
              <a:t> hledal oporu v sňatku své dcery Ireny s Filipem Švábským, bratrem římského císaře. Vztahy mezi Byzancí a Svatou říší římskou však podstatně ochladly, když v roce 1195 došlo k násilné výměně na byzantském trůnu. Tehdy byl </a:t>
            </a:r>
            <a:r>
              <a:rPr lang="cs-CZ" sz="1800" dirty="0" err="1">
                <a:effectLst/>
                <a:latin typeface="Times New Roman" panose="02020603050405020304" pitchFamily="18" charset="0"/>
                <a:ea typeface="Times New Roman" panose="02020603050405020304" pitchFamily="18" charset="0"/>
              </a:rPr>
              <a:t>Isakios</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Angelos</a:t>
            </a:r>
            <a:r>
              <a:rPr lang="cs-CZ" sz="1800" dirty="0">
                <a:effectLst/>
                <a:latin typeface="Times New Roman" panose="02020603050405020304" pitchFamily="18" charset="0"/>
                <a:ea typeface="Times New Roman" panose="02020603050405020304" pitchFamily="18" charset="0"/>
              </a:rPr>
              <a:t> svržen z trůnu, oslepen a uvězněn svým mladším bratrem Alexiem, který se zmocnil vlády jako Alexios III.</a:t>
            </a:r>
          </a:p>
          <a:p>
            <a:endParaRPr lang="cs-CZ" dirty="0"/>
          </a:p>
        </p:txBody>
      </p:sp>
    </p:spTree>
    <p:extLst>
      <p:ext uri="{BB962C8B-B14F-4D97-AF65-F5344CB8AC3E}">
        <p14:creationId xmlns:p14="http://schemas.microsoft.com/office/powerpoint/2010/main" val="4028844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41F7EC-6E16-4CE2-86E5-5F099FFC4A83}"/>
              </a:ext>
            </a:extLst>
          </p:cNvPr>
          <p:cNvSpPr>
            <a:spLocks noGrp="1"/>
          </p:cNvSpPr>
          <p:nvPr>
            <p:ph type="title"/>
          </p:nvPr>
        </p:nvSpPr>
        <p:spPr/>
        <p:txBody>
          <a:bodyPr/>
          <a:lstStyle/>
          <a:p>
            <a:r>
              <a:rPr kumimoji="0" lang="cs-CZ" altLang="cs-CZ" sz="3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Hospodářský vývoj Byzance za vlády </a:t>
            </a:r>
            <a:r>
              <a:rPr kumimoji="0" lang="cs-CZ" altLang="cs-CZ" sz="32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Komnenovců</a:t>
            </a:r>
            <a:endParaRPr lang="cs-CZ" dirty="0"/>
          </a:p>
        </p:txBody>
      </p:sp>
      <p:sp>
        <p:nvSpPr>
          <p:cNvPr id="3" name="Θέση περιεχομένου 2">
            <a:extLst>
              <a:ext uri="{FF2B5EF4-FFF2-40B4-BE49-F238E27FC236}">
                <a16:creationId xmlns:a16="http://schemas.microsoft.com/office/drawing/2014/main" id="{4938846A-E365-42EA-A4D9-9F59B6DE888F}"/>
              </a:ext>
            </a:extLst>
          </p:cNvPr>
          <p:cNvSpPr>
            <a:spLocks noGrp="1"/>
          </p:cNvSpPr>
          <p:nvPr>
            <p:ph idx="1"/>
          </p:nvPr>
        </p:nvSpPr>
        <p:spPr>
          <a:xfrm>
            <a:off x="1451579" y="2015732"/>
            <a:ext cx="9603275" cy="4037749"/>
          </a:xfrm>
        </p:spPr>
        <p:txBody>
          <a:bodyPr>
            <a:normAutofit fontScale="77500" lnSpcReduction="20000"/>
          </a:bodyPr>
          <a:lstStyle/>
          <a:p>
            <a:r>
              <a:rPr lang="cs-CZ" sz="1800" dirty="0">
                <a:effectLst/>
                <a:latin typeface="Times New Roman" panose="02020603050405020304" pitchFamily="18" charset="0"/>
                <a:ea typeface="Times New Roman" panose="02020603050405020304" pitchFamily="18" charset="0"/>
              </a:rPr>
              <a:t>V zemědělství byly zavedeny </a:t>
            </a:r>
            <a:r>
              <a:rPr lang="cs-CZ" sz="1800" i="1" dirty="0" err="1">
                <a:effectLst/>
                <a:latin typeface="Times New Roman" panose="02020603050405020304" pitchFamily="18" charset="0"/>
                <a:ea typeface="Times New Roman" panose="02020603050405020304" pitchFamily="18" charset="0"/>
              </a:rPr>
              <a:t>pronie</a:t>
            </a:r>
            <a:r>
              <a:rPr lang="cs-CZ" sz="1800" dirty="0">
                <a:effectLst/>
                <a:latin typeface="Times New Roman" panose="02020603050405020304" pitchFamily="18" charset="0"/>
                <a:ea typeface="Times New Roman" panose="02020603050405020304" pitchFamily="18" charset="0"/>
              </a:rPr>
              <a:t> - pozemkové vlastnictví blízké západnímu lennímu systému. </a:t>
            </a:r>
            <a:r>
              <a:rPr lang="cs-CZ" sz="1800" i="1" dirty="0" err="1">
                <a:effectLst/>
                <a:latin typeface="Times New Roman" panose="02020603050405020304" pitchFamily="18" charset="0"/>
                <a:ea typeface="Times New Roman" panose="02020603050405020304" pitchFamily="18" charset="0"/>
              </a:rPr>
              <a:t>Pronia</a:t>
            </a:r>
            <a:r>
              <a:rPr lang="cs-CZ" sz="1800" dirty="0">
                <a:effectLst/>
                <a:latin typeface="Times New Roman" panose="02020603050405020304" pitchFamily="18" charset="0"/>
                <a:ea typeface="Times New Roman" panose="02020603050405020304" pitchFamily="18" charset="0"/>
              </a:rPr>
              <a:t> nebo </a:t>
            </a:r>
            <a:r>
              <a:rPr lang="cs-CZ" sz="1800" i="1" dirty="0" err="1">
                <a:effectLst/>
                <a:latin typeface="Times New Roman" panose="02020603050405020304" pitchFamily="18" charset="0"/>
                <a:ea typeface="Times New Roman" panose="02020603050405020304" pitchFamily="18" charset="0"/>
              </a:rPr>
              <a:t>oikonomia</a:t>
            </a:r>
            <a:r>
              <a:rPr lang="cs-CZ" sz="1800" dirty="0">
                <a:effectLst/>
                <a:latin typeface="Times New Roman" panose="02020603050405020304" pitchFamily="18" charset="0"/>
                <a:ea typeface="Times New Roman" panose="02020603050405020304" pitchFamily="18" charset="0"/>
              </a:rPr>
              <a:t> se stala názvem půdy „svěřené do péče“ i různých fiskálních práv z ní vyplývajících. </a:t>
            </a:r>
            <a:r>
              <a:rPr lang="cs-CZ" sz="1800" dirty="0" err="1">
                <a:latin typeface="Times New Roman" panose="02020603050405020304" pitchFamily="18" charset="0"/>
                <a:ea typeface="Times New Roman" panose="02020603050405020304" pitchFamily="18" charset="0"/>
              </a:rPr>
              <a:t>P</a:t>
            </a:r>
            <a:r>
              <a:rPr lang="cs-CZ" sz="1800" dirty="0" err="1">
                <a:effectLst/>
                <a:latin typeface="Times New Roman" panose="02020603050405020304" pitchFamily="18" charset="0"/>
                <a:ea typeface="Times New Roman" panose="02020603050405020304" pitchFamily="18" charset="0"/>
              </a:rPr>
              <a:t>ronie</a:t>
            </a:r>
            <a:r>
              <a:rPr lang="cs-CZ" sz="1800" dirty="0">
                <a:effectLst/>
                <a:latin typeface="Times New Roman" panose="02020603050405020304" pitchFamily="18" charset="0"/>
                <a:ea typeface="Times New Roman" panose="02020603050405020304" pitchFamily="18" charset="0"/>
              </a:rPr>
              <a:t> byly v této době spojeny s vojenskou povinností. </a:t>
            </a:r>
            <a:r>
              <a:rPr lang="cs-CZ" sz="1800" i="1" dirty="0" err="1">
                <a:effectLst/>
                <a:latin typeface="Times New Roman" panose="02020603050405020304" pitchFamily="18" charset="0"/>
                <a:ea typeface="Times New Roman" panose="02020603050405020304" pitchFamily="18" charset="0"/>
              </a:rPr>
              <a:t>Proniarios</a:t>
            </a:r>
            <a:r>
              <a:rPr lang="cs-CZ" sz="1800" dirty="0">
                <a:effectLst/>
                <a:latin typeface="Times New Roman" panose="02020603050405020304" pitchFamily="18" charset="0"/>
                <a:ea typeface="Times New Roman" panose="02020603050405020304" pitchFamily="18" charset="0"/>
              </a:rPr>
              <a:t> se stával pánem nad rolníky, kteří obhospodařovali půdu, odváděli mu dávky a museli plnit další povinnosti</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Zavedení </a:t>
            </a:r>
            <a:r>
              <a:rPr lang="cs-CZ" sz="1800" dirty="0" err="1">
                <a:effectLst/>
                <a:latin typeface="Times New Roman" panose="02020603050405020304" pitchFamily="18" charset="0"/>
                <a:ea typeface="Times New Roman" panose="02020603050405020304" pitchFamily="18" charset="0"/>
              </a:rPr>
              <a:t>pronií</a:t>
            </a:r>
            <a:r>
              <a:rPr lang="cs-CZ" sz="1800" dirty="0">
                <a:effectLst/>
                <a:latin typeface="Times New Roman" panose="02020603050405020304" pitchFamily="18" charset="0"/>
                <a:ea typeface="Times New Roman" panose="02020603050405020304" pitchFamily="18" charset="0"/>
              </a:rPr>
              <a:t> podstatně posílilo provinciální aristokracii a přispělo k rozpadu starých vojenských statků. Pozemková aristokracie, pocházející většinou z Malé Asie, ale i z Thrákie, Thesálie a Makedonie, se ostře postavila proti civilní byrokracii vládnoucí v Konstantinopoli a činila si nárok na důležitá místa v centrální správě státu.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Vojenská pozemková aristokracie se za vlády </a:t>
            </a:r>
            <a:r>
              <a:rPr lang="cs-CZ" sz="1800" dirty="0" err="1">
                <a:effectLst/>
                <a:latin typeface="Times New Roman" panose="02020603050405020304" pitchFamily="18" charset="0"/>
                <a:ea typeface="Times New Roman" panose="02020603050405020304" pitchFamily="18" charset="0"/>
              </a:rPr>
              <a:t>Komnenovců</a:t>
            </a:r>
            <a:r>
              <a:rPr lang="cs-CZ" sz="1800" dirty="0">
                <a:effectLst/>
                <a:latin typeface="Times New Roman" panose="02020603050405020304" pitchFamily="18" charset="0"/>
                <a:ea typeface="Times New Roman" panose="02020603050405020304" pitchFamily="18" charset="0"/>
              </a:rPr>
              <a:t> stávala jakýmsi „klanem“, jehož jednotliví členové získávali větší či menší podíl na politické moci podle toho, do jaké míry byli spřízněni či spřáteleni s vládnoucí císařskou rodinou. Aristokratický klan sice nebyl uzavřenou vrstvou, ale v jeho rukou se soustřeďovala nejvyšší moc vojenská i státní. Teprve s </a:t>
            </a:r>
            <a:r>
              <a:rPr lang="cs-CZ" sz="1800" dirty="0" err="1">
                <a:effectLst/>
                <a:latin typeface="Times New Roman" panose="02020603050405020304" pitchFamily="18" charset="0"/>
                <a:ea typeface="Times New Roman" panose="02020603050405020304" pitchFamily="18" charset="0"/>
              </a:rPr>
              <a:t>proniáry</a:t>
            </a:r>
            <a:r>
              <a:rPr lang="cs-CZ" sz="1800" dirty="0">
                <a:effectLst/>
                <a:latin typeface="Times New Roman" panose="02020603050405020304" pitchFamily="18" charset="0"/>
                <a:ea typeface="Times New Roman" panose="02020603050405020304" pitchFamily="18" charset="0"/>
              </a:rPr>
              <a:t> získala Byzanc „rodovou šlechtu“ </a:t>
            </a:r>
            <a:r>
              <a:rPr lang="cs-CZ" sz="1800" dirty="0" err="1">
                <a:effectLst/>
                <a:latin typeface="Times New Roman" panose="02020603050405020304" pitchFamily="18" charset="0"/>
                <a:ea typeface="Times New Roman" panose="02020603050405020304" pitchFamily="18" charset="0"/>
              </a:rPr>
              <a:t>sui</a:t>
            </a:r>
            <a:r>
              <a:rPr lang="cs-CZ" sz="1800" dirty="0">
                <a:effectLst/>
                <a:latin typeface="Times New Roman" panose="02020603050405020304" pitchFamily="18" charset="0"/>
                <a:ea typeface="Times New Roman" panose="02020603050405020304" pitchFamily="18" charset="0"/>
              </a:rPr>
              <a:t> generis, i když oba jevy nelze zcela ztotožňovat. Napětí a rozpory mezi Konstantinopolí a opomíjenými provinciemi pominulo a vládu v hlavním městě ovládli „noví lidé“.</a:t>
            </a:r>
          </a:p>
          <a:p>
            <a:r>
              <a:rPr lang="cs-CZ" sz="1800" dirty="0">
                <a:effectLst/>
                <a:latin typeface="Times New Roman" panose="02020603050405020304" pitchFamily="18" charset="0"/>
                <a:ea typeface="Times New Roman" panose="02020603050405020304" pitchFamily="18" charset="0"/>
              </a:rPr>
              <a:t>Velmi důležitou ekonomickou jednotkou byly za </a:t>
            </a:r>
            <a:r>
              <a:rPr lang="cs-CZ" sz="1800" dirty="0" err="1">
                <a:effectLst/>
                <a:latin typeface="Times New Roman" panose="02020603050405020304" pitchFamily="18" charset="0"/>
                <a:ea typeface="Times New Roman" panose="02020603050405020304" pitchFamily="18" charset="0"/>
              </a:rPr>
              <a:t>Komnenovců</a:t>
            </a:r>
            <a:r>
              <a:rPr lang="cs-CZ" sz="1800" dirty="0">
                <a:effectLst/>
                <a:latin typeface="Times New Roman" panose="02020603050405020304" pitchFamily="18" charset="0"/>
                <a:ea typeface="Times New Roman" panose="02020603050405020304" pitchFamily="18" charset="0"/>
              </a:rPr>
              <a:t> kláštery, které získávaly pozemkové domény na základě císařských privilegií – </a:t>
            </a:r>
            <a:r>
              <a:rPr lang="cs-CZ" sz="1800" dirty="0" err="1">
                <a:effectLst/>
                <a:latin typeface="Times New Roman" panose="02020603050405020304" pitchFamily="18" charset="0"/>
                <a:ea typeface="Times New Roman" panose="02020603050405020304" pitchFamily="18" charset="0"/>
              </a:rPr>
              <a:t>Agio</a:t>
            </a:r>
            <a:r>
              <a:rPr lang="cs-CZ" sz="1800" dirty="0">
                <a:effectLst/>
                <a:latin typeface="Times New Roman" panose="02020603050405020304" pitchFamily="18" charset="0"/>
                <a:ea typeface="Times New Roman" panose="02020603050405020304" pitchFamily="18" charset="0"/>
              </a:rPr>
              <a:t> Oros</a:t>
            </a:r>
            <a:endParaRPr lang="cs-CZ" dirty="0"/>
          </a:p>
        </p:txBody>
      </p:sp>
    </p:spTree>
    <p:extLst>
      <p:ext uri="{BB962C8B-B14F-4D97-AF65-F5344CB8AC3E}">
        <p14:creationId xmlns:p14="http://schemas.microsoft.com/office/powerpoint/2010/main" val="2718203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99DB09-0396-45A7-8496-B51F49FDDB04}"/>
              </a:ext>
            </a:extLst>
          </p:cNvPr>
          <p:cNvSpPr>
            <a:spLocks noGrp="1"/>
          </p:cNvSpPr>
          <p:nvPr>
            <p:ph type="title"/>
          </p:nvPr>
        </p:nvSpPr>
        <p:spPr/>
        <p:txBody>
          <a:bodyPr/>
          <a:lstStyle/>
          <a:p>
            <a:r>
              <a:rPr lang="cs-CZ" dirty="0"/>
              <a:t>Život na venkově i ve městech</a:t>
            </a:r>
          </a:p>
        </p:txBody>
      </p:sp>
      <p:sp>
        <p:nvSpPr>
          <p:cNvPr id="3" name="Θέση περιεχομένου 2">
            <a:extLst>
              <a:ext uri="{FF2B5EF4-FFF2-40B4-BE49-F238E27FC236}">
                <a16:creationId xmlns:a16="http://schemas.microsoft.com/office/drawing/2014/main" id="{E3EA60E9-3450-45B5-B7A2-A45278F960EE}"/>
              </a:ext>
            </a:extLst>
          </p:cNvPr>
          <p:cNvSpPr>
            <a:spLocks noGrp="1"/>
          </p:cNvSpPr>
          <p:nvPr>
            <p:ph idx="1"/>
          </p:nvPr>
        </p:nvSpPr>
        <p:spPr/>
        <p:txBody>
          <a:bodyPr>
            <a:normAutofit fontScale="92500" lnSpcReduction="1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Základní vrstvu pracujících na zemědělské půdě tvořili závislí rolníci (</a:t>
            </a:r>
            <a:r>
              <a:rPr lang="cs-CZ" sz="1800" i="1" dirty="0" err="1">
                <a:effectLst/>
                <a:latin typeface="Times New Roman" panose="02020603050405020304" pitchFamily="18" charset="0"/>
                <a:ea typeface="Times New Roman" panose="02020603050405020304" pitchFamily="18" charset="0"/>
              </a:rPr>
              <a:t>paroikové</a:t>
            </a:r>
            <a:r>
              <a:rPr lang="cs-CZ" sz="1800" dirty="0">
                <a:effectLst/>
                <a:latin typeface="Times New Roman" panose="02020603050405020304" pitchFamily="18" charset="0"/>
                <a:ea typeface="Times New Roman" panose="02020603050405020304" pitchFamily="18" charset="0"/>
              </a:rPr>
              <a:t>), kteří sice byli osobně svobodní, měli právo disponovat svým majetkem, přetrvávala však závislost na jejich pánech, na jejichž pozemcích pracovali. </a:t>
            </a:r>
          </a:p>
          <a:p>
            <a:pPr indent="144145" algn="just">
              <a:spcAft>
                <a:spcPts val="600"/>
              </a:spcAft>
            </a:pPr>
            <a:r>
              <a:rPr lang="cs-CZ" sz="1800" dirty="0" err="1">
                <a:effectLst/>
                <a:latin typeface="Times New Roman" panose="02020603050405020304" pitchFamily="18" charset="0"/>
                <a:ea typeface="Times New Roman" panose="02020603050405020304" pitchFamily="18" charset="0"/>
              </a:rPr>
              <a:t>Paroikové</a:t>
            </a:r>
            <a:r>
              <a:rPr lang="cs-CZ" sz="1800" dirty="0">
                <a:effectLst/>
                <a:latin typeface="Times New Roman" panose="02020603050405020304" pitchFamily="18" charset="0"/>
                <a:ea typeface="Times New Roman" panose="02020603050405020304" pitchFamily="18" charset="0"/>
              </a:rPr>
              <a:t> platili státu daně, ale svému pánovi odváděli rentu (</a:t>
            </a:r>
            <a:r>
              <a:rPr lang="cs-CZ" sz="1800" i="1" dirty="0" err="1">
                <a:effectLst/>
                <a:latin typeface="Times New Roman" panose="02020603050405020304" pitchFamily="18" charset="0"/>
                <a:ea typeface="Times New Roman" panose="02020603050405020304" pitchFamily="18" charset="0"/>
              </a:rPr>
              <a:t>choropakton</a:t>
            </a:r>
            <a:r>
              <a:rPr lang="cs-CZ" sz="1800" dirty="0">
                <a:effectLst/>
                <a:latin typeface="Times New Roman" panose="02020603050405020304" pitchFamily="18" charset="0"/>
                <a:ea typeface="Times New Roman" panose="02020603050405020304" pitchFamily="18" charset="0"/>
              </a:rPr>
              <a:t>) a jejich postavení bylo určováno zvyklostním právem. Stát rozhodoval o počtu (</a:t>
            </a:r>
            <a:r>
              <a:rPr lang="cs-CZ" sz="1800" i="1" dirty="0" err="1">
                <a:effectLst/>
                <a:latin typeface="Times New Roman" panose="02020603050405020304" pitchFamily="18" charset="0"/>
                <a:ea typeface="Times New Roman" panose="02020603050405020304" pitchFamily="18" charset="0"/>
              </a:rPr>
              <a:t>arithmos</a:t>
            </a:r>
            <a:r>
              <a:rPr lang="cs-CZ" sz="1800" dirty="0">
                <a:effectLst/>
                <a:latin typeface="Times New Roman" panose="02020603050405020304" pitchFamily="18" charset="0"/>
                <a:ea typeface="Times New Roman" panose="02020603050405020304" pitchFamily="18" charset="0"/>
              </a:rPr>
              <a:t>) závislých rolníků na světských i klášterních pozemcích, a tím kontroloval zemědělskou pracovní sílu. Od závislých rolníků byly v 11.-12. století vybírány peněžní poplatky a zároveň byly odváděny naturální dávky i renta v úkonech.</a:t>
            </a:r>
          </a:p>
          <a:p>
            <a:r>
              <a:rPr lang="cs-CZ" sz="1800" dirty="0">
                <a:effectLst/>
                <a:latin typeface="Times New Roman" panose="02020603050405020304" pitchFamily="18" charset="0"/>
                <a:ea typeface="Times New Roman" panose="02020603050405020304" pitchFamily="18" charset="0"/>
              </a:rPr>
              <a:t>Městský život za </a:t>
            </a:r>
            <a:r>
              <a:rPr lang="cs-CZ" sz="1800" dirty="0" err="1">
                <a:effectLst/>
                <a:latin typeface="Times New Roman" panose="02020603050405020304" pitchFamily="18" charset="0"/>
                <a:ea typeface="Times New Roman" panose="02020603050405020304" pitchFamily="18" charset="0"/>
              </a:rPr>
              <a:t>Komnenovců</a:t>
            </a:r>
            <a:r>
              <a:rPr lang="cs-CZ" sz="1800" dirty="0">
                <a:effectLst/>
                <a:latin typeface="Times New Roman" panose="02020603050405020304" pitchFamily="18" charset="0"/>
                <a:ea typeface="Times New Roman" panose="02020603050405020304" pitchFamily="18" charset="0"/>
              </a:rPr>
              <a:t> neprobíhal jen v hlavním městě říše, ale do popředí se dostávala provinciální města v čele se Soluní. Státní úprava výroby a obchodu v některých z těchto komunit byla zcela narušena a města se emancipovala i na základě četných privilegií (Soluň, </a:t>
            </a:r>
            <a:r>
              <a:rPr lang="cs-CZ" sz="1800" dirty="0" err="1">
                <a:effectLst/>
                <a:latin typeface="Times New Roman" panose="02020603050405020304" pitchFamily="18" charset="0"/>
                <a:ea typeface="Times New Roman" panose="02020603050405020304" pitchFamily="18" charset="0"/>
              </a:rPr>
              <a:t>Monemvasia</a:t>
            </a:r>
            <a:r>
              <a:rPr lang="cs-CZ" sz="1800" dirty="0">
                <a:effectLst/>
                <a:latin typeface="Times New Roman" panose="02020603050405020304" pitchFamily="18" charset="0"/>
                <a:ea typeface="Times New Roman" panose="02020603050405020304" pitchFamily="18" charset="0"/>
              </a:rPr>
              <a:t>). </a:t>
            </a:r>
            <a:endParaRPr lang="cs-CZ" dirty="0"/>
          </a:p>
        </p:txBody>
      </p:sp>
    </p:spTree>
    <p:extLst>
      <p:ext uri="{BB962C8B-B14F-4D97-AF65-F5344CB8AC3E}">
        <p14:creationId xmlns:p14="http://schemas.microsoft.com/office/powerpoint/2010/main" val="133871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A20FDE-FADC-472D-9728-23E2E187B66A}"/>
              </a:ext>
            </a:extLst>
          </p:cNvPr>
          <p:cNvSpPr>
            <a:spLocks noGrp="1"/>
          </p:cNvSpPr>
          <p:nvPr>
            <p:ph type="title"/>
          </p:nvPr>
        </p:nvSpPr>
        <p:spPr/>
        <p:txBody>
          <a:bodyPr/>
          <a:lstStyle/>
          <a:p>
            <a:r>
              <a:rPr lang="cs-CZ" dirty="0"/>
              <a:t>Konec byzantské expanze</a:t>
            </a:r>
          </a:p>
        </p:txBody>
      </p:sp>
      <p:sp>
        <p:nvSpPr>
          <p:cNvPr id="3" name="Θέση περιεχομένου 2">
            <a:extLst>
              <a:ext uri="{FF2B5EF4-FFF2-40B4-BE49-F238E27FC236}">
                <a16:creationId xmlns:a16="http://schemas.microsoft.com/office/drawing/2014/main" id="{F0691B6E-D677-4F37-9E76-5C9785DD7CB8}"/>
              </a:ext>
            </a:extLst>
          </p:cNvPr>
          <p:cNvSpPr>
            <a:spLocks noGrp="1"/>
          </p:cNvSpPr>
          <p:nvPr>
            <p:ph idx="1"/>
          </p:nvPr>
        </p:nvSpPr>
        <p:spPr>
          <a:xfrm>
            <a:off x="1451579" y="2015732"/>
            <a:ext cx="9603275" cy="4037749"/>
          </a:xfrm>
        </p:spPr>
        <p:txBody>
          <a:bodyPr>
            <a:normAutofit fontScale="92500" lnSpcReduction="20000"/>
          </a:bodyPr>
          <a:lstStyle/>
          <a:p>
            <a:r>
              <a:rPr lang="cs-CZ" sz="1900" dirty="0">
                <a:effectLst/>
                <a:latin typeface="+mj-lt"/>
                <a:ea typeface="Times New Roman" panose="02020603050405020304" pitchFamily="18" charset="0"/>
              </a:rPr>
              <a:t>Po </a:t>
            </a:r>
            <a:r>
              <a:rPr lang="cs-CZ" sz="1900" dirty="0" err="1">
                <a:effectLst/>
                <a:latin typeface="+mj-lt"/>
                <a:ea typeface="Times New Roman" panose="02020603050405020304" pitchFamily="18" charset="0"/>
              </a:rPr>
              <a:t>Basileiově</a:t>
            </a:r>
            <a:r>
              <a:rPr lang="cs-CZ" sz="1900" dirty="0">
                <a:effectLst/>
                <a:latin typeface="+mj-lt"/>
                <a:ea typeface="Times New Roman" panose="02020603050405020304" pitchFamily="18" charset="0"/>
              </a:rPr>
              <a:t> smrti </a:t>
            </a:r>
            <a:r>
              <a:rPr lang="cs-CZ" sz="1900" dirty="0">
                <a:latin typeface="+mj-lt"/>
                <a:ea typeface="Times New Roman" panose="02020603050405020304" pitchFamily="18" charset="0"/>
              </a:rPr>
              <a:t>císař</a:t>
            </a:r>
            <a:r>
              <a:rPr lang="cs-CZ" sz="1900" dirty="0">
                <a:effectLst/>
                <a:latin typeface="+mj-lt"/>
                <a:ea typeface="Times New Roman" panose="02020603050405020304" pitchFamily="18" charset="0"/>
              </a:rPr>
              <a:t>em jeho bratr Konstantin VIII. (1025-1028), který o potřeby říše se nestaral, veškerý jeho zájem se soustřeďoval jen k prostředí císařského dvora. </a:t>
            </a:r>
          </a:p>
          <a:p>
            <a:r>
              <a:rPr lang="cs-CZ" sz="1900" dirty="0">
                <a:effectLst/>
                <a:latin typeface="+mj-lt"/>
                <a:ea typeface="Times New Roman" panose="02020603050405020304" pitchFamily="18" charset="0"/>
              </a:rPr>
              <a:t>Své obrovské výdaje chtěl kompenzovat zvyšováním daní v době kdy venkovské obyvatelstvo těžce postiženo opakující se neúrodou v důsledku dlouho trvajícího sucha. Daňový útisk vedl na venkově k silnému sociálnímu napětí.</a:t>
            </a:r>
          </a:p>
          <a:p>
            <a:r>
              <a:rPr lang="cs-CZ" sz="1900" b="0" i="0" dirty="0">
                <a:effectLst/>
                <a:latin typeface="+mj-lt"/>
              </a:rPr>
              <a:t> Po smrti Konstantina měla stát příští císařovnou jeho dcera, již padesátiletá, Zoe a její novomanžel </a:t>
            </a:r>
            <a:r>
              <a:rPr lang="cs-CZ" sz="1900" b="0" i="0" dirty="0" err="1">
                <a:effectLst/>
                <a:latin typeface="+mj-lt"/>
              </a:rPr>
              <a:t>Romanos</a:t>
            </a:r>
            <a:r>
              <a:rPr lang="cs-CZ" sz="1900" b="0" i="0" dirty="0">
                <a:effectLst/>
                <a:latin typeface="+mj-lt"/>
              </a:rPr>
              <a:t> </a:t>
            </a:r>
            <a:r>
              <a:rPr lang="cs-CZ" sz="1900" b="0" i="0" dirty="0" err="1">
                <a:effectLst/>
                <a:latin typeface="+mj-lt"/>
              </a:rPr>
              <a:t>Argiros</a:t>
            </a:r>
            <a:r>
              <a:rPr lang="cs-CZ" sz="1900" b="0" i="0" dirty="0">
                <a:effectLst/>
                <a:latin typeface="+mj-lt"/>
              </a:rPr>
              <a:t> budoucím císařem. Nový císař Zoe vyloučil ze správy státních záležitostí, což ji postavilo proti němu. Roman zemřel v dubnu 1038 (nevíme jestli se jednalo o vraždu nebo přirozenou smrt).</a:t>
            </a:r>
          </a:p>
          <a:p>
            <a:r>
              <a:rPr lang="cs-CZ" sz="1900" dirty="0">
                <a:latin typeface="+mj-lt"/>
              </a:rPr>
              <a:t>Mezitím Zoe se vdala po druhé s jejím milencem Michaelem, </a:t>
            </a:r>
            <a:r>
              <a:rPr lang="cs-CZ" sz="1900" b="0" i="0" dirty="0">
                <a:effectLst/>
                <a:latin typeface="+mj-lt"/>
              </a:rPr>
              <a:t>bratrem vlivného </a:t>
            </a:r>
            <a:r>
              <a:rPr lang="cs-CZ" sz="1900" dirty="0">
                <a:latin typeface="+mj-lt"/>
              </a:rPr>
              <a:t>eunucha</a:t>
            </a:r>
            <a:r>
              <a:rPr lang="cs-CZ" sz="1900" b="0" i="0" dirty="0">
                <a:effectLst/>
                <a:latin typeface="+mj-lt"/>
              </a:rPr>
              <a:t> a vysokého státního úředníka </a:t>
            </a:r>
            <a:r>
              <a:rPr lang="cs-CZ" sz="1900" dirty="0">
                <a:latin typeface="+mj-lt"/>
              </a:rPr>
              <a:t>Ioanna </a:t>
            </a:r>
            <a:r>
              <a:rPr lang="cs-CZ" sz="1900" dirty="0" err="1">
                <a:latin typeface="+mj-lt"/>
              </a:rPr>
              <a:t>Orfanotrofa</a:t>
            </a:r>
            <a:r>
              <a:rPr lang="cs-CZ" sz="1900" dirty="0">
                <a:latin typeface="+mj-lt"/>
              </a:rPr>
              <a:t>. Druhý manžel umírá v prosinci r. 1042. </a:t>
            </a:r>
          </a:p>
          <a:p>
            <a:r>
              <a:rPr lang="cs-CZ" sz="1900" b="0" i="0" u="none" strike="noStrike" dirty="0">
                <a:effectLst/>
                <a:latin typeface="+mj-lt"/>
              </a:rPr>
              <a:t>Následuje třetí svatba s Konstantinem </a:t>
            </a:r>
            <a:r>
              <a:rPr lang="cs-CZ" sz="1900" b="0" i="0" u="none" strike="noStrike" dirty="0" err="1">
                <a:effectLst/>
                <a:latin typeface="+mj-lt"/>
              </a:rPr>
              <a:t>Monomachem</a:t>
            </a:r>
            <a:r>
              <a:rPr lang="cs-CZ" sz="1900" b="0" i="0" u="none" strike="noStrike" dirty="0">
                <a:effectLst/>
                <a:latin typeface="+mj-lt"/>
              </a:rPr>
              <a:t>. </a:t>
            </a:r>
            <a:endParaRPr lang="cs-CZ" sz="1900" b="0" i="0" dirty="0">
              <a:effectLst/>
              <a:latin typeface="+mj-lt"/>
            </a:endParaRPr>
          </a:p>
          <a:p>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420239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4E507C-2D54-4B57-A51E-854C2D51724A}"/>
              </a:ext>
            </a:extLst>
          </p:cNvPr>
          <p:cNvSpPr>
            <a:spLocks noGrp="1"/>
          </p:cNvSpPr>
          <p:nvPr>
            <p:ph type="title"/>
          </p:nvPr>
        </p:nvSpPr>
        <p:spPr/>
        <p:txBody>
          <a:bodyPr/>
          <a:lstStyle/>
          <a:p>
            <a:r>
              <a:rPr lang="cs-CZ" dirty="0"/>
              <a:t>Konstantinova vláda (1042-1055)</a:t>
            </a:r>
          </a:p>
        </p:txBody>
      </p:sp>
      <p:sp>
        <p:nvSpPr>
          <p:cNvPr id="3" name="Θέση περιεχομένου 2">
            <a:extLst>
              <a:ext uri="{FF2B5EF4-FFF2-40B4-BE49-F238E27FC236}">
                <a16:creationId xmlns:a16="http://schemas.microsoft.com/office/drawing/2014/main" id="{B3F3B06B-9062-4719-9CB1-4FA2000A4B80}"/>
              </a:ext>
            </a:extLst>
          </p:cNvPr>
          <p:cNvSpPr>
            <a:spLocks noGrp="1"/>
          </p:cNvSpPr>
          <p:nvPr>
            <p:ph idx="1"/>
          </p:nvPr>
        </p:nvSpPr>
        <p:spPr/>
        <p:txBody>
          <a:bodyPr>
            <a:normAutofit fontScale="77500" lnSpcReduction="20000"/>
          </a:bodyPr>
          <a:lstStyle/>
          <a:p>
            <a:pPr algn="l"/>
            <a:r>
              <a:rPr lang="cs-CZ" b="0" i="0" dirty="0">
                <a:solidFill>
                  <a:srgbClr val="202122"/>
                </a:solidFill>
                <a:effectLst/>
                <a:latin typeface="Arial" panose="020B0604020202020204" pitchFamily="34" charset="0"/>
              </a:rPr>
              <a:t>Konstantin byl milovník pozemských rozkoší </a:t>
            </a:r>
            <a:r>
              <a:rPr lang="cs-CZ" dirty="0">
                <a:solidFill>
                  <a:srgbClr val="202122"/>
                </a:solidFill>
                <a:latin typeface="Arial" panose="020B0604020202020204" pitchFamily="34" charset="0"/>
              </a:rPr>
              <a:t>- v</a:t>
            </a:r>
            <a:r>
              <a:rPr lang="cs-CZ" b="0" i="0" dirty="0">
                <a:solidFill>
                  <a:srgbClr val="202122"/>
                </a:solidFill>
                <a:effectLst/>
                <a:latin typeface="Arial" panose="020B0604020202020204" pitchFamily="34" charset="0"/>
              </a:rPr>
              <a:t>elký vliv na něho měla jeho milenka, Marie </a:t>
            </a:r>
            <a:r>
              <a:rPr lang="cs-CZ" b="0" i="0" dirty="0" err="1">
                <a:solidFill>
                  <a:srgbClr val="202122"/>
                </a:solidFill>
                <a:effectLst/>
                <a:latin typeface="Arial" panose="020B0604020202020204" pitchFamily="34" charset="0"/>
              </a:rPr>
              <a:t>Sklerovna</a:t>
            </a:r>
            <a:r>
              <a:rPr lang="cs-CZ" b="0" i="0" dirty="0">
                <a:solidFill>
                  <a:srgbClr val="202122"/>
                </a:solidFill>
                <a:effectLst/>
                <a:latin typeface="Arial" panose="020B0604020202020204" pitchFamily="34" charset="0"/>
              </a:rPr>
              <a:t>. </a:t>
            </a:r>
          </a:p>
          <a:p>
            <a:pPr algn="l"/>
            <a:r>
              <a:rPr lang="cs-CZ" b="0" i="0" dirty="0">
                <a:solidFill>
                  <a:srgbClr val="202122"/>
                </a:solidFill>
                <a:effectLst/>
                <a:latin typeface="Arial" panose="020B0604020202020204" pitchFamily="34" charset="0"/>
              </a:rPr>
              <a:t>V srpnu 1042 musel čeli</a:t>
            </a:r>
            <a:r>
              <a:rPr lang="cs-CZ" dirty="0">
                <a:solidFill>
                  <a:srgbClr val="202122"/>
                </a:solidFill>
                <a:latin typeface="Arial" panose="020B0604020202020204" pitchFamily="34" charset="0"/>
              </a:rPr>
              <a:t>t povstání stratéga Georgia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Maniakesove</a:t>
            </a:r>
            <a:r>
              <a:rPr lang="cs-CZ" b="0" i="0" dirty="0">
                <a:solidFill>
                  <a:srgbClr val="202122"/>
                </a:solidFill>
                <a:effectLst/>
                <a:latin typeface="Arial" panose="020B0604020202020204" pitchFamily="34" charset="0"/>
              </a:rPr>
              <a:t>, jehož sice zvítězilo, ale jeho velitel padl. Konstantin tak mohl oslavit </a:t>
            </a:r>
            <a:r>
              <a:rPr lang="cs-CZ" dirty="0" err="1">
                <a:latin typeface="Arial" panose="020B0604020202020204" pitchFamily="34" charset="0"/>
              </a:rPr>
              <a:t>vitěžství</a:t>
            </a:r>
            <a:r>
              <a:rPr lang="cs-CZ" b="0" i="0" dirty="0">
                <a:effectLst/>
                <a:latin typeface="Arial" panose="020B0604020202020204" pitchFamily="34" charset="0"/>
              </a:rPr>
              <a:t>. </a:t>
            </a:r>
          </a:p>
          <a:p>
            <a:pPr algn="l"/>
            <a:r>
              <a:rPr lang="cs-CZ" b="0" i="0" dirty="0">
                <a:effectLst/>
                <a:latin typeface="Arial" panose="020B0604020202020204" pitchFamily="34" charset="0"/>
              </a:rPr>
              <a:t>Ihned po tomto vítězství byla Konstantinopol napadena </a:t>
            </a:r>
            <a:r>
              <a:rPr lang="cs-CZ" dirty="0">
                <a:latin typeface="Arial" panose="020B0604020202020204" pitchFamily="34" charset="0"/>
              </a:rPr>
              <a:t>ruskou</a:t>
            </a:r>
            <a:r>
              <a:rPr lang="cs-CZ" b="0" i="0" dirty="0">
                <a:effectLst/>
                <a:latin typeface="Arial" panose="020B0604020202020204" pitchFamily="34" charset="0"/>
              </a:rPr>
              <a:t> flotilou. Rusové byli s pomocí </a:t>
            </a:r>
            <a:r>
              <a:rPr lang="cs-CZ" dirty="0">
                <a:latin typeface="Arial" panose="020B0604020202020204" pitchFamily="34" charset="0"/>
              </a:rPr>
              <a:t>řeckého ohně</a:t>
            </a:r>
            <a:r>
              <a:rPr lang="cs-CZ" b="0" i="0" dirty="0">
                <a:effectLst/>
                <a:latin typeface="Arial" panose="020B0604020202020204" pitchFamily="34" charset="0"/>
              </a:rPr>
              <a:t> poraženi. Ke stvrzení míru provdal Konstantin svou dceru Anastasii za budoucího </a:t>
            </a:r>
            <a:r>
              <a:rPr lang="cs-CZ" dirty="0">
                <a:latin typeface="Arial" panose="020B0604020202020204" pitchFamily="34" charset="0"/>
              </a:rPr>
              <a:t>kyjevského</a:t>
            </a:r>
            <a:r>
              <a:rPr lang="cs-CZ" b="0" i="0" dirty="0">
                <a:effectLst/>
                <a:latin typeface="Arial" panose="020B0604020202020204" pitchFamily="34" charset="0"/>
              </a:rPr>
              <a:t> knížete </a:t>
            </a:r>
            <a:r>
              <a:rPr lang="cs-CZ" dirty="0" err="1">
                <a:latin typeface="Arial" panose="020B0604020202020204" pitchFamily="34" charset="0"/>
              </a:rPr>
              <a:t>Vsevoloda</a:t>
            </a:r>
            <a:r>
              <a:rPr lang="cs-CZ" dirty="0">
                <a:latin typeface="Arial" panose="020B0604020202020204" pitchFamily="34" charset="0"/>
              </a:rPr>
              <a:t> I.</a:t>
            </a:r>
            <a:r>
              <a:rPr lang="cs-CZ" b="0" i="0" dirty="0">
                <a:effectLst/>
                <a:latin typeface="Arial" panose="020B0604020202020204" pitchFamily="34" charset="0"/>
              </a:rPr>
              <a:t>.</a:t>
            </a:r>
          </a:p>
          <a:p>
            <a:pPr algn="l"/>
            <a:r>
              <a:rPr lang="cs-CZ" b="0" i="0" dirty="0">
                <a:effectLst/>
                <a:latin typeface="Arial" panose="020B0604020202020204" pitchFamily="34" charset="0"/>
              </a:rPr>
              <a:t>V roce </a:t>
            </a:r>
            <a:r>
              <a:rPr lang="cs-CZ" dirty="0">
                <a:latin typeface="Arial" panose="020B0604020202020204" pitchFamily="34" charset="0"/>
              </a:rPr>
              <a:t>1046</a:t>
            </a:r>
            <a:r>
              <a:rPr lang="cs-CZ" b="0" i="0" dirty="0">
                <a:effectLst/>
                <a:latin typeface="Arial" panose="020B0604020202020204" pitchFamily="34" charset="0"/>
              </a:rPr>
              <a:t> se Byzantinci dostali do prvního vážného střetu se </a:t>
            </a:r>
            <a:r>
              <a:rPr lang="cs-CZ" dirty="0" err="1">
                <a:latin typeface="Arial" panose="020B0604020202020204" pitchFamily="34" charset="0"/>
              </a:rPr>
              <a:t>Seldžuckými</a:t>
            </a:r>
            <a:r>
              <a:rPr lang="cs-CZ" dirty="0">
                <a:latin typeface="Arial" panose="020B0604020202020204" pitchFamily="34" charset="0"/>
              </a:rPr>
              <a:t> Turky</a:t>
            </a:r>
            <a:r>
              <a:rPr lang="cs-CZ" b="0" i="0" dirty="0">
                <a:effectLst/>
                <a:latin typeface="Arial" panose="020B0604020202020204" pitchFamily="34" charset="0"/>
              </a:rPr>
              <a:t>. </a:t>
            </a:r>
            <a:r>
              <a:rPr lang="cs-CZ" dirty="0">
                <a:latin typeface="Arial" panose="020B0604020202020204" pitchFamily="34" charset="0"/>
              </a:rPr>
              <a:t>P</a:t>
            </a:r>
            <a:r>
              <a:rPr lang="cs-CZ" b="0" i="0" dirty="0">
                <a:effectLst/>
                <a:latin typeface="Arial" panose="020B0604020202020204" pitchFamily="34" charset="0"/>
              </a:rPr>
              <a:t>ředehra toho, co se mělo dít o několik let později…</a:t>
            </a:r>
          </a:p>
          <a:p>
            <a:pPr algn="l"/>
            <a:r>
              <a:rPr lang="cs-CZ" dirty="0">
                <a:latin typeface="Arial" panose="020B0604020202020204" pitchFamily="34" charset="0"/>
              </a:rPr>
              <a:t>Byzanc</a:t>
            </a:r>
            <a:r>
              <a:rPr lang="cs-CZ" b="0" i="0" dirty="0">
                <a:effectLst/>
                <a:latin typeface="Arial" panose="020B0604020202020204" pitchFamily="34" charset="0"/>
              </a:rPr>
              <a:t> od roku </a:t>
            </a:r>
            <a:r>
              <a:rPr lang="cs-CZ" dirty="0">
                <a:latin typeface="Arial" panose="020B0604020202020204" pitchFamily="34" charset="0"/>
              </a:rPr>
              <a:t>1048</a:t>
            </a:r>
            <a:r>
              <a:rPr lang="cs-CZ" b="0" i="0" dirty="0">
                <a:effectLst/>
                <a:latin typeface="Arial" panose="020B0604020202020204" pitchFamily="34" charset="0"/>
              </a:rPr>
              <a:t> po dobu pěti let vystaven každoročním útokům </a:t>
            </a:r>
            <a:r>
              <a:rPr lang="cs-CZ" b="0" i="0" dirty="0" err="1">
                <a:effectLst/>
                <a:latin typeface="Arial" panose="020B0604020202020204" pitchFamily="34" charset="0"/>
              </a:rPr>
              <a:t>Pečeněgů</a:t>
            </a:r>
            <a:r>
              <a:rPr lang="cs-CZ" b="0" i="0" dirty="0">
                <a:effectLst/>
                <a:latin typeface="Arial" panose="020B0604020202020204" pitchFamily="34" charset="0"/>
              </a:rPr>
              <a:t>. Ve snaze vypořádat se s těmito problémy hledal Konstantin pomoc i u </a:t>
            </a:r>
            <a:r>
              <a:rPr lang="cs-CZ" dirty="0">
                <a:latin typeface="Arial" panose="020B0604020202020204" pitchFamily="34" charset="0"/>
              </a:rPr>
              <a:t>Maďarů</a:t>
            </a:r>
            <a:r>
              <a:rPr lang="cs-CZ" b="0" i="0" dirty="0">
                <a:effectLst/>
                <a:latin typeface="Arial" panose="020B0604020202020204" pitchFamily="34" charset="0"/>
              </a:rPr>
              <a:t>, čímž se v podstatě snažil vytloukat klín klínem.</a:t>
            </a:r>
          </a:p>
          <a:p>
            <a:pPr algn="l"/>
            <a:endParaRPr lang="cs-CZ" b="0" i="0" dirty="0">
              <a:effectLst/>
              <a:latin typeface="Arial" panose="020B0604020202020204" pitchFamily="34" charset="0"/>
            </a:endParaRPr>
          </a:p>
          <a:p>
            <a:endParaRPr lang="cs-CZ" dirty="0"/>
          </a:p>
        </p:txBody>
      </p:sp>
    </p:spTree>
    <p:extLst>
      <p:ext uri="{BB962C8B-B14F-4D97-AF65-F5344CB8AC3E}">
        <p14:creationId xmlns:p14="http://schemas.microsoft.com/office/powerpoint/2010/main" val="207110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68494F-D931-4C17-B879-716E32369D52}"/>
              </a:ext>
            </a:extLst>
          </p:cNvPr>
          <p:cNvSpPr>
            <a:spLocks noGrp="1"/>
          </p:cNvSpPr>
          <p:nvPr>
            <p:ph type="title"/>
          </p:nvPr>
        </p:nvSpPr>
        <p:spPr/>
        <p:txBody>
          <a:bodyPr/>
          <a:lstStyle/>
          <a:p>
            <a:r>
              <a:rPr lang="cs-CZ" dirty="0"/>
              <a:t>Systém  </a:t>
            </a:r>
            <a:r>
              <a:rPr lang="cs-CZ" dirty="0" err="1"/>
              <a:t>pronie</a:t>
            </a:r>
            <a:r>
              <a:rPr lang="cs-CZ" dirty="0"/>
              <a:t> a Velké schizma</a:t>
            </a:r>
          </a:p>
        </p:txBody>
      </p:sp>
      <p:sp>
        <p:nvSpPr>
          <p:cNvPr id="3" name="Θέση περιεχομένου 2">
            <a:extLst>
              <a:ext uri="{FF2B5EF4-FFF2-40B4-BE49-F238E27FC236}">
                <a16:creationId xmlns:a16="http://schemas.microsoft.com/office/drawing/2014/main" id="{8168976C-E15B-4C77-BB97-8D16B76446FD}"/>
              </a:ext>
            </a:extLst>
          </p:cNvPr>
          <p:cNvSpPr>
            <a:spLocks noGrp="1"/>
          </p:cNvSpPr>
          <p:nvPr>
            <p:ph idx="1"/>
          </p:nvPr>
        </p:nvSpPr>
        <p:spPr>
          <a:xfrm>
            <a:off x="1451579" y="2015732"/>
            <a:ext cx="9603275" cy="4037749"/>
          </a:xfrm>
        </p:spPr>
        <p:txBody>
          <a:bodyPr>
            <a:normAutofit fontScale="55000" lnSpcReduction="20000"/>
          </a:bodyPr>
          <a:lstStyle/>
          <a:p>
            <a:pPr algn="l"/>
            <a:r>
              <a:rPr lang="cs-CZ" sz="2900" b="0" i="0" dirty="0">
                <a:effectLst/>
                <a:latin typeface="Arial" panose="020B0604020202020204" pitchFamily="34" charset="0"/>
              </a:rPr>
              <a:t>Ve vnitřní politice se Konstantin snažil zajistit své postavení podporou mocných (</a:t>
            </a:r>
            <a:r>
              <a:rPr lang="cs-CZ" sz="2900" b="0" i="1" dirty="0" err="1">
                <a:effectLst/>
                <a:latin typeface="Arial" panose="020B0604020202020204" pitchFamily="34" charset="0"/>
              </a:rPr>
              <a:t>dynatoi</a:t>
            </a:r>
            <a:r>
              <a:rPr lang="cs-CZ" sz="2900" b="0" i="0" dirty="0">
                <a:effectLst/>
                <a:latin typeface="Arial" panose="020B0604020202020204" pitchFamily="34" charset="0"/>
              </a:rPr>
              <a:t>) - uděloval proto štědré daňové úlevy velkým pozemkovým vlastníkům a církvi. </a:t>
            </a:r>
            <a:endParaRPr lang="cs-CZ" sz="2900" dirty="0">
              <a:latin typeface="Arial" panose="020B0604020202020204" pitchFamily="34" charset="0"/>
            </a:endParaRPr>
          </a:p>
          <a:p>
            <a:pPr algn="l"/>
            <a:r>
              <a:rPr lang="cs-CZ" sz="2900" b="0" i="0" dirty="0">
                <a:effectLst/>
                <a:latin typeface="Arial" panose="020B0604020202020204" pitchFamily="34" charset="0"/>
              </a:rPr>
              <a:t>Rozvíjení instituce </a:t>
            </a:r>
            <a:r>
              <a:rPr lang="cs-CZ" sz="2900" b="1" dirty="0" err="1">
                <a:latin typeface="Arial" panose="020B0604020202020204" pitchFamily="34" charset="0"/>
              </a:rPr>
              <a:t>pronie</a:t>
            </a:r>
            <a:r>
              <a:rPr lang="cs-CZ" sz="2900" dirty="0">
                <a:latin typeface="Arial" panose="020B0604020202020204" pitchFamily="34" charset="0"/>
              </a:rPr>
              <a:t> = č</a:t>
            </a:r>
            <a:r>
              <a:rPr lang="cs-CZ" sz="2900" b="0" i="0" dirty="0">
                <a:effectLst/>
                <a:latin typeface="Arial" panose="020B0604020202020204" pitchFamily="34" charset="0"/>
              </a:rPr>
              <a:t>ást půdy (nebo daňové výnosy z ní) byly uděleny do vlastnictví určitému jednotlivci, který výměnou za to musel přispět k údržbě vojska. Obě tato opatření vedla k pozvolnému úpadku vlivu a moci říše a přispěla tak ke krizi, jež Byzanc zachvátila v druhé polovině </a:t>
            </a:r>
            <a:r>
              <a:rPr lang="cs-CZ" sz="2900" dirty="0">
                <a:latin typeface="Arial" panose="020B0604020202020204" pitchFamily="34" charset="0"/>
              </a:rPr>
              <a:t>11. století</a:t>
            </a:r>
            <a:r>
              <a:rPr lang="cs-CZ" sz="2900" b="0" i="0" dirty="0">
                <a:effectLst/>
                <a:latin typeface="Arial" panose="020B0604020202020204" pitchFamily="34" charset="0"/>
              </a:rPr>
              <a:t>.</a:t>
            </a:r>
          </a:p>
          <a:p>
            <a:pPr algn="l"/>
            <a:r>
              <a:rPr lang="cs-CZ" sz="2900" b="0" i="0" dirty="0">
                <a:effectLst/>
                <a:latin typeface="Arial" panose="020B0604020202020204" pitchFamily="34" charset="0"/>
              </a:rPr>
              <a:t>V roce </a:t>
            </a:r>
            <a:r>
              <a:rPr lang="cs-CZ" sz="2900" dirty="0">
                <a:latin typeface="Arial" panose="020B0604020202020204" pitchFamily="34" charset="0"/>
              </a:rPr>
              <a:t>1054</a:t>
            </a:r>
            <a:r>
              <a:rPr lang="cs-CZ" sz="2900" b="0" i="0" dirty="0">
                <a:effectLst/>
                <a:latin typeface="Arial" panose="020B0604020202020204" pitchFamily="34" charset="0"/>
              </a:rPr>
              <a:t> skončily staleté rozpory mezi </a:t>
            </a:r>
            <a:r>
              <a:rPr lang="cs-CZ" sz="2900" dirty="0">
                <a:latin typeface="Arial" panose="020B0604020202020204" pitchFamily="34" charset="0"/>
              </a:rPr>
              <a:t>ortodoxní</a:t>
            </a:r>
            <a:r>
              <a:rPr lang="cs-CZ" sz="2900" b="0" i="0" dirty="0">
                <a:effectLst/>
                <a:latin typeface="Arial" panose="020B0604020202020204" pitchFamily="34" charset="0"/>
              </a:rPr>
              <a:t> a </a:t>
            </a:r>
            <a:r>
              <a:rPr lang="cs-CZ" sz="2900" dirty="0">
                <a:latin typeface="Arial" panose="020B0604020202020204" pitchFamily="34" charset="0"/>
              </a:rPr>
              <a:t>katolickou církví</a:t>
            </a:r>
            <a:r>
              <a:rPr lang="cs-CZ" sz="2900" b="0" i="0" dirty="0">
                <a:effectLst/>
                <a:latin typeface="Arial" panose="020B0604020202020204" pitchFamily="34" charset="0"/>
              </a:rPr>
              <a:t> </a:t>
            </a:r>
            <a:r>
              <a:rPr lang="cs-CZ" sz="2900" b="1" i="0" dirty="0">
                <a:effectLst/>
                <a:latin typeface="Arial" panose="020B0604020202020204" pitchFamily="34" charset="0"/>
              </a:rPr>
              <a:t>definitivním rozkolem</a:t>
            </a:r>
            <a:r>
              <a:rPr lang="cs-CZ" sz="2900" b="0" i="0" dirty="0">
                <a:effectLst/>
                <a:latin typeface="Arial" panose="020B0604020202020204" pitchFamily="34" charset="0"/>
              </a:rPr>
              <a:t>. </a:t>
            </a:r>
            <a:r>
              <a:rPr lang="cs-CZ" sz="2900" dirty="0">
                <a:latin typeface="Arial" panose="020B0604020202020204" pitchFamily="34" charset="0"/>
              </a:rPr>
              <a:t>Legáti</a:t>
            </a:r>
            <a:r>
              <a:rPr lang="cs-CZ" sz="2900" b="0" i="0" dirty="0">
                <a:effectLst/>
                <a:latin typeface="Arial" panose="020B0604020202020204" pitchFamily="34" charset="0"/>
              </a:rPr>
              <a:t> </a:t>
            </a:r>
            <a:r>
              <a:rPr lang="cs-CZ" sz="2900" dirty="0">
                <a:latin typeface="Arial" panose="020B0604020202020204" pitchFamily="34" charset="0"/>
              </a:rPr>
              <a:t>papeže</a:t>
            </a:r>
            <a:r>
              <a:rPr lang="cs-CZ" sz="2900" b="0" i="0" dirty="0">
                <a:effectLst/>
                <a:latin typeface="Arial" panose="020B0604020202020204" pitchFamily="34" charset="0"/>
              </a:rPr>
              <a:t> </a:t>
            </a:r>
            <a:r>
              <a:rPr lang="cs-CZ" sz="2900" dirty="0">
                <a:latin typeface="Arial" panose="020B0604020202020204" pitchFamily="34" charset="0"/>
              </a:rPr>
              <a:t>Lva IX</a:t>
            </a:r>
            <a:r>
              <a:rPr lang="cs-CZ" sz="2900" b="0" i="0" dirty="0">
                <a:effectLst/>
                <a:latin typeface="Arial" panose="020B0604020202020204" pitchFamily="34" charset="0"/>
              </a:rPr>
              <a:t> </a:t>
            </a:r>
            <a:r>
              <a:rPr lang="cs-CZ" sz="2900" dirty="0">
                <a:latin typeface="Arial" panose="020B0604020202020204" pitchFamily="34" charset="0"/>
              </a:rPr>
              <a:t>exkomunikovali</a:t>
            </a:r>
            <a:r>
              <a:rPr lang="cs-CZ" sz="2900" b="0" i="0" dirty="0">
                <a:effectLst/>
                <a:latin typeface="Arial" panose="020B0604020202020204" pitchFamily="34" charset="0"/>
              </a:rPr>
              <a:t> </a:t>
            </a:r>
            <a:r>
              <a:rPr lang="cs-CZ" sz="2900" dirty="0">
                <a:latin typeface="Arial" panose="020B0604020202020204" pitchFamily="34" charset="0"/>
              </a:rPr>
              <a:t>konstantinopolského patriarchu</a:t>
            </a:r>
            <a:r>
              <a:rPr lang="cs-CZ" sz="2900" b="0" i="0" dirty="0">
                <a:effectLst/>
                <a:latin typeface="Arial" panose="020B0604020202020204" pitchFamily="34" charset="0"/>
              </a:rPr>
              <a:t> </a:t>
            </a:r>
            <a:r>
              <a:rPr lang="cs-CZ" sz="2900" dirty="0">
                <a:latin typeface="Arial" panose="020B0604020202020204" pitchFamily="34" charset="0"/>
              </a:rPr>
              <a:t>Michaela </a:t>
            </a:r>
            <a:r>
              <a:rPr lang="cs-CZ" sz="2900" dirty="0" err="1">
                <a:latin typeface="Arial" panose="020B0604020202020204" pitchFamily="34" charset="0"/>
              </a:rPr>
              <a:t>Kerullaria</a:t>
            </a:r>
            <a:r>
              <a:rPr lang="cs-CZ" sz="2900" b="0" i="0" dirty="0">
                <a:effectLst/>
                <a:latin typeface="Arial" panose="020B0604020202020204" pitchFamily="34" charset="0"/>
              </a:rPr>
              <a:t> a následně </a:t>
            </a:r>
            <a:r>
              <a:rPr lang="cs-CZ" sz="2900" b="0" i="0" dirty="0" err="1">
                <a:effectLst/>
                <a:latin typeface="Arial" panose="020B0604020202020204" pitchFamily="34" charset="0"/>
              </a:rPr>
              <a:t>Kerullarios</a:t>
            </a:r>
            <a:r>
              <a:rPr lang="cs-CZ" sz="2900" b="0" i="0" dirty="0">
                <a:effectLst/>
                <a:latin typeface="Arial" panose="020B0604020202020204" pitchFamily="34" charset="0"/>
              </a:rPr>
              <a:t> vyloučil z církve papežské legáty. </a:t>
            </a:r>
          </a:p>
          <a:p>
            <a:pPr algn="l"/>
            <a:r>
              <a:rPr lang="cs-CZ" sz="2900" b="0" i="0" dirty="0">
                <a:effectLst/>
                <a:latin typeface="Arial" panose="020B0604020202020204" pitchFamily="34" charset="0"/>
              </a:rPr>
              <a:t>Roztržka mezi Západem a Východem, která byla v politické oblasti dovršena roku 800 korunovací západního císaře, tak byla dokonána také v církevní oblasti. Paradoxem, že toto </a:t>
            </a:r>
            <a:r>
              <a:rPr lang="cs-CZ" sz="2900" dirty="0">
                <a:latin typeface="Arial" panose="020B0604020202020204" pitchFamily="34" charset="0"/>
              </a:rPr>
              <a:t>schizma</a:t>
            </a:r>
            <a:r>
              <a:rPr lang="cs-CZ" sz="2900" b="0" i="0" dirty="0">
                <a:effectLst/>
                <a:latin typeface="Arial" panose="020B0604020202020204" pitchFamily="34" charset="0"/>
              </a:rPr>
              <a:t> bylo výsledkem snahy papeže a císaře spojit se proti </a:t>
            </a:r>
            <a:r>
              <a:rPr lang="cs-CZ" sz="2900" dirty="0">
                <a:latin typeface="Arial" panose="020B0604020202020204" pitchFamily="34" charset="0"/>
              </a:rPr>
              <a:t>Normanům</a:t>
            </a:r>
            <a:r>
              <a:rPr lang="cs-CZ" sz="2900" b="0" i="0" dirty="0">
                <a:effectLst/>
                <a:latin typeface="Arial" panose="020B0604020202020204" pitchFamily="34" charset="0"/>
              </a:rPr>
              <a:t>, kteří využili </a:t>
            </a:r>
            <a:r>
              <a:rPr lang="cs-CZ" sz="2900" b="0" i="0" dirty="0" err="1">
                <a:effectLst/>
                <a:latin typeface="Arial" panose="020B0604020202020204" pitchFamily="34" charset="0"/>
              </a:rPr>
              <a:t>Maniakesova</a:t>
            </a:r>
            <a:r>
              <a:rPr lang="cs-CZ" sz="2900" b="0" i="0" dirty="0">
                <a:effectLst/>
                <a:latin typeface="Arial" panose="020B0604020202020204" pitchFamily="34" charset="0"/>
              </a:rPr>
              <a:t> povstání k ovládnutí jižní Itálie. Konstantin se pokusil zvrátit situaci, avšak na to onemocněl a 11. ledna 1055 zemřel.</a:t>
            </a:r>
          </a:p>
          <a:p>
            <a:endParaRPr lang="cs-CZ" dirty="0"/>
          </a:p>
        </p:txBody>
      </p:sp>
    </p:spTree>
    <p:extLst>
      <p:ext uri="{BB962C8B-B14F-4D97-AF65-F5344CB8AC3E}">
        <p14:creationId xmlns:p14="http://schemas.microsoft.com/office/powerpoint/2010/main" val="170479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4BD86E-1B62-4184-B8BA-C89941BCF008}"/>
              </a:ext>
            </a:extLst>
          </p:cNvPr>
          <p:cNvSpPr>
            <a:spLocks noGrp="1"/>
          </p:cNvSpPr>
          <p:nvPr>
            <p:ph type="title"/>
          </p:nvPr>
        </p:nvSpPr>
        <p:spPr/>
        <p:txBody>
          <a:bodyPr>
            <a:normAutofit fontScale="90000"/>
          </a:bodyPr>
          <a:lstStyle/>
          <a:p>
            <a:r>
              <a:rPr lang="cs-CZ" sz="4400" b="1" dirty="0">
                <a:effectLst/>
                <a:latin typeface="Cambria" panose="02040503050406030204" pitchFamily="18" charset="0"/>
              </a:rPr>
              <a:t>Vláda civilní aristokracie</a:t>
            </a:r>
            <a:br>
              <a:rPr lang="cs-CZ" sz="1800" b="1" dirty="0">
                <a:effectLst/>
                <a:latin typeface="Arial" panose="020B0604020202020204" pitchFamily="34" charset="0"/>
              </a:rPr>
            </a:br>
            <a:endParaRPr lang="cs-CZ" dirty="0"/>
          </a:p>
        </p:txBody>
      </p:sp>
      <p:sp>
        <p:nvSpPr>
          <p:cNvPr id="3" name="Θέση περιεχομένου 2">
            <a:extLst>
              <a:ext uri="{FF2B5EF4-FFF2-40B4-BE49-F238E27FC236}">
                <a16:creationId xmlns:a16="http://schemas.microsoft.com/office/drawing/2014/main" id="{CCB33230-464E-4010-9B55-B8021FD7D9B3}"/>
              </a:ext>
            </a:extLst>
          </p:cNvPr>
          <p:cNvSpPr>
            <a:spLocks noGrp="1"/>
          </p:cNvSpPr>
          <p:nvPr>
            <p:ph idx="1"/>
          </p:nvPr>
        </p:nvSpPr>
        <p:spPr/>
        <p:txBody>
          <a:bodyPr>
            <a:normAutofit fontScale="92500" lnSpcReduction="20000"/>
          </a:bodyPr>
          <a:lstStyle/>
          <a:p>
            <a:r>
              <a:rPr lang="cs-CZ" sz="1800" dirty="0">
                <a:effectLst/>
                <a:latin typeface="Times New Roman" panose="02020603050405020304" pitchFamily="18" charset="0"/>
                <a:ea typeface="Times New Roman" panose="02020603050405020304" pitchFamily="18" charset="0"/>
              </a:rPr>
              <a:t>Za vlády Konstantina IX. </a:t>
            </a:r>
            <a:r>
              <a:rPr lang="cs-CZ" sz="1800" dirty="0" err="1">
                <a:effectLst/>
                <a:latin typeface="Times New Roman" panose="02020603050405020304" pitchFamily="18" charset="0"/>
                <a:ea typeface="Times New Roman" panose="02020603050405020304" pitchFamily="18" charset="0"/>
              </a:rPr>
              <a:t>Monomacha</a:t>
            </a:r>
            <a:r>
              <a:rPr lang="cs-CZ" sz="1800" dirty="0">
                <a:effectLst/>
                <a:latin typeface="Times New Roman" panose="02020603050405020304" pitchFamily="18" charset="0"/>
                <a:ea typeface="Times New Roman" panose="02020603050405020304" pitchFamily="18" charset="0"/>
              </a:rPr>
              <a:t> (1042-1055) nejvýznamnější postavou dvora byl Michael </a:t>
            </a:r>
            <a:r>
              <a:rPr lang="cs-CZ" sz="1800" dirty="0" err="1">
                <a:effectLst/>
                <a:latin typeface="Times New Roman" panose="02020603050405020304" pitchFamily="18" charset="0"/>
                <a:ea typeface="Times New Roman" panose="02020603050405020304" pitchFamily="18" charset="0"/>
              </a:rPr>
              <a:t>Psellos</a:t>
            </a:r>
            <a:r>
              <a:rPr lang="cs-CZ" sz="1800" dirty="0">
                <a:effectLst/>
                <a:latin typeface="Times New Roman" panose="02020603050405020304" pitchFamily="18" charset="0"/>
                <a:ea typeface="Times New Roman" panose="02020603050405020304" pitchFamily="18" charset="0"/>
              </a:rPr>
              <a:t>, skutečný polyhistor, jehož zájem platil filozofii a teologii stejně jako matematice, astronomii, medicíně i hudbě. </a:t>
            </a:r>
            <a:r>
              <a:rPr lang="cs-CZ" sz="1800" dirty="0">
                <a:latin typeface="Times New Roman" panose="02020603050405020304" pitchFamily="18" charset="0"/>
                <a:ea typeface="Times New Roman" panose="02020603050405020304" pitchFamily="18" charset="0"/>
              </a:rPr>
              <a:t>V</a:t>
            </a:r>
            <a:r>
              <a:rPr lang="cs-CZ" sz="1800" dirty="0">
                <a:effectLst/>
                <a:latin typeface="Times New Roman" panose="02020603050405020304" pitchFamily="18" charset="0"/>
                <a:ea typeface="Times New Roman" panose="02020603050405020304" pitchFamily="18" charset="0"/>
              </a:rPr>
              <a:t>šestranný literát pěstující všechny tehdy známé literární žánry</a:t>
            </a:r>
          </a:p>
          <a:p>
            <a:r>
              <a:rPr lang="cs-CZ" sz="1800" dirty="0">
                <a:effectLst/>
                <a:latin typeface="Times New Roman" panose="02020603050405020304" pitchFamily="18" charset="0"/>
                <a:ea typeface="Times New Roman" panose="02020603050405020304" pitchFamily="18" charset="0"/>
              </a:rPr>
              <a:t>Konstantinopol přitahovala řadu nadaných lidí ze všech koutů říše. Z </a:t>
            </a:r>
            <a:r>
              <a:rPr lang="cs-CZ" sz="1800" dirty="0" err="1">
                <a:effectLst/>
                <a:latin typeface="Times New Roman" panose="02020603050405020304" pitchFamily="18" charset="0"/>
                <a:ea typeface="Times New Roman" panose="02020603050405020304" pitchFamily="18" charset="0"/>
              </a:rPr>
              <a:t>Psellova</a:t>
            </a:r>
            <a:r>
              <a:rPr lang="cs-CZ" sz="1800" dirty="0">
                <a:effectLst/>
                <a:latin typeface="Times New Roman" panose="02020603050405020304" pitchFamily="18" charset="0"/>
                <a:ea typeface="Times New Roman" panose="02020603050405020304" pitchFamily="18" charset="0"/>
              </a:rPr>
              <a:t> podnětu byla v Konstantinopoli založena vysoká škola, v níž byl zaveden učební systém, který až o století později začaly užívat i první západní univerzity. Vedle filozofické školy byla založena i vysoká škola právnická.</a:t>
            </a:r>
          </a:p>
          <a:p>
            <a:r>
              <a:rPr lang="cs-CZ" sz="1800" dirty="0" err="1">
                <a:effectLst/>
                <a:latin typeface="Times New Roman" panose="02020603050405020304" pitchFamily="18" charset="0"/>
                <a:ea typeface="Times New Roman" panose="02020603050405020304" pitchFamily="18" charset="0"/>
              </a:rPr>
              <a:t>Psellos</a:t>
            </a:r>
            <a:r>
              <a:rPr lang="cs-CZ" sz="1800" dirty="0">
                <a:effectLst/>
                <a:latin typeface="Times New Roman" panose="02020603050405020304" pitchFamily="18" charset="0"/>
                <a:ea typeface="Times New Roman" panose="02020603050405020304" pitchFamily="18" charset="0"/>
              </a:rPr>
              <a:t> udával tón intelektuální elitě Konstantinopole. Byl též klíčovou osobností v rozhodování o politických záležitostech. </a:t>
            </a:r>
          </a:p>
          <a:p>
            <a:r>
              <a:rPr lang="cs-CZ" sz="1800" dirty="0">
                <a:effectLst/>
                <a:latin typeface="Times New Roman" panose="02020603050405020304" pitchFamily="18" charset="0"/>
                <a:ea typeface="Times New Roman" panose="02020603050405020304" pitchFamily="18" charset="0"/>
              </a:rPr>
              <a:t>Za </a:t>
            </a:r>
            <a:r>
              <a:rPr lang="cs-CZ" sz="1800" dirty="0" err="1">
                <a:effectLst/>
                <a:latin typeface="Times New Roman" panose="02020603050405020304" pitchFamily="18" charset="0"/>
                <a:ea typeface="Times New Roman" panose="02020603050405020304" pitchFamily="18" charset="0"/>
              </a:rPr>
              <a:t>Monomachovy</a:t>
            </a:r>
            <a:r>
              <a:rPr lang="cs-CZ" sz="1800" dirty="0">
                <a:effectLst/>
                <a:latin typeface="Times New Roman" panose="02020603050405020304" pitchFamily="18" charset="0"/>
                <a:ea typeface="Times New Roman" panose="02020603050405020304" pitchFamily="18" charset="0"/>
              </a:rPr>
              <a:t> vlády se do popředí dostala městská úřednická aristokracie, jejíž příslušníky císař zahrnoval štědrými dary i různými výsadami. To přirozeně vyvolávalo velkou nevoli u maloasijských vojenských statkářů, kteří se cítili společensky zanedbáváni a politicky odstrčeni.</a:t>
            </a:r>
          </a:p>
          <a:p>
            <a:endParaRPr lang="cs-CZ" dirty="0"/>
          </a:p>
        </p:txBody>
      </p:sp>
    </p:spTree>
    <p:extLst>
      <p:ext uri="{BB962C8B-B14F-4D97-AF65-F5344CB8AC3E}">
        <p14:creationId xmlns:p14="http://schemas.microsoft.com/office/powerpoint/2010/main" val="529828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C2833C-D71C-45F1-B987-A395E30A198B}"/>
              </a:ext>
            </a:extLst>
          </p:cNvPr>
          <p:cNvSpPr>
            <a:spLocks noGrp="1"/>
          </p:cNvSpPr>
          <p:nvPr>
            <p:ph type="title"/>
          </p:nvPr>
        </p:nvSpPr>
        <p:spPr/>
        <p:txBody>
          <a:bodyPr>
            <a:normAutofit fontScale="90000"/>
          </a:bodyPr>
          <a:lstStyle/>
          <a:p>
            <a:r>
              <a:rPr lang="cs-CZ" sz="3600" b="1" dirty="0">
                <a:effectLst/>
                <a:latin typeface="Cambria" panose="02040503050406030204" pitchFamily="18" charset="0"/>
              </a:rPr>
              <a:t>Čtvrtstoletí vnitřního úpadku a porážek (1055-1081)</a:t>
            </a:r>
            <a:br>
              <a:rPr lang="cs-CZ" sz="1800" b="1" dirty="0">
                <a:effectLst/>
                <a:latin typeface="Arial" panose="020B0604020202020204" pitchFamily="34" charset="0"/>
              </a:rPr>
            </a:br>
            <a:endParaRPr lang="cs-CZ" dirty="0"/>
          </a:p>
        </p:txBody>
      </p:sp>
      <p:sp>
        <p:nvSpPr>
          <p:cNvPr id="3" name="Θέση περιεχομένου 2">
            <a:extLst>
              <a:ext uri="{FF2B5EF4-FFF2-40B4-BE49-F238E27FC236}">
                <a16:creationId xmlns:a16="http://schemas.microsoft.com/office/drawing/2014/main" id="{ADC739F1-3BCC-4352-A175-8A4758360014}"/>
              </a:ext>
            </a:extLst>
          </p:cNvPr>
          <p:cNvSpPr>
            <a:spLocks noGrp="1"/>
          </p:cNvSpPr>
          <p:nvPr>
            <p:ph idx="1"/>
          </p:nvPr>
        </p:nvSpPr>
        <p:spPr/>
        <p:txBody>
          <a:bodyPr>
            <a:noAutofit/>
          </a:bodyPr>
          <a:lstStyle/>
          <a:p>
            <a:r>
              <a:rPr lang="cs-CZ" sz="1800" dirty="0">
                <a:latin typeface="+mj-lt"/>
              </a:rPr>
              <a:t>Po vymření makedonské dynastie spory o trůn – převažuje spor mezi úřednickou aristokracií a pozemkovými magnáty. </a:t>
            </a:r>
            <a:r>
              <a:rPr lang="cs-CZ" sz="1800" dirty="0">
                <a:latin typeface="+mj-lt"/>
                <a:ea typeface="Times New Roman" panose="02020603050405020304" pitchFamily="18" charset="0"/>
              </a:rPr>
              <a:t>R.</a:t>
            </a:r>
            <a:r>
              <a:rPr lang="cs-CZ" sz="1800" dirty="0">
                <a:effectLst/>
                <a:latin typeface="+mj-lt"/>
                <a:ea typeface="Times New Roman" panose="02020603050405020304" pitchFamily="18" charset="0"/>
              </a:rPr>
              <a:t> 1057 vzpoura vojvůdců, do jejíhož čela se postavil představitel jednoho z nejmocnějších maloasijských aristokratických rodů – </a:t>
            </a:r>
            <a:r>
              <a:rPr lang="cs-CZ" sz="1800" dirty="0" err="1">
                <a:effectLst/>
                <a:latin typeface="+mj-lt"/>
                <a:ea typeface="Times New Roman" panose="02020603050405020304" pitchFamily="18" charset="0"/>
              </a:rPr>
              <a:t>Komnenů</a:t>
            </a:r>
            <a:endParaRPr lang="cs-CZ" sz="1800" dirty="0">
              <a:effectLst/>
              <a:latin typeface="+mj-lt"/>
              <a:ea typeface="Times New Roman" panose="02020603050405020304" pitchFamily="18" charset="0"/>
            </a:endParaRPr>
          </a:p>
          <a:p>
            <a:r>
              <a:rPr lang="cs-CZ" sz="1800" dirty="0" err="1">
                <a:effectLst/>
                <a:latin typeface="+mj-lt"/>
                <a:ea typeface="Times New Roman" panose="02020603050405020304" pitchFamily="18" charset="0"/>
              </a:rPr>
              <a:t>Isakios</a:t>
            </a:r>
            <a:r>
              <a:rPr lang="cs-CZ" sz="1800" dirty="0">
                <a:effectLst/>
                <a:latin typeface="+mj-lt"/>
                <a:ea typeface="Times New Roman" panose="02020603050405020304" pitchFamily="18" charset="0"/>
              </a:rPr>
              <a:t> I. </a:t>
            </a:r>
            <a:r>
              <a:rPr lang="cs-CZ" sz="1800" dirty="0" err="1">
                <a:effectLst/>
                <a:latin typeface="+mj-lt"/>
                <a:ea typeface="Times New Roman" panose="02020603050405020304" pitchFamily="18" charset="0"/>
              </a:rPr>
              <a:t>Komnenos</a:t>
            </a:r>
            <a:r>
              <a:rPr lang="cs-CZ" sz="1800" dirty="0">
                <a:effectLst/>
                <a:latin typeface="+mj-lt"/>
                <a:ea typeface="Times New Roman" panose="02020603050405020304" pitchFamily="18" charset="0"/>
              </a:rPr>
              <a:t> (1057-1059) jeho cílem bylo získat prostředky na obnovení a další výstavbu vojenských sil říše. Nařídil důsledné vymáhání daňových nedoplatků, nařídil i konfiskaci pozemků,  a neváhal sáhnout i na donace poskytnuté církvi. To vyvolalo silnou opozici vysokých úřednických kruhů a vedlo i k ostrému konfliktu se sebevědomým patriarchou </a:t>
            </a:r>
            <a:r>
              <a:rPr lang="cs-CZ" sz="1800" dirty="0" err="1">
                <a:effectLst/>
                <a:latin typeface="+mj-lt"/>
                <a:ea typeface="Times New Roman" panose="02020603050405020304" pitchFamily="18" charset="0"/>
              </a:rPr>
              <a:t>Kerullariem</a:t>
            </a:r>
            <a:r>
              <a:rPr lang="cs-CZ" sz="1800" dirty="0">
                <a:latin typeface="+mj-lt"/>
                <a:ea typeface="Times New Roman" panose="02020603050405020304" pitchFamily="18" charset="0"/>
              </a:rPr>
              <a:t>, kterého poslal do vyhnanství.</a:t>
            </a:r>
          </a:p>
          <a:p>
            <a:r>
              <a:rPr lang="cs-CZ" sz="1800" dirty="0">
                <a:effectLst/>
                <a:latin typeface="+mj-lt"/>
                <a:ea typeface="Times New Roman" panose="02020603050405020304" pitchFamily="18" charset="0"/>
              </a:rPr>
              <a:t> Po </a:t>
            </a:r>
            <a:r>
              <a:rPr lang="cs-CZ" sz="1800" dirty="0" err="1">
                <a:effectLst/>
                <a:latin typeface="+mj-lt"/>
                <a:ea typeface="Times New Roman" panose="02020603050405020304" pitchFamily="18" charset="0"/>
              </a:rPr>
              <a:t>Isakiově</a:t>
            </a:r>
            <a:r>
              <a:rPr lang="cs-CZ" sz="1800" dirty="0">
                <a:effectLst/>
                <a:latin typeface="+mj-lt"/>
                <a:ea typeface="Times New Roman" panose="02020603050405020304" pitchFamily="18" charset="0"/>
              </a:rPr>
              <a:t> abdikaci v r. 1057 prosadila úřednická aristokracie za císaře člena staré konstantinopolské rodiny </a:t>
            </a:r>
            <a:r>
              <a:rPr lang="cs-CZ" sz="1800" dirty="0" err="1">
                <a:effectLst/>
                <a:latin typeface="+mj-lt"/>
                <a:ea typeface="Times New Roman" panose="02020603050405020304" pitchFamily="18" charset="0"/>
              </a:rPr>
              <a:t>Duků</a:t>
            </a:r>
            <a:r>
              <a:rPr lang="cs-CZ" sz="1800" dirty="0">
                <a:effectLst/>
                <a:latin typeface="+mj-lt"/>
                <a:ea typeface="Times New Roman" panose="02020603050405020304" pitchFamily="18" charset="0"/>
              </a:rPr>
              <a:t> Konstantinos X. </a:t>
            </a:r>
            <a:r>
              <a:rPr lang="cs-CZ" sz="1800" dirty="0" err="1">
                <a:effectLst/>
                <a:latin typeface="+mj-lt"/>
                <a:ea typeface="Times New Roman" panose="02020603050405020304" pitchFamily="18" charset="0"/>
              </a:rPr>
              <a:t>Dukas</a:t>
            </a:r>
            <a:r>
              <a:rPr lang="cs-CZ" sz="1800" dirty="0">
                <a:effectLst/>
                <a:latin typeface="+mj-lt"/>
                <a:ea typeface="Times New Roman" panose="02020603050405020304" pitchFamily="18" charset="0"/>
              </a:rPr>
              <a:t> (1059-1067). Jeho přední starostí bylo zajistit finance říše, a to zejména zaváděním nových daní a prodejem úřadů.</a:t>
            </a:r>
            <a:endParaRPr lang="cs-CZ" sz="1800" dirty="0">
              <a:latin typeface="+mj-lt"/>
            </a:endParaRPr>
          </a:p>
        </p:txBody>
      </p:sp>
    </p:spTree>
    <p:extLst>
      <p:ext uri="{BB962C8B-B14F-4D97-AF65-F5344CB8AC3E}">
        <p14:creationId xmlns:p14="http://schemas.microsoft.com/office/powerpoint/2010/main" val="95649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45D496-B214-42A6-9445-BFF43F051ADD}"/>
              </a:ext>
            </a:extLst>
          </p:cNvPr>
          <p:cNvSpPr>
            <a:spLocks noGrp="1"/>
          </p:cNvSpPr>
          <p:nvPr>
            <p:ph type="title"/>
          </p:nvPr>
        </p:nvSpPr>
        <p:spPr/>
        <p:txBody>
          <a:bodyPr/>
          <a:lstStyle/>
          <a:p>
            <a:r>
              <a:rPr lang="cs-CZ" dirty="0"/>
              <a:t>Nebezpečí </a:t>
            </a:r>
            <a:r>
              <a:rPr lang="cs-CZ" dirty="0" err="1"/>
              <a:t>seldžuckých</a:t>
            </a:r>
            <a:r>
              <a:rPr lang="cs-CZ" dirty="0"/>
              <a:t> Turků a bitva u </a:t>
            </a:r>
            <a:r>
              <a:rPr lang="cs-CZ" dirty="0" err="1"/>
              <a:t>mantzikertu</a:t>
            </a:r>
            <a:r>
              <a:rPr lang="cs-CZ" dirty="0"/>
              <a:t> (1071) </a:t>
            </a:r>
          </a:p>
        </p:txBody>
      </p:sp>
      <p:sp>
        <p:nvSpPr>
          <p:cNvPr id="3" name="Θέση περιεχομένου 2">
            <a:extLst>
              <a:ext uri="{FF2B5EF4-FFF2-40B4-BE49-F238E27FC236}">
                <a16:creationId xmlns:a16="http://schemas.microsoft.com/office/drawing/2014/main" id="{E5EFE764-A7E7-45EE-B4A8-11C620681300}"/>
              </a:ext>
            </a:extLst>
          </p:cNvPr>
          <p:cNvSpPr>
            <a:spLocks noGrp="1"/>
          </p:cNvSpPr>
          <p:nvPr>
            <p:ph idx="1"/>
          </p:nvPr>
        </p:nvSpPr>
        <p:spPr>
          <a:xfrm>
            <a:off x="1451579" y="2015732"/>
            <a:ext cx="9603275" cy="4410235"/>
          </a:xfrm>
        </p:spPr>
        <p:txBody>
          <a:bodyPr>
            <a:normAutofit fontScale="70000" lnSpcReduction="2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Turci, kočovný kmen se kolem roku 1000 posunul ze střední Asie do oblastí na východ od Kaspického moře, kde také přijal za své náboženství islám. Postupně zmocnili rozsáhlých východních území včetně celé Persie a roku 1055 i samotného Bagdádu. </a:t>
            </a:r>
            <a:r>
              <a:rPr lang="cs-CZ" sz="1800" dirty="0">
                <a:latin typeface="Times New Roman" panose="02020603050405020304" pitchFamily="18" charset="0"/>
                <a:ea typeface="Times New Roman" panose="02020603050405020304" pitchFamily="18" charset="0"/>
              </a:rPr>
              <a:t>Z</a:t>
            </a:r>
            <a:r>
              <a:rPr lang="cs-CZ" sz="1800" dirty="0">
                <a:effectLst/>
                <a:latin typeface="Times New Roman" panose="02020603050405020304" pitchFamily="18" charset="0"/>
                <a:ea typeface="Times New Roman" panose="02020603050405020304" pitchFamily="18" charset="0"/>
              </a:rPr>
              <a:t>a sultána Alp-</a:t>
            </a:r>
            <a:r>
              <a:rPr lang="cs-CZ" sz="1800" dirty="0" err="1">
                <a:effectLst/>
                <a:latin typeface="Times New Roman" panose="02020603050405020304" pitchFamily="18" charset="0"/>
                <a:ea typeface="Times New Roman" panose="02020603050405020304" pitchFamily="18" charset="0"/>
              </a:rPr>
              <a:t>Arslana</a:t>
            </a:r>
            <a:r>
              <a:rPr lang="cs-CZ" sz="1800" dirty="0">
                <a:effectLst/>
                <a:latin typeface="Times New Roman" panose="02020603050405020304" pitchFamily="18" charset="0"/>
                <a:ea typeface="Times New Roman" panose="02020603050405020304" pitchFamily="18" charset="0"/>
              </a:rPr>
              <a:t> nabyly jejich útoky proti Byzanci systematického rázu - využití oddílů lehké jízdy. Roku 1067 Turci dobyli a vyplenili </a:t>
            </a:r>
            <a:r>
              <a:rPr lang="cs-CZ" sz="1800" dirty="0" err="1">
                <a:effectLst/>
                <a:latin typeface="Times New Roman" panose="02020603050405020304" pitchFamily="18" charset="0"/>
                <a:ea typeface="Times New Roman" panose="02020603050405020304" pitchFamily="18" charset="0"/>
              </a:rPr>
              <a:t>Kaisareiu</a:t>
            </a:r>
            <a:r>
              <a:rPr lang="cs-CZ" sz="1800" dirty="0">
                <a:effectLst/>
                <a:latin typeface="Times New Roman" panose="02020603050405020304" pitchFamily="18" charset="0"/>
                <a:ea typeface="Times New Roman" panose="02020603050405020304" pitchFamily="18" charset="0"/>
              </a:rPr>
              <a:t> v </a:t>
            </a:r>
            <a:r>
              <a:rPr lang="cs-CZ" sz="1800" dirty="0" err="1">
                <a:effectLst/>
                <a:latin typeface="Times New Roman" panose="02020603050405020304" pitchFamily="18" charset="0"/>
                <a:ea typeface="Times New Roman" panose="02020603050405020304" pitchFamily="18" charset="0"/>
              </a:rPr>
              <a:t>Kappadokii</a:t>
            </a:r>
            <a:r>
              <a:rPr lang="cs-CZ" sz="1800" dirty="0">
                <a:effectLst/>
                <a:latin typeface="Times New Roman" panose="02020603050405020304" pitchFamily="18" charset="0"/>
                <a:ea typeface="Times New Roman" panose="02020603050405020304" pitchFamily="18" charset="0"/>
              </a:rPr>
              <a:t>, 1068 útočili na </a:t>
            </a:r>
            <a:r>
              <a:rPr lang="cs-CZ" sz="1800" dirty="0" err="1">
                <a:effectLst/>
                <a:latin typeface="Times New Roman" panose="02020603050405020304" pitchFamily="18" charset="0"/>
                <a:ea typeface="Times New Roman" panose="02020603050405020304" pitchFamily="18" charset="0"/>
              </a:rPr>
              <a:t>Ikonion</a:t>
            </a:r>
            <a:r>
              <a:rPr lang="cs-CZ" sz="1800" dirty="0">
                <a:effectLst/>
                <a:latin typeface="Times New Roman" panose="02020603050405020304" pitchFamily="18" charset="0"/>
                <a:ea typeface="Times New Roman" panose="02020603050405020304" pitchFamily="18" charset="0"/>
              </a:rPr>
              <a:t>, 1069 na </a:t>
            </a:r>
            <a:r>
              <a:rPr lang="cs-CZ" sz="1800" dirty="0" err="1">
                <a:effectLst/>
                <a:latin typeface="Times New Roman" panose="02020603050405020304" pitchFamily="18" charset="0"/>
                <a:ea typeface="Times New Roman" panose="02020603050405020304" pitchFamily="18" charset="0"/>
              </a:rPr>
              <a:t>Amorion</a:t>
            </a:r>
            <a:r>
              <a:rPr lang="cs-CZ" sz="1800" dirty="0">
                <a:latin typeface="Times New Roman" panose="02020603050405020304" pitchFamily="18" charset="0"/>
                <a:ea typeface="Times New Roman" panose="02020603050405020304" pitchFamily="18" charset="0"/>
              </a:rPr>
              <a:t>..</a:t>
            </a:r>
            <a:r>
              <a:rPr lang="cs-CZ" sz="1800" dirty="0">
                <a:effectLst/>
                <a:latin typeface="Times New Roman" panose="02020603050405020304" pitchFamily="18" charset="0"/>
                <a:ea typeface="Times New Roman" panose="02020603050405020304" pitchFamily="18" charset="0"/>
              </a:rPr>
              <a:t>.</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Po smrti Konstantina X. převzala vládu jeho manželka </a:t>
            </a:r>
            <a:r>
              <a:rPr lang="cs-CZ" sz="1800" dirty="0" err="1">
                <a:effectLst/>
                <a:latin typeface="Times New Roman" panose="02020603050405020304" pitchFamily="18" charset="0"/>
                <a:ea typeface="Times New Roman" panose="02020603050405020304" pitchFamily="18" charset="0"/>
              </a:rPr>
              <a:t>Eudokia</a:t>
            </a:r>
            <a:r>
              <a:rPr lang="cs-CZ" sz="1800" dirty="0">
                <a:latin typeface="Times New Roman" panose="02020603050405020304" pitchFamily="18" charset="0"/>
                <a:ea typeface="Times New Roman" panose="02020603050405020304" pitchFamily="18" charset="0"/>
              </a:rPr>
              <a:t>, která se vdala za</a:t>
            </a:r>
            <a:r>
              <a:rPr lang="cs-CZ" sz="1800" dirty="0">
                <a:effectLst/>
                <a:latin typeface="Times New Roman" panose="02020603050405020304" pitchFamily="18" charset="0"/>
                <a:ea typeface="Times New Roman" panose="02020603050405020304" pitchFamily="18" charset="0"/>
              </a:rPr>
              <a:t> Romanem Diogenem. </a:t>
            </a:r>
            <a:r>
              <a:rPr lang="cs-CZ" sz="1800" b="1" dirty="0" err="1">
                <a:effectLst/>
                <a:latin typeface="Times New Roman" panose="02020603050405020304" pitchFamily="18" charset="0"/>
                <a:ea typeface="Times New Roman" panose="02020603050405020304" pitchFamily="18" charset="0"/>
              </a:rPr>
              <a:t>Romanos</a:t>
            </a:r>
            <a:r>
              <a:rPr lang="cs-CZ" sz="1800" b="1" dirty="0">
                <a:effectLst/>
                <a:latin typeface="Times New Roman" panose="02020603050405020304" pitchFamily="18" charset="0"/>
                <a:ea typeface="Times New Roman" panose="02020603050405020304" pitchFamily="18" charset="0"/>
              </a:rPr>
              <a:t> IV. </a:t>
            </a:r>
            <a:r>
              <a:rPr lang="cs-CZ" sz="1800" dirty="0">
                <a:effectLst/>
                <a:latin typeface="Times New Roman" panose="02020603050405020304" pitchFamily="18" charset="0"/>
                <a:ea typeface="Times New Roman" panose="02020603050405020304" pitchFamily="18" charset="0"/>
              </a:rPr>
              <a:t>(1068-1071) byl schopný voják a docílil v boji s Turky řady úspěchů. Jeho </a:t>
            </a:r>
            <a:r>
              <a:rPr lang="cs-CZ" sz="1800" dirty="0" err="1">
                <a:effectLst/>
                <a:latin typeface="Times New Roman" panose="02020603050405020304" pitchFamily="18" charset="0"/>
                <a:ea typeface="Times New Roman" panose="02020603050405020304" pitchFamily="18" charset="0"/>
              </a:rPr>
              <a:t>pozicevšak</a:t>
            </a:r>
            <a:r>
              <a:rPr lang="cs-CZ" sz="1800" dirty="0">
                <a:effectLst/>
                <a:latin typeface="Times New Roman" panose="02020603050405020304" pitchFamily="18" charset="0"/>
                <a:ea typeface="Times New Roman" panose="02020603050405020304" pitchFamily="18" charset="0"/>
              </a:rPr>
              <a:t> značně oslabena vnitřní opozicí z řad nejvyšších státních úředníků, kteří proti němu neustále spřádali různé intriky. Problém svého druhu také armáda, jejíž velkou část tvořily nespolehlivé námezdní sbory složené z různých kočovných kmenů, Normanů ale i žoldnéřů západního původu, souhrnně nazývaných Frankové.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K rozhodné bitvě došlo 26. srpna 1071 u města </a:t>
            </a:r>
            <a:r>
              <a:rPr lang="cs-CZ" sz="1800" dirty="0" err="1">
                <a:effectLst/>
                <a:latin typeface="Times New Roman" panose="02020603050405020304" pitchFamily="18" charset="0"/>
                <a:ea typeface="Times New Roman" panose="02020603050405020304" pitchFamily="18" charset="0"/>
              </a:rPr>
              <a:t>Mantzikertu</a:t>
            </a:r>
            <a:r>
              <a:rPr lang="cs-CZ" sz="1800" dirty="0">
                <a:effectLst/>
                <a:latin typeface="Times New Roman" panose="02020603050405020304" pitchFamily="18" charset="0"/>
                <a:ea typeface="Times New Roman" panose="02020603050405020304" pitchFamily="18" charset="0"/>
              </a:rPr>
              <a:t> v jihovýchodní Arménii, na sever od jezera Van. Byzantinci v ní byli zdrcujícím způsobem poraženi. Některé žoldnéřské oddíly, zejména </a:t>
            </a:r>
            <a:r>
              <a:rPr lang="cs-CZ" sz="1800" dirty="0" err="1">
                <a:effectLst/>
                <a:latin typeface="Times New Roman" panose="02020603050405020304" pitchFamily="18" charset="0"/>
                <a:ea typeface="Times New Roman" panose="02020603050405020304" pitchFamily="18" charset="0"/>
              </a:rPr>
              <a:t>Uzové</a:t>
            </a:r>
            <a:r>
              <a:rPr lang="cs-CZ" sz="1800" dirty="0">
                <a:effectLst/>
                <a:latin typeface="Times New Roman" panose="02020603050405020304" pitchFamily="18" charset="0"/>
                <a:ea typeface="Times New Roman" panose="02020603050405020304" pitchFamily="18" charset="0"/>
              </a:rPr>
              <a:t> etnicky blízcí Turkům, přešly na stranu </a:t>
            </a:r>
            <a:r>
              <a:rPr lang="cs-CZ" sz="1800" dirty="0" err="1">
                <a:effectLst/>
                <a:latin typeface="Times New Roman" panose="02020603050405020304" pitchFamily="18" charset="0"/>
                <a:ea typeface="Times New Roman" panose="02020603050405020304" pitchFamily="18" charset="0"/>
              </a:rPr>
              <a:t>Seldžuků</a:t>
            </a:r>
            <a:r>
              <a:rPr lang="cs-CZ" sz="1800" dirty="0">
                <a:effectLst/>
                <a:latin typeface="Times New Roman" panose="02020603050405020304" pitchFamily="18" charset="0"/>
                <a:ea typeface="Times New Roman" panose="02020603050405020304" pitchFamily="18" charset="0"/>
              </a:rPr>
              <a:t>. Nelze ovšem vyloučit ani zradu na byzantské straně.</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Sám císař byl v bitvě raněn a zajat. Alp-</a:t>
            </a:r>
            <a:r>
              <a:rPr lang="cs-CZ" sz="1800" dirty="0" err="1">
                <a:effectLst/>
                <a:latin typeface="Times New Roman" panose="02020603050405020304" pitchFamily="18" charset="0"/>
                <a:ea typeface="Times New Roman" panose="02020603050405020304" pitchFamily="18" charset="0"/>
              </a:rPr>
              <a:t>Arslan</a:t>
            </a:r>
            <a:r>
              <a:rPr lang="cs-CZ" sz="1800" dirty="0">
                <a:effectLst/>
                <a:latin typeface="Times New Roman" panose="02020603050405020304" pitchFamily="18" charset="0"/>
                <a:ea typeface="Times New Roman" panose="02020603050405020304" pitchFamily="18" charset="0"/>
              </a:rPr>
              <a:t> se k němu zachoval velkoryse; přijal jej se všemi náležitými poctami a nabídl mu mír za celkem výhodných podmínek.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Úřednická šlechta v hlavním městě však viděla v porážce byzantského vojska příležitost, jak se dostat znovu k moci. V Konstantinopoli za nového císaře prohlášen syn zesnulého Konstantina X. Michael VII. </a:t>
            </a:r>
            <a:r>
              <a:rPr lang="cs-CZ" sz="1800" dirty="0" err="1">
                <a:effectLst/>
                <a:latin typeface="Times New Roman" panose="02020603050405020304" pitchFamily="18" charset="0"/>
                <a:ea typeface="Times New Roman" panose="02020603050405020304" pitchFamily="18" charset="0"/>
              </a:rPr>
              <a:t>Dukas</a:t>
            </a:r>
            <a:r>
              <a:rPr lang="cs-CZ" sz="1800" dirty="0">
                <a:effectLst/>
                <a:latin typeface="Times New Roman" panose="02020603050405020304" pitchFamily="18" charset="0"/>
                <a:ea typeface="Times New Roman" panose="02020603050405020304" pitchFamily="18" charset="0"/>
              </a:rPr>
              <a:t> (1071-1078). Mezi oběma stranami vypukla občanská válka, která skončila porážkou Romanových stoupenců. On sám byl zajat, oslepen a záhy zemřel.</a:t>
            </a:r>
          </a:p>
          <a:p>
            <a:endParaRPr lang="cs-CZ" dirty="0"/>
          </a:p>
        </p:txBody>
      </p:sp>
    </p:spTree>
    <p:extLst>
      <p:ext uri="{BB962C8B-B14F-4D97-AF65-F5344CB8AC3E}">
        <p14:creationId xmlns:p14="http://schemas.microsoft.com/office/powerpoint/2010/main" val="214920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7D3EBC-7311-45B0-8319-B0A172BFEC95}"/>
              </a:ext>
            </a:extLst>
          </p:cNvPr>
          <p:cNvSpPr>
            <a:spLocks noGrp="1"/>
          </p:cNvSpPr>
          <p:nvPr>
            <p:ph type="title"/>
          </p:nvPr>
        </p:nvSpPr>
        <p:spPr/>
        <p:txBody>
          <a:bodyPr/>
          <a:lstStyle/>
          <a:p>
            <a:r>
              <a:rPr lang="cs-CZ" dirty="0"/>
              <a:t>Nástup </a:t>
            </a:r>
            <a:r>
              <a:rPr lang="cs-CZ" dirty="0" err="1"/>
              <a:t>komnenovců</a:t>
            </a:r>
            <a:r>
              <a:rPr lang="cs-CZ" dirty="0"/>
              <a:t> (1081-1180)</a:t>
            </a:r>
          </a:p>
        </p:txBody>
      </p:sp>
      <p:sp>
        <p:nvSpPr>
          <p:cNvPr id="3" name="Θέση περιεχομένου 2">
            <a:extLst>
              <a:ext uri="{FF2B5EF4-FFF2-40B4-BE49-F238E27FC236}">
                <a16:creationId xmlns:a16="http://schemas.microsoft.com/office/drawing/2014/main" id="{66CD432C-0AA7-4A1E-8233-FEBF0D6DCEC2}"/>
              </a:ext>
            </a:extLst>
          </p:cNvPr>
          <p:cNvSpPr>
            <a:spLocks noGrp="1"/>
          </p:cNvSpPr>
          <p:nvPr>
            <p:ph idx="1"/>
          </p:nvPr>
        </p:nvSpPr>
        <p:spPr>
          <a:xfrm>
            <a:off x="1451579" y="2015732"/>
            <a:ext cx="9603275" cy="4037749"/>
          </a:xfrm>
        </p:spPr>
        <p:txBody>
          <a:bodyPr>
            <a:normAutofit fontScale="92500" lnSpcReduction="2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V 11. století se do čela byzantské říše průbojná dynastie </a:t>
            </a:r>
            <a:r>
              <a:rPr lang="cs-CZ" sz="1800" dirty="0" err="1">
                <a:effectLst/>
                <a:latin typeface="Times New Roman" panose="02020603050405020304" pitchFamily="18" charset="0"/>
                <a:ea typeface="Times New Roman" panose="02020603050405020304" pitchFamily="18" charset="0"/>
              </a:rPr>
              <a:t>Komnenovců</a:t>
            </a:r>
            <a:r>
              <a:rPr lang="cs-CZ" sz="1800" dirty="0">
                <a:effectLst/>
                <a:latin typeface="Times New Roman" panose="02020603050405020304" pitchFamily="18" charset="0"/>
                <a:ea typeface="Times New Roman" panose="02020603050405020304" pitchFamily="18" charset="0"/>
              </a:rPr>
              <a:t>, jejíž panovníci Alexios I. (1081-1118), Jan II. (1118-1143) a Manuel I. (1143-1180) byli představiteli provinciální vojenské aristokracie, která, ekonomicky posílena, definitivně skoncovala s mnoho staletí trvající vládou úřednické </a:t>
            </a:r>
            <a:r>
              <a:rPr lang="cs-CZ" sz="1800" dirty="0" err="1">
                <a:effectLst/>
                <a:latin typeface="Times New Roman" panose="02020603050405020304" pitchFamily="18" charset="0"/>
                <a:ea typeface="Times New Roman" panose="02020603050405020304" pitchFamily="18" charset="0"/>
              </a:rPr>
              <a:t>aristokrace</a:t>
            </a:r>
            <a:r>
              <a:rPr lang="cs-CZ" sz="1800" dirty="0">
                <a:effectLst/>
                <a:latin typeface="Times New Roman" panose="02020603050405020304" pitchFamily="18" charset="0"/>
                <a:ea typeface="Times New Roman" panose="02020603050405020304" pitchFamily="18" charset="0"/>
              </a:rPr>
              <a:t>.</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Zahraniční politika pro Byzanc nepříznivá: Z východu říši ohrožovali </a:t>
            </a:r>
            <a:r>
              <a:rPr lang="cs-CZ" sz="1800" dirty="0" err="1">
                <a:effectLst/>
                <a:latin typeface="Times New Roman" panose="02020603050405020304" pitchFamily="18" charset="0"/>
                <a:ea typeface="Times New Roman" panose="02020603050405020304" pitchFamily="18" charset="0"/>
              </a:rPr>
              <a:t>Seldžučtí</a:t>
            </a:r>
            <a:r>
              <a:rPr lang="cs-CZ" sz="1800" dirty="0">
                <a:effectLst/>
                <a:latin typeface="Times New Roman" panose="02020603050405020304" pitchFamily="18" charset="0"/>
                <a:ea typeface="Times New Roman" panose="02020603050405020304" pitchFamily="18" charset="0"/>
              </a:rPr>
              <a:t> Turci v letech 1077-1078 dobyli a načas ovládli samotný Jeruzalém. Na západě na zbytky byzantského panství v Itálii zaútočili Normani. V roce 1081 se zmocnili přístavu Bari, roku 1085 podnikli pod vedením Roberta </a:t>
            </a:r>
            <a:r>
              <a:rPr lang="cs-CZ" sz="1800" dirty="0" err="1">
                <a:effectLst/>
                <a:latin typeface="Times New Roman" panose="02020603050405020304" pitchFamily="18" charset="0"/>
                <a:ea typeface="Times New Roman" panose="02020603050405020304" pitchFamily="18" charset="0"/>
              </a:rPr>
              <a:t>Guiscarda</a:t>
            </a:r>
            <a:r>
              <a:rPr lang="cs-CZ" sz="1800" dirty="0">
                <a:effectLst/>
                <a:latin typeface="Times New Roman" panose="02020603050405020304" pitchFamily="18" charset="0"/>
                <a:ea typeface="Times New Roman" panose="02020603050405020304" pitchFamily="18" charset="0"/>
              </a:rPr>
              <a:t> a jeho syna </a:t>
            </a:r>
            <a:r>
              <a:rPr lang="cs-CZ" sz="1800" dirty="0" err="1">
                <a:effectLst/>
                <a:latin typeface="Times New Roman" panose="02020603050405020304" pitchFamily="18" charset="0"/>
                <a:ea typeface="Times New Roman" panose="02020603050405020304" pitchFamily="18" charset="0"/>
              </a:rPr>
              <a:t>Bohemunda</a:t>
            </a:r>
            <a:r>
              <a:rPr lang="cs-CZ" sz="1800" dirty="0">
                <a:effectLst/>
                <a:latin typeface="Times New Roman" panose="02020603050405020304" pitchFamily="18" charset="0"/>
                <a:ea typeface="Times New Roman" panose="02020603050405020304" pitchFamily="18" charset="0"/>
              </a:rPr>
              <a:t> Tarentského výpravu do </a:t>
            </a:r>
            <a:r>
              <a:rPr lang="cs-CZ" sz="1800" dirty="0" err="1">
                <a:effectLst/>
                <a:latin typeface="Times New Roman" panose="02020603050405020304" pitchFamily="18" charset="0"/>
                <a:ea typeface="Times New Roman" panose="02020603050405020304" pitchFamily="18" charset="0"/>
              </a:rPr>
              <a:t>Epiru</a:t>
            </a:r>
            <a:r>
              <a:rPr lang="cs-CZ" sz="1800" dirty="0">
                <a:effectLst/>
                <a:latin typeface="Times New Roman" panose="02020603050405020304" pitchFamily="18" charset="0"/>
                <a:ea typeface="Times New Roman" panose="02020603050405020304" pitchFamily="18" charset="0"/>
              </a:rPr>
              <a:t>, Thesálie a pronikli až k Soluni. Útoky dočasně zastavila až smrt Roberta </a:t>
            </a:r>
            <a:r>
              <a:rPr lang="cs-CZ" sz="1800" dirty="0" err="1">
                <a:effectLst/>
                <a:latin typeface="Times New Roman" panose="02020603050405020304" pitchFamily="18" charset="0"/>
                <a:ea typeface="Times New Roman" panose="02020603050405020304" pitchFamily="18" charset="0"/>
              </a:rPr>
              <a:t>Guiscarda</a:t>
            </a:r>
            <a:r>
              <a:rPr lang="cs-CZ" sz="1800" dirty="0">
                <a:effectLst/>
                <a:latin typeface="Times New Roman" panose="02020603050405020304" pitchFamily="18" charset="0"/>
                <a:ea typeface="Times New Roman" panose="02020603050405020304" pitchFamily="18" charset="0"/>
              </a:rPr>
              <a:t> v témže roce.</a:t>
            </a:r>
          </a:p>
          <a:p>
            <a:r>
              <a:rPr lang="cs-CZ" sz="1800" dirty="0">
                <a:effectLst/>
                <a:latin typeface="Times New Roman" panose="02020603050405020304" pitchFamily="18" charset="0"/>
                <a:ea typeface="Times New Roman" panose="02020603050405020304" pitchFamily="18" charset="0"/>
              </a:rPr>
              <a:t>Bulharsko se vzbouřilo v roce 1082 pod vedením </a:t>
            </a:r>
            <a:r>
              <a:rPr lang="cs-CZ" sz="1800" dirty="0" err="1">
                <a:effectLst/>
                <a:latin typeface="Times New Roman" panose="02020603050405020304" pitchFamily="18" charset="0"/>
                <a:ea typeface="Times New Roman" panose="02020603050405020304" pitchFamily="18" charset="0"/>
              </a:rPr>
              <a:t>bogomilů</a:t>
            </a:r>
            <a:r>
              <a:rPr lang="cs-CZ" sz="1800" dirty="0">
                <a:effectLst/>
                <a:latin typeface="Times New Roman" panose="02020603050405020304" pitchFamily="18" charset="0"/>
                <a:ea typeface="Times New Roman" panose="02020603050405020304" pitchFamily="18" charset="0"/>
              </a:rPr>
              <a:t> (přívrženců dualistické heretické sekty, která věřila, že světové dění řídí boj Dobra-Boha a Zla-Satana, jež vládne pozemskému světu; odmítali proto veškeré autority tohoto světa, církevní i světské). Ve stejné době na Balkán pronikli kočovní </a:t>
            </a:r>
            <a:r>
              <a:rPr lang="cs-CZ" sz="1800" dirty="0" err="1">
                <a:effectLst/>
                <a:latin typeface="Times New Roman" panose="02020603050405020304" pitchFamily="18" charset="0"/>
                <a:ea typeface="Times New Roman" panose="02020603050405020304" pitchFamily="18" charset="0"/>
              </a:rPr>
              <a:t>Pečeněhové</a:t>
            </a:r>
            <a:r>
              <a:rPr lang="cs-CZ" sz="1800" dirty="0">
                <a:effectLst/>
                <a:latin typeface="Times New Roman" panose="02020603050405020304" pitchFamily="18" charset="0"/>
                <a:ea typeface="Times New Roman" panose="02020603050405020304" pitchFamily="18" charset="0"/>
              </a:rPr>
              <a:t>, bojovný kmen z jihoruských stepí, kteří porazili byzantské vojsko u </a:t>
            </a:r>
            <a:r>
              <a:rPr lang="cs-CZ" sz="1800" dirty="0" err="1">
                <a:effectLst/>
                <a:latin typeface="Times New Roman" panose="02020603050405020304" pitchFamily="18" charset="0"/>
                <a:ea typeface="Times New Roman" panose="02020603050405020304" pitchFamily="18" charset="0"/>
              </a:rPr>
              <a:t>Dorostolu</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Drastar</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Silistra</a:t>
            </a:r>
            <a:r>
              <a:rPr lang="cs-CZ" sz="1800" dirty="0">
                <a:effectLst/>
                <a:latin typeface="Times New Roman" panose="02020603050405020304" pitchFamily="18" charset="0"/>
                <a:ea typeface="Times New Roman" panose="02020603050405020304" pitchFamily="18" charset="0"/>
              </a:rPr>
              <a:t>), spojili se se </a:t>
            </a:r>
            <a:r>
              <a:rPr lang="cs-CZ" sz="1800" dirty="0" err="1">
                <a:effectLst/>
                <a:latin typeface="Times New Roman" panose="02020603050405020304" pitchFamily="18" charset="0"/>
                <a:ea typeface="Times New Roman" panose="02020603050405020304" pitchFamily="18" charset="0"/>
              </a:rPr>
              <a:t>seldžuckým</a:t>
            </a:r>
            <a:r>
              <a:rPr lang="cs-CZ" sz="1800" dirty="0">
                <a:effectLst/>
                <a:latin typeface="Times New Roman" panose="02020603050405020304" pitchFamily="18" charset="0"/>
                <a:ea typeface="Times New Roman" panose="02020603050405020304" pitchFamily="18" charset="0"/>
              </a:rPr>
              <a:t> emírem ze Smyrny a společně v roce 1091 obléhali Konstantinopol. </a:t>
            </a:r>
            <a:endParaRPr lang="cs-CZ" dirty="0"/>
          </a:p>
        </p:txBody>
      </p:sp>
    </p:spTree>
    <p:extLst>
      <p:ext uri="{BB962C8B-B14F-4D97-AF65-F5344CB8AC3E}">
        <p14:creationId xmlns:p14="http://schemas.microsoft.com/office/powerpoint/2010/main" val="336178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89EF05-DD9D-437F-B3DF-203502481325}"/>
              </a:ext>
            </a:extLst>
          </p:cNvPr>
          <p:cNvSpPr>
            <a:spLocks noGrp="1"/>
          </p:cNvSpPr>
          <p:nvPr>
            <p:ph type="title"/>
          </p:nvPr>
        </p:nvSpPr>
        <p:spPr/>
        <p:txBody>
          <a:bodyPr/>
          <a:lstStyle/>
          <a:p>
            <a:r>
              <a:rPr lang="cs-CZ" dirty="0"/>
              <a:t>Vliv franků v Byzanci – křížové výpravy </a:t>
            </a:r>
          </a:p>
        </p:txBody>
      </p:sp>
      <p:sp>
        <p:nvSpPr>
          <p:cNvPr id="3" name="Θέση περιεχομένου 2">
            <a:extLst>
              <a:ext uri="{FF2B5EF4-FFF2-40B4-BE49-F238E27FC236}">
                <a16:creationId xmlns:a16="http://schemas.microsoft.com/office/drawing/2014/main" id="{77C176EC-547F-48ED-898C-A6B70E78D2F3}"/>
              </a:ext>
            </a:extLst>
          </p:cNvPr>
          <p:cNvSpPr>
            <a:spLocks noGrp="1"/>
          </p:cNvSpPr>
          <p:nvPr>
            <p:ph idx="1"/>
          </p:nvPr>
        </p:nvSpPr>
        <p:spPr/>
        <p:txBody>
          <a:bodyPr>
            <a:normAutofit fontScale="85000" lnSpcReduction="10000"/>
          </a:bodyPr>
          <a:lstStyle/>
          <a:p>
            <a:r>
              <a:rPr lang="cs-CZ" sz="1800" dirty="0">
                <a:effectLst/>
                <a:latin typeface="Times New Roman" panose="02020603050405020304" pitchFamily="18" charset="0"/>
                <a:ea typeface="Times New Roman" panose="02020603050405020304" pitchFamily="18" charset="0"/>
              </a:rPr>
              <a:t>Vratkost zahraničněpolitického postavení říše donutila císaře Alexia hledat oporu na západě - obrátil se na italskou Benátskou republiku, kterou si v r. 1082 získal udělením významného privilegia, jež Benátčanům umožnilo bezcelní obchod v řadě byzantských přístavů a také právo usadit se přímo v Konstantinopoli. Tak byl dán základ nejen k vybudování zvláštní čtvrti benátských obchodníků v hlavním městě říše, ale i k budoucímu koloniálnímu panství Benátek ve Středomoří.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Alexios se </a:t>
            </a:r>
            <a:r>
              <a:rPr lang="cs-CZ" sz="1800" dirty="0" err="1">
                <a:effectLst/>
                <a:latin typeface="Times New Roman" panose="02020603050405020304" pitchFamily="18" charset="0"/>
                <a:ea typeface="Times New Roman" panose="02020603050405020304" pitchFamily="18" charset="0"/>
              </a:rPr>
              <a:t>obratil</a:t>
            </a:r>
            <a:r>
              <a:rPr lang="cs-CZ" sz="1800" dirty="0">
                <a:effectLst/>
                <a:latin typeface="Times New Roman" panose="02020603050405020304" pitchFamily="18" charset="0"/>
                <a:ea typeface="Times New Roman" panose="02020603050405020304" pitchFamily="18" charset="0"/>
              </a:rPr>
              <a:t> k papeži Urbanovi II., aby požádali o vojenskou pomoc proti muslimům v Malé Asii a v Jeruzalémě - žádal o poskytnutí žoldnéřského vojska, které by ve službách </a:t>
            </a:r>
            <a:r>
              <a:rPr lang="cs-CZ" sz="1800" dirty="0" err="1">
                <a:effectLst/>
                <a:latin typeface="Times New Roman" panose="02020603050405020304" pitchFamily="18" charset="0"/>
                <a:ea typeface="Times New Roman" panose="02020603050405020304" pitchFamily="18" charset="0"/>
              </a:rPr>
              <a:t>byz</a:t>
            </a:r>
            <a:r>
              <a:rPr lang="cs-CZ" sz="1800" dirty="0">
                <a:effectLst/>
                <a:latin typeface="Times New Roman" panose="02020603050405020304" pitchFamily="18" charset="0"/>
                <a:ea typeface="Times New Roman" panose="02020603050405020304" pitchFamily="18" charset="0"/>
              </a:rPr>
              <a:t>. císaře zastavilo muslimy a osvobodilo Boží hrob.</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Urban II. r. 1095 pronesl významnou řeč, která se stala známou jako první výzva ke křížovým výpravám do Svaté země. Výzvy uposlechly sociálně nejslabší vrstvy - chudina, do jejíhož čela se postavili </a:t>
            </a:r>
            <a:r>
              <a:rPr lang="cs-CZ" sz="1800" dirty="0" err="1">
                <a:effectLst/>
                <a:latin typeface="Times New Roman" panose="02020603050405020304" pitchFamily="18" charset="0"/>
                <a:ea typeface="Times New Roman" panose="02020603050405020304" pitchFamily="18" charset="0"/>
              </a:rPr>
              <a:t>Gautier</a:t>
            </a:r>
            <a:r>
              <a:rPr lang="cs-CZ" sz="1800" dirty="0">
                <a:effectLst/>
                <a:latin typeface="Times New Roman" panose="02020603050405020304" pitchFamily="18" charset="0"/>
                <a:ea typeface="Times New Roman" panose="02020603050405020304" pitchFamily="18" charset="0"/>
              </a:rPr>
              <a:t> Bezzemek a Petr Poustevník. Tyto houfy se Alexios I. snažil z blízkosti Konstantinopole co nejrychleji dopravit přes Bospor do Malé Asie, kde křižáci zbudovali tábor </a:t>
            </a:r>
            <a:r>
              <a:rPr lang="cs-CZ" sz="1800" i="1" dirty="0" err="1">
                <a:effectLst/>
                <a:latin typeface="Times New Roman" panose="02020603050405020304" pitchFamily="18" charset="0"/>
                <a:ea typeface="Times New Roman" panose="02020603050405020304" pitchFamily="18" charset="0"/>
              </a:rPr>
              <a:t>kibotos</a:t>
            </a:r>
            <a:r>
              <a:rPr lang="cs-CZ" sz="1800" dirty="0">
                <a:effectLst/>
                <a:latin typeface="Times New Roman" panose="02020603050405020304" pitchFamily="18" charset="0"/>
                <a:ea typeface="Times New Roman" panose="02020603050405020304" pitchFamily="18" charset="0"/>
              </a:rPr>
              <a:t> a dobyli pevnost </a:t>
            </a:r>
            <a:r>
              <a:rPr lang="cs-CZ" sz="1800" dirty="0" err="1">
                <a:effectLst/>
                <a:latin typeface="Times New Roman" panose="02020603050405020304" pitchFamily="18" charset="0"/>
                <a:ea typeface="Times New Roman" panose="02020603050405020304" pitchFamily="18" charset="0"/>
              </a:rPr>
              <a:t>Erigordon</a:t>
            </a:r>
            <a:r>
              <a:rPr lang="cs-CZ" sz="1800" dirty="0">
                <a:effectLst/>
                <a:latin typeface="Times New Roman" panose="02020603050405020304" pitchFamily="18" charset="0"/>
                <a:ea typeface="Times New Roman" panose="02020603050405020304" pitchFamily="18" charset="0"/>
              </a:rPr>
              <a:t>. Jejich oddíly však byly brzy zcela zdecimovány </a:t>
            </a:r>
            <a:r>
              <a:rPr lang="cs-CZ" sz="1800" dirty="0" err="1">
                <a:effectLst/>
                <a:latin typeface="Times New Roman" panose="02020603050405020304" pitchFamily="18" charset="0"/>
                <a:ea typeface="Times New Roman" panose="02020603050405020304" pitchFamily="18" charset="0"/>
              </a:rPr>
              <a:t>Seldžuky</a:t>
            </a:r>
            <a:r>
              <a:rPr lang="cs-CZ" sz="1800" dirty="0">
                <a:effectLst/>
                <a:latin typeface="Times New Roman" panose="02020603050405020304" pitchFamily="18" charset="0"/>
                <a:ea typeface="Times New Roman" panose="02020603050405020304" pitchFamily="18" charset="0"/>
              </a:rPr>
              <a:t> a zbytek se raději vrátil do Evropy. </a:t>
            </a:r>
            <a:endParaRPr lang="cs-CZ" dirty="0"/>
          </a:p>
        </p:txBody>
      </p:sp>
    </p:spTree>
    <p:extLst>
      <p:ext uri="{BB962C8B-B14F-4D97-AF65-F5344CB8AC3E}">
        <p14:creationId xmlns:p14="http://schemas.microsoft.com/office/powerpoint/2010/main" val="3285963512"/>
      </p:ext>
    </p:extLst>
  </p:cSld>
  <p:clrMapOvr>
    <a:masterClrMapping/>
  </p:clrMapOvr>
</p:sld>
</file>

<file path=ppt/theme/theme1.xml><?xml version="1.0" encoding="utf-8"?>
<a:theme xmlns:a="http://schemas.openxmlformats.org/drawingml/2006/main" name="Συλλογη">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1066</TotalTime>
  <Words>2796</Words>
  <Application>Microsoft Office PowerPoint</Application>
  <PresentationFormat>Ευρεία οθόνη</PresentationFormat>
  <Paragraphs>79</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Cambria</vt:lpstr>
      <vt:lpstr>Gill Sans MT</vt:lpstr>
      <vt:lpstr>Times New Roman</vt:lpstr>
      <vt:lpstr>Συλλογη</vt:lpstr>
      <vt:lpstr>Od Vasileia k prvnímu pádu Konstantinopole (1025-1204)</vt:lpstr>
      <vt:lpstr>Konec byzantské expanze</vt:lpstr>
      <vt:lpstr>Konstantinova vláda (1042-1055)</vt:lpstr>
      <vt:lpstr>Systém  pronie a Velké schizma</vt:lpstr>
      <vt:lpstr>Vláda civilní aristokracie </vt:lpstr>
      <vt:lpstr>Čtvrtstoletí vnitřního úpadku a porážek (1055-1081) </vt:lpstr>
      <vt:lpstr>Nebezpečí seldžuckých Turků a bitva u mantzikertu (1071) </vt:lpstr>
      <vt:lpstr>Nástup komnenovců (1081-1180)</vt:lpstr>
      <vt:lpstr>Vliv franků v Byzanci – křížové výpravy </vt:lpstr>
      <vt:lpstr>druhá křižácká výprava </vt:lpstr>
      <vt:lpstr>Manuel I. (1143-1180) a jeho vztah k latinům</vt:lpstr>
      <vt:lpstr>Manuelova politika – porážka u myriokefalon</vt:lpstr>
      <vt:lpstr>Třetí křížová výprava (1189)</vt:lpstr>
      <vt:lpstr>Dynastie angelovců (1185-1204)</vt:lpstr>
      <vt:lpstr>Hospodářský vývoj Byzance za vlády Komnenovců</vt:lpstr>
      <vt:lpstr>Život na venkově i ve městech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 Vasileia k prvnímu pádu Konstantinopole (1025-1204)</dc:title>
  <dc:creator>Konstantinos Tsivos</dc:creator>
  <cp:lastModifiedBy>Konstantinos Tsivos</cp:lastModifiedBy>
  <cp:revision>4</cp:revision>
  <dcterms:created xsi:type="dcterms:W3CDTF">2021-04-05T15:35:33Z</dcterms:created>
  <dcterms:modified xsi:type="dcterms:W3CDTF">2021-04-06T09:22:20Z</dcterms:modified>
</cp:coreProperties>
</file>