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4/23/2021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4/23/2021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4/23/2021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s.wikipedia.org/wiki/Meliten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8C8935-8A27-4431-9EDA-7773B8E23856}"/>
              </a:ext>
            </a:extLst>
          </p:cNvPr>
          <p:cNvSpPr>
            <a:spLocks noGrp="1"/>
          </p:cNvSpPr>
          <p:nvPr>
            <p:ph type="ctrTitle"/>
          </p:nvPr>
        </p:nvSpPr>
        <p:spPr/>
        <p:txBody>
          <a:bodyPr/>
          <a:lstStyle/>
          <a:p>
            <a:r>
              <a:rPr lang="cs-CZ" sz="4800" b="1" i="0" dirty="0">
                <a:effectLst/>
                <a:latin typeface="Cambria" panose="02040503050406030204" pitchFamily="18" charset="0"/>
              </a:rPr>
              <a:t>VRCHOLNÉ OBDOBÍ BYZANTSKÉ ŘÍŠE </a:t>
            </a:r>
            <a:br>
              <a:rPr lang="cs-CZ" sz="1800" b="1" i="1" dirty="0">
                <a:effectLst/>
                <a:latin typeface="Arial" panose="020B0604020202020204" pitchFamily="34" charset="0"/>
              </a:rPr>
            </a:br>
            <a:endParaRPr lang="cs-CZ" dirty="0"/>
          </a:p>
        </p:txBody>
      </p:sp>
      <p:sp>
        <p:nvSpPr>
          <p:cNvPr id="3" name="Υπότιτλος 2">
            <a:extLst>
              <a:ext uri="{FF2B5EF4-FFF2-40B4-BE49-F238E27FC236}">
                <a16:creationId xmlns:a16="http://schemas.microsoft.com/office/drawing/2014/main" id="{14F5FDF0-4A18-4E89-97F3-B1B82CE574B7}"/>
              </a:ext>
            </a:extLst>
          </p:cNvPr>
          <p:cNvSpPr>
            <a:spLocks noGrp="1"/>
          </p:cNvSpPr>
          <p:nvPr>
            <p:ph type="subTitle" idx="1"/>
          </p:nvPr>
        </p:nvSpPr>
        <p:spPr/>
        <p:txBody>
          <a:bodyPr/>
          <a:lstStyle/>
          <a:p>
            <a:r>
              <a:rPr lang="cs-CZ" dirty="0"/>
              <a:t>Makedonská Dynastie </a:t>
            </a:r>
          </a:p>
        </p:txBody>
      </p:sp>
    </p:spTree>
    <p:extLst>
      <p:ext uri="{BB962C8B-B14F-4D97-AF65-F5344CB8AC3E}">
        <p14:creationId xmlns:p14="http://schemas.microsoft.com/office/powerpoint/2010/main" val="62558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6CFBE-E73F-4009-91D2-98809C292940}"/>
              </a:ext>
            </a:extLst>
          </p:cNvPr>
          <p:cNvSpPr>
            <a:spLocks noGrp="1"/>
          </p:cNvSpPr>
          <p:nvPr>
            <p:ph type="title"/>
          </p:nvPr>
        </p:nvSpPr>
        <p:spPr/>
        <p:txBody>
          <a:bodyPr/>
          <a:lstStyle/>
          <a:p>
            <a:r>
              <a:rPr lang="cs-CZ" dirty="0"/>
              <a:t>Konstantinos </a:t>
            </a:r>
            <a:r>
              <a:rPr lang="cs-CZ" dirty="0" err="1"/>
              <a:t>Porfyrogennetos</a:t>
            </a:r>
            <a:r>
              <a:rPr lang="cs-CZ" dirty="0"/>
              <a:t> (944 – 959)</a:t>
            </a:r>
          </a:p>
        </p:txBody>
      </p:sp>
      <p:sp>
        <p:nvSpPr>
          <p:cNvPr id="4" name="Θέση περιεχομένου 3">
            <a:extLst>
              <a:ext uri="{FF2B5EF4-FFF2-40B4-BE49-F238E27FC236}">
                <a16:creationId xmlns:a16="http://schemas.microsoft.com/office/drawing/2014/main" id="{59E5976B-821B-4F79-A3C8-449DDD399353}"/>
              </a:ext>
            </a:extLst>
          </p:cNvPr>
          <p:cNvSpPr>
            <a:spLocks noGrp="1"/>
          </p:cNvSpPr>
          <p:nvPr>
            <p:ph sz="half" idx="1"/>
          </p:nvPr>
        </p:nvSpPr>
        <p:spPr>
          <a:xfrm>
            <a:off x="1447330" y="2010878"/>
            <a:ext cx="8510401" cy="4042233"/>
          </a:xfrm>
        </p:spPr>
        <p:txBody>
          <a:bodyPr>
            <a:normAutofit fontScale="77500" lnSpcReduction="20000"/>
          </a:bodyPr>
          <a:lstStyle/>
          <a:p>
            <a:r>
              <a:rPr lang="cs-CZ" b="0" i="0" dirty="0">
                <a:solidFill>
                  <a:srgbClr val="202122"/>
                </a:solidFill>
                <a:effectLst/>
                <a:latin typeface="Arial" panose="020B0604020202020204" pitchFamily="34" charset="0"/>
              </a:rPr>
              <a:t>Konstantin VII. </a:t>
            </a:r>
            <a:r>
              <a:rPr lang="cs-CZ" b="0" i="0" dirty="0" err="1">
                <a:solidFill>
                  <a:srgbClr val="202122"/>
                </a:solidFill>
                <a:effectLst/>
                <a:latin typeface="Arial" panose="020B0604020202020204" pitchFamily="34" charset="0"/>
              </a:rPr>
              <a:t>Porfyrogennetos</a:t>
            </a:r>
            <a:r>
              <a:rPr lang="cs-CZ" b="0" i="0" dirty="0">
                <a:solidFill>
                  <a:srgbClr val="202122"/>
                </a:solidFill>
                <a:effectLst/>
                <a:latin typeface="Arial" panose="020B0604020202020204" pitchFamily="34" charset="0"/>
              </a:rPr>
              <a:t> se stal vůdčí osobností vzdělanců, kteří se věnovali </a:t>
            </a:r>
            <a:r>
              <a:rPr lang="cs-CZ" dirty="0">
                <a:latin typeface="Arial" panose="020B0604020202020204" pitchFamily="34" charset="0"/>
              </a:rPr>
              <a:t>encyklopedickým</a:t>
            </a:r>
            <a:r>
              <a:rPr lang="cs-CZ" b="0" i="0" dirty="0">
                <a:effectLst/>
                <a:latin typeface="Arial" panose="020B0604020202020204" pitchFamily="34" charset="0"/>
              </a:rPr>
              <a:t> pracím. To znamená, že shromáždili z dosud napsaných děl souhrn poznatků potřebných pro výkon </a:t>
            </a:r>
            <a:r>
              <a:rPr lang="cs-CZ" dirty="0">
                <a:latin typeface="Arial" panose="020B0604020202020204" pitchFamily="34" charset="0"/>
              </a:rPr>
              <a:t>intelektuálních povolání</a:t>
            </a:r>
            <a:r>
              <a:rPr lang="cs-CZ" b="0" i="0" dirty="0">
                <a:effectLst/>
                <a:latin typeface="Arial" panose="020B0604020202020204" pitchFamily="34" charset="0"/>
              </a:rPr>
              <a:t> i vládní praxi. </a:t>
            </a:r>
            <a:endParaRPr lang="cs-CZ" dirty="0">
              <a:latin typeface="Arial" panose="020B0604020202020204" pitchFamily="34" charset="0"/>
            </a:endParaRPr>
          </a:p>
          <a:p>
            <a:r>
              <a:rPr lang="cs-CZ" b="0" i="0" dirty="0">
                <a:effectLst/>
                <a:latin typeface="Arial" panose="020B0604020202020204" pitchFamily="34" charset="0"/>
              </a:rPr>
              <a:t>Pořízení výpisků z </a:t>
            </a:r>
            <a:r>
              <a:rPr lang="cs-CZ" dirty="0">
                <a:latin typeface="Arial" panose="020B0604020202020204" pitchFamily="34" charset="0"/>
              </a:rPr>
              <a:t>řeckých</a:t>
            </a:r>
            <a:r>
              <a:rPr lang="cs-CZ" b="0" i="0" dirty="0">
                <a:effectLst/>
                <a:latin typeface="Arial" panose="020B0604020202020204" pitchFamily="34" charset="0"/>
              </a:rPr>
              <a:t> historiků, z nichž sestaveno 53 encyklopedií. Měly přinášet poučení </a:t>
            </a:r>
            <a:r>
              <a:rPr lang="cs-CZ" dirty="0">
                <a:latin typeface="Arial" panose="020B0604020202020204" pitchFamily="34" charset="0"/>
              </a:rPr>
              <a:t>politikům</a:t>
            </a:r>
            <a:r>
              <a:rPr lang="cs-CZ" b="0" i="0" dirty="0">
                <a:effectLst/>
                <a:latin typeface="Arial" panose="020B0604020202020204" pitchFamily="34" charset="0"/>
              </a:rPr>
              <a:t> v oblasti </a:t>
            </a:r>
            <a:r>
              <a:rPr lang="cs-CZ" dirty="0">
                <a:latin typeface="Arial" panose="020B0604020202020204" pitchFamily="34" charset="0"/>
              </a:rPr>
              <a:t>státní správy</a:t>
            </a:r>
            <a:r>
              <a:rPr lang="cs-CZ" b="0" i="0" dirty="0">
                <a:effectLst/>
                <a:latin typeface="Arial" panose="020B0604020202020204" pitchFamily="34" charset="0"/>
              </a:rPr>
              <a:t>, </a:t>
            </a:r>
            <a:r>
              <a:rPr lang="cs-CZ" dirty="0">
                <a:latin typeface="Arial" panose="020B0604020202020204" pitchFamily="34" charset="0"/>
              </a:rPr>
              <a:t>vojenství</a:t>
            </a:r>
            <a:r>
              <a:rPr lang="cs-CZ" b="0" i="0" dirty="0">
                <a:effectLst/>
                <a:latin typeface="Arial" panose="020B0604020202020204" pitchFamily="34" charset="0"/>
              </a:rPr>
              <a:t> apod. Pořizovány byly také odborné encyklopedie, například zemědělská </a:t>
            </a:r>
            <a:r>
              <a:rPr lang="cs-CZ" b="0" i="1" dirty="0" err="1">
                <a:effectLst/>
                <a:latin typeface="Arial" panose="020B0604020202020204" pitchFamily="34" charset="0"/>
              </a:rPr>
              <a:t>Geóponika</a:t>
            </a:r>
            <a:r>
              <a:rPr lang="cs-CZ" b="0" i="0" dirty="0">
                <a:effectLst/>
                <a:latin typeface="Arial" panose="020B0604020202020204" pitchFamily="34" charset="0"/>
              </a:rPr>
              <a:t> zahrnula poznatky od </a:t>
            </a:r>
            <a:r>
              <a:rPr lang="cs-CZ" dirty="0">
                <a:latin typeface="Arial" panose="020B0604020202020204" pitchFamily="34" charset="0"/>
              </a:rPr>
              <a:t>antiky</a:t>
            </a:r>
            <a:r>
              <a:rPr lang="cs-CZ" b="0" i="0" dirty="0">
                <a:effectLst/>
                <a:latin typeface="Arial" panose="020B0604020202020204" pitchFamily="34" charset="0"/>
              </a:rPr>
              <a:t> až po současnost (</a:t>
            </a:r>
            <a:r>
              <a:rPr lang="cs-CZ" dirty="0">
                <a:latin typeface="Arial" panose="020B0604020202020204" pitchFamily="34" charset="0"/>
              </a:rPr>
              <a:t>zemědělství</a:t>
            </a:r>
            <a:r>
              <a:rPr lang="cs-CZ" b="0" i="0" dirty="0">
                <a:effectLst/>
                <a:latin typeface="Arial" panose="020B0604020202020204" pitchFamily="34" charset="0"/>
              </a:rPr>
              <a:t> považoval císař vedle vojenství a </a:t>
            </a:r>
            <a:r>
              <a:rPr lang="cs-CZ" dirty="0">
                <a:latin typeface="Arial" panose="020B0604020202020204" pitchFamily="34" charset="0"/>
              </a:rPr>
              <a:t>církve</a:t>
            </a:r>
            <a:r>
              <a:rPr lang="cs-CZ" b="0" i="0" dirty="0">
                <a:effectLst/>
                <a:latin typeface="Arial" panose="020B0604020202020204" pitchFamily="34" charset="0"/>
              </a:rPr>
              <a:t> za velmi důležité pro chod státu).</a:t>
            </a:r>
          </a:p>
          <a:p>
            <a:r>
              <a:rPr lang="cs-CZ" b="0" i="0" dirty="0">
                <a:effectLst/>
                <a:latin typeface="Arial" panose="020B0604020202020204" pitchFamily="34" charset="0"/>
              </a:rPr>
              <a:t>Konstantin osobně napsal několik spisů, jejichž základem byly jeho osobní zkušenosti a encyklopedická studia. Patří mezi ně oslavný životopis jeho dědy, dílo </a:t>
            </a:r>
            <a:r>
              <a:rPr lang="cs-CZ" b="0" i="1" dirty="0">
                <a:effectLst/>
                <a:latin typeface="Arial" panose="020B0604020202020204" pitchFamily="34" charset="0"/>
              </a:rPr>
              <a:t>O ceremoniích</a:t>
            </a:r>
            <a:r>
              <a:rPr lang="cs-CZ" b="0" i="0" dirty="0">
                <a:effectLst/>
                <a:latin typeface="Arial" panose="020B0604020202020204" pitchFamily="34" charset="0"/>
              </a:rPr>
              <a:t> a práce </a:t>
            </a:r>
            <a:r>
              <a:rPr lang="cs-CZ" b="0" i="1" dirty="0">
                <a:effectLst/>
                <a:latin typeface="Arial" panose="020B0604020202020204" pitchFamily="34" charset="0"/>
              </a:rPr>
              <a:t>K synu Romanovi</a:t>
            </a:r>
            <a:r>
              <a:rPr lang="cs-CZ" b="0" i="0" dirty="0">
                <a:effectLst/>
                <a:latin typeface="Arial" panose="020B0604020202020204" pitchFamily="34" charset="0"/>
              </a:rPr>
              <a:t>, známá pod latinským názvem </a:t>
            </a:r>
            <a:r>
              <a:rPr lang="cs-CZ" b="1" i="1" dirty="0">
                <a:effectLst/>
                <a:latin typeface="Arial" panose="020B0604020202020204" pitchFamily="34" charset="0"/>
              </a:rPr>
              <a:t>De </a:t>
            </a:r>
            <a:r>
              <a:rPr lang="cs-CZ" b="1" i="1" dirty="0" err="1">
                <a:effectLst/>
                <a:latin typeface="Arial" panose="020B0604020202020204" pitchFamily="34" charset="0"/>
              </a:rPr>
              <a:t>administrando</a:t>
            </a:r>
            <a:r>
              <a:rPr lang="cs-CZ" b="1" i="1" dirty="0">
                <a:effectLst/>
                <a:latin typeface="Arial" panose="020B0604020202020204" pitchFamily="34" charset="0"/>
              </a:rPr>
              <a:t> </a:t>
            </a:r>
            <a:r>
              <a:rPr lang="cs-CZ" b="1" i="1" dirty="0" err="1">
                <a:effectLst/>
                <a:latin typeface="Arial" panose="020B0604020202020204" pitchFamily="34" charset="0"/>
              </a:rPr>
              <a:t>imperio</a:t>
            </a:r>
            <a:r>
              <a:rPr lang="cs-CZ" b="0" i="0" dirty="0">
                <a:effectLst/>
                <a:latin typeface="Arial" panose="020B0604020202020204" pitchFamily="34" charset="0"/>
              </a:rPr>
              <a:t>. Práce o ceremoniích měla sloužit k řádné správě říše – podle císaře bylo zárukou její stability zachovávání starých </a:t>
            </a:r>
            <a:r>
              <a:rPr lang="cs-CZ" dirty="0">
                <a:latin typeface="Arial" panose="020B0604020202020204" pitchFamily="34" charset="0"/>
              </a:rPr>
              <a:t>ceremonií</a:t>
            </a:r>
            <a:r>
              <a:rPr lang="cs-CZ" b="0" i="0" dirty="0">
                <a:effectLst/>
                <a:latin typeface="Arial" panose="020B0604020202020204" pitchFamily="34" charset="0"/>
              </a:rPr>
              <a:t>. Myšlenka, že uchování </a:t>
            </a:r>
            <a:r>
              <a:rPr lang="cs-CZ" dirty="0">
                <a:latin typeface="Arial" panose="020B0604020202020204" pitchFamily="34" charset="0"/>
              </a:rPr>
              <a:t>tradic</a:t>
            </a:r>
            <a:r>
              <a:rPr lang="cs-CZ" b="0" i="0" dirty="0">
                <a:effectLst/>
                <a:latin typeface="Arial" panose="020B0604020202020204" pitchFamily="34" charset="0"/>
              </a:rPr>
              <a:t>, zůstala živá až do </a:t>
            </a:r>
            <a:r>
              <a:rPr lang="cs-CZ" dirty="0">
                <a:latin typeface="Arial" panose="020B0604020202020204" pitchFamily="34" charset="0"/>
              </a:rPr>
              <a:t>19. století</a:t>
            </a:r>
            <a:r>
              <a:rPr lang="cs-CZ" b="0" i="0" dirty="0">
                <a:effectLst/>
                <a:latin typeface="Arial" panose="020B0604020202020204" pitchFamily="34" charset="0"/>
              </a:rPr>
              <a:t>. </a:t>
            </a:r>
            <a:r>
              <a:rPr lang="cs-CZ" b="0" i="1" dirty="0">
                <a:effectLst/>
                <a:latin typeface="Arial" panose="020B0604020202020204" pitchFamily="34" charset="0"/>
              </a:rPr>
              <a:t>De </a:t>
            </a:r>
            <a:r>
              <a:rPr lang="cs-CZ" b="0" i="1" dirty="0" err="1">
                <a:effectLst/>
                <a:latin typeface="Arial" panose="020B0604020202020204" pitchFamily="34" charset="0"/>
              </a:rPr>
              <a:t>administrando</a:t>
            </a:r>
            <a:r>
              <a:rPr lang="cs-CZ" b="0" i="1" dirty="0">
                <a:effectLst/>
                <a:latin typeface="Arial" panose="020B0604020202020204" pitchFamily="34" charset="0"/>
              </a:rPr>
              <a:t> </a:t>
            </a:r>
            <a:r>
              <a:rPr lang="cs-CZ" b="0" i="1" dirty="0" err="1">
                <a:effectLst/>
                <a:latin typeface="Arial" panose="020B0604020202020204" pitchFamily="34" charset="0"/>
              </a:rPr>
              <a:t>imperio</a:t>
            </a:r>
            <a:r>
              <a:rPr lang="cs-CZ" b="0" i="0" dirty="0">
                <a:effectLst/>
                <a:latin typeface="Arial" panose="020B0604020202020204" pitchFamily="34" charset="0"/>
              </a:rPr>
              <a:t> obsahuje zprávy o zemích a národech sousedících s </a:t>
            </a:r>
            <a:r>
              <a:rPr lang="cs-CZ" dirty="0">
                <a:latin typeface="Arial" panose="020B0604020202020204" pitchFamily="34" charset="0"/>
              </a:rPr>
              <a:t>Byzancí</a:t>
            </a:r>
            <a:r>
              <a:rPr lang="cs-CZ" b="0" i="0" dirty="0">
                <a:effectLst/>
                <a:latin typeface="Arial" panose="020B0604020202020204" pitchFamily="34" charset="0"/>
              </a:rPr>
              <a:t>. </a:t>
            </a:r>
            <a:endParaRPr lang="cs-CZ" dirty="0"/>
          </a:p>
        </p:txBody>
      </p:sp>
      <p:pic>
        <p:nvPicPr>
          <p:cNvPr id="2050" name="Picture 2">
            <a:extLst>
              <a:ext uri="{FF2B5EF4-FFF2-40B4-BE49-F238E27FC236}">
                <a16:creationId xmlns:a16="http://schemas.microsoft.com/office/drawing/2014/main" id="{E803883E-E18C-4060-B699-8476640F47F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0049011" y="1864193"/>
            <a:ext cx="2047913" cy="344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795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36FF91F2-C748-4896-83C9-DB185710C3A9}"/>
              </a:ext>
            </a:extLst>
          </p:cNvPr>
          <p:cNvSpPr>
            <a:spLocks noGrp="1"/>
          </p:cNvSpPr>
          <p:nvPr>
            <p:ph type="title"/>
          </p:nvPr>
        </p:nvSpPr>
        <p:spPr/>
        <p:txBody>
          <a:bodyPr/>
          <a:lstStyle/>
          <a:p>
            <a:r>
              <a:rPr lang="cs-CZ" dirty="0" err="1"/>
              <a:t>Romanos</a:t>
            </a:r>
            <a:r>
              <a:rPr lang="cs-CZ" dirty="0"/>
              <a:t> </a:t>
            </a:r>
            <a:r>
              <a:rPr lang="cs-CZ" dirty="0" err="1"/>
              <a:t>Ii</a:t>
            </a:r>
            <a:r>
              <a:rPr lang="cs-CZ" dirty="0"/>
              <a:t> (959-963)</a:t>
            </a:r>
          </a:p>
        </p:txBody>
      </p:sp>
      <p:sp>
        <p:nvSpPr>
          <p:cNvPr id="6" name="Θέση περιεχομένου 5">
            <a:extLst>
              <a:ext uri="{FF2B5EF4-FFF2-40B4-BE49-F238E27FC236}">
                <a16:creationId xmlns:a16="http://schemas.microsoft.com/office/drawing/2014/main" id="{FA807FE9-4D0F-4B53-B410-3500F65C19AA}"/>
              </a:ext>
            </a:extLst>
          </p:cNvPr>
          <p:cNvSpPr>
            <a:spLocks noGrp="1"/>
          </p:cNvSpPr>
          <p:nvPr>
            <p:ph idx="1"/>
          </p:nvPr>
        </p:nvSpPr>
        <p:spPr>
          <a:xfrm>
            <a:off x="1451579" y="2015732"/>
            <a:ext cx="9603275" cy="3974007"/>
          </a:xfrm>
        </p:spPr>
        <p:txBody>
          <a:bodyPr>
            <a:normAutofit fontScale="70000" lnSpcReduction="20000"/>
          </a:bodyPr>
          <a:lstStyle/>
          <a:p>
            <a:pPr algn="l"/>
            <a:r>
              <a:rPr lang="cs-CZ" b="0" i="0" dirty="0">
                <a:solidFill>
                  <a:srgbClr val="202122"/>
                </a:solidFill>
                <a:effectLst/>
                <a:latin typeface="Arial" panose="020B0604020202020204" pitchFamily="34" charset="0"/>
              </a:rPr>
              <a:t>V listopadu 959 po smrti svého otce nastoupil </a:t>
            </a:r>
            <a:r>
              <a:rPr lang="cs-CZ" b="0" i="0" dirty="0" err="1">
                <a:solidFill>
                  <a:srgbClr val="202122"/>
                </a:solidFill>
                <a:effectLst/>
                <a:latin typeface="Arial" panose="020B0604020202020204" pitchFamily="34" charset="0"/>
              </a:rPr>
              <a:t>Romanos</a:t>
            </a:r>
            <a:r>
              <a:rPr lang="cs-CZ" b="0" i="0" dirty="0">
                <a:solidFill>
                  <a:srgbClr val="202122"/>
                </a:solidFill>
                <a:effectLst/>
                <a:latin typeface="Arial" panose="020B0604020202020204" pitchFamily="34" charset="0"/>
              </a:rPr>
              <a:t> II na trůn. </a:t>
            </a:r>
            <a:r>
              <a:rPr lang="cs-CZ" dirty="0">
                <a:solidFill>
                  <a:srgbClr val="202122"/>
                </a:solidFill>
                <a:latin typeface="Arial" panose="020B0604020202020204" pitchFamily="34" charset="0"/>
              </a:rPr>
              <a:t>B</a:t>
            </a:r>
            <a:r>
              <a:rPr lang="cs-CZ" b="0" i="0" dirty="0">
                <a:solidFill>
                  <a:srgbClr val="202122"/>
                </a:solidFill>
                <a:effectLst/>
                <a:latin typeface="Arial" panose="020B0604020202020204" pitchFamily="34" charset="0"/>
              </a:rPr>
              <a:t>rzy zbavil všech někdejších dvořanů a rádců svého otce a nahradil je svými přáteli nebo přáteli své ženy </a:t>
            </a:r>
            <a:r>
              <a:rPr lang="cs-CZ" b="1" i="0" dirty="0" err="1">
                <a:solidFill>
                  <a:srgbClr val="202122"/>
                </a:solidFill>
                <a:effectLst/>
                <a:latin typeface="Arial" panose="020B0604020202020204" pitchFamily="34" charset="0"/>
              </a:rPr>
              <a:t>Theofano</a:t>
            </a:r>
            <a:r>
              <a:rPr lang="cs-CZ" b="1" i="0" dirty="0">
                <a:solidFill>
                  <a:srgbClr val="202122"/>
                </a:solidFill>
                <a:effectLst/>
                <a:latin typeface="Arial" panose="020B0604020202020204" pitchFamily="34" charset="0"/>
              </a:rPr>
              <a:t>. </a:t>
            </a:r>
          </a:p>
          <a:p>
            <a:pPr algn="l"/>
            <a:r>
              <a:rPr lang="cs-CZ" b="0" i="0" dirty="0">
                <a:solidFill>
                  <a:srgbClr val="202122"/>
                </a:solidFill>
                <a:effectLst/>
                <a:latin typeface="Arial" panose="020B0604020202020204" pitchFamily="34" charset="0"/>
              </a:rPr>
              <a:t>Mezi osobami odsunutými z císařského paláce byla také císařova matka Helena a její dcery – všechny byly vykázány do kláštera. </a:t>
            </a:r>
          </a:p>
          <a:p>
            <a:pPr algn="l"/>
            <a:r>
              <a:rPr lang="cs-CZ" b="0" i="0" dirty="0">
                <a:solidFill>
                  <a:srgbClr val="202122"/>
                </a:solidFill>
                <a:effectLst/>
                <a:latin typeface="Arial" panose="020B0604020202020204" pitchFamily="34" charset="0"/>
              </a:rPr>
              <a:t>Požitky milující panovník přenechal vojenské záležitosti svým zkušeným a </a:t>
            </a:r>
            <a:r>
              <a:rPr lang="cs-CZ" dirty="0">
                <a:solidFill>
                  <a:srgbClr val="202122"/>
                </a:solidFill>
                <a:latin typeface="Arial" panose="020B0604020202020204" pitchFamily="34" charset="0"/>
              </a:rPr>
              <a:t>velmi schopným dvořanů, jako </a:t>
            </a:r>
            <a:r>
              <a:rPr lang="cs-CZ" b="0" i="0" dirty="0">
                <a:solidFill>
                  <a:srgbClr val="202122"/>
                </a:solidFill>
                <a:effectLst/>
                <a:latin typeface="Arial" panose="020B0604020202020204" pitchFamily="34" charset="0"/>
              </a:rPr>
              <a:t>komorník (</a:t>
            </a:r>
            <a:r>
              <a:rPr lang="cs-CZ" b="0" i="1" dirty="0" err="1">
                <a:solidFill>
                  <a:srgbClr val="202122"/>
                </a:solidFill>
                <a:effectLst/>
                <a:latin typeface="Arial" panose="020B0604020202020204" pitchFamily="34" charset="0"/>
              </a:rPr>
              <a:t>parakoimomenos</a:t>
            </a:r>
            <a:r>
              <a:rPr lang="cs-CZ" b="0" i="0" dirty="0">
                <a:solidFill>
                  <a:srgbClr val="202122"/>
                </a:solidFill>
                <a:effectLst/>
                <a:latin typeface="Arial" panose="020B0604020202020204" pitchFamily="34" charset="0"/>
              </a:rPr>
              <a:t>), </a:t>
            </a:r>
            <a:r>
              <a:rPr lang="cs-CZ" dirty="0">
                <a:latin typeface="Arial" panose="020B0604020202020204" pitchFamily="34" charset="0"/>
              </a:rPr>
              <a:t>eunuch</a:t>
            </a:r>
            <a:r>
              <a:rPr lang="cs-CZ" b="0" i="0" dirty="0">
                <a:effectLst/>
                <a:latin typeface="Arial" panose="020B0604020202020204" pitchFamily="34" charset="0"/>
              </a:rPr>
              <a:t> </a:t>
            </a:r>
            <a:r>
              <a:rPr lang="cs-CZ" b="1" i="0" dirty="0" err="1">
                <a:effectLst/>
                <a:latin typeface="Arial" panose="020B0604020202020204" pitchFamily="34" charset="0"/>
              </a:rPr>
              <a:t>Iosef</a:t>
            </a:r>
            <a:r>
              <a:rPr lang="cs-CZ" b="1" i="0" dirty="0">
                <a:effectLst/>
                <a:latin typeface="Arial" panose="020B0604020202020204" pitchFamily="34" charset="0"/>
              </a:rPr>
              <a:t> </a:t>
            </a:r>
            <a:r>
              <a:rPr lang="cs-CZ" b="1" i="0" dirty="0" err="1">
                <a:effectLst/>
                <a:latin typeface="Arial" panose="020B0604020202020204" pitchFamily="34" charset="0"/>
              </a:rPr>
              <a:t>Bringas</a:t>
            </a:r>
            <a:r>
              <a:rPr lang="cs-CZ" b="1" i="0" dirty="0">
                <a:effectLst/>
                <a:latin typeface="Arial" panose="020B0604020202020204" pitchFamily="34" charset="0"/>
              </a:rPr>
              <a:t> </a:t>
            </a:r>
            <a:r>
              <a:rPr lang="cs-CZ" b="0" i="0" dirty="0">
                <a:effectLst/>
                <a:latin typeface="Arial" panose="020B0604020202020204" pitchFamily="34" charset="0"/>
              </a:rPr>
              <a:t>nebo</a:t>
            </a:r>
            <a:r>
              <a:rPr lang="cs-CZ" dirty="0">
                <a:latin typeface="Arial" panose="020B0604020202020204" pitchFamily="34" charset="0"/>
              </a:rPr>
              <a:t> </a:t>
            </a:r>
            <a:r>
              <a:rPr lang="cs-CZ" b="0" i="0" dirty="0">
                <a:effectLst/>
                <a:latin typeface="Arial" panose="020B0604020202020204" pitchFamily="34" charset="0"/>
              </a:rPr>
              <a:t>vojevůdcům, především bratrům Leonovi a </a:t>
            </a:r>
            <a:r>
              <a:rPr lang="cs-CZ" b="0" i="0" dirty="0" err="1">
                <a:effectLst/>
                <a:latin typeface="Arial" panose="020B0604020202020204" pitchFamily="34" charset="0"/>
              </a:rPr>
              <a:t>Nikeforovi</a:t>
            </a:r>
            <a:r>
              <a:rPr lang="cs-CZ" b="0" i="0" dirty="0">
                <a:effectLst/>
                <a:latin typeface="Arial" panose="020B0604020202020204" pitchFamily="34" charset="0"/>
              </a:rPr>
              <a:t> </a:t>
            </a:r>
            <a:r>
              <a:rPr lang="cs-CZ" b="0" i="0" dirty="0" err="1">
                <a:effectLst/>
                <a:latin typeface="Arial" panose="020B0604020202020204" pitchFamily="34" charset="0"/>
              </a:rPr>
              <a:t>Fokům</a:t>
            </a:r>
            <a:r>
              <a:rPr lang="cs-CZ" b="0" i="0" dirty="0">
                <a:effectLst/>
                <a:latin typeface="Arial" panose="020B0604020202020204" pitchFamily="34" charset="0"/>
              </a:rPr>
              <a:t>. </a:t>
            </a:r>
          </a:p>
          <a:p>
            <a:pPr algn="l"/>
            <a:r>
              <a:rPr lang="cs-CZ" b="0" i="0" dirty="0">
                <a:effectLst/>
                <a:latin typeface="Arial" panose="020B0604020202020204" pitchFamily="34" charset="0"/>
              </a:rPr>
              <a:t>Za jeho vlády započala velká ofenzíva proti </a:t>
            </a:r>
            <a:r>
              <a:rPr lang="cs-CZ" dirty="0">
                <a:latin typeface="Arial" panose="020B0604020202020204" pitchFamily="34" charset="0"/>
              </a:rPr>
              <a:t>islámu</a:t>
            </a:r>
            <a:r>
              <a:rPr lang="cs-CZ" b="0" i="0" dirty="0">
                <a:effectLst/>
                <a:latin typeface="Arial" panose="020B0604020202020204" pitchFamily="34" charset="0"/>
              </a:rPr>
              <a:t>. V roce </a:t>
            </a:r>
            <a:r>
              <a:rPr lang="cs-CZ" dirty="0">
                <a:latin typeface="Arial" panose="020B0604020202020204" pitchFamily="34" charset="0"/>
              </a:rPr>
              <a:t>960</a:t>
            </a:r>
            <a:r>
              <a:rPr lang="cs-CZ" b="0" i="0" dirty="0">
                <a:effectLst/>
                <a:latin typeface="Arial" panose="020B0604020202020204" pitchFamily="34" charset="0"/>
              </a:rPr>
              <a:t> byl </a:t>
            </a:r>
            <a:r>
              <a:rPr lang="cs-CZ" b="1" dirty="0" err="1">
                <a:latin typeface="Arial" panose="020B0604020202020204" pitchFamily="34" charset="0"/>
              </a:rPr>
              <a:t>Nikeforos</a:t>
            </a:r>
            <a:r>
              <a:rPr lang="cs-CZ" b="1" dirty="0">
                <a:latin typeface="Arial" panose="020B0604020202020204" pitchFamily="34" charset="0"/>
              </a:rPr>
              <a:t> </a:t>
            </a:r>
            <a:r>
              <a:rPr lang="cs-CZ" b="1" dirty="0" err="1">
                <a:latin typeface="Arial" panose="020B0604020202020204" pitchFamily="34" charset="0"/>
              </a:rPr>
              <a:t>Fokas</a:t>
            </a:r>
            <a:r>
              <a:rPr lang="cs-CZ" dirty="0">
                <a:latin typeface="Arial" panose="020B0604020202020204" pitchFamily="34" charset="0"/>
              </a:rPr>
              <a:t>, p</a:t>
            </a:r>
            <a:r>
              <a:rPr lang="cs-CZ" b="0" i="0" dirty="0">
                <a:effectLst/>
                <a:latin typeface="Arial" panose="020B0604020202020204" pitchFamily="34" charset="0"/>
              </a:rPr>
              <a:t>o namáhavém tažení a devět měsíců trvajícím obléhání </a:t>
            </a:r>
            <a:r>
              <a:rPr lang="cs-CZ" dirty="0" err="1">
                <a:latin typeface="Arial" panose="020B0604020202020204" pitchFamily="34" charset="0"/>
              </a:rPr>
              <a:t>Candie</a:t>
            </a:r>
            <a:r>
              <a:rPr lang="cs-CZ" b="0" i="0" dirty="0">
                <a:effectLst/>
                <a:latin typeface="Arial" panose="020B0604020202020204" pitchFamily="34" charset="0"/>
              </a:rPr>
              <a:t> úspěšně završil obnovení byzantské kontroly nad celým ostrovem. </a:t>
            </a:r>
          </a:p>
          <a:p>
            <a:pPr algn="l"/>
            <a:r>
              <a:rPr lang="cs-CZ" b="0" i="0" dirty="0">
                <a:effectLst/>
                <a:latin typeface="Arial" panose="020B0604020202020204" pitchFamily="34" charset="0"/>
              </a:rPr>
              <a:t>Poté </a:t>
            </a:r>
            <a:r>
              <a:rPr lang="cs-CZ" b="0" i="0" dirty="0" err="1">
                <a:effectLst/>
                <a:latin typeface="Arial" panose="020B0604020202020204" pitchFamily="34" charset="0"/>
              </a:rPr>
              <a:t>Nikeforos</a:t>
            </a:r>
            <a:r>
              <a:rPr lang="cs-CZ" b="0" i="0" dirty="0">
                <a:effectLst/>
                <a:latin typeface="Arial" panose="020B0604020202020204" pitchFamily="34" charset="0"/>
              </a:rPr>
              <a:t> poslán na východní hranici, kde dobyl </a:t>
            </a:r>
            <a:r>
              <a:rPr lang="cs-CZ" dirty="0" err="1">
                <a:latin typeface="Arial" panose="020B0604020202020204" pitchFamily="34" charset="0"/>
              </a:rPr>
              <a:t>Kilíkii</a:t>
            </a:r>
            <a:r>
              <a:rPr lang="cs-CZ" b="0" i="0" dirty="0">
                <a:effectLst/>
                <a:latin typeface="Arial" panose="020B0604020202020204" pitchFamily="34" charset="0"/>
              </a:rPr>
              <a:t> a v roce </a:t>
            </a:r>
            <a:r>
              <a:rPr lang="cs-CZ" dirty="0">
                <a:latin typeface="Arial" panose="020B0604020202020204" pitchFamily="34" charset="0"/>
              </a:rPr>
              <a:t>962</a:t>
            </a:r>
            <a:r>
              <a:rPr lang="cs-CZ" b="0" i="0" dirty="0">
                <a:effectLst/>
                <a:latin typeface="Arial" panose="020B0604020202020204" pitchFamily="34" charset="0"/>
              </a:rPr>
              <a:t> dokonce </a:t>
            </a:r>
            <a:r>
              <a:rPr lang="cs-CZ" dirty="0" err="1">
                <a:latin typeface="Arial" panose="020B0604020202020204" pitchFamily="34" charset="0"/>
              </a:rPr>
              <a:t>Aleppo</a:t>
            </a:r>
            <a:r>
              <a:rPr lang="cs-CZ" b="0" i="0" dirty="0">
                <a:effectLst/>
                <a:latin typeface="Arial" panose="020B0604020202020204" pitchFamily="34" charset="0"/>
              </a:rPr>
              <a:t>. Mezitím Leon </a:t>
            </a:r>
            <a:r>
              <a:rPr lang="cs-CZ" b="0" i="0" dirty="0" err="1">
                <a:effectLst/>
                <a:latin typeface="Arial" panose="020B0604020202020204" pitchFamily="34" charset="0"/>
              </a:rPr>
              <a:t>Fokas</a:t>
            </a:r>
            <a:r>
              <a:rPr lang="cs-CZ" b="0" i="0" dirty="0">
                <a:effectLst/>
                <a:latin typeface="Arial" panose="020B0604020202020204" pitchFamily="34" charset="0"/>
              </a:rPr>
              <a:t> odrazili nájezd </a:t>
            </a:r>
            <a:r>
              <a:rPr lang="cs-CZ" dirty="0">
                <a:latin typeface="Arial" panose="020B0604020202020204" pitchFamily="34" charset="0"/>
              </a:rPr>
              <a:t>Maďarů</a:t>
            </a:r>
            <a:r>
              <a:rPr lang="cs-CZ" b="0" i="0" dirty="0">
                <a:effectLst/>
                <a:latin typeface="Arial" panose="020B0604020202020204" pitchFamily="34" charset="0"/>
              </a:rPr>
              <a:t> do byzantských provincií na </a:t>
            </a:r>
            <a:r>
              <a:rPr lang="cs-CZ" dirty="0">
                <a:latin typeface="Arial" panose="020B0604020202020204" pitchFamily="34" charset="0"/>
              </a:rPr>
              <a:t>Balkáně</a:t>
            </a:r>
            <a:r>
              <a:rPr lang="cs-CZ" b="0" i="0" dirty="0">
                <a:effectLst/>
                <a:latin typeface="Arial" panose="020B0604020202020204" pitchFamily="34" charset="0"/>
              </a:rPr>
              <a:t>.</a:t>
            </a:r>
          </a:p>
          <a:p>
            <a:pPr algn="l"/>
            <a:r>
              <a:rPr lang="cs-CZ" b="0" i="0" dirty="0">
                <a:effectLst/>
                <a:latin typeface="Arial" panose="020B0604020202020204" pitchFamily="34" charset="0"/>
              </a:rPr>
              <a:t>V roce 963 po jedné dlouhé lovecké výpravě </a:t>
            </a:r>
            <a:r>
              <a:rPr lang="cs-CZ" b="0" i="0" dirty="0" err="1">
                <a:effectLst/>
                <a:latin typeface="Arial" panose="020B0604020202020204" pitchFamily="34" charset="0"/>
              </a:rPr>
              <a:t>Romanos</a:t>
            </a:r>
            <a:r>
              <a:rPr lang="cs-CZ" b="0" i="0" dirty="0">
                <a:effectLst/>
                <a:latin typeface="Arial" panose="020B0604020202020204" pitchFamily="34" charset="0"/>
              </a:rPr>
              <a:t> II. onemocněl a krátce nato zemřel. Pověsti připisují jeho smrt jedu, který mu měla podat jeho manželka </a:t>
            </a:r>
            <a:r>
              <a:rPr lang="cs-CZ" b="0" i="0" dirty="0" err="1">
                <a:effectLst/>
                <a:latin typeface="Arial" panose="020B0604020202020204" pitchFamily="34" charset="0"/>
              </a:rPr>
              <a:t>Theofano</a:t>
            </a:r>
            <a:r>
              <a:rPr lang="cs-CZ" b="0" i="0" dirty="0">
                <a:effectLst/>
                <a:latin typeface="Arial" panose="020B0604020202020204" pitchFamily="34" charset="0"/>
              </a:rPr>
              <a:t>. Po jeho smrti vládla jménem jeho dvou nezletilých synů (</a:t>
            </a:r>
            <a:r>
              <a:rPr lang="cs-CZ" b="0" i="0" dirty="0" err="1">
                <a:effectLst/>
                <a:latin typeface="Arial" panose="020B0604020202020204" pitchFamily="34" charset="0"/>
              </a:rPr>
              <a:t>Basileios</a:t>
            </a:r>
            <a:r>
              <a:rPr lang="cs-CZ" b="0" i="0" dirty="0">
                <a:effectLst/>
                <a:latin typeface="Arial" panose="020B0604020202020204" pitchFamily="34" charset="0"/>
              </a:rPr>
              <a:t> II a Konstantinos VIII) </a:t>
            </a:r>
            <a:r>
              <a:rPr lang="cs-CZ" b="0" i="0" dirty="0" err="1">
                <a:effectLst/>
                <a:latin typeface="Arial" panose="020B0604020202020204" pitchFamily="34" charset="0"/>
              </a:rPr>
              <a:t>Theofano</a:t>
            </a:r>
            <a:r>
              <a:rPr lang="cs-CZ" b="0" i="0" dirty="0">
                <a:effectLst/>
                <a:latin typeface="Arial" panose="020B0604020202020204" pitchFamily="34" charset="0"/>
              </a:rPr>
              <a:t>. </a:t>
            </a:r>
          </a:p>
        </p:txBody>
      </p:sp>
    </p:spTree>
    <p:extLst>
      <p:ext uri="{BB962C8B-B14F-4D97-AF65-F5344CB8AC3E}">
        <p14:creationId xmlns:p14="http://schemas.microsoft.com/office/powerpoint/2010/main" val="3372678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5890DD-7DEB-496F-BA84-8CE827F378FA}"/>
              </a:ext>
            </a:extLst>
          </p:cNvPr>
          <p:cNvSpPr>
            <a:spLocks noGrp="1"/>
          </p:cNvSpPr>
          <p:nvPr>
            <p:ph type="title"/>
          </p:nvPr>
        </p:nvSpPr>
        <p:spPr/>
        <p:txBody>
          <a:bodyPr/>
          <a:lstStyle/>
          <a:p>
            <a:r>
              <a:rPr lang="cs-CZ" dirty="0" err="1"/>
              <a:t>Nikeforos</a:t>
            </a:r>
            <a:r>
              <a:rPr lang="cs-CZ" dirty="0"/>
              <a:t> </a:t>
            </a:r>
            <a:r>
              <a:rPr lang="cs-CZ" dirty="0" err="1"/>
              <a:t>Fokas</a:t>
            </a:r>
            <a:r>
              <a:rPr lang="cs-CZ" dirty="0"/>
              <a:t> (963-969)</a:t>
            </a:r>
          </a:p>
        </p:txBody>
      </p:sp>
      <p:sp>
        <p:nvSpPr>
          <p:cNvPr id="3" name="Θέση περιεχομένου 2">
            <a:extLst>
              <a:ext uri="{FF2B5EF4-FFF2-40B4-BE49-F238E27FC236}">
                <a16:creationId xmlns:a16="http://schemas.microsoft.com/office/drawing/2014/main" id="{2DA03375-70E0-4083-88B5-00007157749A}"/>
              </a:ext>
            </a:extLst>
          </p:cNvPr>
          <p:cNvSpPr>
            <a:spLocks noGrp="1"/>
          </p:cNvSpPr>
          <p:nvPr>
            <p:ph sz="half" idx="1"/>
          </p:nvPr>
        </p:nvSpPr>
        <p:spPr>
          <a:xfrm>
            <a:off x="1447331" y="2010878"/>
            <a:ext cx="8669792" cy="4042233"/>
          </a:xfrm>
        </p:spPr>
        <p:txBody>
          <a:bodyPr>
            <a:normAutofit fontScale="70000" lnSpcReduction="20000"/>
          </a:bodyPr>
          <a:lstStyle/>
          <a:p>
            <a:pPr algn="l"/>
            <a:r>
              <a:rPr lang="cs-CZ" b="0" i="0" dirty="0">
                <a:solidFill>
                  <a:srgbClr val="202122"/>
                </a:solidFill>
                <a:effectLst/>
                <a:latin typeface="Arial" panose="020B0604020202020204" pitchFamily="34" charset="0"/>
              </a:rPr>
              <a:t>Po smrti </a:t>
            </a:r>
            <a:r>
              <a:rPr lang="cs-CZ" b="0" i="0" dirty="0" err="1">
                <a:solidFill>
                  <a:srgbClr val="202122"/>
                </a:solidFill>
                <a:effectLst/>
                <a:latin typeface="Arial" panose="020B0604020202020204" pitchFamily="34" charset="0"/>
              </a:rPr>
              <a:t>Romanose</a:t>
            </a:r>
            <a:r>
              <a:rPr lang="cs-CZ" b="0" i="0" dirty="0">
                <a:solidFill>
                  <a:srgbClr val="202122"/>
                </a:solidFill>
                <a:effectLst/>
                <a:latin typeface="Arial" panose="020B0604020202020204" pitchFamily="34" charset="0"/>
              </a:rPr>
              <a:t> fakticky </a:t>
            </a:r>
            <a:r>
              <a:rPr lang="cs-CZ" b="0" i="0" dirty="0" err="1">
                <a:solidFill>
                  <a:srgbClr val="202122"/>
                </a:solidFill>
                <a:effectLst/>
                <a:latin typeface="Arial" panose="020B0604020202020204" pitchFamily="34" charset="0"/>
              </a:rPr>
              <a:t>vladl</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parakoimomenos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Iosef</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Bringas</a:t>
            </a:r>
            <a:r>
              <a:rPr lang="cs-CZ" dirty="0">
                <a:solidFill>
                  <a:srgbClr val="202122"/>
                </a:solidFill>
                <a:latin typeface="Arial" panose="020B0604020202020204" pitchFamily="34" charset="0"/>
              </a:rPr>
              <a:t>, který</a:t>
            </a:r>
            <a:r>
              <a:rPr lang="cs-CZ" b="0" i="0" dirty="0">
                <a:solidFill>
                  <a:srgbClr val="202122"/>
                </a:solidFill>
                <a:effectLst/>
                <a:latin typeface="Arial" panose="020B0604020202020204" pitchFamily="34" charset="0"/>
              </a:rPr>
              <a:t> neměl v úmyslu vzdát se moci ve prospěch císařovny. </a:t>
            </a:r>
          </a:p>
          <a:p>
            <a:pPr algn="l"/>
            <a:r>
              <a:rPr lang="cs-CZ" b="0" i="0" dirty="0">
                <a:solidFill>
                  <a:srgbClr val="202122"/>
                </a:solidFill>
                <a:effectLst/>
                <a:latin typeface="Arial" panose="020B0604020202020204" pitchFamily="34" charset="0"/>
              </a:rPr>
              <a:t>Jeho intriky během měsíců následujících po Romanově smrti proti němu nakonec obrátily císařovnu </a:t>
            </a:r>
            <a:r>
              <a:rPr lang="cs-CZ" b="0" i="0" dirty="0" err="1">
                <a:solidFill>
                  <a:srgbClr val="202122"/>
                </a:solidFill>
                <a:effectLst/>
                <a:latin typeface="Arial" panose="020B0604020202020204" pitchFamily="34" charset="0"/>
              </a:rPr>
              <a:t>Theofano</a:t>
            </a:r>
            <a:r>
              <a:rPr lang="cs-CZ" b="0" i="0" dirty="0">
                <a:solidFill>
                  <a:srgbClr val="202122"/>
                </a:solidFill>
                <a:effectLst/>
                <a:latin typeface="Arial" panose="020B0604020202020204" pitchFamily="34" charset="0"/>
              </a:rPr>
              <a:t> i </a:t>
            </a:r>
            <a:r>
              <a:rPr lang="cs-CZ" b="0" i="0" dirty="0" err="1">
                <a:solidFill>
                  <a:srgbClr val="202122"/>
                </a:solidFill>
                <a:effectLst/>
                <a:latin typeface="Arial" panose="020B0604020202020204" pitchFamily="34" charset="0"/>
              </a:rPr>
              <a:t>Nikefora</a:t>
            </a:r>
            <a:r>
              <a:rPr lang="cs-CZ" dirty="0">
                <a:solidFill>
                  <a:srgbClr val="202122"/>
                </a:solidFill>
                <a:latin typeface="Arial" panose="020B0604020202020204" pitchFamily="34" charset="0"/>
              </a:rPr>
              <a:t>, který </a:t>
            </a:r>
            <a:r>
              <a:rPr lang="cs-CZ" b="0" i="0" dirty="0">
                <a:solidFill>
                  <a:srgbClr val="202122"/>
                </a:solidFill>
                <a:effectLst/>
                <a:latin typeface="Arial" panose="020B0604020202020204" pitchFamily="34" charset="0"/>
              </a:rPr>
              <a:t>po svém prohlášení za císaře pochodoval </a:t>
            </a:r>
            <a:r>
              <a:rPr lang="cs-CZ" dirty="0">
                <a:solidFill>
                  <a:srgbClr val="202122"/>
                </a:solidFill>
                <a:latin typeface="Arial" panose="020B0604020202020204" pitchFamily="34" charset="0"/>
              </a:rPr>
              <a:t>ke Konstantinopole</a:t>
            </a:r>
            <a:r>
              <a:rPr lang="cs-CZ" b="0" i="0" dirty="0">
                <a:solidFill>
                  <a:srgbClr val="202122"/>
                </a:solidFill>
                <a:effectLst/>
                <a:latin typeface="Arial" panose="020B0604020202020204" pitchFamily="34" charset="0"/>
              </a:rPr>
              <a:t>, kde zatím jeho přívrženci přemohli jeho soka. </a:t>
            </a:r>
          </a:p>
          <a:p>
            <a:pPr algn="l"/>
            <a:r>
              <a:rPr lang="cs-CZ" b="0" i="0" dirty="0">
                <a:solidFill>
                  <a:srgbClr val="202122"/>
                </a:solidFill>
                <a:effectLst/>
                <a:latin typeface="Arial" panose="020B0604020202020204" pitchFamily="34" charset="0"/>
              </a:rPr>
              <a:t>Díky své popularitě v armádě byl </a:t>
            </a:r>
            <a:r>
              <a:rPr lang="cs-CZ" b="0" i="0" dirty="0" err="1">
                <a:solidFill>
                  <a:srgbClr val="202122"/>
                </a:solidFill>
                <a:effectLst/>
                <a:latin typeface="Arial" panose="020B0604020202020204" pitchFamily="34" charset="0"/>
              </a:rPr>
              <a:t>Nikeforos</a:t>
            </a:r>
            <a:r>
              <a:rPr lang="cs-CZ" b="0" i="0" dirty="0">
                <a:solidFill>
                  <a:srgbClr val="202122"/>
                </a:solidFill>
                <a:effectLst/>
                <a:latin typeface="Arial" panose="020B0604020202020204" pitchFamily="34" charset="0"/>
              </a:rPr>
              <a:t> II. </a:t>
            </a:r>
            <a:r>
              <a:rPr lang="cs-CZ" b="0" i="0" dirty="0" err="1">
                <a:solidFill>
                  <a:srgbClr val="202122"/>
                </a:solidFill>
                <a:effectLst/>
                <a:latin typeface="Arial" panose="020B0604020202020204" pitchFamily="34" charset="0"/>
              </a:rPr>
              <a:t>Fokas</a:t>
            </a:r>
            <a:r>
              <a:rPr lang="cs-CZ" b="0" i="0" dirty="0">
                <a:solidFill>
                  <a:srgbClr val="202122"/>
                </a:solidFill>
                <a:effectLst/>
                <a:latin typeface="Arial" panose="020B0604020202020204" pitchFamily="34" charset="0"/>
              </a:rPr>
              <a:t> v srpnu 963 za přítomnosti Romanových mladých synů korunován císařem a navzdory odporu patriarchy se oženil s jejich matkou, regentkou </a:t>
            </a:r>
            <a:r>
              <a:rPr lang="cs-CZ" b="0" i="0" dirty="0" err="1">
                <a:solidFill>
                  <a:srgbClr val="202122"/>
                </a:solidFill>
                <a:effectLst/>
                <a:latin typeface="Arial" panose="020B0604020202020204" pitchFamily="34" charset="0"/>
              </a:rPr>
              <a:t>Theofano</a:t>
            </a:r>
            <a:r>
              <a:rPr lang="cs-CZ" b="0" i="0" dirty="0">
                <a:solidFill>
                  <a:srgbClr val="202122"/>
                </a:solidFill>
                <a:effectLst/>
                <a:latin typeface="Arial" panose="020B0604020202020204" pitchFamily="34" charset="0"/>
              </a:rPr>
              <a:t>.</a:t>
            </a:r>
          </a:p>
          <a:p>
            <a:pPr algn="l"/>
            <a:r>
              <a:rPr lang="cs-CZ" b="0" i="0" dirty="0" err="1">
                <a:solidFill>
                  <a:srgbClr val="202122"/>
                </a:solidFill>
                <a:effectLst/>
                <a:latin typeface="Arial" panose="020B0604020202020204" pitchFamily="34" charset="0"/>
              </a:rPr>
              <a:t>Nikeforos</a:t>
            </a:r>
            <a:r>
              <a:rPr lang="cs-CZ" b="0" i="0" dirty="0">
                <a:solidFill>
                  <a:srgbClr val="202122"/>
                </a:solidFill>
                <a:effectLst/>
                <a:latin typeface="Arial" panose="020B0604020202020204" pitchFamily="34" charset="0"/>
              </a:rPr>
              <a:t> byl prý škaredý, přísný a hluboce nábožensky založený muž, ale vojáci ho uctívali a slepě následovali. Je považován za možná nejlepšího vojevůdce v celých dějinách říše.</a:t>
            </a:r>
          </a:p>
          <a:p>
            <a:pPr algn="l"/>
            <a:r>
              <a:rPr lang="cs-CZ" b="0" i="0" dirty="0">
                <a:solidFill>
                  <a:srgbClr val="202122"/>
                </a:solidFill>
                <a:effectLst/>
                <a:latin typeface="Arial" panose="020B0604020202020204" pitchFamily="34" charset="0"/>
              </a:rPr>
              <a:t>Vzhledem ke ohromným výdajům na údržbu armády, </a:t>
            </a:r>
            <a:r>
              <a:rPr lang="cs-CZ" b="0" i="0" dirty="0" err="1">
                <a:solidFill>
                  <a:srgbClr val="202122"/>
                </a:solidFill>
                <a:effectLst/>
                <a:latin typeface="Arial" panose="020B0604020202020204" pitchFamily="34" charset="0"/>
              </a:rPr>
              <a:t>Nikeforos</a:t>
            </a:r>
            <a:r>
              <a:rPr lang="cs-CZ" b="0" i="0" dirty="0">
                <a:solidFill>
                  <a:srgbClr val="202122"/>
                </a:solidFill>
                <a:effectLst/>
                <a:latin typeface="Arial" panose="020B0604020202020204" pitchFamily="34" charset="0"/>
              </a:rPr>
              <a:t> značně </a:t>
            </a:r>
            <a:r>
              <a:rPr lang="cs-CZ" dirty="0" err="1">
                <a:solidFill>
                  <a:srgbClr val="202122"/>
                </a:solidFill>
                <a:latin typeface="Arial" panose="020B0604020202020204" pitchFamily="34" charset="0"/>
              </a:rPr>
              <a:t>p</a:t>
            </a:r>
            <a:r>
              <a:rPr lang="cs-CZ" b="0" i="0" dirty="0" err="1">
                <a:solidFill>
                  <a:srgbClr val="202122"/>
                </a:solidFill>
                <a:effectLst/>
                <a:latin typeface="Arial" panose="020B0604020202020204" pitchFamily="34" charset="0"/>
              </a:rPr>
              <a:t>mezil</a:t>
            </a:r>
            <a:r>
              <a:rPr lang="cs-CZ" b="0" i="0" dirty="0">
                <a:solidFill>
                  <a:srgbClr val="202122"/>
                </a:solidFill>
                <a:effectLst/>
                <a:latin typeface="Arial" panose="020B0604020202020204" pitchFamily="34" charset="0"/>
              </a:rPr>
              <a:t> štědrost dvora a rovněž výdaje na </a:t>
            </a:r>
            <a:r>
              <a:rPr lang="cs-CZ" dirty="0">
                <a:latin typeface="Arial" panose="020B0604020202020204" pitchFamily="34" charset="0"/>
              </a:rPr>
              <a:t>klérus</a:t>
            </a:r>
            <a:r>
              <a:rPr lang="cs-CZ" b="0" i="0" dirty="0">
                <a:effectLst/>
                <a:latin typeface="Arial" panose="020B0604020202020204" pitchFamily="34" charset="0"/>
              </a:rPr>
              <a:t>, zakázal zakládání nových </a:t>
            </a:r>
            <a:r>
              <a:rPr lang="cs-CZ" dirty="0">
                <a:latin typeface="Arial" panose="020B0604020202020204" pitchFamily="34" charset="0"/>
              </a:rPr>
              <a:t>klášterů</a:t>
            </a:r>
            <a:r>
              <a:rPr lang="cs-CZ" b="0" i="0" dirty="0">
                <a:effectLst/>
                <a:latin typeface="Arial" panose="020B0604020202020204" pitchFamily="34" charset="0"/>
              </a:rPr>
              <a:t>. </a:t>
            </a:r>
            <a:r>
              <a:rPr lang="cs-CZ" b="0" i="0" dirty="0">
                <a:solidFill>
                  <a:srgbClr val="202122"/>
                </a:solidFill>
                <a:effectLst/>
                <a:latin typeface="Arial" panose="020B0604020202020204" pitchFamily="34" charset="0"/>
              </a:rPr>
              <a:t>Kvůli vzrůstající daňové zátěži úplně pozbyl svou někdejší popularitu a vytvořil tak předpoklady k pozdější revoltě. </a:t>
            </a:r>
            <a:endParaRPr lang="cs-CZ" dirty="0">
              <a:solidFill>
                <a:srgbClr val="202122"/>
              </a:solidFill>
              <a:latin typeface="Arial" panose="020B0604020202020204" pitchFamily="34" charset="0"/>
            </a:endParaRPr>
          </a:p>
          <a:p>
            <a:pPr algn="l"/>
            <a:r>
              <a:rPr lang="cs-CZ" b="0" i="0" dirty="0">
                <a:solidFill>
                  <a:srgbClr val="202122"/>
                </a:solidFill>
                <a:effectLst/>
                <a:latin typeface="Arial" panose="020B0604020202020204" pitchFamily="34" charset="0"/>
              </a:rPr>
              <a:t>Nakonec opustila i </a:t>
            </a:r>
            <a:r>
              <a:rPr lang="cs-CZ" b="0" i="0" dirty="0" err="1">
                <a:solidFill>
                  <a:srgbClr val="202122"/>
                </a:solidFill>
                <a:effectLst/>
                <a:latin typeface="Arial" panose="020B0604020202020204" pitchFamily="34" charset="0"/>
              </a:rPr>
              <a:t>Theofano</a:t>
            </a:r>
            <a:r>
              <a:rPr lang="cs-CZ" b="0" i="0" dirty="0">
                <a:solidFill>
                  <a:srgbClr val="202122"/>
                </a:solidFill>
                <a:effectLst/>
                <a:latin typeface="Arial" panose="020B0604020202020204" pitchFamily="34" charset="0"/>
              </a:rPr>
              <a:t>, která se připojila ke spiknutí proti císaři vedeném Janem </a:t>
            </a:r>
            <a:r>
              <a:rPr lang="cs-CZ" b="0" i="0" dirty="0" err="1">
                <a:solidFill>
                  <a:srgbClr val="202122"/>
                </a:solidFill>
                <a:effectLst/>
                <a:latin typeface="Arial" panose="020B0604020202020204" pitchFamily="34" charset="0"/>
              </a:rPr>
              <a:t>Tzimiskem</a:t>
            </a:r>
            <a:r>
              <a:rPr lang="cs-CZ" dirty="0">
                <a:solidFill>
                  <a:srgbClr val="202122"/>
                </a:solidFill>
                <a:latin typeface="Arial" panose="020B0604020202020204" pitchFamily="34" charset="0"/>
              </a:rPr>
              <a:t>. </a:t>
            </a:r>
            <a:r>
              <a:rPr lang="cs-CZ" b="0" i="0" dirty="0">
                <a:solidFill>
                  <a:srgbClr val="202122"/>
                </a:solidFill>
                <a:effectLst/>
                <a:latin typeface="Arial" panose="020B0604020202020204" pitchFamily="34" charset="0"/>
              </a:rPr>
              <a:t>V noci z 10. na 11. prosince 969 byl císař zavražděn ve své ložnici</a:t>
            </a:r>
          </a:p>
          <a:p>
            <a:endParaRPr lang="cs-CZ" dirty="0"/>
          </a:p>
        </p:txBody>
      </p:sp>
      <p:pic>
        <p:nvPicPr>
          <p:cNvPr id="4098" name="Picture 2">
            <a:extLst>
              <a:ext uri="{FF2B5EF4-FFF2-40B4-BE49-F238E27FC236}">
                <a16:creationId xmlns:a16="http://schemas.microsoft.com/office/drawing/2014/main" id="{E809B383-B076-4395-8ED4-ACEC7DC1347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0234569" y="2072081"/>
            <a:ext cx="1837189" cy="2921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68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39643C8C-5B8A-4420-A228-AF5D42111AC1}"/>
              </a:ext>
            </a:extLst>
          </p:cNvPr>
          <p:cNvSpPr>
            <a:spLocks noGrp="1"/>
          </p:cNvSpPr>
          <p:nvPr>
            <p:ph type="title"/>
          </p:nvPr>
        </p:nvSpPr>
        <p:spPr/>
        <p:txBody>
          <a:bodyPr/>
          <a:lstStyle/>
          <a:p>
            <a:r>
              <a:rPr lang="cs-CZ" dirty="0"/>
              <a:t>Jan </a:t>
            </a:r>
            <a:r>
              <a:rPr lang="cs-CZ" dirty="0" err="1"/>
              <a:t>Tzimiskes</a:t>
            </a:r>
            <a:r>
              <a:rPr lang="cs-CZ" dirty="0"/>
              <a:t> (969-976)</a:t>
            </a:r>
          </a:p>
        </p:txBody>
      </p:sp>
      <p:sp>
        <p:nvSpPr>
          <p:cNvPr id="6" name="Θέση περιεχομένου 5">
            <a:extLst>
              <a:ext uri="{FF2B5EF4-FFF2-40B4-BE49-F238E27FC236}">
                <a16:creationId xmlns:a16="http://schemas.microsoft.com/office/drawing/2014/main" id="{B559491A-81F7-4E05-A378-AD6FCAAA9683}"/>
              </a:ext>
            </a:extLst>
          </p:cNvPr>
          <p:cNvSpPr>
            <a:spLocks noGrp="1"/>
          </p:cNvSpPr>
          <p:nvPr>
            <p:ph idx="1"/>
          </p:nvPr>
        </p:nvSpPr>
        <p:spPr>
          <a:xfrm>
            <a:off x="1451579" y="2015732"/>
            <a:ext cx="9603275" cy="4037749"/>
          </a:xfrm>
        </p:spPr>
        <p:txBody>
          <a:bodyPr>
            <a:normAutofit fontScale="85000" lnSpcReduction="20000"/>
          </a:bodyPr>
          <a:lstStyle/>
          <a:p>
            <a:r>
              <a:rPr lang="cs-CZ" b="0" i="0" dirty="0">
                <a:effectLst/>
                <a:latin typeface="Arial" panose="020B0604020202020204" pitchFamily="34" charset="0"/>
              </a:rPr>
              <a:t>brzy po zavraždění </a:t>
            </a:r>
            <a:r>
              <a:rPr lang="cs-CZ" b="0" i="0" dirty="0" err="1">
                <a:effectLst/>
                <a:latin typeface="Arial" panose="020B0604020202020204" pitchFamily="34" charset="0"/>
              </a:rPr>
              <a:t>Nikefora</a:t>
            </a:r>
            <a:r>
              <a:rPr lang="cs-CZ" b="0" i="0" dirty="0">
                <a:effectLst/>
                <a:latin typeface="Arial" panose="020B0604020202020204" pitchFamily="34" charset="0"/>
              </a:rPr>
              <a:t> se </a:t>
            </a:r>
            <a:r>
              <a:rPr lang="cs-CZ" b="0" i="0" dirty="0" err="1">
                <a:effectLst/>
                <a:latin typeface="Arial" panose="020B0604020202020204" pitchFamily="34" charset="0"/>
              </a:rPr>
              <a:t>Tzimiskes</a:t>
            </a:r>
            <a:r>
              <a:rPr lang="cs-CZ" b="0" i="0" dirty="0">
                <a:effectLst/>
                <a:latin typeface="Arial" panose="020B0604020202020204" pitchFamily="34" charset="0"/>
              </a:rPr>
              <a:t> stal císařem. Předtím byl </a:t>
            </a:r>
            <a:r>
              <a:rPr lang="cs-CZ" dirty="0">
                <a:latin typeface="Arial" panose="020B0604020202020204" pitchFamily="34" charset="0"/>
              </a:rPr>
              <a:t>konstantinopolským patriarchou</a:t>
            </a:r>
            <a:r>
              <a:rPr lang="cs-CZ" b="0" i="0" dirty="0">
                <a:effectLst/>
                <a:latin typeface="Arial" panose="020B0604020202020204" pitchFamily="34" charset="0"/>
              </a:rPr>
              <a:t> obviněn z věrolomnosti a vraždy a jako důkaz kajícnosti patriarcha požadoval, aby se císař stranil svých zločinných druhů a především aby zapudil císařovnu </a:t>
            </a:r>
            <a:r>
              <a:rPr lang="cs-CZ" b="0" i="0" dirty="0" err="1">
                <a:effectLst/>
                <a:latin typeface="Arial" panose="020B0604020202020204" pitchFamily="34" charset="0"/>
              </a:rPr>
              <a:t>Theofano</a:t>
            </a:r>
            <a:r>
              <a:rPr lang="cs-CZ" b="0" i="0" dirty="0">
                <a:effectLst/>
                <a:latin typeface="Arial" panose="020B0604020202020204" pitchFamily="34" charset="0"/>
              </a:rPr>
              <a:t>. </a:t>
            </a:r>
          </a:p>
          <a:p>
            <a:r>
              <a:rPr lang="cs-CZ" b="0" i="0" dirty="0">
                <a:effectLst/>
                <a:latin typeface="Arial" panose="020B0604020202020204" pitchFamily="34" charset="0"/>
              </a:rPr>
              <a:t>Císařovna, která již dvakrát porušila posvátnou manželskou přísahu, doufala nyní ve svatbu s </a:t>
            </a:r>
            <a:r>
              <a:rPr lang="cs-CZ" b="0" i="0" dirty="0" err="1">
                <a:effectLst/>
                <a:latin typeface="Arial" panose="020B0604020202020204" pitchFamily="34" charset="0"/>
              </a:rPr>
              <a:t>Tzimiskem</a:t>
            </a:r>
            <a:r>
              <a:rPr lang="cs-CZ" b="0" i="0" dirty="0">
                <a:effectLst/>
                <a:latin typeface="Arial" panose="020B0604020202020204" pitchFamily="34" charset="0"/>
              </a:rPr>
              <a:t>, avšak nakonec byla odstavena do </a:t>
            </a:r>
            <a:r>
              <a:rPr lang="cs-CZ" dirty="0">
                <a:latin typeface="Arial" panose="020B0604020202020204" pitchFamily="34" charset="0"/>
              </a:rPr>
              <a:t>kláštera.</a:t>
            </a:r>
          </a:p>
          <a:p>
            <a:pPr algn="l"/>
            <a:r>
              <a:rPr lang="cs-CZ" b="0" i="0" dirty="0">
                <a:effectLst/>
                <a:latin typeface="Arial" panose="020B0604020202020204" pitchFamily="34" charset="0"/>
              </a:rPr>
              <a:t>Ve vnitřní politice se </a:t>
            </a:r>
            <a:r>
              <a:rPr lang="cs-CZ" b="0" i="0" dirty="0" err="1">
                <a:effectLst/>
                <a:latin typeface="Arial" panose="020B0604020202020204" pitchFamily="34" charset="0"/>
              </a:rPr>
              <a:t>Tzimiskes</a:t>
            </a:r>
            <a:r>
              <a:rPr lang="cs-CZ" b="0" i="0" dirty="0">
                <a:effectLst/>
                <a:latin typeface="Arial" panose="020B0604020202020204" pitchFamily="34" charset="0"/>
              </a:rPr>
              <a:t> musel potýkat se </a:t>
            </a:r>
            <a:r>
              <a:rPr lang="cs-CZ" dirty="0">
                <a:latin typeface="Arial" panose="020B0604020202020204" pitchFamily="34" charset="0"/>
              </a:rPr>
              <a:t>stigmatem</a:t>
            </a:r>
            <a:r>
              <a:rPr lang="cs-CZ" b="0" i="0" dirty="0">
                <a:effectLst/>
                <a:latin typeface="Arial" panose="020B0604020202020204" pitchFamily="34" charset="0"/>
              </a:rPr>
              <a:t> násilného převzetí moci. Kromě toho byl pouze zástupcem nezletilých synů Romana II., kterým císařská koruna oficiálně náležela. Pod tlakem </a:t>
            </a:r>
            <a:r>
              <a:rPr lang="cs-CZ" dirty="0">
                <a:latin typeface="Arial" panose="020B0604020202020204" pitchFamily="34" charset="0"/>
              </a:rPr>
              <a:t>patriarchy</a:t>
            </a:r>
            <a:r>
              <a:rPr lang="cs-CZ" b="0" i="0" dirty="0">
                <a:effectLst/>
                <a:latin typeface="Arial" panose="020B0604020202020204" pitchFamily="34" charset="0"/>
              </a:rPr>
              <a:t> byl nucen odvolat některá nařízení svého předchůdce týkající se </a:t>
            </a:r>
            <a:r>
              <a:rPr lang="cs-CZ" dirty="0">
                <a:latin typeface="Arial" panose="020B0604020202020204" pitchFamily="34" charset="0"/>
              </a:rPr>
              <a:t>církve</a:t>
            </a:r>
            <a:r>
              <a:rPr lang="cs-CZ" b="0" i="0" dirty="0">
                <a:effectLst/>
                <a:latin typeface="Arial" panose="020B0604020202020204" pitchFamily="34" charset="0"/>
              </a:rPr>
              <a:t>. Vůči maloasijským magnátům, kteří vystupovali proti centrální moci, si vedl úspěšněji.</a:t>
            </a:r>
          </a:p>
          <a:p>
            <a:pPr algn="l"/>
            <a:r>
              <a:rPr lang="cs-CZ" b="0" i="0" dirty="0">
                <a:effectLst/>
                <a:latin typeface="Arial" panose="020B0604020202020204" pitchFamily="34" charset="0"/>
              </a:rPr>
              <a:t>V zahraniční politice se mu podařilo se usmířit s Otou I., když v roce 972 poslal na západ svoji neteř </a:t>
            </a:r>
            <a:r>
              <a:rPr lang="cs-CZ" b="0" i="0" dirty="0" err="1">
                <a:effectLst/>
                <a:latin typeface="Arial" panose="020B0604020202020204" pitchFamily="34" charset="0"/>
              </a:rPr>
              <a:t>Theofano</a:t>
            </a:r>
            <a:r>
              <a:rPr lang="cs-CZ" b="0" i="0" dirty="0">
                <a:effectLst/>
                <a:latin typeface="Arial" panose="020B0604020202020204" pitchFamily="34" charset="0"/>
              </a:rPr>
              <a:t>, která se provdala za </a:t>
            </a:r>
            <a:r>
              <a:rPr lang="cs-CZ" dirty="0">
                <a:latin typeface="Arial" panose="020B0604020202020204" pitchFamily="34" charset="0"/>
              </a:rPr>
              <a:t>Otu II.</a:t>
            </a:r>
            <a:r>
              <a:rPr lang="cs-CZ" b="0" i="0" dirty="0">
                <a:effectLst/>
                <a:latin typeface="Arial" panose="020B0604020202020204" pitchFamily="34" charset="0"/>
              </a:rPr>
              <a:t> Napjaté vztahy mezi oběma říšemi se tím značně uvolnily. Díky jeho úspěchům proti Kyjevské Rusi v Bulharsku a proti Arabům na východě se Byzanc, kdysi tak katastrofálně zasažená </a:t>
            </a:r>
            <a:r>
              <a:rPr lang="cs-CZ" dirty="0">
                <a:latin typeface="Arial" panose="020B0604020202020204" pitchFamily="34" charset="0"/>
              </a:rPr>
              <a:t>islámskou expanzí</a:t>
            </a:r>
            <a:r>
              <a:rPr lang="cs-CZ" b="0" i="0" dirty="0">
                <a:effectLst/>
                <a:latin typeface="Arial" panose="020B0604020202020204" pitchFamily="34" charset="0"/>
              </a:rPr>
              <a:t>, ocitla opět na vrcholu své moci.</a:t>
            </a:r>
          </a:p>
          <a:p>
            <a:endParaRPr lang="cs-CZ" dirty="0"/>
          </a:p>
        </p:txBody>
      </p:sp>
    </p:spTree>
    <p:extLst>
      <p:ext uri="{BB962C8B-B14F-4D97-AF65-F5344CB8AC3E}">
        <p14:creationId xmlns:p14="http://schemas.microsoft.com/office/powerpoint/2010/main" val="181924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A9139B-5C0A-4F27-A008-F4374DDA9A43}"/>
              </a:ext>
            </a:extLst>
          </p:cNvPr>
          <p:cNvSpPr>
            <a:spLocks noGrp="1"/>
          </p:cNvSpPr>
          <p:nvPr>
            <p:ph type="title"/>
          </p:nvPr>
        </p:nvSpPr>
        <p:spPr/>
        <p:txBody>
          <a:bodyPr/>
          <a:lstStyle/>
          <a:p>
            <a:r>
              <a:rPr lang="cs-CZ" dirty="0" err="1"/>
              <a:t>Basileios</a:t>
            </a:r>
            <a:r>
              <a:rPr lang="cs-CZ" dirty="0"/>
              <a:t> II. </a:t>
            </a:r>
            <a:r>
              <a:rPr lang="cs-CZ" dirty="0" err="1"/>
              <a:t>bulgarobijec</a:t>
            </a:r>
            <a:endParaRPr lang="cs-CZ" dirty="0"/>
          </a:p>
        </p:txBody>
      </p:sp>
      <p:sp>
        <p:nvSpPr>
          <p:cNvPr id="3" name="Θέση περιεχομένου 2">
            <a:extLst>
              <a:ext uri="{FF2B5EF4-FFF2-40B4-BE49-F238E27FC236}">
                <a16:creationId xmlns:a16="http://schemas.microsoft.com/office/drawing/2014/main" id="{4C2070F4-CAE7-489F-8EFB-66897B3CE36A}"/>
              </a:ext>
            </a:extLst>
          </p:cNvPr>
          <p:cNvSpPr>
            <a:spLocks noGrp="1"/>
          </p:cNvSpPr>
          <p:nvPr>
            <p:ph idx="1"/>
          </p:nvPr>
        </p:nvSpPr>
        <p:spPr/>
        <p:txBody>
          <a:bodyPr>
            <a:normAutofit fontScale="85000" lnSpcReduction="10000"/>
          </a:bodyPr>
          <a:lstStyle/>
          <a:p>
            <a:pPr indent="144145" algn="just">
              <a:spcAft>
                <a:spcPts val="600"/>
              </a:spcAft>
            </a:pPr>
            <a:r>
              <a:rPr lang="cs-CZ" sz="1800" dirty="0">
                <a:latin typeface="Times New Roman" panose="02020603050405020304" pitchFamily="18" charset="0"/>
                <a:ea typeface="Times New Roman" panose="02020603050405020304" pitchFamily="18" charset="0"/>
              </a:rPr>
              <a:t>Po smrti </a:t>
            </a:r>
            <a:r>
              <a:rPr lang="cs-CZ" sz="1800" dirty="0" err="1">
                <a:latin typeface="Times New Roman" panose="02020603050405020304" pitchFamily="18" charset="0"/>
                <a:ea typeface="Times New Roman" panose="02020603050405020304" pitchFamily="18" charset="0"/>
              </a:rPr>
              <a:t>Tzimiskese</a:t>
            </a:r>
            <a:r>
              <a:rPr lang="cs-CZ" sz="1800" dirty="0">
                <a:latin typeface="Times New Roman" panose="02020603050405020304" pitchFamily="18" charset="0"/>
                <a:ea typeface="Times New Roman" panose="02020603050405020304" pitchFamily="18" charset="0"/>
              </a:rPr>
              <a:t> s</a:t>
            </a:r>
            <a:r>
              <a:rPr lang="cs-CZ" sz="1800" dirty="0">
                <a:effectLst/>
                <a:latin typeface="Times New Roman" panose="02020603050405020304" pitchFamily="18" charset="0"/>
                <a:ea typeface="Times New Roman" panose="02020603050405020304" pitchFamily="18" charset="0"/>
              </a:rPr>
              <a:t>kutečnou moc nadále vykonávali </a:t>
            </a:r>
            <a:r>
              <a:rPr lang="cs-CZ" sz="1800" i="1" dirty="0" err="1">
                <a:effectLst/>
                <a:latin typeface="Times New Roman" panose="02020603050405020304" pitchFamily="18" charset="0"/>
                <a:ea typeface="Times New Roman" panose="02020603050405020304" pitchFamily="18" charset="0"/>
              </a:rPr>
              <a:t>parakoimomenos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který ovládal státní byrokratický aparát, a </a:t>
            </a:r>
            <a:r>
              <a:rPr lang="cs-CZ" sz="1800" dirty="0" err="1">
                <a:effectLst/>
                <a:latin typeface="Times New Roman" panose="02020603050405020304" pitchFamily="18" charset="0"/>
                <a:ea typeface="Times New Roman" panose="02020603050405020304" pitchFamily="18" charset="0"/>
              </a:rPr>
              <a:t>Bardas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Fokas</a:t>
            </a:r>
            <a:r>
              <a:rPr lang="cs-CZ" sz="1800" dirty="0">
                <a:effectLst/>
                <a:latin typeface="Times New Roman" panose="02020603050405020304" pitchFamily="18" charset="0"/>
                <a:ea typeface="Times New Roman" panose="02020603050405020304" pitchFamily="18" charset="0"/>
              </a:rPr>
              <a:t> jako vrchní velitel byzantských vojsk.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Oběma legitimním císařům zůstaly jen vnější znaky vládní moci, aniž by ji však ve skutečnosti mohli vykonávat.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Mladší Konstantin, milující rozkoše a pohodlí dvorského života, byl ochoten se s tím spokojit, jeho starší bratr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ovšem nikoliv. Byl to muž přísné, zasmušilé a podezřívavé povahy, nedbal o vnější nádheru ani o jakékoliv rozptýlení, neměl přátel, nikdy se neoženil a není ani známo, že by kdy byl měl milenku; pro ženy nebylo v jeho životě místa. Všechen jeho zájem se upínal jen ke správě státu a k výkonu moci. To ovšem naráželo na odpor jeho všemocného ministra. Trvalo ale plných sedm let, než mezi nimi došlo k otevřené srážce.</a:t>
            </a:r>
          </a:p>
          <a:p>
            <a:r>
              <a:rPr lang="cs-CZ" sz="1800" i="1" dirty="0" err="1">
                <a:latin typeface="Times New Roman" panose="02020603050405020304" pitchFamily="18" charset="0"/>
                <a:ea typeface="Times New Roman" panose="02020603050405020304" pitchFamily="18" charset="0"/>
              </a:rPr>
              <a:t>P</a:t>
            </a:r>
            <a:r>
              <a:rPr lang="cs-CZ" sz="1800" i="1" dirty="0" err="1">
                <a:effectLst/>
                <a:latin typeface="Times New Roman" panose="02020603050405020304" pitchFamily="18" charset="0"/>
                <a:ea typeface="Times New Roman" panose="02020603050405020304" pitchFamily="18" charset="0"/>
              </a:rPr>
              <a:t>arakoimomenos</a:t>
            </a:r>
            <a:r>
              <a:rPr lang="cs-CZ" sz="1800" dirty="0">
                <a:effectLst/>
                <a:latin typeface="Times New Roman" panose="02020603050405020304" pitchFamily="18" charset="0"/>
                <a:ea typeface="Times New Roman" panose="02020603050405020304" pitchFamily="18" charset="0"/>
              </a:rPr>
              <a:t> pokusil se proti němu roku 985 zosnovat spiknutí.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jej nařídil zatknout, dal mu zabavit všechen majetek a poslal jej do vyhnanství. Jmenoval </a:t>
            </a:r>
            <a:r>
              <a:rPr lang="cs-CZ" sz="1800" dirty="0" err="1">
                <a:effectLst/>
                <a:latin typeface="Times New Roman" panose="02020603050405020304" pitchFamily="18" charset="0"/>
                <a:ea typeface="Times New Roman" panose="02020603050405020304" pitchFamily="18" charset="0"/>
              </a:rPr>
              <a:t>Bardase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Fokase</a:t>
            </a:r>
            <a:r>
              <a:rPr lang="cs-CZ" sz="1800" dirty="0">
                <a:effectLst/>
                <a:latin typeface="Times New Roman" panose="02020603050405020304" pitchFamily="18" charset="0"/>
                <a:ea typeface="Times New Roman" panose="02020603050405020304" pitchFamily="18" charset="0"/>
              </a:rPr>
              <a:t> správcem antiochijské provincie a tak ho zbavil funkce vrchního velitele armády. </a:t>
            </a:r>
            <a:endParaRPr lang="cs-CZ" dirty="0"/>
          </a:p>
        </p:txBody>
      </p:sp>
    </p:spTree>
    <p:extLst>
      <p:ext uri="{BB962C8B-B14F-4D97-AF65-F5344CB8AC3E}">
        <p14:creationId xmlns:p14="http://schemas.microsoft.com/office/powerpoint/2010/main" val="3255454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1C7D5D-8E6A-451A-B88E-37699528901D}"/>
              </a:ext>
            </a:extLst>
          </p:cNvPr>
          <p:cNvSpPr>
            <a:spLocks noGrp="1"/>
          </p:cNvSpPr>
          <p:nvPr>
            <p:ph type="title"/>
          </p:nvPr>
        </p:nvSpPr>
        <p:spPr/>
        <p:txBody>
          <a:bodyPr/>
          <a:lstStyle/>
          <a:p>
            <a:r>
              <a:rPr lang="cs-CZ" dirty="0"/>
              <a:t>Boj s uzurpátory – </a:t>
            </a:r>
            <a:r>
              <a:rPr lang="cs-CZ" sz="3200" dirty="0" err="1">
                <a:effectLst/>
                <a:ea typeface="Times New Roman" panose="02020603050405020304" pitchFamily="18" charset="0"/>
              </a:rPr>
              <a:t>pokřestění</a:t>
            </a:r>
            <a:r>
              <a:rPr lang="cs-CZ" sz="3200" dirty="0">
                <a:effectLst/>
                <a:ea typeface="Times New Roman" panose="02020603050405020304" pitchFamily="18" charset="0"/>
              </a:rPr>
              <a:t> Ruska </a:t>
            </a:r>
            <a:endParaRPr lang="cs-CZ" dirty="0"/>
          </a:p>
        </p:txBody>
      </p:sp>
      <p:sp>
        <p:nvSpPr>
          <p:cNvPr id="3" name="Θέση περιεχομένου 2">
            <a:extLst>
              <a:ext uri="{FF2B5EF4-FFF2-40B4-BE49-F238E27FC236}">
                <a16:creationId xmlns:a16="http://schemas.microsoft.com/office/drawing/2014/main" id="{08C1F0C1-56D5-48C3-AA5B-2FDC9095512D}"/>
              </a:ext>
            </a:extLst>
          </p:cNvPr>
          <p:cNvSpPr>
            <a:spLocks noGrp="1"/>
          </p:cNvSpPr>
          <p:nvPr>
            <p:ph idx="1"/>
          </p:nvPr>
        </p:nvSpPr>
        <p:spPr/>
        <p:txBody>
          <a:bodyPr>
            <a:normAutofit fontScale="85000" lnSpcReduction="2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Na jaře 988 uzurpátor </a:t>
            </a:r>
            <a:r>
              <a:rPr lang="cs-CZ" sz="1800" dirty="0" err="1">
                <a:effectLst/>
                <a:latin typeface="Times New Roman" panose="02020603050405020304" pitchFamily="18" charset="0"/>
                <a:ea typeface="Times New Roman" panose="02020603050405020304" pitchFamily="18" charset="0"/>
              </a:rPr>
              <a:t>Bardas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Fokas</a:t>
            </a:r>
            <a:r>
              <a:rPr lang="cs-CZ" sz="1800" dirty="0">
                <a:effectLst/>
                <a:latin typeface="Times New Roman" panose="02020603050405020304" pitchFamily="18" charset="0"/>
                <a:ea typeface="Times New Roman" panose="02020603050405020304" pitchFamily="18" charset="0"/>
              </a:rPr>
              <a:t> s velkou vojenskou silou vytáhl proti Konstantinopoli -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se ocitl v zoufalém postavení. Mohl sice spoléhat na přízeň obyvatel hlavního města, ale jediná vojenská síla, kterou měl k dispozici, byly oddíly císařské gardy. </a:t>
            </a:r>
          </a:p>
          <a:p>
            <a:pPr indent="144145" algn="just">
              <a:spcAft>
                <a:spcPts val="600"/>
              </a:spcAft>
            </a:pPr>
            <a:r>
              <a:rPr lang="cs-CZ" sz="1800" dirty="0">
                <a:latin typeface="Times New Roman" panose="02020603050405020304" pitchFamily="18" charset="0"/>
                <a:ea typeface="Times New Roman" panose="02020603050405020304" pitchFamily="18" charset="0"/>
              </a:rPr>
              <a:t>Obrátil </a:t>
            </a:r>
            <a:r>
              <a:rPr lang="cs-CZ" sz="1800" dirty="0">
                <a:effectLst/>
                <a:latin typeface="Times New Roman" panose="02020603050405020304" pitchFamily="18" charset="0"/>
                <a:ea typeface="Times New Roman" panose="02020603050405020304" pitchFamily="18" charset="0"/>
              </a:rPr>
              <a:t>se obrátil ke kyjevskému knížeti Vladimírovi s žádostí o pomoc. </a:t>
            </a:r>
            <a:r>
              <a:rPr lang="cs-CZ" sz="1800" dirty="0">
                <a:latin typeface="Times New Roman" panose="02020603050405020304" pitchFamily="18" charset="0"/>
                <a:ea typeface="Times New Roman" panose="02020603050405020304" pitchFamily="18" charset="0"/>
              </a:rPr>
              <a:t>Ten</a:t>
            </a:r>
            <a:r>
              <a:rPr lang="cs-CZ" sz="1800" dirty="0">
                <a:effectLst/>
                <a:latin typeface="Times New Roman" panose="02020603050405020304" pitchFamily="18" charset="0"/>
                <a:ea typeface="Times New Roman" panose="02020603050405020304" pitchFamily="18" charset="0"/>
              </a:rPr>
              <a:t> projevil ochotu zapůjčit mu své </a:t>
            </a:r>
            <a:r>
              <a:rPr lang="cs-CZ" sz="1800" dirty="0" err="1">
                <a:effectLst/>
                <a:latin typeface="Times New Roman" panose="02020603050405020304" pitchFamily="18" charset="0"/>
                <a:ea typeface="Times New Roman" panose="02020603050405020304" pitchFamily="18" charset="0"/>
              </a:rPr>
              <a:t>varjažské</a:t>
            </a:r>
            <a:r>
              <a:rPr lang="cs-CZ" sz="1800" dirty="0">
                <a:effectLst/>
                <a:latin typeface="Times New Roman" panose="02020603050405020304" pitchFamily="18" charset="0"/>
                <a:ea typeface="Times New Roman" panose="02020603050405020304" pitchFamily="18" charset="0"/>
              </a:rPr>
              <a:t> bojovníky, žádal ovšem aby císař mu měl poslat skutečnou </a:t>
            </a:r>
            <a:r>
              <a:rPr lang="cs-CZ" sz="1800" i="1" dirty="0" err="1">
                <a:effectLst/>
                <a:latin typeface="Times New Roman" panose="02020603050405020304" pitchFamily="18" charset="0"/>
                <a:ea typeface="Times New Roman" panose="02020603050405020304" pitchFamily="18" charset="0"/>
              </a:rPr>
              <a:t>porfyrogennetu</a:t>
            </a:r>
            <a:r>
              <a:rPr lang="cs-CZ" sz="1800" dirty="0">
                <a:effectLst/>
                <a:latin typeface="Times New Roman" panose="02020603050405020304" pitchFamily="18" charset="0"/>
                <a:ea typeface="Times New Roman" panose="02020603050405020304" pitchFamily="18" charset="0"/>
              </a:rPr>
              <a:t>, za ženu. Znamenalo to nejvyšší diplomatické uznání.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a:t>
            </a:r>
            <a:r>
              <a:rPr lang="cs-CZ" sz="1800" dirty="0">
                <a:latin typeface="Times New Roman" panose="02020603050405020304" pitchFamily="18" charset="0"/>
                <a:ea typeface="Times New Roman" panose="02020603050405020304" pitchFamily="18" charset="0"/>
              </a:rPr>
              <a:t>s</a:t>
            </a:r>
            <a:r>
              <a:rPr lang="cs-CZ" sz="1800" dirty="0">
                <a:effectLst/>
                <a:latin typeface="Times New Roman" panose="02020603050405020304" pitchFamily="18" charset="0"/>
                <a:ea typeface="Times New Roman" panose="02020603050405020304" pitchFamily="18" charset="0"/>
              </a:rPr>
              <a:t>líbil poslat do Kyjeva svou vlastní sestru Annu, ovšem pod podmínkou, že Vladimír zapudí všechny své ženy a že přijme křesťanství. Tak došlo roku 988 k </a:t>
            </a:r>
            <a:r>
              <a:rPr lang="cs-CZ" sz="1800" dirty="0" err="1">
                <a:effectLst/>
                <a:latin typeface="Times New Roman" panose="02020603050405020304" pitchFamily="18" charset="0"/>
                <a:ea typeface="Times New Roman" panose="02020603050405020304" pitchFamily="18" charset="0"/>
              </a:rPr>
              <a:t>pokřestění</a:t>
            </a:r>
            <a:r>
              <a:rPr lang="cs-CZ" sz="1800" dirty="0">
                <a:effectLst/>
                <a:latin typeface="Times New Roman" panose="02020603050405020304" pitchFamily="18" charset="0"/>
                <a:ea typeface="Times New Roman" panose="02020603050405020304" pitchFamily="18" charset="0"/>
              </a:rPr>
              <a:t> Ruska z Byzance, což mělo pro osudy této země zásadní historický význam.</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Vladimír </a:t>
            </a:r>
            <a:r>
              <a:rPr lang="cs-CZ" sz="1800" dirty="0" err="1">
                <a:effectLst/>
                <a:latin typeface="Times New Roman" panose="02020603050405020304" pitchFamily="18" charset="0"/>
                <a:ea typeface="Times New Roman" panose="02020603050405020304" pitchFamily="18" charset="0"/>
              </a:rPr>
              <a:t>Basileiovi</a:t>
            </a:r>
            <a:r>
              <a:rPr lang="cs-CZ" sz="1800" dirty="0">
                <a:effectLst/>
                <a:latin typeface="Times New Roman" panose="02020603050405020304" pitchFamily="18" charset="0"/>
                <a:ea typeface="Times New Roman" panose="02020603050405020304" pitchFamily="18" charset="0"/>
              </a:rPr>
              <a:t> skutečně poslal družinu 6000 obávaných </a:t>
            </a:r>
            <a:r>
              <a:rPr lang="cs-CZ" sz="1800" dirty="0" err="1">
                <a:effectLst/>
                <a:latin typeface="Times New Roman" panose="02020603050405020304" pitchFamily="18" charset="0"/>
                <a:ea typeface="Times New Roman" panose="02020603050405020304" pitchFamily="18" charset="0"/>
              </a:rPr>
              <a:t>varjažských</a:t>
            </a:r>
            <a:r>
              <a:rPr lang="cs-CZ" sz="1800" dirty="0">
                <a:effectLst/>
                <a:latin typeface="Times New Roman" panose="02020603050405020304" pitchFamily="18" charset="0"/>
                <a:ea typeface="Times New Roman" panose="02020603050405020304" pitchFamily="18" charset="0"/>
              </a:rPr>
              <a:t> bojovníků a ten s touto posilou a s oddíly své gardy vytáhl proti vojsku svého soka, které bylo ovšem značně silnější. </a:t>
            </a:r>
            <a:r>
              <a:rPr lang="cs-CZ" sz="1800" dirty="0" err="1">
                <a:effectLst/>
                <a:latin typeface="Times New Roman" panose="02020603050405020304" pitchFamily="18" charset="0"/>
                <a:ea typeface="Times New Roman" panose="02020603050405020304" pitchFamily="18" charset="0"/>
              </a:rPr>
              <a:t>Bardas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Fokas</a:t>
            </a:r>
            <a:r>
              <a:rPr lang="cs-CZ" sz="1800" dirty="0">
                <a:effectLst/>
                <a:latin typeface="Times New Roman" panose="02020603050405020304" pitchFamily="18" charset="0"/>
                <a:ea typeface="Times New Roman" panose="02020603050405020304" pitchFamily="18" charset="0"/>
              </a:rPr>
              <a:t> vyjel do boje v čele svého vojska, ale náhle spadl mrtev z koně (zřejmě zasažen infarktem0.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II. ve svých pětatřiceti letech, 26 let po smrti svého otce, stal se skutečným vládnoucím císařem.</a:t>
            </a:r>
          </a:p>
          <a:p>
            <a:endParaRPr lang="cs-CZ" dirty="0"/>
          </a:p>
        </p:txBody>
      </p:sp>
    </p:spTree>
    <p:extLst>
      <p:ext uri="{BB962C8B-B14F-4D97-AF65-F5344CB8AC3E}">
        <p14:creationId xmlns:p14="http://schemas.microsoft.com/office/powerpoint/2010/main" val="244025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A225AD-FB3D-4A1D-BC8A-B94473C50649}"/>
              </a:ext>
            </a:extLst>
          </p:cNvPr>
          <p:cNvSpPr>
            <a:spLocks noGrp="1"/>
          </p:cNvSpPr>
          <p:nvPr>
            <p:ph type="title"/>
          </p:nvPr>
        </p:nvSpPr>
        <p:spPr/>
        <p:txBody>
          <a:bodyPr/>
          <a:lstStyle/>
          <a:p>
            <a:r>
              <a:rPr lang="cs-CZ" dirty="0"/>
              <a:t>Boj proti mocným velkostatkářům </a:t>
            </a:r>
          </a:p>
        </p:txBody>
      </p:sp>
      <p:sp>
        <p:nvSpPr>
          <p:cNvPr id="3" name="Θέση περιεχομένου 2">
            <a:extLst>
              <a:ext uri="{FF2B5EF4-FFF2-40B4-BE49-F238E27FC236}">
                <a16:creationId xmlns:a16="http://schemas.microsoft.com/office/drawing/2014/main" id="{09E2519F-07C2-4821-90E5-DF73260401CB}"/>
              </a:ext>
            </a:extLst>
          </p:cNvPr>
          <p:cNvSpPr>
            <a:spLocks noGrp="1"/>
          </p:cNvSpPr>
          <p:nvPr>
            <p:ph idx="1"/>
          </p:nvPr>
        </p:nvSpPr>
        <p:spPr>
          <a:xfrm>
            <a:off x="1451579" y="2015732"/>
            <a:ext cx="9603275" cy="4037749"/>
          </a:xfrm>
        </p:spPr>
        <p:txBody>
          <a:bodyPr>
            <a:normAutofit fontScale="77500" lnSpcReduction="20000"/>
          </a:bodyPr>
          <a:lstStyle/>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jediným rozhodnutím zničil i ty nejmocnější osoby, dal zkonfiskovat jejich majetek a je samé buď poslal do vyhnanství, nebo držel v zajetí v Konstantinopoli, popř. z nich učinil obyčejné rolníky.</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Novými zemědělskými zákony navázal na zákonodárné dílo Romana </a:t>
            </a:r>
            <a:r>
              <a:rPr lang="cs-CZ" sz="1800" dirty="0" err="1">
                <a:effectLst/>
                <a:latin typeface="Times New Roman" panose="02020603050405020304" pitchFamily="18" charset="0"/>
                <a:ea typeface="Times New Roman" panose="02020603050405020304" pitchFamily="18" charset="0"/>
              </a:rPr>
              <a:t>Lakapena</a:t>
            </a:r>
            <a:r>
              <a:rPr lang="cs-CZ" sz="1800" dirty="0">
                <a:effectLst/>
                <a:latin typeface="Times New Roman" panose="02020603050405020304" pitchFamily="18" charset="0"/>
                <a:ea typeface="Times New Roman" panose="02020603050405020304" pitchFamily="18" charset="0"/>
              </a:rPr>
              <a:t>. Zrušil všechna ustanovení svých předchůdců učiněná ve prospěch statkářské aristokracie a nařídil bezpodmínečné navrácení (restituci) pozemků zcizených drobným rolníkům, pokud je nabyvatel nezískal dříve než před 75 lety a nemohl se prokázat platnými listinami potvrzujícími legálnost převodu.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větší břemeno pro bohaté statkáře znamenal zákon </a:t>
            </a:r>
            <a:r>
              <a:rPr lang="cs-CZ" sz="1800" i="1" dirty="0" err="1">
                <a:effectLst/>
                <a:latin typeface="Times New Roman" panose="02020603050405020304" pitchFamily="18" charset="0"/>
                <a:ea typeface="Times New Roman" panose="02020603050405020304" pitchFamily="18" charset="0"/>
              </a:rPr>
              <a:t>allelengyon</a:t>
            </a:r>
            <a:r>
              <a:rPr lang="cs-CZ" sz="1800" dirty="0">
                <a:effectLst/>
                <a:latin typeface="Times New Roman" panose="02020603050405020304" pitchFamily="18" charset="0"/>
                <a:ea typeface="Times New Roman" panose="02020603050405020304" pitchFamily="18" charset="0"/>
              </a:rPr>
              <a:t>, tj. kolektivní povinnosti vesnické pospolitosti platit daně i z neobdělané půdy ležící ladem. </a:t>
            </a:r>
            <a:r>
              <a:rPr lang="cs-CZ" sz="1800" i="1" dirty="0" err="1">
                <a:effectLst/>
                <a:latin typeface="Times New Roman" panose="02020603050405020304" pitchFamily="18" charset="0"/>
                <a:ea typeface="Times New Roman" panose="02020603050405020304" pitchFamily="18" charset="0"/>
              </a:rPr>
              <a:t>Ptochoi</a:t>
            </a:r>
            <a:r>
              <a:rPr lang="cs-CZ" sz="1800" dirty="0">
                <a:effectLst/>
                <a:latin typeface="Times New Roman" panose="02020603050405020304" pitchFamily="18" charset="0"/>
                <a:ea typeface="Times New Roman" panose="02020603050405020304" pitchFamily="18" charset="0"/>
              </a:rPr>
              <a:t> (chudí) byli této povinnosti nadále zbaveni a ta zcela připadla na </a:t>
            </a:r>
            <a:r>
              <a:rPr lang="cs-CZ" sz="1800" i="1" dirty="0" err="1">
                <a:effectLst/>
                <a:latin typeface="Times New Roman" panose="02020603050405020304" pitchFamily="18" charset="0"/>
                <a:ea typeface="Times New Roman" panose="02020603050405020304" pitchFamily="18" charset="0"/>
              </a:rPr>
              <a:t>dynatoi</a:t>
            </a:r>
            <a:r>
              <a:rPr lang="cs-CZ" sz="1800" dirty="0">
                <a:effectLst/>
                <a:latin typeface="Times New Roman" panose="02020603050405020304" pitchFamily="18" charset="0"/>
                <a:ea typeface="Times New Roman" panose="02020603050405020304" pitchFamily="18" charset="0"/>
              </a:rPr>
              <a:t> (mocné), kteří měli své statky v okolí.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svými zákony omezil práva církve rozšiřovat svůj pozemkový majetek na úkor selské půdy a na úkor finančních nároků státu.</a:t>
            </a:r>
          </a:p>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dbal, aby se všichni </a:t>
            </a:r>
            <a:r>
              <a:rPr lang="cs-CZ" sz="1800" i="1" dirty="0" err="1">
                <a:effectLst/>
                <a:latin typeface="Times New Roman" panose="02020603050405020304" pitchFamily="18" charset="0"/>
                <a:ea typeface="Times New Roman" panose="02020603050405020304" pitchFamily="18" charset="0"/>
              </a:rPr>
              <a:t>stratiotai</a:t>
            </a:r>
            <a:r>
              <a:rPr lang="cs-CZ" sz="1800" dirty="0">
                <a:effectLst/>
                <a:latin typeface="Times New Roman" panose="02020603050405020304" pitchFamily="18" charset="0"/>
                <a:ea typeface="Times New Roman" panose="02020603050405020304" pitchFamily="18" charset="0"/>
              </a:rPr>
              <a:t>, kteří se uchýlili pod „ochranu“ mocných magnátů, opět ujali hospodaření na svých statcích a plnili své vojenské povinnosti - z </a:t>
            </a:r>
            <a:r>
              <a:rPr lang="cs-CZ" sz="1800" i="1" dirty="0" err="1">
                <a:effectLst/>
                <a:latin typeface="Times New Roman" panose="02020603050405020304" pitchFamily="18" charset="0"/>
                <a:ea typeface="Times New Roman" panose="02020603050405020304" pitchFamily="18" charset="0"/>
              </a:rPr>
              <a:t>paroiků</a:t>
            </a:r>
            <a:r>
              <a:rPr lang="cs-CZ" sz="1800" dirty="0">
                <a:effectLst/>
                <a:latin typeface="Times New Roman" panose="02020603050405020304" pitchFamily="18" charset="0"/>
                <a:ea typeface="Times New Roman" panose="02020603050405020304" pitchFamily="18" charset="0"/>
              </a:rPr>
              <a:t> (závislých rolníků) soukromých magnátů se tak stávali do určité míry </a:t>
            </a:r>
            <a:r>
              <a:rPr lang="cs-CZ" sz="1800" i="1" dirty="0" err="1">
                <a:effectLst/>
                <a:latin typeface="Times New Roman" panose="02020603050405020304" pitchFamily="18" charset="0"/>
                <a:ea typeface="Times New Roman" panose="02020603050405020304" pitchFamily="18" charset="0"/>
              </a:rPr>
              <a:t>paroiky</a:t>
            </a:r>
            <a:r>
              <a:rPr lang="cs-CZ" sz="1800" dirty="0">
                <a:effectLst/>
                <a:latin typeface="Times New Roman" panose="02020603050405020304" pitchFamily="18" charset="0"/>
                <a:ea typeface="Times New Roman" panose="02020603050405020304" pitchFamily="18" charset="0"/>
              </a:rPr>
              <a:t> státu. Byl to další krok v procesu utváření feudálních vztahů v Byzanci, které se na rozdíl od západní společnosti vyznačovaly velkou rolí centralizovaného státního byrokratického aparátu a přímou závislostí zemědělského obyvatelstva na státní moci.</a:t>
            </a:r>
          </a:p>
          <a:p>
            <a:endParaRPr lang="cs-CZ" dirty="0"/>
          </a:p>
        </p:txBody>
      </p:sp>
    </p:spTree>
    <p:extLst>
      <p:ext uri="{BB962C8B-B14F-4D97-AF65-F5344CB8AC3E}">
        <p14:creationId xmlns:p14="http://schemas.microsoft.com/office/powerpoint/2010/main" val="683599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70A1D3-F21E-4B12-AD06-4F9598B6FA48}"/>
              </a:ext>
            </a:extLst>
          </p:cNvPr>
          <p:cNvSpPr>
            <a:spLocks noGrp="1"/>
          </p:cNvSpPr>
          <p:nvPr>
            <p:ph type="title"/>
          </p:nvPr>
        </p:nvSpPr>
        <p:spPr/>
        <p:txBody>
          <a:bodyPr/>
          <a:lstStyle/>
          <a:p>
            <a:r>
              <a:rPr lang="cs-CZ" dirty="0"/>
              <a:t>Válka proti Bulharům – Samuelova říše  </a:t>
            </a:r>
          </a:p>
        </p:txBody>
      </p:sp>
      <p:sp>
        <p:nvSpPr>
          <p:cNvPr id="3" name="Θέση περιεχομένου 2">
            <a:extLst>
              <a:ext uri="{FF2B5EF4-FFF2-40B4-BE49-F238E27FC236}">
                <a16:creationId xmlns:a16="http://schemas.microsoft.com/office/drawing/2014/main" id="{C3319079-7202-4C49-A8F0-ED57637B75CD}"/>
              </a:ext>
            </a:extLst>
          </p:cNvPr>
          <p:cNvSpPr>
            <a:spLocks noGrp="1"/>
          </p:cNvSpPr>
          <p:nvPr>
            <p:ph idx="1"/>
          </p:nvPr>
        </p:nvSpPr>
        <p:spPr/>
        <p:txBody>
          <a:bodyPr>
            <a:normAutofit fontScale="85000" lnSpcReduction="20000"/>
          </a:bodyPr>
          <a:lstStyle/>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považoval za své životní poslání zničení bulharského státu a naprosté podrobení Bulharů. Tento cíl sledoval s usilovnou zarputilostí po 30 let. Jeho tvrdost, přecházející až v nepochopitelné projevy krutosti, mu vynesla příznačné </a:t>
            </a:r>
            <a:r>
              <a:rPr lang="cs-CZ" sz="1800" dirty="0" err="1">
                <a:effectLst/>
                <a:latin typeface="Times New Roman" panose="02020603050405020304" pitchFamily="18" charset="0"/>
                <a:ea typeface="Times New Roman" panose="02020603050405020304" pitchFamily="18" charset="0"/>
              </a:rPr>
              <a:t>epitheton</a:t>
            </a:r>
            <a:r>
              <a:rPr lang="cs-CZ" sz="1800" dirty="0">
                <a:effectLst/>
                <a:latin typeface="Times New Roman" panose="02020603050405020304" pitchFamily="18" charset="0"/>
                <a:ea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rPr>
              <a:t>Bulgaroktonos</a:t>
            </a:r>
            <a:r>
              <a:rPr lang="cs-CZ" sz="1800" dirty="0">
                <a:effectLst/>
                <a:latin typeface="Times New Roman" panose="02020603050405020304" pitchFamily="18" charset="0"/>
                <a:ea typeface="Times New Roman" panose="02020603050405020304" pitchFamily="18" charset="0"/>
              </a:rPr>
              <a:t>, s nímž vešel do dějin.</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Bulharský vládce Samuel se po vítězství nad Byzantinci v roce 986 zmocnil téměř dvou třetin Balkánského poloostrova a zcela podnikal nájezdy na území severního i středního Řecka. </a:t>
            </a:r>
          </a:p>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proti němu zahájil válečné akce roku 991. </a:t>
            </a:r>
            <a:r>
              <a:rPr lang="cs-CZ" sz="1800" dirty="0">
                <a:latin typeface="Times New Roman" panose="02020603050405020304" pitchFamily="18" charset="0"/>
                <a:ea typeface="Times New Roman" panose="02020603050405020304" pitchFamily="18" charset="0"/>
              </a:rPr>
              <a:t>T</a:t>
            </a:r>
            <a:r>
              <a:rPr lang="cs-CZ" sz="1800" dirty="0">
                <a:effectLst/>
                <a:latin typeface="Times New Roman" panose="02020603050405020304" pitchFamily="18" charset="0"/>
                <a:ea typeface="Times New Roman" panose="02020603050405020304" pitchFamily="18" charset="0"/>
              </a:rPr>
              <a:t>rpělivě usiloval o znovudobytí jedné ztracené pozice za druhou. Jednáním s chorvatským vládcem i srbským knížetem, jimž byly uděleny vysoké čestné tituly, se snažil získat podporu slovanských kmenů sídlících v týlu svého protivníka.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Úspěšný byzantský nástup přerušila nezbytnost císařova zásahu na východní frontě. Samuel toho využil, dobyl město </a:t>
            </a:r>
            <a:r>
              <a:rPr lang="cs-CZ" sz="1800" dirty="0" err="1">
                <a:effectLst/>
                <a:latin typeface="Times New Roman" panose="02020603050405020304" pitchFamily="18" charset="0"/>
                <a:ea typeface="Times New Roman" panose="02020603050405020304" pitchFamily="18" charset="0"/>
              </a:rPr>
              <a:t>Dyrrhachion</a:t>
            </a:r>
            <a:r>
              <a:rPr lang="cs-CZ" sz="1800" dirty="0">
                <a:effectLst/>
                <a:latin typeface="Times New Roman" panose="02020603050405020304" pitchFamily="18" charset="0"/>
                <a:ea typeface="Times New Roman" panose="02020603050405020304" pitchFamily="18" charset="0"/>
              </a:rPr>
              <a:t> (dnešní Drač), čímž získal přístup k moři, a posléze si podmanil i srbské knížectví </a:t>
            </a:r>
            <a:r>
              <a:rPr lang="cs-CZ" sz="1800" dirty="0" err="1">
                <a:effectLst/>
                <a:latin typeface="Times New Roman" panose="02020603050405020304" pitchFamily="18" charset="0"/>
                <a:ea typeface="Times New Roman" panose="02020603050405020304" pitchFamily="18" charset="0"/>
              </a:rPr>
              <a:t>Diokleu</a:t>
            </a:r>
            <a:r>
              <a:rPr lang="cs-CZ" sz="1800" dirty="0">
                <a:effectLst/>
                <a:latin typeface="Times New Roman" panose="02020603050405020304" pitchFamily="18" charset="0"/>
                <a:ea typeface="Times New Roman" panose="02020603050405020304" pitchFamily="18" charset="0"/>
              </a:rPr>
              <a:t>. Roku 998 Samuel se prohlásil carem.</a:t>
            </a:r>
          </a:p>
          <a:p>
            <a:endParaRPr lang="cs-CZ" dirty="0"/>
          </a:p>
        </p:txBody>
      </p:sp>
    </p:spTree>
    <p:extLst>
      <p:ext uri="{BB962C8B-B14F-4D97-AF65-F5344CB8AC3E}">
        <p14:creationId xmlns:p14="http://schemas.microsoft.com/office/powerpoint/2010/main" val="3458906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01250D-FA63-4C0B-9E7D-6CF0A1777ED4}"/>
              </a:ext>
            </a:extLst>
          </p:cNvPr>
          <p:cNvSpPr>
            <a:spLocks noGrp="1"/>
          </p:cNvSpPr>
          <p:nvPr>
            <p:ph type="title"/>
          </p:nvPr>
        </p:nvSpPr>
        <p:spPr/>
        <p:txBody>
          <a:bodyPr/>
          <a:lstStyle/>
          <a:p>
            <a:r>
              <a:rPr lang="cs-CZ" dirty="0"/>
              <a:t>Podmanění Bulharska a obnovení severní hranice říše  </a:t>
            </a:r>
          </a:p>
        </p:txBody>
      </p:sp>
      <p:sp>
        <p:nvSpPr>
          <p:cNvPr id="3" name="Θέση περιεχομένου 2">
            <a:extLst>
              <a:ext uri="{FF2B5EF4-FFF2-40B4-BE49-F238E27FC236}">
                <a16:creationId xmlns:a16="http://schemas.microsoft.com/office/drawing/2014/main" id="{E9E800E3-2D83-4B93-AA33-7004D17E58A0}"/>
              </a:ext>
            </a:extLst>
          </p:cNvPr>
          <p:cNvSpPr>
            <a:spLocks noGrp="1"/>
          </p:cNvSpPr>
          <p:nvPr>
            <p:ph idx="1"/>
          </p:nvPr>
        </p:nvSpPr>
        <p:spPr/>
        <p:txBody>
          <a:bodyPr>
            <a:normAutofit fontScale="85000" lnSpcReduction="1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Mírem, který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uzavřel roku 1001 s </a:t>
            </a:r>
            <a:r>
              <a:rPr lang="cs-CZ" sz="1800" dirty="0" err="1">
                <a:effectLst/>
                <a:latin typeface="Times New Roman" panose="02020603050405020304" pitchFamily="18" charset="0"/>
                <a:ea typeface="Times New Roman" panose="02020603050405020304" pitchFamily="18" charset="0"/>
              </a:rPr>
              <a:t>fátimovskými</a:t>
            </a:r>
            <a:r>
              <a:rPr lang="cs-CZ" sz="1800" dirty="0">
                <a:effectLst/>
                <a:latin typeface="Times New Roman" panose="02020603050405020304" pitchFamily="18" charset="0"/>
                <a:ea typeface="Times New Roman" panose="02020603050405020304" pitchFamily="18" charset="0"/>
              </a:rPr>
              <a:t> vládci Egypta, byly uvolněny všechny byzantské síly k válce s Bulhary, kterou byzantský císař znovu zahájil s velkou rozhodností i strategickou prozíravostí. Postupně se mu podařilo odříznout původní centrální oblast Bulharska s městy </a:t>
            </a:r>
            <a:r>
              <a:rPr lang="cs-CZ" sz="1800" dirty="0" err="1">
                <a:effectLst/>
                <a:latin typeface="Times New Roman" panose="02020603050405020304" pitchFamily="18" charset="0"/>
                <a:ea typeface="Times New Roman" panose="02020603050405020304" pitchFamily="18" charset="0"/>
              </a:rPr>
              <a:t>Preslaví</a:t>
            </a:r>
            <a:r>
              <a:rPr lang="cs-CZ" sz="1800" dirty="0">
                <a:effectLst/>
                <a:latin typeface="Times New Roman" panose="02020603050405020304" pitchFamily="18" charset="0"/>
                <a:ea typeface="Times New Roman" panose="02020603050405020304" pitchFamily="18" charset="0"/>
              </a:rPr>
              <a:t> a Pliskou od Samuelovy základny v Makedonii.</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Válečné akce vyznačující se ničením a zabíjením pokračovaly dalších 15 let.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K rozhodující bitvě došlo v soutěsce </a:t>
            </a:r>
            <a:r>
              <a:rPr lang="cs-CZ" sz="1800" dirty="0" err="1">
                <a:effectLst/>
                <a:latin typeface="Times New Roman" panose="02020603050405020304" pitchFamily="18" charset="0"/>
                <a:ea typeface="Times New Roman" panose="02020603050405020304" pitchFamily="18" charset="0"/>
              </a:rPr>
              <a:t>Kleidion</a:t>
            </a:r>
            <a:r>
              <a:rPr lang="cs-CZ" sz="1800" dirty="0">
                <a:effectLst/>
                <a:latin typeface="Times New Roman" panose="02020603050405020304" pitchFamily="18" charset="0"/>
                <a:ea typeface="Times New Roman" panose="02020603050405020304" pitchFamily="18" charset="0"/>
              </a:rPr>
              <a:t> v létě roku 1014.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bulharské vojsko doslova rozdrtil. Množství Bulharů bylo zabito, na 14 tisíc jich bylo zajato.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a:t>
            </a:r>
            <a:r>
              <a:rPr lang="cs-CZ" sz="1800" dirty="0">
                <a:latin typeface="Times New Roman" panose="02020603050405020304" pitchFamily="18" charset="0"/>
                <a:ea typeface="Times New Roman" panose="02020603050405020304" pitchFamily="18" charset="0"/>
              </a:rPr>
              <a:t>d</a:t>
            </a:r>
            <a:r>
              <a:rPr lang="cs-CZ" sz="1800" dirty="0">
                <a:effectLst/>
                <a:latin typeface="Times New Roman" panose="02020603050405020304" pitchFamily="18" charset="0"/>
                <a:ea typeface="Times New Roman" panose="02020603050405020304" pitchFamily="18" charset="0"/>
              </a:rPr>
              <a:t>al všechny zajaté Bulhary oslepit. Když car Samuel spatřil strašlivý průvod slepců vracejících se bezmocně domů, byl raněn mrtvicí a o dva dny později zemřel.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Sporadický odpor jeho nástupců, bojujících navíc mezi sebou, trval ještě čtyři roky, až zcela zanikl. Roku 1019 vstoupil císař </a:t>
            </a:r>
            <a:r>
              <a:rPr lang="cs-CZ" sz="1800" dirty="0" err="1">
                <a:effectLst/>
                <a:latin typeface="Times New Roman" panose="02020603050405020304" pitchFamily="18" charset="0"/>
                <a:ea typeface="Times New Roman" panose="02020603050405020304" pitchFamily="18" charset="0"/>
              </a:rPr>
              <a:t>Basileios</a:t>
            </a:r>
            <a:r>
              <a:rPr lang="cs-CZ" sz="1800" dirty="0">
                <a:effectLst/>
                <a:latin typeface="Times New Roman" panose="02020603050405020304" pitchFamily="18" charset="0"/>
                <a:ea typeface="Times New Roman" panose="02020603050405020304" pitchFamily="18" charset="0"/>
              </a:rPr>
              <a:t> do Samuelova sídelního města </a:t>
            </a:r>
            <a:r>
              <a:rPr lang="cs-CZ" sz="1800" dirty="0" err="1">
                <a:effectLst/>
                <a:latin typeface="Times New Roman" panose="02020603050405020304" pitchFamily="18" charset="0"/>
                <a:ea typeface="Times New Roman" panose="02020603050405020304" pitchFamily="18" charset="0"/>
              </a:rPr>
              <a:t>Ochridu</a:t>
            </a:r>
            <a:r>
              <a:rPr lang="cs-CZ" sz="1800" dirty="0">
                <a:effectLst/>
                <a:latin typeface="Times New Roman" panose="02020603050405020304" pitchFamily="18" charset="0"/>
                <a:ea typeface="Times New Roman" panose="02020603050405020304" pitchFamily="18" charset="0"/>
              </a:rPr>
              <a:t> jako nesporný vládce celé země a Bulharsko, rozdělené do pěti provincií, se opět stalo součástí byzantské říše, jejíž severní hranici tak znovu - a naposledy - tvořila řeka Dunaj.</a:t>
            </a:r>
          </a:p>
          <a:p>
            <a:endParaRPr lang="cs-CZ" dirty="0"/>
          </a:p>
        </p:txBody>
      </p:sp>
    </p:spTree>
    <p:extLst>
      <p:ext uri="{BB962C8B-B14F-4D97-AF65-F5344CB8AC3E}">
        <p14:creationId xmlns:p14="http://schemas.microsoft.com/office/powerpoint/2010/main" val="1250407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D711EA-77E6-45B8-8175-CFD352F8B029}"/>
              </a:ext>
            </a:extLst>
          </p:cNvPr>
          <p:cNvSpPr>
            <a:spLocks noGrp="1"/>
          </p:cNvSpPr>
          <p:nvPr>
            <p:ph type="title"/>
          </p:nvPr>
        </p:nvSpPr>
        <p:spPr/>
        <p:txBody>
          <a:bodyPr/>
          <a:lstStyle/>
          <a:p>
            <a:r>
              <a:rPr lang="cs-CZ" dirty="0" err="1"/>
              <a:t>Basileiovo</a:t>
            </a:r>
            <a:r>
              <a:rPr lang="cs-CZ" dirty="0"/>
              <a:t> dědictví </a:t>
            </a:r>
          </a:p>
        </p:txBody>
      </p:sp>
      <p:sp>
        <p:nvSpPr>
          <p:cNvPr id="4" name="Θέση περιεχομένου 3">
            <a:extLst>
              <a:ext uri="{FF2B5EF4-FFF2-40B4-BE49-F238E27FC236}">
                <a16:creationId xmlns:a16="http://schemas.microsoft.com/office/drawing/2014/main" id="{9FF95EC3-AA8F-4B32-A0D5-7ADBB60D79C2}"/>
              </a:ext>
            </a:extLst>
          </p:cNvPr>
          <p:cNvSpPr>
            <a:spLocks noGrp="1"/>
          </p:cNvSpPr>
          <p:nvPr>
            <p:ph sz="half" idx="1"/>
          </p:nvPr>
        </p:nvSpPr>
        <p:spPr/>
        <p:txBody>
          <a:bodyPr>
            <a:normAutofit fontScale="70000" lnSpcReduction="20000"/>
          </a:bodyPr>
          <a:lstStyle/>
          <a:p>
            <a:r>
              <a:rPr lang="cs-CZ" b="0" i="0" dirty="0" err="1">
                <a:solidFill>
                  <a:srgbClr val="202122"/>
                </a:solidFill>
                <a:effectLst/>
                <a:latin typeface="Arial" panose="020B0604020202020204" pitchFamily="34" charset="0"/>
              </a:rPr>
              <a:t>Basileios</a:t>
            </a:r>
            <a:r>
              <a:rPr lang="cs-CZ" b="0" i="0" dirty="0">
                <a:solidFill>
                  <a:srgbClr val="202122"/>
                </a:solidFill>
                <a:effectLst/>
                <a:latin typeface="Arial" panose="020B0604020202020204" pitchFamily="34" charset="0"/>
              </a:rPr>
              <a:t> II. zanechal svým následníkům rozlehlou, dobře zorganizovanou a ekonomicky prosperující říši. Jeho říše opět sahala od Eufratu až k Itálii, od Sýrie až po Dunaj a Kavkaz. Byzantská říše dosáhla největší rozlohy od dob císaře </a:t>
            </a:r>
            <a:r>
              <a:rPr lang="cs-CZ" b="0" i="0" dirty="0" err="1">
                <a:solidFill>
                  <a:srgbClr val="202122"/>
                </a:solidFill>
                <a:effectLst/>
                <a:latin typeface="Arial" panose="020B0604020202020204" pitchFamily="34" charset="0"/>
              </a:rPr>
              <a:t>Herakleia</a:t>
            </a:r>
            <a:r>
              <a:rPr lang="cs-CZ" b="0" i="0" dirty="0">
                <a:solidFill>
                  <a:srgbClr val="202122"/>
                </a:solidFill>
                <a:effectLst/>
                <a:latin typeface="Arial" panose="020B0604020202020204" pitchFamily="34" charset="0"/>
              </a:rPr>
              <a:t> a již nikdy neměla být větší. </a:t>
            </a:r>
          </a:p>
          <a:p>
            <a:r>
              <a:rPr lang="cs-CZ" b="0" i="0" dirty="0" err="1">
                <a:solidFill>
                  <a:srgbClr val="202122"/>
                </a:solidFill>
                <a:effectLst/>
                <a:latin typeface="Arial" panose="020B0604020202020204" pitchFamily="34" charset="0"/>
              </a:rPr>
              <a:t>Basileios</a:t>
            </a:r>
            <a:r>
              <a:rPr lang="cs-CZ" b="0" i="0" dirty="0">
                <a:solidFill>
                  <a:srgbClr val="202122"/>
                </a:solidFill>
                <a:effectLst/>
                <a:latin typeface="Arial" panose="020B0604020202020204" pitchFamily="34" charset="0"/>
              </a:rPr>
              <a:t> také nahromadil obrovské bohatství a ještě větší hodnotu měly nashromážděné klenoty, šperky a relikvie. </a:t>
            </a:r>
          </a:p>
          <a:p>
            <a:r>
              <a:rPr lang="cs-CZ" b="0" i="0" dirty="0">
                <a:solidFill>
                  <a:srgbClr val="202122"/>
                </a:solidFill>
                <a:effectLst/>
                <a:latin typeface="Arial" panose="020B0604020202020204" pitchFamily="34" charset="0"/>
              </a:rPr>
              <a:t>Existence říše byla pevně spojena s osobou panovníka, který dokázal razantně prosadit svoji absolutní moc a veškerou činnost mohutné armády včetně jejích aristokratických velitelů a úřednického aparátu podřídit zájmům státu. </a:t>
            </a:r>
            <a:endParaRPr lang="cs-CZ" dirty="0"/>
          </a:p>
        </p:txBody>
      </p:sp>
      <p:pic>
        <p:nvPicPr>
          <p:cNvPr id="1026" name="Picture 2">
            <a:extLst>
              <a:ext uri="{FF2B5EF4-FFF2-40B4-BE49-F238E27FC236}">
                <a16:creationId xmlns:a16="http://schemas.microsoft.com/office/drawing/2014/main" id="{7A0B630E-1C06-4ABA-8F7E-67AF2124151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9519" y="2155971"/>
            <a:ext cx="6014184" cy="344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383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6A3AC2-7CEC-4847-8B32-ED31EF0E5865}"/>
              </a:ext>
            </a:extLst>
          </p:cNvPr>
          <p:cNvSpPr>
            <a:spLocks noGrp="1"/>
          </p:cNvSpPr>
          <p:nvPr>
            <p:ph type="title"/>
          </p:nvPr>
        </p:nvSpPr>
        <p:spPr/>
        <p:txBody>
          <a:bodyPr/>
          <a:lstStyle/>
          <a:p>
            <a:r>
              <a:rPr lang="cs-CZ" dirty="0"/>
              <a:t>Obecná charakteristika doby</a:t>
            </a:r>
          </a:p>
        </p:txBody>
      </p:sp>
      <p:sp>
        <p:nvSpPr>
          <p:cNvPr id="3" name="Θέση περιεχομένου 2">
            <a:extLst>
              <a:ext uri="{FF2B5EF4-FFF2-40B4-BE49-F238E27FC236}">
                <a16:creationId xmlns:a16="http://schemas.microsoft.com/office/drawing/2014/main" id="{27D84146-5546-4631-95A0-140D62AFD292}"/>
              </a:ext>
            </a:extLst>
          </p:cNvPr>
          <p:cNvSpPr>
            <a:spLocks noGrp="1"/>
          </p:cNvSpPr>
          <p:nvPr>
            <p:ph idx="1"/>
          </p:nvPr>
        </p:nvSpPr>
        <p:spPr>
          <a:xfrm>
            <a:off x="1451579" y="2015732"/>
            <a:ext cx="9603275" cy="4401846"/>
          </a:xfrm>
        </p:spPr>
        <p:txBody>
          <a:bodyPr>
            <a:normAutofit fontScale="77500" lnSpcReduction="2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Definitivní ukončení dogmatických sporů, ale zároveň překonání společenské a duchovní krize, kterou byzantská společnost po delší dobu procházela.</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 zahájena epocha největšího rozmachu byzantské říše, který se projevil ve všech oblastech politického i kulturního života.</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Byzanc znovu do ofenzivy,  postupně obnovuje svou vládu nad řadou ztracených oblastí - Její území se opět rozprostíralo od jižní Itálie až po Eufrat a severní hranici tvořily řeky Dunaj a Dráva. </a:t>
            </a:r>
          </a:p>
          <a:p>
            <a:pPr indent="144145" algn="just">
              <a:spcAft>
                <a:spcPts val="600"/>
              </a:spcAft>
            </a:pPr>
            <a:r>
              <a:rPr lang="cs-CZ" sz="1800" dirty="0">
                <a:latin typeface="Times New Roman" panose="02020603050405020304" pitchFamily="18" charset="0"/>
                <a:ea typeface="Times New Roman" panose="02020603050405020304" pitchFamily="18" charset="0"/>
              </a:rPr>
              <a:t>P</a:t>
            </a:r>
            <a:r>
              <a:rPr lang="cs-CZ" sz="1800" dirty="0">
                <a:effectLst/>
                <a:latin typeface="Times New Roman" panose="02020603050405020304" pitchFamily="18" charset="0"/>
                <a:ea typeface="Times New Roman" panose="02020603050405020304" pitchFamily="18" charset="0"/>
              </a:rPr>
              <a:t>olitický vliv byzantská říše neprosazovala pouze válečnými akcemi, ale i obratnou diplomacií a působením církevních misií, které vtahovaly národy za hranicemi říše do sféry byzantské civilizace.</a:t>
            </a:r>
          </a:p>
          <a:p>
            <a:pPr indent="144145" algn="just">
              <a:spcAft>
                <a:spcPts val="600"/>
              </a:spcAft>
            </a:pPr>
            <a:r>
              <a:rPr lang="cs-CZ" sz="1800" dirty="0">
                <a:latin typeface="Times New Roman" panose="02020603050405020304" pitchFamily="18" charset="0"/>
                <a:ea typeface="Times New Roman" panose="02020603050405020304" pitchFamily="18" charset="0"/>
              </a:rPr>
              <a:t>O</a:t>
            </a:r>
            <a:r>
              <a:rPr lang="cs-CZ" sz="1800" dirty="0">
                <a:effectLst/>
                <a:latin typeface="Times New Roman" panose="02020603050405020304" pitchFamily="18" charset="0"/>
                <a:ea typeface="Times New Roman" panose="02020603050405020304" pitchFamily="18" charset="0"/>
              </a:rPr>
              <a:t>bdobí nového hospodářského rozmachu, projevujícího se v oživení řemeslné výroby a s ním spojeném novém rozvoji městského života. Zároveň v sociální struktuře objevovat i nové společenské síly, zejména v podobě provinciální aristokracie, která představovala současně oporu i nebezpečí pro centralizovanou byrokratickou správu a nakonec i pro absolutní císařskou moc.</a:t>
            </a:r>
          </a:p>
          <a:p>
            <a:r>
              <a:rPr lang="cs-CZ" sz="1800" dirty="0">
                <a:latin typeface="Times New Roman" panose="02020603050405020304" pitchFamily="18" charset="0"/>
                <a:ea typeface="Times New Roman" panose="02020603050405020304" pitchFamily="18" charset="0"/>
              </a:rPr>
              <a:t>O</a:t>
            </a:r>
            <a:r>
              <a:rPr lang="cs-CZ" sz="1800" dirty="0">
                <a:effectLst/>
                <a:latin typeface="Times New Roman" panose="02020603050405020304" pitchFamily="18" charset="0"/>
                <a:ea typeface="Times New Roman" panose="02020603050405020304" pitchFamily="18" charset="0"/>
              </a:rPr>
              <a:t>bdobí velké tvůrčí aktivity a nového kulturního rozkvětu. Jeho nástup byl poznamenán jmény velkých učenců, kteří usilovali o oživení klasické vzdělanosti, a vyústil v činnost celé plejády encyklopedistů soustředěných kolem literáta a učence na císařském trůně - Konstantina </a:t>
            </a:r>
            <a:r>
              <a:rPr lang="cs-CZ" sz="1800" dirty="0" err="1">
                <a:effectLst/>
                <a:latin typeface="Times New Roman" panose="02020603050405020304" pitchFamily="18" charset="0"/>
                <a:ea typeface="Times New Roman" panose="02020603050405020304" pitchFamily="18" charset="0"/>
              </a:rPr>
              <a:t>Porfyrogenneta</a:t>
            </a:r>
            <a:r>
              <a:rPr lang="cs-CZ" sz="1800" dirty="0">
                <a:effectLst/>
                <a:latin typeface="Times New Roman" panose="02020603050405020304" pitchFamily="18" charset="0"/>
                <a:ea typeface="Times New Roman" panose="02020603050405020304" pitchFamily="18" charset="0"/>
              </a:rPr>
              <a:t>.</a:t>
            </a:r>
            <a:endParaRPr lang="cs-CZ" dirty="0"/>
          </a:p>
        </p:txBody>
      </p:sp>
    </p:spTree>
    <p:extLst>
      <p:ext uri="{BB962C8B-B14F-4D97-AF65-F5344CB8AC3E}">
        <p14:creationId xmlns:p14="http://schemas.microsoft.com/office/powerpoint/2010/main" val="333023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445EDF-77CC-428C-B470-B27AFC2C9802}"/>
              </a:ext>
            </a:extLst>
          </p:cNvPr>
          <p:cNvSpPr>
            <a:spLocks noGrp="1"/>
          </p:cNvSpPr>
          <p:nvPr>
            <p:ph type="title"/>
          </p:nvPr>
        </p:nvSpPr>
        <p:spPr/>
        <p:txBody>
          <a:bodyPr/>
          <a:lstStyle/>
          <a:p>
            <a:r>
              <a:rPr lang="cs-CZ" dirty="0" err="1"/>
              <a:t>Basileios</a:t>
            </a:r>
            <a:r>
              <a:rPr lang="cs-CZ" dirty="0"/>
              <a:t> I. (867-886)</a:t>
            </a:r>
          </a:p>
        </p:txBody>
      </p:sp>
      <p:sp>
        <p:nvSpPr>
          <p:cNvPr id="4" name="Θέση περιεχομένου 3">
            <a:extLst>
              <a:ext uri="{FF2B5EF4-FFF2-40B4-BE49-F238E27FC236}">
                <a16:creationId xmlns:a16="http://schemas.microsoft.com/office/drawing/2014/main" id="{CBB6CEB9-4225-4F39-BFE1-5C6CD04DBD2D}"/>
              </a:ext>
            </a:extLst>
          </p:cNvPr>
          <p:cNvSpPr>
            <a:spLocks noGrp="1"/>
          </p:cNvSpPr>
          <p:nvPr>
            <p:ph sz="half" idx="1"/>
          </p:nvPr>
        </p:nvSpPr>
        <p:spPr>
          <a:xfrm>
            <a:off x="1447330" y="2010878"/>
            <a:ext cx="6253763" cy="3903361"/>
          </a:xfrm>
        </p:spPr>
        <p:txBody>
          <a:bodyPr>
            <a:normAutofit fontScale="70000" lnSpcReduction="20000"/>
          </a:bodyPr>
          <a:lstStyle/>
          <a:p>
            <a:pPr algn="l"/>
            <a:r>
              <a:rPr lang="cs-CZ" b="0" i="0" dirty="0">
                <a:solidFill>
                  <a:srgbClr val="202122"/>
                </a:solidFill>
                <a:effectLst/>
                <a:latin typeface="Arial" panose="020B0604020202020204" pitchFamily="34" charset="0"/>
              </a:rPr>
              <a:t> Přijat jako stájový podkoní ve službě u </a:t>
            </a:r>
            <a:r>
              <a:rPr lang="cs-CZ" b="0" i="0" dirty="0" err="1">
                <a:solidFill>
                  <a:srgbClr val="202122"/>
                </a:solidFill>
                <a:effectLst/>
                <a:latin typeface="Arial" panose="020B0604020202020204" pitchFamily="34" charset="0"/>
              </a:rPr>
              <a:t>Theofilitze</a:t>
            </a:r>
            <a:r>
              <a:rPr lang="cs-CZ" b="0" i="0" dirty="0">
                <a:solidFill>
                  <a:srgbClr val="202122"/>
                </a:solidFill>
                <a:effectLst/>
                <a:latin typeface="Arial" panose="020B0604020202020204" pitchFamily="34" charset="0"/>
              </a:rPr>
              <a:t>, příbuzného Bardy, mocného strýce císaře </a:t>
            </a:r>
            <a:r>
              <a:rPr lang="cs-CZ" dirty="0">
                <a:latin typeface="Arial" panose="020B0604020202020204" pitchFamily="34" charset="0"/>
              </a:rPr>
              <a:t>Michaela III.</a:t>
            </a:r>
            <a:r>
              <a:rPr lang="cs-CZ" i="0" dirty="0">
                <a:effectLst/>
                <a:latin typeface="Arial" panose="020B0604020202020204" pitchFamily="34" charset="0"/>
              </a:rPr>
              <a:t> V městě </a:t>
            </a:r>
            <a:r>
              <a:rPr lang="cs-CZ" i="0" dirty="0" err="1">
                <a:effectLst/>
                <a:latin typeface="Arial" panose="020B0604020202020204" pitchFamily="34" charset="0"/>
              </a:rPr>
              <a:t>Patras</a:t>
            </a:r>
            <a:r>
              <a:rPr lang="cs-CZ" i="0" dirty="0">
                <a:effectLst/>
                <a:latin typeface="Arial" panose="020B0604020202020204" pitchFamily="34" charset="0"/>
              </a:rPr>
              <a:t>, kde získal náklonnost </a:t>
            </a:r>
            <a:r>
              <a:rPr lang="cs-CZ" i="0" dirty="0" err="1">
                <a:effectLst/>
                <a:latin typeface="Arial" panose="020B0604020202020204" pitchFamily="34" charset="0"/>
              </a:rPr>
              <a:t>Danielidy</a:t>
            </a:r>
            <a:r>
              <a:rPr lang="cs-CZ" i="0" dirty="0">
                <a:effectLst/>
                <a:latin typeface="Arial" panose="020B0604020202020204" pitchFamily="34" charset="0"/>
              </a:rPr>
              <a:t>, která ho přijala do své domácnosti a finančně ho podporovala. Také se mu podařilo vzbudit pozornost císaře, když zvítězil v kruhovém zápase a stal se pak císařovým komořím (</a:t>
            </a:r>
            <a:r>
              <a:rPr lang="cs-CZ" i="1" dirty="0" err="1">
                <a:effectLst/>
                <a:latin typeface="Arial" panose="020B0604020202020204" pitchFamily="34" charset="0"/>
              </a:rPr>
              <a:t>parakoimomenios</a:t>
            </a:r>
            <a:r>
              <a:rPr lang="cs-CZ" i="0" dirty="0">
                <a:effectLst/>
                <a:latin typeface="Arial" panose="020B0604020202020204" pitchFamily="34" charset="0"/>
              </a:rPr>
              <a:t>).</a:t>
            </a:r>
          </a:p>
          <a:p>
            <a:pPr algn="l"/>
            <a:r>
              <a:rPr lang="cs-CZ" i="0" dirty="0">
                <a:effectLst/>
                <a:latin typeface="Arial" panose="020B0604020202020204" pitchFamily="34" charset="0"/>
              </a:rPr>
              <a:t>Aby si udržel Michaelovu přízeň, nechal se rozvést se svojí ženou a oženil se s Eudokii </a:t>
            </a:r>
            <a:r>
              <a:rPr lang="cs-CZ" i="0" dirty="0" err="1">
                <a:effectLst/>
                <a:latin typeface="Arial" panose="020B0604020202020204" pitchFamily="34" charset="0"/>
              </a:rPr>
              <a:t>Ingerinou</a:t>
            </a:r>
            <a:r>
              <a:rPr lang="cs-CZ" i="0" dirty="0">
                <a:effectLst/>
                <a:latin typeface="Arial" panose="020B0604020202020204" pitchFamily="34" charset="0"/>
              </a:rPr>
              <a:t>, císařovou milenkou. Všeobecně je přijímáno, že </a:t>
            </a:r>
            <a:r>
              <a:rPr lang="cs-CZ" dirty="0">
                <a:latin typeface="Arial" panose="020B0604020202020204" pitchFamily="34" charset="0"/>
              </a:rPr>
              <a:t>Leon VI.</a:t>
            </a:r>
            <a:r>
              <a:rPr lang="cs-CZ" i="0" dirty="0">
                <a:effectLst/>
                <a:latin typeface="Arial" panose="020B0604020202020204" pitchFamily="34" charset="0"/>
              </a:rPr>
              <a:t>, </a:t>
            </a:r>
            <a:r>
              <a:rPr lang="cs-CZ" i="0" dirty="0" err="1">
                <a:effectLst/>
                <a:latin typeface="Arial" panose="020B0604020202020204" pitchFamily="34" charset="0"/>
              </a:rPr>
              <a:t>Basileiův</a:t>
            </a:r>
            <a:r>
              <a:rPr lang="cs-CZ" i="0" dirty="0">
                <a:effectLst/>
                <a:latin typeface="Arial" panose="020B0604020202020204" pitchFamily="34" charset="0"/>
              </a:rPr>
              <a:t> nástupce, byl ve skutečnosti synem Michaela III. Sice to nelze říct s úplnou jistotou, avšak zdá se, že </a:t>
            </a:r>
            <a:r>
              <a:rPr lang="cs-CZ" i="0" dirty="0" err="1">
                <a:effectLst/>
                <a:latin typeface="Arial" panose="020B0604020202020204" pitchFamily="34" charset="0"/>
              </a:rPr>
              <a:t>Basileios</a:t>
            </a:r>
            <a:r>
              <a:rPr lang="cs-CZ" i="0" dirty="0">
                <a:effectLst/>
                <a:latin typeface="Arial" panose="020B0604020202020204" pitchFamily="34" charset="0"/>
              </a:rPr>
              <a:t> rovněž sdílel tento pocit.</a:t>
            </a:r>
          </a:p>
          <a:p>
            <a:pPr algn="l"/>
            <a:r>
              <a:rPr lang="cs-CZ" i="0" dirty="0">
                <a:effectLst/>
                <a:latin typeface="Arial" panose="020B0604020202020204" pitchFamily="34" charset="0"/>
              </a:rPr>
              <a:t>V dubnu </a:t>
            </a:r>
            <a:r>
              <a:rPr lang="cs-CZ" dirty="0">
                <a:latin typeface="Arial" panose="020B0604020202020204" pitchFamily="34" charset="0"/>
              </a:rPr>
              <a:t>866</a:t>
            </a:r>
            <a:r>
              <a:rPr lang="cs-CZ" i="0" dirty="0">
                <a:effectLst/>
                <a:latin typeface="Arial" panose="020B0604020202020204" pitchFamily="34" charset="0"/>
              </a:rPr>
              <a:t> </a:t>
            </a:r>
            <a:r>
              <a:rPr lang="cs-CZ" i="0" dirty="0" err="1">
                <a:effectLst/>
                <a:latin typeface="Arial" panose="020B0604020202020204" pitchFamily="34" charset="0"/>
              </a:rPr>
              <a:t>Basileios</a:t>
            </a:r>
            <a:r>
              <a:rPr lang="cs-CZ" i="0" dirty="0">
                <a:effectLst/>
                <a:latin typeface="Arial" panose="020B0604020202020204" pitchFamily="34" charset="0"/>
              </a:rPr>
              <a:t> s císařovým souhlasem vlastnoručně zavraždil Bardu, který do té doby vládl říši ve jménu císaře. O několik týdnů později obdržel titul </a:t>
            </a:r>
            <a:r>
              <a:rPr lang="cs-CZ" i="1" dirty="0" err="1">
                <a:latin typeface="Arial" panose="020B0604020202020204" pitchFamily="34" charset="0"/>
              </a:rPr>
              <a:t>kaisara</a:t>
            </a:r>
            <a:r>
              <a:rPr lang="cs-CZ" i="0" dirty="0">
                <a:effectLst/>
                <a:latin typeface="Arial" panose="020B0604020202020204" pitchFamily="34" charset="0"/>
              </a:rPr>
              <a:t> (spolucísaře). </a:t>
            </a:r>
          </a:p>
          <a:p>
            <a:pPr algn="l"/>
            <a:r>
              <a:rPr lang="cs-CZ" i="0" dirty="0">
                <a:effectLst/>
                <a:latin typeface="Arial" panose="020B0604020202020204" pitchFamily="34" charset="0"/>
              </a:rPr>
              <a:t>jeho postavení na Michaelově dvoře se zhoršovalo a proto Michaela v září </a:t>
            </a:r>
            <a:r>
              <a:rPr lang="cs-CZ" dirty="0">
                <a:latin typeface="Arial" panose="020B0604020202020204" pitchFamily="34" charset="0"/>
              </a:rPr>
              <a:t>867</a:t>
            </a:r>
            <a:r>
              <a:rPr lang="cs-CZ" i="0" dirty="0">
                <a:effectLst/>
                <a:latin typeface="Arial" panose="020B0604020202020204" pitchFamily="34" charset="0"/>
              </a:rPr>
              <a:t> zavraždil a nastoupil na trůn.</a:t>
            </a:r>
          </a:p>
          <a:p>
            <a:endParaRPr lang="cs-CZ" dirty="0"/>
          </a:p>
        </p:txBody>
      </p:sp>
      <p:pic>
        <p:nvPicPr>
          <p:cNvPr id="1026" name="Picture 2">
            <a:extLst>
              <a:ext uri="{FF2B5EF4-FFF2-40B4-BE49-F238E27FC236}">
                <a16:creationId xmlns:a16="http://schemas.microsoft.com/office/drawing/2014/main" id="{601AB92B-8EC4-40D8-9A02-794A8823BA2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768206" y="1864193"/>
            <a:ext cx="4357658" cy="3068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632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E634765D-ED02-40B1-A157-2CDB218AABC7}"/>
              </a:ext>
            </a:extLst>
          </p:cNvPr>
          <p:cNvSpPr>
            <a:spLocks noGrp="1"/>
          </p:cNvSpPr>
          <p:nvPr>
            <p:ph type="title"/>
          </p:nvPr>
        </p:nvSpPr>
        <p:spPr/>
        <p:txBody>
          <a:bodyPr/>
          <a:lstStyle/>
          <a:p>
            <a:r>
              <a:rPr lang="cs-CZ" dirty="0" err="1"/>
              <a:t>Basileiova</a:t>
            </a:r>
            <a:r>
              <a:rPr lang="cs-CZ" dirty="0"/>
              <a:t> Vláda </a:t>
            </a:r>
          </a:p>
        </p:txBody>
      </p:sp>
      <p:sp>
        <p:nvSpPr>
          <p:cNvPr id="6" name="Θέση περιεχομένου 5">
            <a:extLst>
              <a:ext uri="{FF2B5EF4-FFF2-40B4-BE49-F238E27FC236}">
                <a16:creationId xmlns:a16="http://schemas.microsoft.com/office/drawing/2014/main" id="{95DFAAA5-F386-4DF3-9495-B87D2DF0A723}"/>
              </a:ext>
            </a:extLst>
          </p:cNvPr>
          <p:cNvSpPr>
            <a:spLocks noGrp="1"/>
          </p:cNvSpPr>
          <p:nvPr>
            <p:ph idx="1"/>
          </p:nvPr>
        </p:nvSpPr>
        <p:spPr/>
        <p:txBody>
          <a:bodyPr>
            <a:normAutofit fontScale="85000" lnSpcReduction="20000"/>
          </a:bodyPr>
          <a:lstStyle/>
          <a:p>
            <a:pPr algn="l"/>
            <a:r>
              <a:rPr lang="cs-CZ" b="1" i="0" dirty="0">
                <a:effectLst/>
                <a:latin typeface="Arial" panose="020B0604020202020204" pitchFamily="34" charset="0"/>
              </a:rPr>
              <a:t>zákonodárná činnost: </a:t>
            </a:r>
            <a:r>
              <a:rPr lang="cs-CZ" b="0" i="0" dirty="0">
                <a:effectLst/>
                <a:latin typeface="Arial" panose="020B0604020202020204" pitchFamily="34" charset="0"/>
              </a:rPr>
              <a:t>opětovné probuzení </a:t>
            </a:r>
            <a:r>
              <a:rPr lang="cs-CZ" dirty="0" err="1">
                <a:latin typeface="Arial" panose="020B0604020202020204" pitchFamily="34" charset="0"/>
              </a:rPr>
              <a:t>justiniánského</a:t>
            </a:r>
            <a:r>
              <a:rPr lang="cs-CZ" b="0" i="0" dirty="0">
                <a:effectLst/>
                <a:latin typeface="Arial" panose="020B0604020202020204" pitchFamily="34" charset="0"/>
              </a:rPr>
              <a:t> práva. </a:t>
            </a:r>
            <a:r>
              <a:rPr lang="cs-CZ" b="0" i="0" dirty="0" err="1">
                <a:effectLst/>
                <a:latin typeface="Arial" panose="020B0604020202020204" pitchFamily="34" charset="0"/>
              </a:rPr>
              <a:t>Basileiovy</a:t>
            </a:r>
            <a:r>
              <a:rPr lang="cs-CZ" b="0" i="0" dirty="0">
                <a:effectLst/>
                <a:latin typeface="Arial" panose="020B0604020202020204" pitchFamily="34" charset="0"/>
              </a:rPr>
              <a:t> zákony byly shromážděny v tzv. </a:t>
            </a:r>
            <a:r>
              <a:rPr lang="cs-CZ" b="1" dirty="0">
                <a:latin typeface="Arial" panose="020B0604020202020204" pitchFamily="34" charset="0"/>
              </a:rPr>
              <a:t>Basilice</a:t>
            </a:r>
            <a:r>
              <a:rPr lang="cs-CZ" b="0" i="0" dirty="0">
                <a:effectLst/>
                <a:latin typeface="Arial" panose="020B0604020202020204" pitchFamily="34" charset="0"/>
              </a:rPr>
              <a:t> – sbírce zákonů, která byla dokončena a vstoupila v platnost až za jeho nástupce Leona VI. Kromě toho inicioval </a:t>
            </a:r>
            <a:r>
              <a:rPr lang="cs-CZ" b="0" i="0" dirty="0" err="1">
                <a:effectLst/>
                <a:latin typeface="Arial" panose="020B0604020202020204" pitchFamily="34" charset="0"/>
              </a:rPr>
              <a:t>Basileios</a:t>
            </a:r>
            <a:r>
              <a:rPr lang="cs-CZ" b="0" i="0" dirty="0">
                <a:effectLst/>
                <a:latin typeface="Arial" panose="020B0604020202020204" pitchFamily="34" charset="0"/>
              </a:rPr>
              <a:t> také sestavení dvou menších děl, která jsou známa jako </a:t>
            </a:r>
            <a:r>
              <a:rPr lang="cs-CZ" b="0" i="0" dirty="0" err="1">
                <a:effectLst/>
                <a:latin typeface="Arial" panose="020B0604020202020204" pitchFamily="34" charset="0"/>
              </a:rPr>
              <a:t>Procheiron</a:t>
            </a:r>
            <a:r>
              <a:rPr lang="cs-CZ" b="0" i="0" dirty="0">
                <a:effectLst/>
                <a:latin typeface="Arial" panose="020B0604020202020204" pitchFamily="34" charset="0"/>
              </a:rPr>
              <a:t> a </a:t>
            </a:r>
            <a:r>
              <a:rPr lang="cs-CZ" b="0" i="0" dirty="0" err="1">
                <a:effectLst/>
                <a:latin typeface="Arial" panose="020B0604020202020204" pitchFamily="34" charset="0"/>
              </a:rPr>
              <a:t>Epanagoge</a:t>
            </a:r>
            <a:r>
              <a:rPr lang="cs-CZ" b="0" i="0" dirty="0">
                <a:effectLst/>
                <a:latin typeface="Arial" panose="020B0604020202020204" pitchFamily="34" charset="0"/>
              </a:rPr>
              <a:t>.</a:t>
            </a:r>
          </a:p>
          <a:p>
            <a:pPr algn="l"/>
            <a:r>
              <a:rPr lang="cs-CZ" dirty="0">
                <a:latin typeface="Arial" panose="020B0604020202020204" pitchFamily="34" charset="0"/>
              </a:rPr>
              <a:t>J</a:t>
            </a:r>
            <a:r>
              <a:rPr lang="cs-CZ" b="0" i="0" dirty="0">
                <a:effectLst/>
                <a:latin typeface="Arial" panose="020B0604020202020204" pitchFamily="34" charset="0"/>
              </a:rPr>
              <a:t>eho finanční politika byla zdrženlivá. </a:t>
            </a:r>
            <a:r>
              <a:rPr lang="cs-CZ" b="1" dirty="0">
                <a:latin typeface="Arial" panose="020B0604020202020204" pitchFamily="34" charset="0"/>
              </a:rPr>
              <a:t>C</a:t>
            </a:r>
            <a:r>
              <a:rPr lang="cs-CZ" b="1" i="0" dirty="0">
                <a:effectLst/>
                <a:latin typeface="Arial" panose="020B0604020202020204" pitchFamily="34" charset="0"/>
              </a:rPr>
              <a:t>írkevní politika</a:t>
            </a:r>
            <a:r>
              <a:rPr lang="cs-CZ" b="0" i="0" dirty="0">
                <a:effectLst/>
                <a:latin typeface="Arial" panose="020B0604020202020204" pitchFamily="34" charset="0"/>
              </a:rPr>
              <a:t>: vyhnání </a:t>
            </a:r>
            <a:r>
              <a:rPr lang="cs-CZ" dirty="0">
                <a:latin typeface="Arial" panose="020B0604020202020204" pitchFamily="34" charset="0"/>
              </a:rPr>
              <a:t>patriarchy</a:t>
            </a:r>
            <a:r>
              <a:rPr lang="cs-CZ" b="0" i="0" dirty="0">
                <a:effectLst/>
                <a:latin typeface="Arial" panose="020B0604020202020204" pitchFamily="34" charset="0"/>
              </a:rPr>
              <a:t> </a:t>
            </a:r>
            <a:r>
              <a:rPr lang="cs-CZ" dirty="0" err="1">
                <a:latin typeface="Arial" panose="020B0604020202020204" pitchFamily="34" charset="0"/>
              </a:rPr>
              <a:t>Fotia</a:t>
            </a:r>
            <a:r>
              <a:rPr lang="cs-CZ" b="0" i="0" dirty="0">
                <a:effectLst/>
                <a:latin typeface="Arial" panose="020B0604020202020204" pitchFamily="34" charset="0"/>
              </a:rPr>
              <a:t>, který bojoval za nezávislost </a:t>
            </a:r>
            <a:r>
              <a:rPr lang="cs-CZ" dirty="0">
                <a:latin typeface="Arial" panose="020B0604020202020204" pitchFamily="34" charset="0"/>
              </a:rPr>
              <a:t>byzantské církve</a:t>
            </a:r>
            <a:r>
              <a:rPr lang="cs-CZ" b="0" i="0" dirty="0">
                <a:effectLst/>
                <a:latin typeface="Arial" panose="020B0604020202020204" pitchFamily="34" charset="0"/>
              </a:rPr>
              <a:t> a znovu dosazení jeho soupeře </a:t>
            </a:r>
            <a:r>
              <a:rPr lang="cs-CZ" b="0" i="0" dirty="0" err="1">
                <a:effectLst/>
                <a:latin typeface="Arial" panose="020B0604020202020204" pitchFamily="34" charset="0"/>
              </a:rPr>
              <a:t>Ignatia</a:t>
            </a:r>
            <a:r>
              <a:rPr lang="cs-CZ" b="0" i="0" dirty="0">
                <a:effectLst/>
                <a:latin typeface="Arial" panose="020B0604020202020204" pitchFamily="34" charset="0"/>
              </a:rPr>
              <a:t>, jehož nároky byly podporovány </a:t>
            </a:r>
            <a:r>
              <a:rPr lang="cs-CZ" dirty="0">
                <a:latin typeface="Arial" panose="020B0604020202020204" pitchFamily="34" charset="0"/>
              </a:rPr>
              <a:t>papežem</a:t>
            </a:r>
            <a:r>
              <a:rPr lang="cs-CZ" b="0" i="0" dirty="0">
                <a:effectLst/>
                <a:latin typeface="Arial" panose="020B0604020202020204" pitchFamily="34" charset="0"/>
              </a:rPr>
              <a:t> </a:t>
            </a:r>
            <a:r>
              <a:rPr lang="cs-CZ" dirty="0">
                <a:latin typeface="Arial" panose="020B0604020202020204" pitchFamily="34" charset="0"/>
              </a:rPr>
              <a:t>Hadriánem II.</a:t>
            </a:r>
            <a:endParaRPr lang="cs-CZ" b="0" i="0" dirty="0">
              <a:effectLst/>
              <a:latin typeface="Arial" panose="020B0604020202020204" pitchFamily="34" charset="0"/>
            </a:endParaRPr>
          </a:p>
          <a:p>
            <a:pPr algn="l"/>
            <a:r>
              <a:rPr lang="cs-CZ" b="0" i="0" dirty="0">
                <a:effectLst/>
                <a:latin typeface="Arial" panose="020B0604020202020204" pitchFamily="34" charset="0"/>
              </a:rPr>
              <a:t>Rozhodnutí bulharského chána </a:t>
            </a:r>
            <a:r>
              <a:rPr lang="cs-CZ" dirty="0">
                <a:latin typeface="Arial" panose="020B0604020202020204" pitchFamily="34" charset="0"/>
              </a:rPr>
              <a:t>Borise I.</a:t>
            </a:r>
            <a:r>
              <a:rPr lang="cs-CZ" b="0" i="0" dirty="0">
                <a:effectLst/>
                <a:latin typeface="Arial" panose="020B0604020202020204" pitchFamily="34" charset="0"/>
              </a:rPr>
              <a:t>, podřídit novou bulharskou církev jurisdikci </a:t>
            </a:r>
            <a:r>
              <a:rPr lang="cs-CZ" dirty="0">
                <a:latin typeface="Arial" panose="020B0604020202020204" pitchFamily="34" charset="0"/>
              </a:rPr>
              <a:t>Konstantinopole</a:t>
            </a:r>
            <a:r>
              <a:rPr lang="cs-CZ" b="0" i="0" dirty="0">
                <a:effectLst/>
                <a:latin typeface="Arial" panose="020B0604020202020204" pitchFamily="34" charset="0"/>
              </a:rPr>
              <a:t>, bylo papežem chápáno jako urážka. V r. </a:t>
            </a:r>
            <a:r>
              <a:rPr lang="cs-CZ" dirty="0">
                <a:latin typeface="Arial" panose="020B0604020202020204" pitchFamily="34" charset="0"/>
              </a:rPr>
              <a:t>877</a:t>
            </a:r>
            <a:r>
              <a:rPr lang="cs-CZ" b="0" i="0" dirty="0">
                <a:effectLst/>
                <a:latin typeface="Arial" panose="020B0604020202020204" pitchFamily="34" charset="0"/>
              </a:rPr>
              <a:t> byl </a:t>
            </a:r>
            <a:r>
              <a:rPr lang="cs-CZ" b="1" i="0" dirty="0" err="1">
                <a:effectLst/>
                <a:latin typeface="Arial" panose="020B0604020202020204" pitchFamily="34" charset="0"/>
              </a:rPr>
              <a:t>Fotios</a:t>
            </a:r>
            <a:r>
              <a:rPr lang="cs-CZ" b="0" i="0" dirty="0">
                <a:effectLst/>
                <a:latin typeface="Arial" panose="020B0604020202020204" pitchFamily="34" charset="0"/>
              </a:rPr>
              <a:t> znovu dosazen za patriarchu, což představovalo určitý zlom ve vztahu k Římu a rozhodující krok ke konfliktu, který v roce </a:t>
            </a:r>
            <a:r>
              <a:rPr lang="cs-CZ" dirty="0">
                <a:latin typeface="Arial" panose="020B0604020202020204" pitchFamily="34" charset="0"/>
              </a:rPr>
              <a:t>1054</a:t>
            </a:r>
            <a:r>
              <a:rPr lang="cs-CZ" b="0" i="0" dirty="0">
                <a:effectLst/>
                <a:latin typeface="Arial" panose="020B0604020202020204" pitchFamily="34" charset="0"/>
              </a:rPr>
              <a:t> vedl až ke </a:t>
            </a:r>
            <a:r>
              <a:rPr lang="cs-CZ" dirty="0">
                <a:latin typeface="Arial" panose="020B0604020202020204" pitchFamily="34" charset="0"/>
              </a:rPr>
              <a:t>schizmatu</a:t>
            </a:r>
            <a:r>
              <a:rPr lang="cs-CZ" b="0" i="0" dirty="0">
                <a:effectLst/>
                <a:latin typeface="Arial" panose="020B0604020202020204" pitchFamily="34" charset="0"/>
              </a:rPr>
              <a:t> a k rozdělení </a:t>
            </a:r>
            <a:r>
              <a:rPr lang="cs-CZ" dirty="0">
                <a:latin typeface="Arial" panose="020B0604020202020204" pitchFamily="34" charset="0"/>
              </a:rPr>
              <a:t>církve</a:t>
            </a:r>
            <a:r>
              <a:rPr lang="cs-CZ" b="0" i="0" dirty="0">
                <a:effectLst/>
                <a:latin typeface="Arial" panose="020B0604020202020204" pitchFamily="34" charset="0"/>
              </a:rPr>
              <a:t>.</a:t>
            </a:r>
          </a:p>
          <a:p>
            <a:endParaRPr lang="cs-CZ" dirty="0"/>
          </a:p>
        </p:txBody>
      </p:sp>
    </p:spTree>
    <p:extLst>
      <p:ext uri="{BB962C8B-B14F-4D97-AF65-F5344CB8AC3E}">
        <p14:creationId xmlns:p14="http://schemas.microsoft.com/office/powerpoint/2010/main" val="188765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FE0A73-F44D-4BB3-98EB-5B2C148F8921}"/>
              </a:ext>
            </a:extLst>
          </p:cNvPr>
          <p:cNvSpPr>
            <a:spLocks noGrp="1"/>
          </p:cNvSpPr>
          <p:nvPr>
            <p:ph type="title"/>
          </p:nvPr>
        </p:nvSpPr>
        <p:spPr/>
        <p:txBody>
          <a:bodyPr/>
          <a:lstStyle/>
          <a:p>
            <a:r>
              <a:rPr lang="cs-CZ" dirty="0"/>
              <a:t>VÁLKY</a:t>
            </a:r>
          </a:p>
        </p:txBody>
      </p:sp>
      <p:sp>
        <p:nvSpPr>
          <p:cNvPr id="3" name="Θέση περιεχομένου 2">
            <a:extLst>
              <a:ext uri="{FF2B5EF4-FFF2-40B4-BE49-F238E27FC236}">
                <a16:creationId xmlns:a16="http://schemas.microsoft.com/office/drawing/2014/main" id="{B24BBBED-D18F-4399-82AD-68C7F22C8111}"/>
              </a:ext>
            </a:extLst>
          </p:cNvPr>
          <p:cNvSpPr>
            <a:spLocks noGrp="1"/>
          </p:cNvSpPr>
          <p:nvPr>
            <p:ph idx="1"/>
          </p:nvPr>
        </p:nvSpPr>
        <p:spPr/>
        <p:txBody>
          <a:bodyPr>
            <a:normAutofit fontScale="85000" lnSpcReduction="20000"/>
          </a:bodyPr>
          <a:lstStyle/>
          <a:p>
            <a:pPr algn="l"/>
            <a:r>
              <a:rPr lang="cs-CZ" b="0" i="0" dirty="0">
                <a:effectLst/>
                <a:latin typeface="Arial" panose="020B0604020202020204" pitchFamily="34" charset="0"/>
              </a:rPr>
              <a:t>namáhavá válka proti </a:t>
            </a:r>
            <a:r>
              <a:rPr lang="cs-CZ" dirty="0" err="1">
                <a:latin typeface="Arial" panose="020B0604020202020204" pitchFamily="34" charset="0"/>
              </a:rPr>
              <a:t>paulikiánům</a:t>
            </a:r>
            <a:r>
              <a:rPr lang="cs-CZ" b="0" i="0" dirty="0">
                <a:effectLst/>
                <a:latin typeface="Arial" panose="020B0604020202020204" pitchFamily="34" charset="0"/>
              </a:rPr>
              <a:t>. Smrt jejich vojenského vůdce </a:t>
            </a:r>
            <a:r>
              <a:rPr lang="cs-CZ" dirty="0">
                <a:latin typeface="Arial" panose="020B0604020202020204" pitchFamily="34" charset="0"/>
              </a:rPr>
              <a:t>Jana </a:t>
            </a:r>
            <a:r>
              <a:rPr lang="cs-CZ" dirty="0" err="1">
                <a:latin typeface="Arial" panose="020B0604020202020204" pitchFamily="34" charset="0"/>
              </a:rPr>
              <a:t>Chrysocheira</a:t>
            </a:r>
            <a:r>
              <a:rPr lang="cs-CZ" b="0" i="0" dirty="0">
                <a:effectLst/>
                <a:latin typeface="Arial" panose="020B0604020202020204" pitchFamily="34" charset="0"/>
              </a:rPr>
              <a:t> a dobytí města </a:t>
            </a:r>
            <a:r>
              <a:rPr lang="cs-CZ" b="0" i="0" dirty="0" err="1">
                <a:effectLst/>
                <a:latin typeface="Arial" panose="020B0604020202020204" pitchFamily="34" charset="0"/>
              </a:rPr>
              <a:t>Tefrike</a:t>
            </a:r>
            <a:r>
              <a:rPr lang="cs-CZ" b="0" i="0" dirty="0">
                <a:effectLst/>
                <a:latin typeface="Arial" panose="020B0604020202020204" pitchFamily="34" charset="0"/>
              </a:rPr>
              <a:t> v roce </a:t>
            </a:r>
            <a:r>
              <a:rPr lang="cs-CZ" dirty="0">
                <a:latin typeface="Arial" panose="020B0604020202020204" pitchFamily="34" charset="0"/>
              </a:rPr>
              <a:t>872</a:t>
            </a:r>
            <a:r>
              <a:rPr lang="cs-CZ" b="0" i="0" dirty="0">
                <a:effectLst/>
                <a:latin typeface="Arial" panose="020B0604020202020204" pitchFamily="34" charset="0"/>
              </a:rPr>
              <a:t> vedlo k definitivnímu zničení </a:t>
            </a:r>
            <a:r>
              <a:rPr lang="cs-CZ" b="0" i="0" dirty="0" err="1">
                <a:effectLst/>
                <a:latin typeface="Arial" panose="020B0604020202020204" pitchFamily="34" charset="0"/>
              </a:rPr>
              <a:t>paulikiánů</a:t>
            </a:r>
            <a:r>
              <a:rPr lang="cs-CZ" b="0" i="0" dirty="0">
                <a:effectLst/>
                <a:latin typeface="Arial" panose="020B0604020202020204" pitchFamily="34" charset="0"/>
              </a:rPr>
              <a:t>, kteří díky svému účelovému spojenectví s </a:t>
            </a:r>
            <a:r>
              <a:rPr lang="cs-CZ" dirty="0">
                <a:latin typeface="Arial" panose="020B0604020202020204" pitchFamily="34" charset="0"/>
              </a:rPr>
              <a:t>bagdádským</a:t>
            </a:r>
            <a:r>
              <a:rPr lang="cs-CZ" b="0" i="0" dirty="0">
                <a:effectLst/>
                <a:latin typeface="Arial" panose="020B0604020202020204" pitchFamily="34" charset="0"/>
              </a:rPr>
              <a:t> </a:t>
            </a:r>
            <a:r>
              <a:rPr lang="cs-CZ" dirty="0">
                <a:latin typeface="Arial" panose="020B0604020202020204" pitchFamily="34" charset="0"/>
              </a:rPr>
              <a:t>chalífou</a:t>
            </a:r>
            <a:r>
              <a:rPr lang="cs-CZ" b="0" i="0" dirty="0">
                <a:effectLst/>
                <a:latin typeface="Arial" panose="020B0604020202020204" pitchFamily="34" charset="0"/>
              </a:rPr>
              <a:t> představovali pro byzantskou říši vážnou hrozbu. </a:t>
            </a:r>
            <a:endParaRPr lang="cs-CZ" dirty="0">
              <a:latin typeface="Arial" panose="020B0604020202020204" pitchFamily="34" charset="0"/>
            </a:endParaRPr>
          </a:p>
          <a:p>
            <a:pPr algn="l"/>
            <a:r>
              <a:rPr lang="cs-CZ" dirty="0">
                <a:latin typeface="Arial" panose="020B0604020202020204" pitchFamily="34" charset="0"/>
              </a:rPr>
              <a:t>p</a:t>
            </a:r>
            <a:r>
              <a:rPr lang="cs-CZ" b="0" i="0" dirty="0">
                <a:effectLst/>
                <a:latin typeface="Arial" panose="020B0604020202020204" pitchFamily="34" charset="0"/>
              </a:rPr>
              <a:t>ohraniční války s </a:t>
            </a:r>
            <a:r>
              <a:rPr lang="cs-CZ" dirty="0">
                <a:latin typeface="Arial" panose="020B0604020202020204" pitchFamily="34" charset="0"/>
              </a:rPr>
              <a:t>Araby</a:t>
            </a:r>
            <a:r>
              <a:rPr lang="cs-CZ" b="0" i="0" dirty="0">
                <a:effectLst/>
                <a:latin typeface="Arial" panose="020B0604020202020204" pitchFamily="34" charset="0"/>
              </a:rPr>
              <a:t>. </a:t>
            </a:r>
            <a:r>
              <a:rPr lang="cs-CZ" dirty="0">
                <a:latin typeface="Arial" panose="020B0604020202020204" pitchFamily="34" charset="0"/>
              </a:rPr>
              <a:t>Syrakusy</a:t>
            </a:r>
            <a:r>
              <a:rPr lang="cs-CZ" b="0" i="0" dirty="0">
                <a:effectLst/>
                <a:latin typeface="Arial" panose="020B0604020202020204" pitchFamily="34" charset="0"/>
              </a:rPr>
              <a:t> na </a:t>
            </a:r>
            <a:r>
              <a:rPr lang="cs-CZ" dirty="0">
                <a:latin typeface="Arial" panose="020B0604020202020204" pitchFamily="34" charset="0"/>
              </a:rPr>
              <a:t>Sicílii</a:t>
            </a:r>
            <a:r>
              <a:rPr lang="cs-CZ" b="0" i="0" dirty="0">
                <a:effectLst/>
                <a:latin typeface="Arial" panose="020B0604020202020204" pitchFamily="34" charset="0"/>
              </a:rPr>
              <a:t> sice padly do rukou Arabů, ale bylo znovu dobyto </a:t>
            </a:r>
            <a:r>
              <a:rPr lang="cs-CZ" dirty="0">
                <a:latin typeface="Arial" panose="020B0604020202020204" pitchFamily="34" charset="0"/>
              </a:rPr>
              <a:t>Bari</a:t>
            </a:r>
            <a:r>
              <a:rPr lang="cs-CZ" b="0" i="0" dirty="0">
                <a:effectLst/>
                <a:latin typeface="Arial" panose="020B0604020202020204" pitchFamily="34" charset="0"/>
              </a:rPr>
              <a:t> a velká část </a:t>
            </a:r>
            <a:r>
              <a:rPr lang="cs-CZ" dirty="0">
                <a:latin typeface="Arial" panose="020B0604020202020204" pitchFamily="34" charset="0"/>
              </a:rPr>
              <a:t>Kalábrie</a:t>
            </a:r>
            <a:r>
              <a:rPr lang="cs-CZ" b="0" i="0" dirty="0">
                <a:effectLst/>
                <a:latin typeface="Arial" panose="020B0604020202020204" pitchFamily="34" charset="0"/>
              </a:rPr>
              <a:t>. Tyto úspěchy vedly k novému období byzantské dominance na </a:t>
            </a:r>
            <a:r>
              <a:rPr lang="cs-CZ" dirty="0">
                <a:latin typeface="Arial" panose="020B0604020202020204" pitchFamily="34" charset="0"/>
              </a:rPr>
              <a:t>Apeninském poloostrově</a:t>
            </a:r>
            <a:r>
              <a:rPr lang="cs-CZ" b="0" i="0" dirty="0">
                <a:effectLst/>
                <a:latin typeface="Arial" panose="020B0604020202020204" pitchFamily="34" charset="0"/>
              </a:rPr>
              <a:t>. Především se ale Byzantinci stali opět pány </a:t>
            </a:r>
            <a:r>
              <a:rPr lang="cs-CZ" dirty="0">
                <a:latin typeface="Arial" panose="020B0604020202020204" pitchFamily="34" charset="0"/>
              </a:rPr>
              <a:t>Středomoří</a:t>
            </a:r>
            <a:r>
              <a:rPr lang="cs-CZ" b="0" i="0" dirty="0">
                <a:effectLst/>
                <a:latin typeface="Arial" panose="020B0604020202020204" pitchFamily="34" charset="0"/>
              </a:rPr>
              <a:t>.</a:t>
            </a:r>
          </a:p>
          <a:p>
            <a:pPr algn="l"/>
            <a:r>
              <a:rPr lang="cs-CZ" b="0" i="0" dirty="0">
                <a:effectLst/>
                <a:latin typeface="Arial" panose="020B0604020202020204" pitchFamily="34" charset="0"/>
              </a:rPr>
              <a:t>Pokračoval byzantský postup na </a:t>
            </a:r>
            <a:r>
              <a:rPr lang="cs-CZ" dirty="0">
                <a:latin typeface="Arial" panose="020B0604020202020204" pitchFamily="34" charset="0"/>
              </a:rPr>
              <a:t>Balkáně</a:t>
            </a:r>
            <a:r>
              <a:rPr lang="cs-CZ" b="0" i="0" dirty="0">
                <a:effectLst/>
                <a:latin typeface="Arial" panose="020B0604020202020204" pitchFamily="34" charset="0"/>
              </a:rPr>
              <a:t> a především v oblasti </a:t>
            </a:r>
            <a:r>
              <a:rPr lang="cs-CZ" dirty="0">
                <a:latin typeface="Arial" panose="020B0604020202020204" pitchFamily="34" charset="0"/>
              </a:rPr>
              <a:t>Jadranu</a:t>
            </a:r>
            <a:r>
              <a:rPr lang="cs-CZ" b="0" i="0" dirty="0">
                <a:effectLst/>
                <a:latin typeface="Arial" panose="020B0604020202020204" pitchFamily="34" charset="0"/>
              </a:rPr>
              <a:t>. Arabové, kteří v r. </a:t>
            </a:r>
            <a:r>
              <a:rPr lang="cs-CZ" dirty="0">
                <a:latin typeface="Arial" panose="020B0604020202020204" pitchFamily="34" charset="0"/>
              </a:rPr>
              <a:t>868</a:t>
            </a:r>
            <a:r>
              <a:rPr lang="cs-CZ" b="0" i="0" dirty="0">
                <a:effectLst/>
                <a:latin typeface="Arial" panose="020B0604020202020204" pitchFamily="34" charset="0"/>
              </a:rPr>
              <a:t> obléhali město </a:t>
            </a:r>
            <a:r>
              <a:rPr lang="cs-CZ" b="0" i="0" dirty="0" err="1">
                <a:effectLst/>
                <a:latin typeface="Arial" panose="020B0604020202020204" pitchFamily="34" charset="0"/>
              </a:rPr>
              <a:t>Ragusa</a:t>
            </a:r>
            <a:r>
              <a:rPr lang="cs-CZ" b="0" i="0" dirty="0">
                <a:effectLst/>
                <a:latin typeface="Arial" panose="020B0604020202020204" pitchFamily="34" charset="0"/>
              </a:rPr>
              <a:t>, byli odraženi mocným byzantským loďstvem. </a:t>
            </a:r>
            <a:endParaRPr lang="cs-CZ" dirty="0">
              <a:latin typeface="Arial" panose="020B0604020202020204" pitchFamily="34" charset="0"/>
            </a:endParaRPr>
          </a:p>
          <a:p>
            <a:pPr algn="l"/>
            <a:r>
              <a:rPr lang="cs-CZ" b="0" i="0" dirty="0">
                <a:effectLst/>
                <a:latin typeface="Arial" panose="020B0604020202020204" pitchFamily="34" charset="0"/>
              </a:rPr>
              <a:t>Na západním Balkáně vytvořeno spojením několika měst a ostrovů nové </a:t>
            </a:r>
            <a:r>
              <a:rPr lang="cs-CZ" dirty="0" err="1">
                <a:latin typeface="Arial" panose="020B0604020202020204" pitchFamily="34" charset="0"/>
              </a:rPr>
              <a:t>thema</a:t>
            </a:r>
            <a:r>
              <a:rPr lang="cs-CZ" b="0" i="0" dirty="0">
                <a:effectLst/>
                <a:latin typeface="Arial" panose="020B0604020202020204" pitchFamily="34" charset="0"/>
              </a:rPr>
              <a:t> </a:t>
            </a:r>
            <a:r>
              <a:rPr lang="cs-CZ" b="0" i="0" dirty="0" err="1">
                <a:effectLst/>
                <a:latin typeface="Arial" panose="020B0604020202020204" pitchFamily="34" charset="0"/>
              </a:rPr>
              <a:t>Dalmatia</a:t>
            </a:r>
            <a:r>
              <a:rPr lang="cs-CZ" b="0" i="0" dirty="0">
                <a:effectLst/>
                <a:latin typeface="Arial" panose="020B0604020202020204" pitchFamily="34" charset="0"/>
              </a:rPr>
              <a:t>. </a:t>
            </a:r>
            <a:r>
              <a:rPr lang="cs-CZ" dirty="0">
                <a:latin typeface="Arial" panose="020B0604020202020204" pitchFamily="34" charset="0"/>
              </a:rPr>
              <a:t>Srbsko</a:t>
            </a:r>
            <a:r>
              <a:rPr lang="cs-CZ" b="0" i="0" dirty="0">
                <a:effectLst/>
                <a:latin typeface="Arial" panose="020B0604020202020204" pitchFamily="34" charset="0"/>
              </a:rPr>
              <a:t> přijalo </a:t>
            </a:r>
            <a:r>
              <a:rPr lang="cs-CZ" dirty="0">
                <a:latin typeface="Arial" panose="020B0604020202020204" pitchFamily="34" charset="0"/>
              </a:rPr>
              <a:t>křesťanství</a:t>
            </a:r>
            <a:r>
              <a:rPr lang="cs-CZ" b="0" i="0" dirty="0">
                <a:effectLst/>
                <a:latin typeface="Arial" panose="020B0604020202020204" pitchFamily="34" charset="0"/>
              </a:rPr>
              <a:t> a uznalo byzantskou svrchovanost.</a:t>
            </a:r>
          </a:p>
          <a:p>
            <a:pPr algn="l"/>
            <a:r>
              <a:rPr lang="cs-CZ" dirty="0">
                <a:latin typeface="Arial" panose="020B0604020202020204" pitchFamily="34" charset="0"/>
              </a:rPr>
              <a:t>V r. 886 </a:t>
            </a:r>
            <a:r>
              <a:rPr lang="cs-CZ" dirty="0" err="1">
                <a:latin typeface="Arial" panose="020B0604020202020204" pitchFamily="34" charset="0"/>
              </a:rPr>
              <a:t>Basileios</a:t>
            </a:r>
            <a:r>
              <a:rPr lang="cs-CZ" dirty="0">
                <a:latin typeface="Arial" panose="020B0604020202020204" pitchFamily="34" charset="0"/>
              </a:rPr>
              <a:t> zemřel na zranění utrpěné při lovu</a:t>
            </a:r>
            <a:endParaRPr lang="cs-CZ" b="0" i="0" dirty="0">
              <a:effectLst/>
              <a:latin typeface="Arial" panose="020B0604020202020204" pitchFamily="34" charset="0"/>
            </a:endParaRPr>
          </a:p>
          <a:p>
            <a:endParaRPr lang="cs-CZ" dirty="0"/>
          </a:p>
        </p:txBody>
      </p:sp>
    </p:spTree>
    <p:extLst>
      <p:ext uri="{BB962C8B-B14F-4D97-AF65-F5344CB8AC3E}">
        <p14:creationId xmlns:p14="http://schemas.microsoft.com/office/powerpoint/2010/main" val="34463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612E8B-02C3-42A6-8042-CC4B36C15F87}"/>
              </a:ext>
            </a:extLst>
          </p:cNvPr>
          <p:cNvSpPr>
            <a:spLocks noGrp="1"/>
          </p:cNvSpPr>
          <p:nvPr>
            <p:ph type="title"/>
          </p:nvPr>
        </p:nvSpPr>
        <p:spPr/>
        <p:txBody>
          <a:bodyPr/>
          <a:lstStyle/>
          <a:p>
            <a:r>
              <a:rPr lang="cs-CZ" dirty="0"/>
              <a:t>Leon VI. Moudrý (886 – 906)</a:t>
            </a:r>
          </a:p>
        </p:txBody>
      </p:sp>
      <p:sp>
        <p:nvSpPr>
          <p:cNvPr id="3" name="Θέση περιεχομένου 2">
            <a:extLst>
              <a:ext uri="{FF2B5EF4-FFF2-40B4-BE49-F238E27FC236}">
                <a16:creationId xmlns:a16="http://schemas.microsoft.com/office/drawing/2014/main" id="{54C508E9-2718-4AFA-B13E-B52A1633AC95}"/>
              </a:ext>
            </a:extLst>
          </p:cNvPr>
          <p:cNvSpPr>
            <a:spLocks noGrp="1"/>
          </p:cNvSpPr>
          <p:nvPr>
            <p:ph idx="1"/>
          </p:nvPr>
        </p:nvSpPr>
        <p:spPr/>
        <p:txBody>
          <a:bodyPr>
            <a:normAutofit fontScale="77500" lnSpcReduction="20000"/>
          </a:bodyPr>
          <a:lstStyle/>
          <a:p>
            <a:pPr algn="l"/>
            <a:r>
              <a:rPr lang="cs-CZ" b="0" i="0" dirty="0">
                <a:effectLst/>
                <a:latin typeface="Arial" panose="020B0604020202020204" pitchFamily="34" charset="0"/>
              </a:rPr>
              <a:t>V době jeho vlády se značně upevnila </a:t>
            </a:r>
            <a:r>
              <a:rPr lang="cs-CZ" dirty="0">
                <a:latin typeface="Arial" panose="020B0604020202020204" pitchFamily="34" charset="0"/>
              </a:rPr>
              <a:t>feudalizace</a:t>
            </a:r>
            <a:r>
              <a:rPr lang="cs-CZ" b="0" i="0" dirty="0">
                <a:effectLst/>
                <a:latin typeface="Arial" panose="020B0604020202020204" pitchFamily="34" charset="0"/>
              </a:rPr>
              <a:t> byzantského státu. Síla </a:t>
            </a:r>
            <a:r>
              <a:rPr lang="cs-CZ" dirty="0">
                <a:latin typeface="Arial" panose="020B0604020202020204" pitchFamily="34" charset="0"/>
              </a:rPr>
              <a:t>maloasijských</a:t>
            </a:r>
            <a:r>
              <a:rPr lang="cs-CZ" b="0" i="0" dirty="0">
                <a:effectLst/>
                <a:latin typeface="Arial" panose="020B0604020202020204" pitchFamily="34" charset="0"/>
              </a:rPr>
              <a:t> </a:t>
            </a:r>
            <a:r>
              <a:rPr lang="cs-CZ" dirty="0">
                <a:latin typeface="Arial" panose="020B0604020202020204" pitchFamily="34" charset="0"/>
              </a:rPr>
              <a:t>magnátů</a:t>
            </a:r>
            <a:r>
              <a:rPr lang="cs-CZ" b="0" i="0" dirty="0">
                <a:effectLst/>
                <a:latin typeface="Arial" panose="020B0604020202020204" pitchFamily="34" charset="0"/>
              </a:rPr>
              <a:t> vzrůstala na úkor svobodného rolnictva, které upadalo do stále větší závislosti a ztrácelo tak svoji volnost. Současně posílil také trend </a:t>
            </a:r>
            <a:r>
              <a:rPr lang="cs-CZ" dirty="0">
                <a:latin typeface="Arial" panose="020B0604020202020204" pitchFamily="34" charset="0"/>
              </a:rPr>
              <a:t>byrokratizace</a:t>
            </a:r>
            <a:r>
              <a:rPr lang="cs-CZ" b="0" i="0" dirty="0">
                <a:effectLst/>
                <a:latin typeface="Arial" panose="020B0604020202020204" pitchFamily="34" charset="0"/>
              </a:rPr>
              <a:t> státu.</a:t>
            </a:r>
          </a:p>
          <a:p>
            <a:pPr algn="l"/>
            <a:r>
              <a:rPr lang="cs-CZ" b="0" i="0" dirty="0">
                <a:effectLst/>
                <a:latin typeface="Arial" panose="020B0604020202020204" pitchFamily="34" charset="0"/>
              </a:rPr>
              <a:t>Po nástupu na trůn donutil patriarchu </a:t>
            </a:r>
            <a:r>
              <a:rPr lang="cs-CZ" b="0" i="0" dirty="0" err="1">
                <a:effectLst/>
                <a:latin typeface="Arial" panose="020B0604020202020204" pitchFamily="34" charset="0"/>
              </a:rPr>
              <a:t>Fotia</a:t>
            </a:r>
            <a:r>
              <a:rPr lang="cs-CZ" b="0" i="0" dirty="0">
                <a:effectLst/>
                <a:latin typeface="Arial" panose="020B0604020202020204" pitchFamily="34" charset="0"/>
              </a:rPr>
              <a:t> k abdikaci a nahradil jej svým bratrem </a:t>
            </a:r>
            <a:r>
              <a:rPr lang="cs-CZ" dirty="0">
                <a:latin typeface="Arial" panose="020B0604020202020204" pitchFamily="34" charset="0"/>
              </a:rPr>
              <a:t>Stefanem</a:t>
            </a:r>
            <a:r>
              <a:rPr lang="cs-CZ" b="0" i="0" dirty="0">
                <a:effectLst/>
                <a:latin typeface="Arial" panose="020B0604020202020204" pitchFamily="34" charset="0"/>
              </a:rPr>
              <a:t>. Leon jako flegmatický člověk se spisovatelskými sklony a rovněž se zajímal o náboženské otázky.</a:t>
            </a:r>
          </a:p>
          <a:p>
            <a:pPr algn="l"/>
            <a:r>
              <a:rPr lang="cs-CZ" b="0" i="0" dirty="0">
                <a:effectLst/>
                <a:latin typeface="Arial" panose="020B0604020202020204" pitchFamily="34" charset="0"/>
              </a:rPr>
              <a:t>Leon pokračoval v práci na </a:t>
            </a:r>
            <a:r>
              <a:rPr lang="cs-CZ" i="1" dirty="0">
                <a:latin typeface="Arial" panose="020B0604020202020204" pitchFamily="34" charset="0"/>
              </a:rPr>
              <a:t>Basilice</a:t>
            </a:r>
            <a:r>
              <a:rPr lang="cs-CZ" b="0" i="0" dirty="0">
                <a:effectLst/>
                <a:latin typeface="Arial" panose="020B0604020202020204" pitchFamily="34" charset="0"/>
              </a:rPr>
              <a:t>, </a:t>
            </a:r>
            <a:r>
              <a:rPr lang="cs-CZ" dirty="0">
                <a:latin typeface="Arial" panose="020B0604020202020204" pitchFamily="34" charset="0"/>
              </a:rPr>
              <a:t>řeckém</a:t>
            </a:r>
            <a:r>
              <a:rPr lang="cs-CZ" b="0" i="0" dirty="0">
                <a:effectLst/>
                <a:latin typeface="Arial" panose="020B0604020202020204" pitchFamily="34" charset="0"/>
              </a:rPr>
              <a:t> překladu zákonů císaře </a:t>
            </a:r>
            <a:r>
              <a:rPr lang="cs-CZ" dirty="0">
                <a:latin typeface="Arial" panose="020B0604020202020204" pitchFamily="34" charset="0"/>
              </a:rPr>
              <a:t>Justiniána I.</a:t>
            </a:r>
            <a:r>
              <a:rPr lang="cs-CZ" b="0" i="0" dirty="0">
                <a:effectLst/>
                <a:latin typeface="Arial" panose="020B0604020202020204" pitchFamily="34" charset="0"/>
              </a:rPr>
              <a:t>, která byla zahájena již za </a:t>
            </a:r>
            <a:r>
              <a:rPr lang="cs-CZ" b="0" i="0" dirty="0" err="1">
                <a:effectLst/>
                <a:latin typeface="Arial" panose="020B0604020202020204" pitchFamily="34" charset="0"/>
              </a:rPr>
              <a:t>Basileia</a:t>
            </a:r>
            <a:r>
              <a:rPr lang="cs-CZ" b="0" i="0" dirty="0">
                <a:effectLst/>
                <a:latin typeface="Arial" panose="020B0604020202020204" pitchFamily="34" charset="0"/>
              </a:rPr>
              <a:t>. Tato sbírka zákonů odrážela všemohoucnost císaře ve všech společenských oblastech. Podle tematického rozdělení do šesti dílů ji </a:t>
            </a:r>
            <a:r>
              <a:rPr lang="cs-CZ" b="0" i="0" dirty="0" err="1">
                <a:effectLst/>
                <a:latin typeface="Arial" panose="020B0604020202020204" pitchFamily="34" charset="0"/>
              </a:rPr>
              <a:t>řikali</a:t>
            </a:r>
            <a:r>
              <a:rPr lang="cs-CZ" b="0" i="0" dirty="0">
                <a:effectLst/>
                <a:latin typeface="Arial" panose="020B0604020202020204" pitchFamily="34" charset="0"/>
              </a:rPr>
              <a:t> </a:t>
            </a:r>
            <a:r>
              <a:rPr lang="cs-CZ" b="0" i="0" dirty="0" err="1">
                <a:effectLst/>
                <a:latin typeface="Arial" panose="020B0604020202020204" pitchFamily="34" charset="0"/>
              </a:rPr>
              <a:t>Hexabiblos</a:t>
            </a:r>
            <a:r>
              <a:rPr lang="cs-CZ" b="0" i="0" dirty="0">
                <a:effectLst/>
                <a:latin typeface="Arial" panose="020B0604020202020204" pitchFamily="34" charset="0"/>
              </a:rPr>
              <a:t>.</a:t>
            </a:r>
          </a:p>
          <a:p>
            <a:pPr algn="l"/>
            <a:r>
              <a:rPr lang="cs-CZ" dirty="0">
                <a:latin typeface="Arial" panose="020B0604020202020204" pitchFamily="34" charset="0"/>
              </a:rPr>
              <a:t>Bulhaři</a:t>
            </a:r>
            <a:r>
              <a:rPr lang="cs-CZ" b="0" i="0" dirty="0">
                <a:effectLst/>
                <a:latin typeface="Arial" panose="020B0604020202020204" pitchFamily="34" charset="0"/>
              </a:rPr>
              <a:t>, kteří </a:t>
            </a:r>
            <a:r>
              <a:rPr lang="cs-CZ" b="0" i="0" dirty="0" err="1">
                <a:effectLst/>
                <a:latin typeface="Arial" panose="020B0604020202020204" pitchFamily="34" charset="0"/>
              </a:rPr>
              <a:t>Basileia</a:t>
            </a:r>
            <a:r>
              <a:rPr lang="cs-CZ" b="0" i="0" dirty="0">
                <a:effectLst/>
                <a:latin typeface="Arial" panose="020B0604020202020204" pitchFamily="34" charset="0"/>
              </a:rPr>
              <a:t> nikdy neporazili, v roce </a:t>
            </a:r>
            <a:r>
              <a:rPr lang="cs-CZ" dirty="0">
                <a:latin typeface="Arial" panose="020B0604020202020204" pitchFamily="34" charset="0"/>
              </a:rPr>
              <a:t>894</a:t>
            </a:r>
            <a:r>
              <a:rPr lang="cs-CZ" b="0" i="0" dirty="0">
                <a:effectLst/>
                <a:latin typeface="Arial" panose="020B0604020202020204" pitchFamily="34" charset="0"/>
              </a:rPr>
              <a:t> přemohli </a:t>
            </a:r>
            <a:r>
              <a:rPr lang="cs-CZ" b="0" i="0" dirty="0" err="1">
                <a:effectLst/>
                <a:latin typeface="Arial" panose="020B0604020202020204" pitchFamily="34" charset="0"/>
              </a:rPr>
              <a:t>Leonovu</a:t>
            </a:r>
            <a:r>
              <a:rPr lang="cs-CZ" b="0" i="0" dirty="0">
                <a:effectLst/>
                <a:latin typeface="Arial" panose="020B0604020202020204" pitchFamily="34" charset="0"/>
              </a:rPr>
              <a:t> armádu. Leon si proto na pomoc povolal </a:t>
            </a:r>
            <a:r>
              <a:rPr lang="cs-CZ" dirty="0">
                <a:latin typeface="Arial" panose="020B0604020202020204" pitchFamily="34" charset="0"/>
              </a:rPr>
              <a:t>nomádské</a:t>
            </a:r>
            <a:r>
              <a:rPr lang="cs-CZ" b="0" i="0" dirty="0">
                <a:effectLst/>
                <a:latin typeface="Arial" panose="020B0604020202020204" pitchFamily="34" charset="0"/>
              </a:rPr>
              <a:t> </a:t>
            </a:r>
            <a:r>
              <a:rPr lang="cs-CZ" dirty="0">
                <a:latin typeface="Arial" panose="020B0604020202020204" pitchFamily="34" charset="0"/>
              </a:rPr>
              <a:t>Maďary</a:t>
            </a:r>
            <a:r>
              <a:rPr lang="cs-CZ" b="0" i="0" dirty="0">
                <a:effectLst/>
                <a:latin typeface="Arial" panose="020B0604020202020204" pitchFamily="34" charset="0"/>
              </a:rPr>
              <a:t>. S jejich pomocí se mu podařilo Bulhary porazit. Když si však bulharský car </a:t>
            </a:r>
            <a:r>
              <a:rPr lang="cs-CZ" dirty="0">
                <a:latin typeface="Arial" panose="020B0604020202020204" pitchFamily="34" charset="0"/>
              </a:rPr>
              <a:t>Simeon I.</a:t>
            </a:r>
            <a:r>
              <a:rPr lang="cs-CZ" b="0" i="0" dirty="0">
                <a:effectLst/>
                <a:latin typeface="Arial" panose="020B0604020202020204" pitchFamily="34" charset="0"/>
              </a:rPr>
              <a:t> uvolnil ruce vytlačením Maďarů do </a:t>
            </a:r>
            <a:r>
              <a:rPr lang="cs-CZ" dirty="0">
                <a:latin typeface="Arial" panose="020B0604020202020204" pitchFamily="34" charset="0"/>
              </a:rPr>
              <a:t>Panonie</a:t>
            </a:r>
            <a:r>
              <a:rPr lang="cs-CZ" b="0" i="0" dirty="0">
                <a:effectLst/>
                <a:latin typeface="Arial" panose="020B0604020202020204" pitchFamily="34" charset="0"/>
              </a:rPr>
              <a:t>, byl Leon proti Bulharům opět bezmocný a v r. 896 utrpěl těžkou porážku. V následné mírové smlouvě se Leon zavázal platit Bulharům </a:t>
            </a:r>
            <a:r>
              <a:rPr lang="cs-CZ" dirty="0">
                <a:latin typeface="Arial" panose="020B0604020202020204" pitchFamily="34" charset="0"/>
              </a:rPr>
              <a:t>tribut</a:t>
            </a:r>
            <a:r>
              <a:rPr lang="cs-CZ" b="0" i="0" dirty="0">
                <a:effectLst/>
                <a:latin typeface="Arial" panose="020B0604020202020204" pitchFamily="34" charset="0"/>
              </a:rPr>
              <a:t>.</a:t>
            </a:r>
          </a:p>
          <a:p>
            <a:endParaRPr lang="cs-CZ" dirty="0"/>
          </a:p>
        </p:txBody>
      </p:sp>
    </p:spTree>
    <p:extLst>
      <p:ext uri="{BB962C8B-B14F-4D97-AF65-F5344CB8AC3E}">
        <p14:creationId xmlns:p14="http://schemas.microsoft.com/office/powerpoint/2010/main" val="2147541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B8BC8D-76CD-417F-8627-62C84D24FA64}"/>
              </a:ext>
            </a:extLst>
          </p:cNvPr>
          <p:cNvSpPr>
            <a:spLocks noGrp="1"/>
          </p:cNvSpPr>
          <p:nvPr>
            <p:ph type="title"/>
          </p:nvPr>
        </p:nvSpPr>
        <p:spPr/>
        <p:txBody>
          <a:bodyPr/>
          <a:lstStyle/>
          <a:p>
            <a:r>
              <a:rPr lang="cs-CZ" dirty="0"/>
              <a:t>Neúspěšné války s Rusy a Araby – otázka nástupnictví</a:t>
            </a:r>
          </a:p>
        </p:txBody>
      </p:sp>
      <p:sp>
        <p:nvSpPr>
          <p:cNvPr id="3" name="Θέση περιεχομένου 2">
            <a:extLst>
              <a:ext uri="{FF2B5EF4-FFF2-40B4-BE49-F238E27FC236}">
                <a16:creationId xmlns:a16="http://schemas.microsoft.com/office/drawing/2014/main" id="{AE6C3A2C-4413-4938-9421-1ED18C2E7A4E}"/>
              </a:ext>
            </a:extLst>
          </p:cNvPr>
          <p:cNvSpPr>
            <a:spLocks noGrp="1"/>
          </p:cNvSpPr>
          <p:nvPr>
            <p:ph idx="1"/>
          </p:nvPr>
        </p:nvSpPr>
        <p:spPr>
          <a:xfrm>
            <a:off x="1451579" y="2015732"/>
            <a:ext cx="9603275" cy="4037749"/>
          </a:xfrm>
        </p:spPr>
        <p:txBody>
          <a:bodyPr>
            <a:normAutofit fontScale="77500" lnSpcReduction="20000"/>
          </a:bodyPr>
          <a:lstStyle/>
          <a:p>
            <a:pPr algn="l"/>
            <a:r>
              <a:rPr lang="cs-CZ" b="0" i="0" dirty="0">
                <a:solidFill>
                  <a:srgbClr val="202122"/>
                </a:solidFill>
                <a:effectLst/>
                <a:latin typeface="Arial" panose="020B0604020202020204" pitchFamily="34" charset="0"/>
              </a:rPr>
              <a:t>V </a:t>
            </a:r>
            <a:r>
              <a:rPr lang="cs-CZ" b="0" i="0" dirty="0">
                <a:effectLst/>
                <a:latin typeface="Arial" panose="020B0604020202020204" pitchFamily="34" charset="0"/>
              </a:rPr>
              <a:t>roce </a:t>
            </a:r>
            <a:r>
              <a:rPr lang="cs-CZ" dirty="0">
                <a:latin typeface="Arial" panose="020B0604020202020204" pitchFamily="34" charset="0"/>
              </a:rPr>
              <a:t>907</a:t>
            </a:r>
            <a:r>
              <a:rPr lang="cs-CZ" b="0" i="0" dirty="0">
                <a:effectLst/>
                <a:latin typeface="Arial" panose="020B0604020202020204" pitchFamily="34" charset="0"/>
              </a:rPr>
              <a:t> Konstantinopol napadena </a:t>
            </a:r>
            <a:r>
              <a:rPr lang="cs-CZ" dirty="0">
                <a:latin typeface="Arial" panose="020B0604020202020204" pitchFamily="34" charset="0"/>
              </a:rPr>
              <a:t>Rusy</a:t>
            </a:r>
            <a:r>
              <a:rPr lang="cs-CZ" b="0" i="0" dirty="0">
                <a:effectLst/>
                <a:latin typeface="Arial" panose="020B0604020202020204" pitchFamily="34" charset="0"/>
              </a:rPr>
              <a:t> pod vedením </a:t>
            </a:r>
            <a:r>
              <a:rPr lang="cs-CZ" dirty="0">
                <a:latin typeface="Arial" panose="020B0604020202020204" pitchFamily="34" charset="0"/>
              </a:rPr>
              <a:t>Olega -</a:t>
            </a:r>
            <a:r>
              <a:rPr lang="cs-CZ" b="0" i="0" dirty="0">
                <a:effectLst/>
                <a:latin typeface="Arial" panose="020B0604020202020204" pitchFamily="34" charset="0"/>
              </a:rPr>
              <a:t> chtěli </a:t>
            </a:r>
            <a:r>
              <a:rPr lang="cs-CZ" dirty="0">
                <a:latin typeface="Arial" panose="020B0604020202020204" pitchFamily="34" charset="0"/>
              </a:rPr>
              <a:t>se </a:t>
            </a:r>
            <a:r>
              <a:rPr lang="cs-CZ" b="0" i="0" dirty="0">
                <a:effectLst/>
                <a:latin typeface="Arial" panose="020B0604020202020204" pitchFamily="34" charset="0"/>
              </a:rPr>
              <a:t>domoci výhradních obchodních práv s říší. </a:t>
            </a:r>
            <a:r>
              <a:rPr lang="cs-CZ" dirty="0">
                <a:latin typeface="Arial" panose="020B0604020202020204" pitchFamily="34" charset="0"/>
              </a:rPr>
              <a:t>V</a:t>
            </a:r>
            <a:r>
              <a:rPr lang="cs-CZ" b="0" i="0" dirty="0">
                <a:effectLst/>
                <a:latin typeface="Arial" panose="020B0604020202020204" pitchFamily="34" charset="0"/>
              </a:rPr>
              <a:t> roce </a:t>
            </a:r>
            <a:r>
              <a:rPr lang="cs-CZ" dirty="0">
                <a:latin typeface="Arial" panose="020B0604020202020204" pitchFamily="34" charset="0"/>
              </a:rPr>
              <a:t>911</a:t>
            </a:r>
            <a:r>
              <a:rPr lang="cs-CZ" b="0" i="0" dirty="0">
                <a:effectLst/>
                <a:latin typeface="Arial" panose="020B0604020202020204" pitchFamily="34" charset="0"/>
              </a:rPr>
              <a:t> podnikli nový útok, a Leon jim poskytl požadovaná obchodní privilegia – vznik </a:t>
            </a:r>
            <a:r>
              <a:rPr lang="cs-CZ" b="0" i="0" dirty="0" err="1">
                <a:effectLst/>
                <a:latin typeface="Arial" panose="020B0604020202020204" pitchFamily="34" charset="0"/>
              </a:rPr>
              <a:t>variažské</a:t>
            </a:r>
            <a:r>
              <a:rPr lang="cs-CZ" b="0" i="0" dirty="0">
                <a:effectLst/>
                <a:latin typeface="Arial" panose="020B0604020202020204" pitchFamily="34" charset="0"/>
              </a:rPr>
              <a:t> družiny </a:t>
            </a:r>
          </a:p>
          <a:p>
            <a:pPr algn="l"/>
            <a:r>
              <a:rPr lang="cs-CZ" b="0" i="0" dirty="0">
                <a:effectLst/>
                <a:latin typeface="Arial" panose="020B0604020202020204" pitchFamily="34" charset="0"/>
              </a:rPr>
              <a:t>V roce </a:t>
            </a:r>
            <a:r>
              <a:rPr lang="cs-CZ" dirty="0">
                <a:latin typeface="Arial" panose="020B0604020202020204" pitchFamily="34" charset="0"/>
              </a:rPr>
              <a:t>902 Arabové zmocnili</a:t>
            </a:r>
            <a:r>
              <a:rPr lang="cs-CZ" b="0" i="0" dirty="0">
                <a:effectLst/>
                <a:latin typeface="Arial" panose="020B0604020202020204" pitchFamily="34" charset="0"/>
              </a:rPr>
              <a:t> </a:t>
            </a:r>
            <a:r>
              <a:rPr lang="cs-CZ" dirty="0" err="1">
                <a:latin typeface="Arial" panose="020B0604020202020204" pitchFamily="34" charset="0"/>
              </a:rPr>
              <a:t>Taorminu</a:t>
            </a:r>
            <a:r>
              <a:rPr lang="cs-CZ" b="0" i="0" dirty="0">
                <a:effectLst/>
                <a:latin typeface="Arial" panose="020B0604020202020204" pitchFamily="34" charset="0"/>
              </a:rPr>
              <a:t>, poslední byzantskou pevnost na Sicílii. V roce </a:t>
            </a:r>
            <a:r>
              <a:rPr lang="cs-CZ" dirty="0">
                <a:latin typeface="Arial" panose="020B0604020202020204" pitchFamily="34" charset="0"/>
              </a:rPr>
              <a:t>907</a:t>
            </a:r>
            <a:r>
              <a:rPr lang="cs-CZ" b="0" i="0" dirty="0">
                <a:effectLst/>
                <a:latin typeface="Arial" panose="020B0604020202020204" pitchFamily="34" charset="0"/>
              </a:rPr>
              <a:t> muslimští piráti z </a:t>
            </a:r>
            <a:r>
              <a:rPr lang="cs-CZ" dirty="0">
                <a:latin typeface="Arial" panose="020B0604020202020204" pitchFamily="34" charset="0"/>
              </a:rPr>
              <a:t>Kréty</a:t>
            </a:r>
            <a:r>
              <a:rPr lang="cs-CZ" b="0" i="0" dirty="0">
                <a:effectLst/>
                <a:latin typeface="Arial" panose="020B0604020202020204" pitchFamily="34" charset="0"/>
              </a:rPr>
              <a:t> strašlivě vydrancovali </a:t>
            </a:r>
            <a:r>
              <a:rPr lang="cs-CZ" dirty="0">
                <a:latin typeface="Arial" panose="020B0604020202020204" pitchFamily="34" charset="0"/>
              </a:rPr>
              <a:t>Soluň</a:t>
            </a:r>
            <a:r>
              <a:rPr lang="cs-CZ" b="0" i="0" dirty="0">
                <a:effectLst/>
                <a:latin typeface="Arial" panose="020B0604020202020204" pitchFamily="34" charset="0"/>
              </a:rPr>
              <a:t>. Když se Leon pokusil vyslat flotilu k znovu dobytí Kréty, Saracéni ji drtivě porazili. Krátce po této porážce Leon onemocněl a zemřel. </a:t>
            </a:r>
          </a:p>
          <a:p>
            <a:pPr algn="l"/>
            <a:r>
              <a:rPr lang="cs-CZ" b="0" i="0" dirty="0">
                <a:effectLst/>
                <a:latin typeface="Arial" panose="020B0604020202020204" pitchFamily="34" charset="0"/>
              </a:rPr>
              <a:t>Leonovi se dlouho nedařilo získat syna, který by mohl být jeho dědicem. Proto se rozvedl s dvěma předchozími manželkami. Leon se přesto oženil znovu ačkoliv byl třetí sňatek církví zakázán. Jeho třetí žena též zemřela. Místo čtvrtého sňatku, který by byl ještě větším hříchem než třetí, si Leon přivedl na dvůr milenku jménem Zoe </a:t>
            </a:r>
            <a:r>
              <a:rPr lang="cs-CZ" b="0" i="0" dirty="0" err="1">
                <a:effectLst/>
                <a:latin typeface="Arial" panose="020B0604020202020204" pitchFamily="34" charset="0"/>
              </a:rPr>
              <a:t>Karbounopsina</a:t>
            </a:r>
            <a:r>
              <a:rPr lang="cs-CZ" b="0" i="0" dirty="0">
                <a:effectLst/>
                <a:latin typeface="Arial" panose="020B0604020202020204" pitchFamily="34" charset="0"/>
              </a:rPr>
              <a:t> (Černooká). </a:t>
            </a:r>
            <a:r>
              <a:rPr lang="cs-CZ" dirty="0">
                <a:latin typeface="Arial" panose="020B0604020202020204" pitchFamily="34" charset="0"/>
              </a:rPr>
              <a:t>V</a:t>
            </a:r>
            <a:r>
              <a:rPr lang="cs-CZ" b="0" i="0" dirty="0">
                <a:effectLst/>
                <a:latin typeface="Arial" panose="020B0604020202020204" pitchFamily="34" charset="0"/>
              </a:rPr>
              <a:t> roce </a:t>
            </a:r>
            <a:r>
              <a:rPr lang="cs-CZ" dirty="0">
                <a:latin typeface="Arial" panose="020B0604020202020204" pitchFamily="34" charset="0"/>
              </a:rPr>
              <a:t>904 mu</a:t>
            </a:r>
            <a:r>
              <a:rPr lang="cs-CZ" b="0" i="0" dirty="0">
                <a:effectLst/>
                <a:latin typeface="Arial" panose="020B0604020202020204" pitchFamily="34" charset="0"/>
              </a:rPr>
              <a:t> porodila syna, rozhodl se s ní oženit i přes odpor církve. </a:t>
            </a:r>
          </a:p>
          <a:p>
            <a:pPr algn="l"/>
            <a:r>
              <a:rPr lang="cs-CZ" b="0" i="0" dirty="0">
                <a:effectLst/>
                <a:latin typeface="Arial" panose="020B0604020202020204" pitchFamily="34" charset="0"/>
              </a:rPr>
              <a:t>Protože jeho syn Konstantinos </a:t>
            </a:r>
            <a:r>
              <a:rPr lang="cs-CZ" b="0" i="0" dirty="0" err="1">
                <a:effectLst/>
                <a:latin typeface="Arial" panose="020B0604020202020204" pitchFamily="34" charset="0"/>
              </a:rPr>
              <a:t>Porfyrogennetos</a:t>
            </a:r>
            <a:r>
              <a:rPr lang="cs-CZ" b="0" i="0" dirty="0">
                <a:effectLst/>
                <a:latin typeface="Arial" panose="020B0604020202020204" pitchFamily="34" charset="0"/>
              </a:rPr>
              <a:t> byl ještě </a:t>
            </a:r>
            <a:r>
              <a:rPr lang="cs-CZ" b="0" i="0" dirty="0" err="1">
                <a:effectLst/>
                <a:latin typeface="Arial" panose="020B0604020202020204" pitchFamily="34" charset="0"/>
              </a:rPr>
              <a:t>třiletým</a:t>
            </a:r>
            <a:r>
              <a:rPr lang="cs-CZ" b="0" i="0" dirty="0">
                <a:effectLst/>
                <a:latin typeface="Arial" panose="020B0604020202020204" pitchFamily="34" charset="0"/>
              </a:rPr>
              <a:t> dítětem, stal se jeho </a:t>
            </a:r>
            <a:r>
              <a:rPr lang="cs-CZ" dirty="0">
                <a:latin typeface="Arial" panose="020B0604020202020204" pitchFamily="34" charset="0"/>
              </a:rPr>
              <a:t>regent</a:t>
            </a:r>
            <a:r>
              <a:rPr lang="cs-CZ" b="0" i="0" dirty="0">
                <a:effectLst/>
                <a:latin typeface="Arial" panose="020B0604020202020204" pitchFamily="34" charset="0"/>
              </a:rPr>
              <a:t>, </a:t>
            </a:r>
            <a:r>
              <a:rPr lang="cs-CZ" b="0" i="0" dirty="0" err="1">
                <a:effectLst/>
                <a:latin typeface="Arial" panose="020B0604020202020204" pitchFamily="34" charset="0"/>
              </a:rPr>
              <a:t>Leonův</a:t>
            </a:r>
            <a:r>
              <a:rPr lang="cs-CZ" b="0" i="0" dirty="0">
                <a:effectLst/>
                <a:latin typeface="Arial" panose="020B0604020202020204" pitchFamily="34" charset="0"/>
              </a:rPr>
              <a:t> bratr </a:t>
            </a:r>
            <a:r>
              <a:rPr lang="cs-CZ" dirty="0">
                <a:latin typeface="Arial" panose="020B0604020202020204" pitchFamily="34" charset="0"/>
              </a:rPr>
              <a:t>Alexandr</a:t>
            </a:r>
            <a:endParaRPr lang="cs-CZ" b="0" i="0" dirty="0">
              <a:effectLst/>
              <a:latin typeface="Arial" panose="020B0604020202020204" pitchFamily="34" charset="0"/>
            </a:endParaRPr>
          </a:p>
          <a:p>
            <a:endParaRPr lang="cs-CZ" dirty="0"/>
          </a:p>
        </p:txBody>
      </p:sp>
    </p:spTree>
    <p:extLst>
      <p:ext uri="{BB962C8B-B14F-4D97-AF65-F5344CB8AC3E}">
        <p14:creationId xmlns:p14="http://schemas.microsoft.com/office/powerpoint/2010/main" val="3853201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7777BF-91AF-4735-A5C7-45EBCDCF802F}"/>
              </a:ext>
            </a:extLst>
          </p:cNvPr>
          <p:cNvSpPr>
            <a:spLocks noGrp="1"/>
          </p:cNvSpPr>
          <p:nvPr>
            <p:ph type="title"/>
          </p:nvPr>
        </p:nvSpPr>
        <p:spPr/>
        <p:txBody>
          <a:bodyPr/>
          <a:lstStyle/>
          <a:p>
            <a:r>
              <a:rPr lang="cs-CZ" dirty="0" err="1"/>
              <a:t>Romanos</a:t>
            </a:r>
            <a:r>
              <a:rPr lang="cs-CZ" dirty="0"/>
              <a:t> </a:t>
            </a:r>
            <a:r>
              <a:rPr lang="cs-CZ" dirty="0" err="1"/>
              <a:t>lekapenos</a:t>
            </a:r>
            <a:r>
              <a:rPr lang="cs-CZ" dirty="0"/>
              <a:t> – uzurpátor nebo vojenský poručník (919-944)</a:t>
            </a:r>
          </a:p>
        </p:txBody>
      </p:sp>
      <p:sp>
        <p:nvSpPr>
          <p:cNvPr id="3" name="Θέση περιεχομένου 2">
            <a:extLst>
              <a:ext uri="{FF2B5EF4-FFF2-40B4-BE49-F238E27FC236}">
                <a16:creationId xmlns:a16="http://schemas.microsoft.com/office/drawing/2014/main" id="{A13AB1D2-1824-4843-BDAB-3125E6BACCEE}"/>
              </a:ext>
            </a:extLst>
          </p:cNvPr>
          <p:cNvSpPr>
            <a:spLocks noGrp="1"/>
          </p:cNvSpPr>
          <p:nvPr>
            <p:ph idx="1"/>
          </p:nvPr>
        </p:nvSpPr>
        <p:spPr>
          <a:xfrm>
            <a:off x="1451579" y="2015732"/>
            <a:ext cx="9603275" cy="4037749"/>
          </a:xfrm>
        </p:spPr>
        <p:txBody>
          <a:bodyPr>
            <a:normAutofit fontScale="70000" lnSpcReduction="20000"/>
          </a:bodyPr>
          <a:lstStyle/>
          <a:p>
            <a:pPr algn="l"/>
            <a:r>
              <a:rPr lang="cs-CZ" b="0" i="0" dirty="0">
                <a:solidFill>
                  <a:srgbClr val="202122"/>
                </a:solidFill>
                <a:effectLst/>
                <a:latin typeface="Arial" panose="020B0604020202020204" pitchFamily="34" charset="0"/>
              </a:rPr>
              <a:t>Velitel loďstva v roce </a:t>
            </a:r>
            <a:r>
              <a:rPr lang="cs-CZ" dirty="0">
                <a:latin typeface="Arial" panose="020B0604020202020204" pitchFamily="34" charset="0"/>
              </a:rPr>
              <a:t>919</a:t>
            </a:r>
            <a:r>
              <a:rPr lang="cs-CZ" b="0" i="0" dirty="0">
                <a:effectLst/>
                <a:latin typeface="Arial" panose="020B0604020202020204" pitchFamily="34" charset="0"/>
              </a:rPr>
              <a:t> obsadil císařský palác, přičemž nechal zajmout a oslepit Leona </a:t>
            </a:r>
            <a:r>
              <a:rPr lang="cs-CZ" b="0" i="0" dirty="0" err="1">
                <a:effectLst/>
                <a:latin typeface="Arial" panose="020B0604020202020204" pitchFamily="34" charset="0"/>
              </a:rPr>
              <a:t>Foku</a:t>
            </a:r>
            <a:r>
              <a:rPr lang="cs-CZ" b="0" i="0" dirty="0">
                <a:effectLst/>
                <a:latin typeface="Arial" panose="020B0604020202020204" pitchFamily="34" charset="0"/>
              </a:rPr>
              <a:t>, velitele vojska poraženého </a:t>
            </a:r>
            <a:r>
              <a:rPr lang="cs-CZ" dirty="0">
                <a:latin typeface="Arial" panose="020B0604020202020204" pitchFamily="34" charset="0"/>
              </a:rPr>
              <a:t>Bulhary</a:t>
            </a:r>
            <a:r>
              <a:rPr lang="cs-CZ" b="0" i="0" dirty="0">
                <a:effectLst/>
                <a:latin typeface="Arial" panose="020B0604020202020204" pitchFamily="34" charset="0"/>
              </a:rPr>
              <a:t> v </a:t>
            </a:r>
            <a:r>
              <a:rPr lang="cs-CZ" dirty="0">
                <a:latin typeface="Arial" panose="020B0604020202020204" pitchFamily="34" charset="0"/>
              </a:rPr>
              <a:t>bitvě u </a:t>
            </a:r>
            <a:r>
              <a:rPr lang="cs-CZ" dirty="0" err="1">
                <a:latin typeface="Arial" panose="020B0604020202020204" pitchFamily="34" charset="0"/>
              </a:rPr>
              <a:t>Anchialu</a:t>
            </a:r>
            <a:r>
              <a:rPr lang="cs-CZ" b="0" i="0" dirty="0">
                <a:effectLst/>
                <a:latin typeface="Arial" panose="020B0604020202020204" pitchFamily="34" charset="0"/>
              </a:rPr>
              <a:t> v roce </a:t>
            </a:r>
            <a:r>
              <a:rPr lang="cs-CZ" dirty="0">
                <a:latin typeface="Arial" panose="020B0604020202020204" pitchFamily="34" charset="0"/>
              </a:rPr>
              <a:t>917</a:t>
            </a:r>
            <a:r>
              <a:rPr lang="cs-CZ" b="0" i="0" dirty="0">
                <a:effectLst/>
                <a:latin typeface="Arial" panose="020B0604020202020204" pitchFamily="34" charset="0"/>
              </a:rPr>
              <a:t> a dosavadního </a:t>
            </a:r>
            <a:r>
              <a:rPr lang="cs-CZ" dirty="0">
                <a:latin typeface="Arial" panose="020B0604020202020204" pitchFamily="34" charset="0"/>
              </a:rPr>
              <a:t>regenta</a:t>
            </a:r>
            <a:r>
              <a:rPr lang="cs-CZ" b="0" i="0" dirty="0">
                <a:effectLst/>
                <a:latin typeface="Arial" panose="020B0604020202020204" pitchFamily="34" charset="0"/>
              </a:rPr>
              <a:t>. Císařovna Zoe, vdova po Leonu VI., se musela odebrat do </a:t>
            </a:r>
            <a:r>
              <a:rPr lang="cs-CZ" dirty="0">
                <a:latin typeface="Arial" panose="020B0604020202020204" pitchFamily="34" charset="0"/>
              </a:rPr>
              <a:t>kláštera</a:t>
            </a:r>
            <a:r>
              <a:rPr lang="cs-CZ" b="0" i="0" dirty="0">
                <a:effectLst/>
                <a:latin typeface="Arial" panose="020B0604020202020204" pitchFamily="34" charset="0"/>
              </a:rPr>
              <a:t>. </a:t>
            </a:r>
          </a:p>
          <a:p>
            <a:pPr algn="l"/>
            <a:r>
              <a:rPr lang="cs-CZ" b="0" i="0" dirty="0">
                <a:effectLst/>
                <a:latin typeface="Arial" panose="020B0604020202020204" pitchFamily="34" charset="0"/>
              </a:rPr>
              <a:t>Mladistvého císaře Konstantina VII. oženil Roman se svou dcerou Helenou a obdržel tak titul </a:t>
            </a:r>
            <a:r>
              <a:rPr lang="cs-CZ" b="0" i="1" dirty="0" err="1">
                <a:effectLst/>
                <a:latin typeface="Arial" panose="020B0604020202020204" pitchFamily="34" charset="0"/>
              </a:rPr>
              <a:t>basilopator</a:t>
            </a:r>
            <a:r>
              <a:rPr lang="cs-CZ" b="0" i="0" dirty="0">
                <a:effectLst/>
                <a:latin typeface="Arial" panose="020B0604020202020204" pitchFamily="34" charset="0"/>
              </a:rPr>
              <a:t>. Krátce poté byl svým zetěm nejprve jmenován </a:t>
            </a:r>
            <a:r>
              <a:rPr lang="cs-CZ" b="0" i="1" dirty="0" err="1">
                <a:effectLst/>
                <a:latin typeface="Arial" panose="020B0604020202020204" pitchFamily="34" charset="0"/>
              </a:rPr>
              <a:t>kaisarem</a:t>
            </a:r>
            <a:r>
              <a:rPr lang="cs-CZ" b="0" i="0" dirty="0">
                <a:effectLst/>
                <a:latin typeface="Arial" panose="020B0604020202020204" pitchFamily="34" charset="0"/>
              </a:rPr>
              <a:t> (spolucísařem) a v r. 920 byl </a:t>
            </a:r>
            <a:r>
              <a:rPr lang="cs-CZ" b="0" i="0" dirty="0" err="1">
                <a:effectLst/>
                <a:latin typeface="Arial" panose="020B0604020202020204" pitchFamily="34" charset="0"/>
              </a:rPr>
              <a:t>Romanos</a:t>
            </a:r>
            <a:r>
              <a:rPr lang="cs-CZ" b="0" i="0" dirty="0">
                <a:effectLst/>
                <a:latin typeface="Arial" panose="020B0604020202020204" pitchFamily="34" charset="0"/>
              </a:rPr>
              <a:t> korunován za císaře. Konstantin VII. tak byl následujících 24 let císařem pouze formálně. Skutečnou vládu vykonával </a:t>
            </a:r>
            <a:r>
              <a:rPr lang="cs-CZ" b="0" i="0" dirty="0" err="1">
                <a:effectLst/>
                <a:latin typeface="Arial" panose="020B0604020202020204" pitchFamily="34" charset="0"/>
              </a:rPr>
              <a:t>Lakapenos</a:t>
            </a:r>
            <a:r>
              <a:rPr lang="cs-CZ" b="0" i="0" dirty="0">
                <a:effectLst/>
                <a:latin typeface="Arial" panose="020B0604020202020204" pitchFamily="34" charset="0"/>
              </a:rPr>
              <a:t>. </a:t>
            </a:r>
          </a:p>
          <a:p>
            <a:pPr algn="l"/>
            <a:r>
              <a:rPr lang="cs-CZ" b="0" i="0" dirty="0">
                <a:effectLst/>
                <a:latin typeface="Arial" panose="020B0604020202020204" pitchFamily="34" charset="0"/>
              </a:rPr>
              <a:t>Roman povýšil svého syna </a:t>
            </a:r>
            <a:r>
              <a:rPr lang="cs-CZ" b="0" i="0" dirty="0" err="1">
                <a:effectLst/>
                <a:latin typeface="Arial" panose="020B0604020202020204" pitchFamily="34" charset="0"/>
              </a:rPr>
              <a:t>Christofora</a:t>
            </a:r>
            <a:r>
              <a:rPr lang="cs-CZ" b="0" i="0" dirty="0">
                <a:effectLst/>
                <a:latin typeface="Arial" panose="020B0604020202020204" pitchFamily="34" charset="0"/>
              </a:rPr>
              <a:t> za svého spolucísaře a nepochybně plánoval založení vlastní nové dynastie, aniž by však jakkoliv zasáhl proti Konstantinovi.</a:t>
            </a:r>
          </a:p>
          <a:p>
            <a:pPr algn="l"/>
            <a:r>
              <a:rPr lang="cs-CZ" b="0" i="0" dirty="0">
                <a:effectLst/>
                <a:latin typeface="Arial" panose="020B0604020202020204" pitchFamily="34" charset="0"/>
              </a:rPr>
              <a:t>V sociální politice prosadil zákony, kterými se pokoušel zamezit </a:t>
            </a:r>
            <a:r>
              <a:rPr lang="cs-CZ" dirty="0">
                <a:latin typeface="Arial" panose="020B0604020202020204" pitchFamily="34" charset="0"/>
              </a:rPr>
              <a:t>feudalizaci</a:t>
            </a:r>
            <a:r>
              <a:rPr lang="cs-CZ" b="0" i="0" dirty="0">
                <a:effectLst/>
                <a:latin typeface="Arial" panose="020B0604020202020204" pitchFamily="34" charset="0"/>
              </a:rPr>
              <a:t> selských usedlostí, nicméně nedokázal zastavit kolo dějin a nezbavil tak moci velké pozemkové </a:t>
            </a:r>
            <a:r>
              <a:rPr lang="cs-CZ" dirty="0">
                <a:latin typeface="Arial" panose="020B0604020202020204" pitchFamily="34" charset="0"/>
              </a:rPr>
              <a:t>magnáty</a:t>
            </a:r>
            <a:r>
              <a:rPr lang="cs-CZ" b="0" i="0" dirty="0">
                <a:effectLst/>
                <a:latin typeface="Arial" panose="020B0604020202020204" pitchFamily="34" charset="0"/>
              </a:rPr>
              <a:t>, s kterými bojoval celý svůj život. Snažil se také zastavit nadměrné hromadění majetku </a:t>
            </a:r>
            <a:r>
              <a:rPr lang="cs-CZ" dirty="0">
                <a:latin typeface="Arial" panose="020B0604020202020204" pitchFamily="34" charset="0"/>
              </a:rPr>
              <a:t>církví</a:t>
            </a:r>
            <a:r>
              <a:rPr lang="cs-CZ" b="0" i="0" dirty="0">
                <a:effectLst/>
                <a:latin typeface="Arial" panose="020B0604020202020204" pitchFamily="34" charset="0"/>
              </a:rPr>
              <a:t>.</a:t>
            </a:r>
          </a:p>
          <a:p>
            <a:pPr algn="l"/>
            <a:r>
              <a:rPr lang="cs-CZ" b="0" i="0" dirty="0">
                <a:solidFill>
                  <a:srgbClr val="202122"/>
                </a:solidFill>
                <a:effectLst/>
                <a:latin typeface="Arial" panose="020B0604020202020204" pitchFamily="34" charset="0"/>
              </a:rPr>
              <a:t>Přestože </a:t>
            </a:r>
            <a:r>
              <a:rPr lang="cs-CZ" b="0" i="0" dirty="0" err="1">
                <a:solidFill>
                  <a:srgbClr val="202122"/>
                </a:solidFill>
                <a:effectLst/>
                <a:latin typeface="Arial" panose="020B0604020202020204" pitchFamily="34" charset="0"/>
              </a:rPr>
              <a:t>Romanos</a:t>
            </a:r>
            <a:r>
              <a:rPr lang="cs-CZ" b="0" i="0" dirty="0">
                <a:solidFill>
                  <a:srgbClr val="202122"/>
                </a:solidFill>
                <a:effectLst/>
                <a:latin typeface="Arial" panose="020B0604020202020204" pitchFamily="34" charset="0"/>
              </a:rPr>
              <a:t> uchránil říši před chaosem, soudobí kronikáři ho hodnotili rozporuplně. </a:t>
            </a:r>
            <a:r>
              <a:rPr lang="cs-CZ" b="0" i="0" dirty="0" err="1">
                <a:solidFill>
                  <a:srgbClr val="202122"/>
                </a:solidFill>
                <a:effectLst/>
                <a:latin typeface="Arial" panose="020B0604020202020204" pitchFamily="34" charset="0"/>
              </a:rPr>
              <a:t>Konstatin</a:t>
            </a:r>
            <a:r>
              <a:rPr lang="cs-CZ" b="0" i="0" dirty="0">
                <a:solidFill>
                  <a:srgbClr val="202122"/>
                </a:solidFill>
                <a:effectLst/>
                <a:latin typeface="Arial" panose="020B0604020202020204" pitchFamily="34" charset="0"/>
              </a:rPr>
              <a:t> VII. </a:t>
            </a:r>
            <a:r>
              <a:rPr lang="cs-CZ" b="0" i="0" dirty="0" err="1">
                <a:solidFill>
                  <a:srgbClr val="202122"/>
                </a:solidFill>
                <a:effectLst/>
                <a:latin typeface="Arial" panose="020B0604020202020204" pitchFamily="34" charset="0"/>
              </a:rPr>
              <a:t>Porfyrogennetos</a:t>
            </a:r>
            <a:r>
              <a:rPr lang="cs-CZ" b="0" i="0" dirty="0">
                <a:solidFill>
                  <a:srgbClr val="202122"/>
                </a:solidFill>
                <a:effectLst/>
                <a:latin typeface="Arial" panose="020B0604020202020204" pitchFamily="34" charset="0"/>
              </a:rPr>
              <a:t> ho ve svém díle </a:t>
            </a:r>
            <a:r>
              <a:rPr lang="cs-CZ" b="0" i="1" dirty="0">
                <a:solidFill>
                  <a:srgbClr val="202122"/>
                </a:solidFill>
                <a:effectLst/>
                <a:latin typeface="Arial" panose="020B0604020202020204" pitchFamily="34" charset="0"/>
              </a:rPr>
              <a:t>De </a:t>
            </a:r>
            <a:r>
              <a:rPr lang="cs-CZ" b="0" i="1" dirty="0" err="1">
                <a:solidFill>
                  <a:srgbClr val="202122"/>
                </a:solidFill>
                <a:effectLst/>
                <a:latin typeface="Arial" panose="020B0604020202020204" pitchFamily="34" charset="0"/>
              </a:rPr>
              <a:t>administrando</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imperio</a:t>
            </a:r>
            <a:r>
              <a:rPr lang="cs-CZ" b="0" i="0" dirty="0">
                <a:solidFill>
                  <a:srgbClr val="202122"/>
                </a:solidFill>
                <a:effectLst/>
                <a:latin typeface="Arial" panose="020B0604020202020204" pitchFamily="34" charset="0"/>
              </a:rPr>
              <a:t> nazývá nevzdělaným, sebestředným a nevypočitatelným povýšencem. </a:t>
            </a:r>
            <a:r>
              <a:rPr lang="cs-CZ" b="0" i="0" dirty="0" err="1">
                <a:solidFill>
                  <a:srgbClr val="202122"/>
                </a:solidFill>
                <a:effectLst/>
                <a:latin typeface="Arial" panose="020B0604020202020204" pitchFamily="34" charset="0"/>
              </a:rPr>
              <a:t>Romanos</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Lakapenos</a:t>
            </a:r>
            <a:r>
              <a:rPr lang="cs-CZ" b="0" i="0" dirty="0">
                <a:solidFill>
                  <a:srgbClr val="202122"/>
                </a:solidFill>
                <a:effectLst/>
                <a:latin typeface="Arial" panose="020B0604020202020204" pitchFamily="34" charset="0"/>
              </a:rPr>
              <a:t> byl velmi zdatným a prozíravým císařem - patřil k nejvýznamnějším vládcům východního impéria.</a:t>
            </a:r>
          </a:p>
          <a:p>
            <a:endParaRPr lang="cs-CZ" dirty="0"/>
          </a:p>
        </p:txBody>
      </p:sp>
    </p:spTree>
    <p:extLst>
      <p:ext uri="{BB962C8B-B14F-4D97-AF65-F5344CB8AC3E}">
        <p14:creationId xmlns:p14="http://schemas.microsoft.com/office/powerpoint/2010/main" val="1162479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877F68-5E85-483C-987A-FE19408696C4}"/>
              </a:ext>
            </a:extLst>
          </p:cNvPr>
          <p:cNvSpPr>
            <a:spLocks noGrp="1"/>
          </p:cNvSpPr>
          <p:nvPr>
            <p:ph type="title"/>
          </p:nvPr>
        </p:nvSpPr>
        <p:spPr/>
        <p:txBody>
          <a:bodyPr/>
          <a:lstStyle/>
          <a:p>
            <a:r>
              <a:rPr lang="cs-CZ" dirty="0"/>
              <a:t>Války S Bulhary, </a:t>
            </a:r>
            <a:r>
              <a:rPr lang="cs-CZ" dirty="0" err="1"/>
              <a:t>rusy</a:t>
            </a:r>
            <a:r>
              <a:rPr lang="cs-CZ" dirty="0"/>
              <a:t> a Araby </a:t>
            </a:r>
          </a:p>
        </p:txBody>
      </p:sp>
      <p:sp>
        <p:nvSpPr>
          <p:cNvPr id="3" name="Θέση περιεχομένου 2">
            <a:extLst>
              <a:ext uri="{FF2B5EF4-FFF2-40B4-BE49-F238E27FC236}">
                <a16:creationId xmlns:a16="http://schemas.microsoft.com/office/drawing/2014/main" id="{C3BBB7D8-84B9-4C63-9564-7FE5F5C7113D}"/>
              </a:ext>
            </a:extLst>
          </p:cNvPr>
          <p:cNvSpPr>
            <a:spLocks noGrp="1"/>
          </p:cNvSpPr>
          <p:nvPr>
            <p:ph idx="1"/>
          </p:nvPr>
        </p:nvSpPr>
        <p:spPr>
          <a:xfrm>
            <a:off x="1451579" y="2015732"/>
            <a:ext cx="9603275" cy="4037749"/>
          </a:xfrm>
        </p:spPr>
        <p:txBody>
          <a:bodyPr>
            <a:normAutofit fontScale="70000" lnSpcReduction="20000"/>
          </a:bodyPr>
          <a:lstStyle/>
          <a:p>
            <a:pPr algn="l"/>
            <a:r>
              <a:rPr lang="cs-CZ" b="0" i="0" dirty="0">
                <a:solidFill>
                  <a:srgbClr val="202122"/>
                </a:solidFill>
                <a:effectLst/>
                <a:latin typeface="Arial" panose="020B0604020202020204" pitchFamily="34" charset="0"/>
              </a:rPr>
              <a:t>Největší nebezpečí pro Byzanc </a:t>
            </a:r>
            <a:r>
              <a:rPr lang="cs-CZ" dirty="0">
                <a:latin typeface="Arial" panose="020B0604020202020204" pitchFamily="34" charset="0"/>
              </a:rPr>
              <a:t>Bulharsko. C</a:t>
            </a:r>
            <a:r>
              <a:rPr lang="cs-CZ" b="0" i="0" dirty="0">
                <a:effectLst/>
                <a:latin typeface="Arial" panose="020B0604020202020204" pitchFamily="34" charset="0"/>
              </a:rPr>
              <a:t>ar </a:t>
            </a:r>
            <a:r>
              <a:rPr lang="cs-CZ" dirty="0">
                <a:latin typeface="Arial" panose="020B0604020202020204" pitchFamily="34" charset="0"/>
              </a:rPr>
              <a:t>Simeon</a:t>
            </a:r>
            <a:r>
              <a:rPr lang="cs-CZ" b="0" i="0" dirty="0">
                <a:effectLst/>
                <a:latin typeface="Arial" panose="020B0604020202020204" pitchFamily="34" charset="0"/>
              </a:rPr>
              <a:t> ohrožoval v letech </a:t>
            </a:r>
            <a:r>
              <a:rPr lang="cs-CZ" dirty="0">
                <a:latin typeface="Arial" panose="020B0604020202020204" pitchFamily="34" charset="0"/>
              </a:rPr>
              <a:t>913</a:t>
            </a:r>
            <a:r>
              <a:rPr lang="cs-CZ" b="0" i="0" dirty="0">
                <a:effectLst/>
                <a:latin typeface="Arial" panose="020B0604020202020204" pitchFamily="34" charset="0"/>
              </a:rPr>
              <a:t> a </a:t>
            </a:r>
            <a:r>
              <a:rPr lang="cs-CZ" dirty="0">
                <a:latin typeface="Arial" panose="020B0604020202020204" pitchFamily="34" charset="0"/>
              </a:rPr>
              <a:t>924 </a:t>
            </a:r>
            <a:r>
              <a:rPr lang="cs-CZ" b="0" i="0" dirty="0">
                <a:effectLst/>
                <a:latin typeface="Arial" panose="020B0604020202020204" pitchFamily="34" charset="0"/>
              </a:rPr>
              <a:t>dokonce samotnou Konstantinopol. </a:t>
            </a:r>
            <a:r>
              <a:rPr lang="cs-CZ" b="0" i="0" dirty="0" err="1">
                <a:effectLst/>
                <a:latin typeface="Arial" panose="020B0604020202020204" pitchFamily="34" charset="0"/>
              </a:rPr>
              <a:t>Romanosův</a:t>
            </a:r>
            <a:r>
              <a:rPr lang="cs-CZ" b="0" i="0" dirty="0">
                <a:effectLst/>
                <a:latin typeface="Arial" panose="020B0604020202020204" pitchFamily="34" charset="0"/>
              </a:rPr>
              <a:t> vzestup nicméně zmařil jeho plány na ovládnutí Konstantinopole. </a:t>
            </a:r>
          </a:p>
          <a:p>
            <a:pPr algn="l"/>
            <a:r>
              <a:rPr lang="cs-CZ" b="0" i="0" dirty="0">
                <a:effectLst/>
                <a:latin typeface="Arial" panose="020B0604020202020204" pitchFamily="34" charset="0"/>
              </a:rPr>
              <a:t>Vítězství nad flotilou piráta Leona z </a:t>
            </a:r>
            <a:r>
              <a:rPr lang="cs-CZ" b="0" i="0" dirty="0" err="1">
                <a:effectLst/>
                <a:latin typeface="Arial" panose="020B0604020202020204" pitchFamily="34" charset="0"/>
              </a:rPr>
              <a:t>Tripole</a:t>
            </a:r>
            <a:r>
              <a:rPr lang="cs-CZ" b="0" i="0" dirty="0">
                <a:effectLst/>
                <a:latin typeface="Arial" panose="020B0604020202020204" pitchFamily="34" charset="0"/>
              </a:rPr>
              <a:t> v roce </a:t>
            </a:r>
            <a:r>
              <a:rPr lang="cs-CZ" dirty="0">
                <a:latin typeface="Arial" panose="020B0604020202020204" pitchFamily="34" charset="0"/>
              </a:rPr>
              <a:t>924</a:t>
            </a:r>
            <a:r>
              <a:rPr lang="cs-CZ" b="0" i="0" dirty="0">
                <a:effectLst/>
                <a:latin typeface="Arial" panose="020B0604020202020204" pitchFamily="34" charset="0"/>
              </a:rPr>
              <a:t> ukončilo arabskou námořní dominanci v </a:t>
            </a:r>
            <a:r>
              <a:rPr lang="cs-CZ" dirty="0">
                <a:latin typeface="Arial" panose="020B0604020202020204" pitchFamily="34" charset="0"/>
              </a:rPr>
              <a:t>Egejském moři</a:t>
            </a:r>
            <a:r>
              <a:rPr lang="cs-CZ" b="0" i="0" dirty="0">
                <a:effectLst/>
                <a:latin typeface="Arial" panose="020B0604020202020204" pitchFamily="34" charset="0"/>
              </a:rPr>
              <a:t>. Roman tudíž mohl uzavřít dvouletý mír s </a:t>
            </a:r>
            <a:r>
              <a:rPr lang="cs-CZ" dirty="0" err="1">
                <a:latin typeface="Arial" panose="020B0604020202020204" pitchFamily="34" charset="0"/>
              </a:rPr>
              <a:t>fátimovským</a:t>
            </a:r>
            <a:r>
              <a:rPr lang="cs-CZ" dirty="0">
                <a:latin typeface="Arial" panose="020B0604020202020204" pitchFamily="34" charset="0"/>
              </a:rPr>
              <a:t> chalífou</a:t>
            </a:r>
            <a:r>
              <a:rPr lang="cs-CZ" b="0" i="0" dirty="0">
                <a:effectLst/>
                <a:latin typeface="Arial" panose="020B0604020202020204" pitchFamily="34" charset="0"/>
              </a:rPr>
              <a:t>, kterému se ale musel zavázat k placení </a:t>
            </a:r>
            <a:r>
              <a:rPr lang="cs-CZ" dirty="0">
                <a:latin typeface="Arial" panose="020B0604020202020204" pitchFamily="34" charset="0"/>
              </a:rPr>
              <a:t>tributu</a:t>
            </a:r>
            <a:r>
              <a:rPr lang="cs-CZ" b="0" i="0" dirty="0">
                <a:effectLst/>
                <a:latin typeface="Arial" panose="020B0604020202020204" pitchFamily="34" charset="0"/>
              </a:rPr>
              <a:t>.</a:t>
            </a:r>
          </a:p>
          <a:p>
            <a:pPr algn="l"/>
            <a:r>
              <a:rPr lang="cs-CZ" b="0" i="0" dirty="0">
                <a:effectLst/>
                <a:latin typeface="Arial" panose="020B0604020202020204" pitchFamily="34" charset="0"/>
              </a:rPr>
              <a:t>K největším Romanovým úspěchům patří mírová smlouva se Simeonem z roku </a:t>
            </a:r>
            <a:r>
              <a:rPr lang="cs-CZ" dirty="0">
                <a:latin typeface="Arial" panose="020B0604020202020204" pitchFamily="34" charset="0"/>
              </a:rPr>
              <a:t>926</a:t>
            </a:r>
            <a:r>
              <a:rPr lang="cs-CZ" b="0" i="0" dirty="0">
                <a:effectLst/>
                <a:latin typeface="Arial" panose="020B0604020202020204" pitchFamily="34" charset="0"/>
              </a:rPr>
              <a:t>, ve které ovšem musel uznat </a:t>
            </a:r>
            <a:r>
              <a:rPr lang="cs-CZ" b="0" i="0" dirty="0" err="1">
                <a:effectLst/>
                <a:latin typeface="Arial" panose="020B0604020202020204" pitchFamily="34" charset="0"/>
              </a:rPr>
              <a:t>Simeonovy</a:t>
            </a:r>
            <a:r>
              <a:rPr lang="cs-CZ" b="0" i="0" dirty="0">
                <a:effectLst/>
                <a:latin typeface="Arial" panose="020B0604020202020204" pitchFamily="34" charset="0"/>
              </a:rPr>
              <a:t> titulární nároky. Simeon od té doby užíval titulu </a:t>
            </a:r>
            <a:r>
              <a:rPr lang="cs-CZ" b="0" i="1" dirty="0" err="1">
                <a:effectLst/>
                <a:latin typeface="Arial" panose="020B0604020202020204" pitchFamily="34" charset="0"/>
              </a:rPr>
              <a:t>basileus</a:t>
            </a:r>
            <a:r>
              <a:rPr lang="cs-CZ" b="0" i="1" dirty="0">
                <a:effectLst/>
                <a:latin typeface="Arial" panose="020B0604020202020204" pitchFamily="34" charset="0"/>
              </a:rPr>
              <a:t> Římanů a Bulharů</a:t>
            </a:r>
            <a:r>
              <a:rPr lang="cs-CZ" b="0" i="0" dirty="0">
                <a:effectLst/>
                <a:latin typeface="Arial" panose="020B0604020202020204" pitchFamily="34" charset="0"/>
              </a:rPr>
              <a:t>. Po </a:t>
            </a:r>
            <a:r>
              <a:rPr lang="cs-CZ" b="0" i="0" dirty="0" err="1">
                <a:effectLst/>
                <a:latin typeface="Arial" panose="020B0604020202020204" pitchFamily="34" charset="0"/>
              </a:rPr>
              <a:t>Simeonově</a:t>
            </a:r>
            <a:r>
              <a:rPr lang="cs-CZ" b="0" i="0" dirty="0">
                <a:effectLst/>
                <a:latin typeface="Arial" panose="020B0604020202020204" pitchFamily="34" charset="0"/>
              </a:rPr>
              <a:t> smrti v roce </a:t>
            </a:r>
            <a:r>
              <a:rPr lang="cs-CZ" dirty="0">
                <a:latin typeface="Arial" panose="020B0604020202020204" pitchFamily="34" charset="0"/>
              </a:rPr>
              <a:t>927</a:t>
            </a:r>
            <a:r>
              <a:rPr lang="cs-CZ" b="0" i="0" dirty="0">
                <a:effectLst/>
                <a:latin typeface="Arial" panose="020B0604020202020204" pitchFamily="34" charset="0"/>
              </a:rPr>
              <a:t> uzavřel jeho syn Petr s Byzancí mírovou smlouvu a oženil se s Marií </a:t>
            </a:r>
            <a:r>
              <a:rPr lang="cs-CZ" b="0" i="0" dirty="0" err="1">
                <a:effectLst/>
                <a:latin typeface="Arial" panose="020B0604020202020204" pitchFamily="34" charset="0"/>
              </a:rPr>
              <a:t>Lakapenou</a:t>
            </a:r>
            <a:r>
              <a:rPr lang="cs-CZ" b="0" i="0" dirty="0">
                <a:effectLst/>
                <a:latin typeface="Arial" panose="020B0604020202020204" pitchFamily="34" charset="0"/>
              </a:rPr>
              <a:t>, dcerou Romanova syna </a:t>
            </a:r>
            <a:r>
              <a:rPr lang="cs-CZ" b="0" i="0" dirty="0" err="1">
                <a:effectLst/>
                <a:latin typeface="Arial" panose="020B0604020202020204" pitchFamily="34" charset="0"/>
              </a:rPr>
              <a:t>Christofora</a:t>
            </a:r>
            <a:r>
              <a:rPr lang="cs-CZ" b="0" i="0" dirty="0">
                <a:effectLst/>
                <a:latin typeface="Arial" panose="020B0604020202020204" pitchFamily="34" charset="0"/>
              </a:rPr>
              <a:t>, čímž bylo mírové soužití obou států utvrzeno. Různými vzájemnými kompromisy se tak Romanovi podařilo eliminovat bulharskou hrozbu.</a:t>
            </a:r>
          </a:p>
          <a:p>
            <a:pPr algn="l"/>
            <a:r>
              <a:rPr lang="cs-CZ" b="0" i="0" dirty="0">
                <a:effectLst/>
                <a:latin typeface="Arial" panose="020B0604020202020204" pitchFamily="34" charset="0"/>
              </a:rPr>
              <a:t>Vojevůdce </a:t>
            </a:r>
            <a:r>
              <a:rPr lang="cs-CZ" dirty="0" err="1">
                <a:latin typeface="Arial" panose="020B0604020202020204" pitchFamily="34" charset="0"/>
              </a:rPr>
              <a:t>Ioannes</a:t>
            </a:r>
            <a:r>
              <a:rPr lang="cs-CZ" dirty="0">
                <a:latin typeface="Arial" panose="020B0604020202020204" pitchFamily="34" charset="0"/>
              </a:rPr>
              <a:t> </a:t>
            </a:r>
            <a:r>
              <a:rPr lang="cs-CZ" dirty="0" err="1">
                <a:latin typeface="Arial" panose="020B0604020202020204" pitchFamily="34" charset="0"/>
              </a:rPr>
              <a:t>Kurkuas</a:t>
            </a:r>
            <a:r>
              <a:rPr lang="cs-CZ" dirty="0">
                <a:latin typeface="Arial" panose="020B0604020202020204" pitchFamily="34" charset="0"/>
              </a:rPr>
              <a:t> </a:t>
            </a:r>
            <a:r>
              <a:rPr lang="cs-CZ" b="0" i="0" dirty="0">
                <a:effectLst/>
                <a:latin typeface="Arial" panose="020B0604020202020204" pitchFamily="34" charset="0"/>
              </a:rPr>
              <a:t>dokázal na východních hranicích dobýt v letech </a:t>
            </a:r>
            <a:r>
              <a:rPr lang="cs-CZ" dirty="0">
                <a:latin typeface="Arial" panose="020B0604020202020204" pitchFamily="34" charset="0"/>
              </a:rPr>
              <a:t>931</a:t>
            </a:r>
            <a:r>
              <a:rPr lang="cs-CZ" b="0" i="0" dirty="0">
                <a:effectLst/>
                <a:latin typeface="Arial" panose="020B0604020202020204" pitchFamily="34" charset="0"/>
              </a:rPr>
              <a:t>/</a:t>
            </a:r>
            <a:r>
              <a:rPr lang="cs-CZ" dirty="0">
                <a:latin typeface="Arial" panose="020B0604020202020204" pitchFamily="34" charset="0"/>
              </a:rPr>
              <a:t>934</a:t>
            </a:r>
            <a:r>
              <a:rPr lang="cs-CZ" b="0" i="0" dirty="0">
                <a:effectLst/>
                <a:latin typeface="Arial" panose="020B0604020202020204" pitchFamily="34" charset="0"/>
              </a:rPr>
              <a:t> emirát </a:t>
            </a:r>
            <a:r>
              <a:rPr lang="cs-CZ" b="0" i="0" u="none" strike="noStrike" dirty="0" err="1">
                <a:effectLst/>
                <a:latin typeface="Arial" panose="020B0604020202020204" pitchFamily="34" charset="0"/>
                <a:hlinkClick r:id="rId2" tooltip="Melitene">
                  <a:extLst>
                    <a:ext uri="{A12FA001-AC4F-418D-AE19-62706E023703}">
                      <ahyp:hlinkClr xmlns:ahyp="http://schemas.microsoft.com/office/drawing/2018/hyperlinkcolor" val="tx"/>
                    </a:ext>
                  </a:extLst>
                </a:hlinkClick>
              </a:rPr>
              <a:t>Melitene</a:t>
            </a:r>
            <a:r>
              <a:rPr lang="cs-CZ" b="0" i="0" dirty="0">
                <a:effectLst/>
                <a:latin typeface="Arial" panose="020B0604020202020204" pitchFamily="34" charset="0"/>
              </a:rPr>
              <a:t>. Byzantská říše tím rozšířila svou moc až k řece </a:t>
            </a:r>
            <a:r>
              <a:rPr lang="cs-CZ" dirty="0">
                <a:latin typeface="Arial" panose="020B0604020202020204" pitchFamily="34" charset="0"/>
              </a:rPr>
              <a:t>Tigris. </a:t>
            </a:r>
            <a:r>
              <a:rPr lang="cs-CZ" b="0" i="0" dirty="0">
                <a:effectLst/>
                <a:latin typeface="Arial" panose="020B0604020202020204" pitchFamily="34" charset="0"/>
              </a:rPr>
              <a:t> Arménie a Gruzie vymanili z arabského tlaku. </a:t>
            </a:r>
          </a:p>
          <a:p>
            <a:pPr algn="l"/>
            <a:r>
              <a:rPr lang="cs-CZ" dirty="0">
                <a:latin typeface="Arial" panose="020B0604020202020204" pitchFamily="34" charset="0"/>
              </a:rPr>
              <a:t>Ruský</a:t>
            </a:r>
            <a:r>
              <a:rPr lang="cs-CZ" b="0" i="0" dirty="0">
                <a:effectLst/>
                <a:latin typeface="Arial" panose="020B0604020202020204" pitchFamily="34" charset="0"/>
              </a:rPr>
              <a:t> útok v roce </a:t>
            </a:r>
            <a:r>
              <a:rPr lang="cs-CZ" dirty="0">
                <a:latin typeface="Arial" panose="020B0604020202020204" pitchFamily="34" charset="0"/>
              </a:rPr>
              <a:t>941</a:t>
            </a:r>
            <a:r>
              <a:rPr lang="cs-CZ" b="0" i="0" dirty="0">
                <a:effectLst/>
                <a:latin typeface="Arial" panose="020B0604020202020204" pitchFamily="34" charset="0"/>
              </a:rPr>
              <a:t> byl díky použití </a:t>
            </a:r>
            <a:r>
              <a:rPr lang="cs-CZ" dirty="0">
                <a:latin typeface="Arial" panose="020B0604020202020204" pitchFamily="34" charset="0"/>
              </a:rPr>
              <a:t>řeckého ohně</a:t>
            </a:r>
            <a:r>
              <a:rPr lang="cs-CZ" b="0" i="0" dirty="0">
                <a:effectLst/>
                <a:latin typeface="Arial" panose="020B0604020202020204" pitchFamily="34" charset="0"/>
              </a:rPr>
              <a:t> odražen. Po druhém útoku v roce </a:t>
            </a:r>
            <a:r>
              <a:rPr lang="cs-CZ" dirty="0">
                <a:latin typeface="Arial" panose="020B0604020202020204" pitchFamily="34" charset="0"/>
              </a:rPr>
              <a:t>942</a:t>
            </a:r>
            <a:r>
              <a:rPr lang="cs-CZ" b="0" i="0" dirty="0">
                <a:effectLst/>
                <a:latin typeface="Arial" panose="020B0604020202020204" pitchFamily="34" charset="0"/>
              </a:rPr>
              <a:t> uzavřel </a:t>
            </a:r>
            <a:r>
              <a:rPr lang="cs-CZ" dirty="0">
                <a:latin typeface="Arial" panose="020B0604020202020204" pitchFamily="34" charset="0"/>
              </a:rPr>
              <a:t>kyjevský</a:t>
            </a:r>
            <a:r>
              <a:rPr lang="cs-CZ" b="0" i="0" dirty="0">
                <a:effectLst/>
                <a:latin typeface="Arial" panose="020B0604020202020204" pitchFamily="34" charset="0"/>
              </a:rPr>
              <a:t> kníže </a:t>
            </a:r>
            <a:r>
              <a:rPr lang="cs-CZ" dirty="0">
                <a:latin typeface="Arial" panose="020B0604020202020204" pitchFamily="34" charset="0"/>
              </a:rPr>
              <a:t>Igor</a:t>
            </a:r>
            <a:r>
              <a:rPr lang="cs-CZ" b="0" i="0" dirty="0">
                <a:effectLst/>
                <a:latin typeface="Arial" panose="020B0604020202020204" pitchFamily="34" charset="0"/>
              </a:rPr>
              <a:t> s Byzancí mírovou smlouvu. </a:t>
            </a:r>
            <a:r>
              <a:rPr lang="cs-CZ" b="0" i="0" dirty="0" err="1">
                <a:effectLst/>
                <a:latin typeface="Arial" panose="020B0604020202020204" pitchFamily="34" charset="0"/>
              </a:rPr>
              <a:t>Kurkuas</a:t>
            </a:r>
            <a:r>
              <a:rPr lang="cs-CZ" b="0" i="0" dirty="0">
                <a:effectLst/>
                <a:latin typeface="Arial" panose="020B0604020202020204" pitchFamily="34" charset="0"/>
              </a:rPr>
              <a:t> zatím na východě pokračoval ve svém velkolepém tažení. V roce </a:t>
            </a:r>
            <a:r>
              <a:rPr lang="cs-CZ" dirty="0">
                <a:latin typeface="Arial" panose="020B0604020202020204" pitchFamily="34" charset="0"/>
              </a:rPr>
              <a:t>943</a:t>
            </a:r>
            <a:r>
              <a:rPr lang="cs-CZ" b="0" i="0" dirty="0">
                <a:effectLst/>
                <a:latin typeface="Arial" panose="020B0604020202020204" pitchFamily="34" charset="0"/>
              </a:rPr>
              <a:t> dobyl města </a:t>
            </a:r>
            <a:r>
              <a:rPr lang="cs-CZ" dirty="0">
                <a:latin typeface="Arial" panose="020B0604020202020204" pitchFamily="34" charset="0"/>
              </a:rPr>
              <a:t>Dara</a:t>
            </a:r>
            <a:r>
              <a:rPr lang="cs-CZ" b="0" i="0" dirty="0">
                <a:effectLst/>
                <a:latin typeface="Arial" panose="020B0604020202020204" pitchFamily="34" charset="0"/>
              </a:rPr>
              <a:t>, </a:t>
            </a:r>
            <a:r>
              <a:rPr lang="cs-CZ" dirty="0" err="1">
                <a:latin typeface="Arial" panose="020B0604020202020204" pitchFamily="34" charset="0"/>
              </a:rPr>
              <a:t>Amida</a:t>
            </a:r>
            <a:r>
              <a:rPr lang="cs-CZ" b="0" i="0" dirty="0">
                <a:effectLst/>
                <a:latin typeface="Arial" panose="020B0604020202020204" pitchFamily="34" charset="0"/>
              </a:rPr>
              <a:t>, </a:t>
            </a:r>
            <a:r>
              <a:rPr lang="cs-CZ" b="0" i="0" dirty="0" err="1">
                <a:effectLst/>
                <a:latin typeface="Arial" panose="020B0604020202020204" pitchFamily="34" charset="0"/>
              </a:rPr>
              <a:t>Martyropolis</a:t>
            </a:r>
            <a:r>
              <a:rPr lang="cs-CZ" b="0" i="0" dirty="0">
                <a:effectLst/>
                <a:latin typeface="Arial" panose="020B0604020202020204" pitchFamily="34" charset="0"/>
              </a:rPr>
              <a:t> a </a:t>
            </a:r>
            <a:r>
              <a:rPr lang="cs-CZ" dirty="0" err="1">
                <a:latin typeface="Arial" panose="020B0604020202020204" pitchFamily="34" charset="0"/>
              </a:rPr>
              <a:t>Nisibis</a:t>
            </a:r>
            <a:r>
              <a:rPr lang="cs-CZ" b="0" i="0" dirty="0">
                <a:effectLst/>
                <a:latin typeface="Arial" panose="020B0604020202020204" pitchFamily="34" charset="0"/>
              </a:rPr>
              <a:t> a v roce </a:t>
            </a:r>
            <a:r>
              <a:rPr lang="cs-CZ" dirty="0">
                <a:latin typeface="Arial" panose="020B0604020202020204" pitchFamily="34" charset="0"/>
              </a:rPr>
              <a:t>944</a:t>
            </a:r>
            <a:r>
              <a:rPr lang="cs-CZ" b="0" i="0" dirty="0">
                <a:effectLst/>
                <a:latin typeface="Arial" panose="020B0604020202020204" pitchFamily="34" charset="0"/>
              </a:rPr>
              <a:t> přinutil obyvatele </a:t>
            </a:r>
            <a:r>
              <a:rPr lang="cs-CZ" dirty="0" err="1">
                <a:latin typeface="Arial" panose="020B0604020202020204" pitchFamily="34" charset="0"/>
              </a:rPr>
              <a:t>Edessy</a:t>
            </a:r>
            <a:r>
              <a:rPr lang="cs-CZ" b="0" i="0" dirty="0">
                <a:effectLst/>
                <a:latin typeface="Arial" panose="020B0604020202020204" pitchFamily="34" charset="0"/>
              </a:rPr>
              <a:t>, aby mu vydali </a:t>
            </a:r>
            <a:r>
              <a:rPr lang="cs-CZ" dirty="0" err="1">
                <a:latin typeface="Arial" panose="020B0604020202020204" pitchFamily="34" charset="0"/>
              </a:rPr>
              <a:t>Mandylion</a:t>
            </a:r>
            <a:r>
              <a:rPr lang="cs-CZ" b="0" i="0" dirty="0">
                <a:effectLst/>
                <a:latin typeface="Arial" panose="020B0604020202020204" pitchFamily="34" charset="0"/>
              </a:rPr>
              <a:t> – údajně lidskou rukou nestvořený obraz </a:t>
            </a:r>
            <a:r>
              <a:rPr lang="cs-CZ" dirty="0">
                <a:latin typeface="Arial" panose="020B0604020202020204" pitchFamily="34" charset="0"/>
              </a:rPr>
              <a:t>Krista</a:t>
            </a:r>
            <a:r>
              <a:rPr lang="cs-CZ" b="0" i="0" dirty="0">
                <a:effectLst/>
                <a:latin typeface="Arial" panose="020B0604020202020204" pitchFamily="34" charset="0"/>
              </a:rPr>
              <a:t>, který pak byl přenesen do Konstantinopole.</a:t>
            </a:r>
          </a:p>
          <a:p>
            <a:endParaRPr lang="cs-CZ" dirty="0"/>
          </a:p>
        </p:txBody>
      </p:sp>
    </p:spTree>
    <p:extLst>
      <p:ext uri="{BB962C8B-B14F-4D97-AF65-F5344CB8AC3E}">
        <p14:creationId xmlns:p14="http://schemas.microsoft.com/office/powerpoint/2010/main" val="4008164975"/>
      </p:ext>
    </p:extLst>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400</TotalTime>
  <Words>3442</Words>
  <Application>Microsoft Office PowerPoint</Application>
  <PresentationFormat>Širokoúhlá obrazovka</PresentationFormat>
  <Paragraphs>97</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Cambria</vt:lpstr>
      <vt:lpstr>Gill Sans MT</vt:lpstr>
      <vt:lpstr>Times New Roman</vt:lpstr>
      <vt:lpstr>Συλλογη</vt:lpstr>
      <vt:lpstr>VRCHOLNÉ OBDOBÍ BYZANTSKÉ ŘÍŠE  </vt:lpstr>
      <vt:lpstr>Obecná charakteristika doby</vt:lpstr>
      <vt:lpstr>Basileios I. (867-886)</vt:lpstr>
      <vt:lpstr>Basileiova Vláda </vt:lpstr>
      <vt:lpstr>VÁLKY</vt:lpstr>
      <vt:lpstr>Leon VI. Moudrý (886 – 906)</vt:lpstr>
      <vt:lpstr>Neúspěšné války s Rusy a Araby – otázka nástupnictví</vt:lpstr>
      <vt:lpstr>Romanos lekapenos – uzurpátor nebo vojenský poručník (919-944)</vt:lpstr>
      <vt:lpstr>Války S Bulhary, rusy a Araby </vt:lpstr>
      <vt:lpstr>Konstantinos Porfyrogennetos (944 – 959)</vt:lpstr>
      <vt:lpstr>Romanos Ii (959-963)</vt:lpstr>
      <vt:lpstr>Nikeforos Fokas (963-969)</vt:lpstr>
      <vt:lpstr>Jan Tzimiskes (969-976)</vt:lpstr>
      <vt:lpstr>Basileios II. bulgarobijec</vt:lpstr>
      <vt:lpstr>Boj s uzurpátory – pokřestění Ruska </vt:lpstr>
      <vt:lpstr>Boj proti mocným velkostatkářům </vt:lpstr>
      <vt:lpstr>Válka proti Bulharům – Samuelova říše  </vt:lpstr>
      <vt:lpstr>Podmanění Bulharska a obnovení severní hranice říše  </vt:lpstr>
      <vt:lpstr>Basileiovo dědictví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VRCHOLNÉ OBDOBÍ BYZANTSKÉ ŘÍŠE  </dc:title>
  <dc:creator>Konstantinos Tsivos</dc:creator>
  <cp:lastModifiedBy>Konstantinos Tsivos</cp:lastModifiedBy>
  <cp:revision>5</cp:revision>
  <dcterms:created xsi:type="dcterms:W3CDTF">2021-03-30T08:19:39Z</dcterms:created>
  <dcterms:modified xsi:type="dcterms:W3CDTF">2021-04-23T07:13:29Z</dcterms:modified>
</cp:coreProperties>
</file>