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DBFD6-2F03-4784-B18B-5ED2A0117C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Palaiologovská</a:t>
            </a:r>
            <a:r>
              <a:rPr lang="cs-CZ" dirty="0"/>
              <a:t> renesance a pád </a:t>
            </a:r>
            <a:r>
              <a:rPr lang="cs-CZ" dirty="0" err="1"/>
              <a:t>konstantinopole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2DEC71-DAC0-407E-B1F6-13BA1A2CC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027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B5A39-6078-4AAA-A564-073B292C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VLÁDA JANA </a:t>
            </a:r>
            <a:r>
              <a:rPr lang="cs-CZ" dirty="0" err="1"/>
              <a:t>Viii</a:t>
            </a:r>
            <a:r>
              <a:rPr lang="cs-CZ" dirty="0"/>
              <a:t>. A FLORENTSKÁ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39B08-37A7-4344-A37B-AD1736E5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Hned od počátku vlády se musel vyrovnávat s cílevědomými útoky </a:t>
            </a:r>
            <a:r>
              <a:rPr lang="cs-CZ" dirty="0">
                <a:latin typeface="Arial" panose="020B0604020202020204" pitchFamily="34" charset="0"/>
              </a:rPr>
              <a:t>Osmanů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Císař de facto vládl pouze v Konstantinopoli, ostatní města byla rozdělena mezi jeho příbuzné. Jeho bratr </a:t>
            </a:r>
            <a:r>
              <a:rPr lang="cs-CZ" dirty="0">
                <a:latin typeface="Arial" panose="020B0604020202020204" pitchFamily="34" charset="0"/>
              </a:rPr>
              <a:t>Konstantin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vládl v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Selymbrii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 err="1">
                <a:latin typeface="Arial" panose="020B0604020202020204" pitchFamily="34" charset="0"/>
              </a:rPr>
              <a:t>Demetrios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Lemnu a </a:t>
            </a:r>
            <a:r>
              <a:rPr lang="cs-CZ" dirty="0" err="1">
                <a:latin typeface="Arial" panose="020B0604020202020204" pitchFamily="34" charset="0"/>
              </a:rPr>
              <a:t>Theodoros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vládl na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Peleponésu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Říše byla rozdělena na dva nesmiřitelné tábory, na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Filenotikoi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(což byli přívrženci unie) a na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Anthenotikoi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(což byli protivníci unie). Obě skupiny vedly tvrdé spory, jež byly výrazem ze dvou hrozících zel, ze zničení vlastní svébytnosti </a:t>
            </a:r>
            <a:r>
              <a:rPr lang="cs-CZ" b="0" i="1" dirty="0">
                <a:effectLst/>
                <a:latin typeface="Arial" panose="020B0604020202020204" pitchFamily="34" charset="0"/>
              </a:rPr>
              <a:t>Latiny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nebo Osmany.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Koncil byl svolán do Ferrary v r. </a:t>
            </a:r>
            <a:r>
              <a:rPr lang="cs-CZ" dirty="0">
                <a:latin typeface="Arial" panose="020B0604020202020204" pitchFamily="34" charset="0"/>
              </a:rPr>
              <a:t>1438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poté pokračoval v roce </a:t>
            </a:r>
            <a:r>
              <a:rPr lang="cs-CZ" dirty="0">
                <a:latin typeface="Arial" panose="020B0604020202020204" pitchFamily="34" charset="0"/>
              </a:rPr>
              <a:t>1439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ve </a:t>
            </a:r>
            <a:r>
              <a:rPr lang="cs-CZ" dirty="0">
                <a:latin typeface="Arial" panose="020B0604020202020204" pitchFamily="34" charset="0"/>
              </a:rPr>
              <a:t>Florencii</a:t>
            </a:r>
            <a:r>
              <a:rPr lang="cs-CZ" b="0" i="0" dirty="0">
                <a:effectLst/>
                <a:latin typeface="Arial" panose="020B0604020202020204" pitchFamily="34" charset="0"/>
              </a:rPr>
              <a:t>. Byzantskou delegaci vedl císař Jan VIII. spolu s vážně nemocným patriarchou </a:t>
            </a:r>
            <a:r>
              <a:rPr lang="cs-CZ" dirty="0">
                <a:latin typeface="Arial" panose="020B0604020202020204" pitchFamily="34" charset="0"/>
              </a:rPr>
              <a:t>Josefem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během dlouhého jednání zemřel. Na koncil přijeli dokonce i patriarchové z </a:t>
            </a:r>
            <a:r>
              <a:rPr lang="cs-CZ" dirty="0">
                <a:latin typeface="Arial" panose="020B0604020202020204" pitchFamily="34" charset="0"/>
              </a:rPr>
              <a:t>Alexandrie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Antiochie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Jeruzaléma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dále význačné kulturní osobnosti, jako byl filozof </a:t>
            </a:r>
            <a:r>
              <a:rPr lang="cs-CZ" dirty="0">
                <a:latin typeface="Arial" panose="020B0604020202020204" pitchFamily="34" charset="0"/>
              </a:rPr>
              <a:t>Georgios </a:t>
            </a:r>
            <a:r>
              <a:rPr lang="cs-CZ" dirty="0" err="1">
                <a:latin typeface="Arial" panose="020B0604020202020204" pitchFamily="34" charset="0"/>
              </a:rPr>
              <a:t>Plethon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 err="1">
                <a:latin typeface="Arial" panose="020B0604020202020204" pitchFamily="34" charset="0"/>
              </a:rPr>
              <a:t>Gennadios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Scholarios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metropolita </a:t>
            </a:r>
            <a:r>
              <a:rPr lang="cs-CZ" dirty="0" err="1">
                <a:latin typeface="Arial" panose="020B0604020202020204" pitchFamily="34" charset="0"/>
              </a:rPr>
              <a:t>nikájský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Bessarion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metropolita </a:t>
            </a:r>
            <a:r>
              <a:rPr lang="cs-CZ" dirty="0">
                <a:latin typeface="Arial" panose="020B0604020202020204" pitchFamily="34" charset="0"/>
              </a:rPr>
              <a:t>kyjevský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Isidoros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 Markos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Eugenikos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biskup </a:t>
            </a:r>
            <a:r>
              <a:rPr lang="cs-CZ" dirty="0" err="1">
                <a:latin typeface="Arial" panose="020B0604020202020204" pitchFamily="34" charset="0"/>
              </a:rPr>
              <a:t>efeský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Přijelo na 700 osob a pobyt delegace musel značně zatížit papežskou pokladnu.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Byl připraven dekret v němž byla zdůrazněna podřízenost ortodoxní církve papežovi, a </a:t>
            </a:r>
            <a:r>
              <a:rPr lang="cs-CZ" dirty="0">
                <a:latin typeface="Arial" panose="020B0604020202020204" pitchFamily="34" charset="0"/>
              </a:rPr>
              <a:t>6. července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1439 se přistoupilo k podpisu. Latinský dekret o unii přečetl kardinál </a:t>
            </a:r>
            <a:r>
              <a:rPr lang="cs-CZ" dirty="0" err="1">
                <a:latin typeface="Arial" panose="020B0604020202020204" pitchFamily="34" charset="0"/>
              </a:rPr>
              <a:t>Cesarini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v řečtině byl přednesen slavným </a:t>
            </a:r>
            <a:r>
              <a:rPr lang="cs-CZ" dirty="0" err="1">
                <a:latin typeface="Arial" panose="020B0604020202020204" pitchFamily="34" charset="0"/>
              </a:rPr>
              <a:t>Bessarionem</a:t>
            </a:r>
            <a:r>
              <a:rPr lang="cs-CZ" b="0" i="0" dirty="0">
                <a:effectLst/>
                <a:latin typeface="Arial" panose="020B0604020202020204" pitchFamily="34" charset="0"/>
              </a:rPr>
              <a:t>. Všichni byzantští hodnostáři unii podepsali, pouze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efeský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 biskup ne. Zdálo se že most mezi východem a západem byl konečně překlenut a nyní začne období společné spolupráce. V Římě zavládla spokojenost.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60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D9B20-4975-4326-8166-71427801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Ohlas unie v Konstantinopoli 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 pokus západu o záchranu Byzance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ED97BA-91BE-492B-ADE6-E25B3D81D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44" y="2015732"/>
            <a:ext cx="10461071" cy="4125009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Byzantský lid unii nepřijal a přimkl se k biskupovi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efeskému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ten se stal vedoucím opozice proti unii. Unii později odmítly i patriarcháty v Alexandrii, Antiochii a Jeruzalémě. S odmítavým postojem se dekret setkal i v Rusi. Car </a:t>
            </a:r>
            <a:r>
              <a:rPr lang="cs-CZ" sz="3700" dirty="0">
                <a:latin typeface="Arial" panose="020B0604020202020204" pitchFamily="34" charset="0"/>
              </a:rPr>
              <a:t>Vasilij II.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dal metropolitu Isidora zatknout a uvěznit. Ten později uprchl a do Itálie kde konvertoval na katolictví, podobně jako </a:t>
            </a:r>
            <a:r>
              <a:rPr lang="cs-CZ" sz="3700" dirty="0" err="1">
                <a:latin typeface="Arial" panose="020B0604020202020204" pitchFamily="34" charset="0"/>
              </a:rPr>
              <a:t>Bessarion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Scholarios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se zalekl reakce Byzantinců, a záhy prohlásil unii za zradu a postavil se do čela opozice. Rusové navíc přestali považovat byzantského císaře za hlavu ortodoxní církve a ruská církev se osamostatnila.</a:t>
            </a:r>
            <a:endParaRPr lang="cs-CZ" sz="3700" b="1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Polský a uherský král </a:t>
            </a:r>
            <a:r>
              <a:rPr lang="cs-CZ" sz="3700" dirty="0">
                <a:latin typeface="Arial" panose="020B0604020202020204" pitchFamily="34" charset="0"/>
              </a:rPr>
              <a:t>Vladislav III. 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se postavil do čela výpravy spolu se sedmihradským vévodou </a:t>
            </a:r>
            <a:r>
              <a:rPr lang="cs-CZ" sz="3700" dirty="0">
                <a:latin typeface="Arial" panose="020B0604020202020204" pitchFamily="34" charset="0"/>
              </a:rPr>
              <a:t>Janem </a:t>
            </a:r>
            <a:r>
              <a:rPr lang="cs-CZ" sz="3700" dirty="0" err="1">
                <a:latin typeface="Arial" panose="020B0604020202020204" pitchFamily="34" charset="0"/>
              </a:rPr>
              <a:t>Hunyadim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K nim se připojil i kníže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Vlad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z Valašska, </a:t>
            </a:r>
            <a:r>
              <a:rPr lang="cs-CZ" sz="3700" dirty="0">
                <a:latin typeface="Arial" panose="020B0604020202020204" pitchFamily="34" charset="0"/>
              </a:rPr>
              <a:t>Benátky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přislíbily podílet se na výstavbě loďstva a pomoc přislíbil i papež a vévoda s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Bourgogne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V té době organizovalo i vojsko albánského </a:t>
            </a:r>
            <a:r>
              <a:rPr lang="cs-CZ" sz="3700" dirty="0" err="1">
                <a:latin typeface="Arial" panose="020B0604020202020204" pitchFamily="34" charset="0"/>
              </a:rPr>
              <a:t>Skandenberga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pověstného hrdiny který byl vůdcem albánského odporu proti Turkům.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Sultán </a:t>
            </a:r>
            <a:r>
              <a:rPr lang="cs-CZ" sz="3700" dirty="0" err="1">
                <a:latin typeface="Arial" panose="020B0604020202020204" pitchFamily="34" charset="0"/>
              </a:rPr>
              <a:t>Murad</a:t>
            </a:r>
            <a:r>
              <a:rPr lang="cs-CZ" sz="3700" dirty="0">
                <a:latin typeface="Arial" panose="020B0604020202020204" pitchFamily="34" charset="0"/>
              </a:rPr>
              <a:t> II.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byl v té době vázán boji na východě a proto uzavřel s Vladislavem mírovou smlouvu v níž se zavázal k desetiletému míru. Avšak Benátčané a císař navrhovali další válečné akce. Vladislav tak začal znovu postupovat bulharským územím, s tím že smlouva uzavřená s nevěřícími je neplatná. Sultán šokován křesťanskou věrolomností překročil, s armádou třikrát větší než měla k dispozici křesťanská liga, Bospor a </a:t>
            </a:r>
            <a:r>
              <a:rPr lang="cs-CZ" sz="3700" dirty="0">
                <a:latin typeface="Arial" panose="020B0604020202020204" pitchFamily="34" charset="0"/>
              </a:rPr>
              <a:t>10. listopadu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3700" dirty="0">
                <a:latin typeface="Arial" panose="020B0604020202020204" pitchFamily="34" charset="0"/>
              </a:rPr>
              <a:t>1444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drtivě porazil křesťany v </a:t>
            </a:r>
            <a:r>
              <a:rPr lang="cs-CZ" sz="3700" dirty="0">
                <a:latin typeface="Arial" panose="020B0604020202020204" pitchFamily="34" charset="0"/>
              </a:rPr>
              <a:t>bitvě u Varny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; v bitevní vřavě našli smrt polský král Vladislav i kardinál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Cesarini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Bitva národů, jak byla nikdy zvána bitva u Varny, byla posledním pokusem o pomoc izolované Konstantinopoli.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Murad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pak pronikl na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Peleponés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který vyplenil a odvlekl do otroctví na 60 000 lidí. 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Císař Jan VIII. zemřel roku 1448 a smrt pro něj byla vysvobozením. Přestože byl třikrát ženat, nikdy neměl jediné dítě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209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0419CA0-BFB4-4390-AB8F-5DBFCA45D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CF4C623-16D7-4722-8EFB-A5B0E3BC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08B76BD-DFE1-42B2-A1F1-51831D06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Konstantin XI. Poslední byzantský císař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96E9C81-ACBE-459E-A7D5-2BB824B6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419743-BA0B-47DC-A557-0E00AA23E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1580" y="2015732"/>
            <a:ext cx="5550355" cy="345061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Konstantin se narodil roku 1405 v </a:t>
            </a:r>
            <a:r>
              <a:rPr lang="cs-CZ" dirty="0" err="1">
                <a:latin typeface="Arial" panose="020B0604020202020204" pitchFamily="34" charset="0"/>
              </a:rPr>
              <a:t>Mystře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jako osmé z deseti dětí byzantského císaře </a:t>
            </a:r>
            <a:r>
              <a:rPr lang="cs-CZ" dirty="0">
                <a:latin typeface="Arial" panose="020B0604020202020204" pitchFamily="34" charset="0"/>
              </a:rPr>
              <a:t>Manuela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Heleny </a:t>
            </a:r>
            <a:r>
              <a:rPr lang="cs-CZ" dirty="0" err="1">
                <a:latin typeface="Arial" panose="020B0604020202020204" pitchFamily="34" charset="0"/>
              </a:rPr>
              <a:t>Dragaš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Roku 1427 se vypravil na </a:t>
            </a:r>
            <a:r>
              <a:rPr lang="cs-CZ" dirty="0">
                <a:latin typeface="Arial" panose="020B0604020202020204" pitchFamily="34" charset="0"/>
              </a:rPr>
              <a:t>Peloponés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pomoc svému bratru </a:t>
            </a:r>
            <a:r>
              <a:rPr lang="cs-CZ" dirty="0">
                <a:latin typeface="Arial" panose="020B0604020202020204" pitchFamily="34" charset="0"/>
              </a:rPr>
              <a:t>Janu VIII.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tam dobýval zbytky zdejších panství </a:t>
            </a:r>
            <a:r>
              <a:rPr lang="cs-CZ" dirty="0">
                <a:latin typeface="Arial" panose="020B0604020202020204" pitchFamily="34" charset="0"/>
              </a:rPr>
              <a:t>Latinů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V březnu roku 1428 uzavřel Konstantin politický sňatek s neteří </a:t>
            </a:r>
            <a:r>
              <a:rPr lang="cs-CZ" dirty="0">
                <a:latin typeface="Arial" panose="020B0604020202020204" pitchFamily="34" charset="0"/>
              </a:rPr>
              <a:t>Karla I. </a:t>
            </a:r>
            <a:r>
              <a:rPr lang="cs-CZ" dirty="0" err="1">
                <a:latin typeface="Arial" panose="020B0604020202020204" pitchFamily="34" charset="0"/>
              </a:rPr>
              <a:t>Tocca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vládce v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Epiru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 Magdalenou, jako věno dostal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Toccovy</a:t>
            </a:r>
            <a:r>
              <a:rPr lang="cs-CZ" b="0" i="0" dirty="0">
                <a:effectLst/>
                <a:latin typeface="Arial" panose="020B0604020202020204" pitchFamily="34" charset="0"/>
              </a:rPr>
              <a:t> země na Peloponésu.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 V letech 1437–1440 spravoval Konstantinopol za bratrovy nepřítomnosti kvůli </a:t>
            </a:r>
            <a:r>
              <a:rPr lang="cs-CZ" dirty="0">
                <a:latin typeface="Arial" panose="020B0604020202020204" pitchFamily="34" charset="0"/>
              </a:rPr>
              <a:t>koncilu ve Florencii.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 Roku 1443 vyměnil Konstantin své panství v Thrákii za </a:t>
            </a:r>
            <a:r>
              <a:rPr lang="cs-CZ" dirty="0" err="1">
                <a:latin typeface="Arial" panose="020B0604020202020204" pitchFamily="34" charset="0"/>
              </a:rPr>
              <a:t>Morejský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despotát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EBDCB18-ABE5-43B0-8B68-89FEDAEC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63259" y="583365"/>
            <a:chExt cx="4074533" cy="518192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83C65C6-7268-490D-B4A8-927D45FAB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133D4A5-82E5-43A0-9FF0-81B7AC16C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Κωνσταντίνος Δραγάτσης Παλαιολόγος,ο τελευταίος Αυτοκράτορας! | Ενωση  Βουρλιωτών Μικράς Ασίας">
            <a:extLst>
              <a:ext uri="{FF2B5EF4-FFF2-40B4-BE49-F238E27FC236}">
                <a16:creationId xmlns:a16="http://schemas.microsoft.com/office/drawing/2014/main" id="{03BF457C-FCCF-4BF3-BD6C-6050BE05B6C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2" r="12799" b="2"/>
          <a:stretch/>
        </p:blipFill>
        <p:spPr bwMode="auto">
          <a:xfrm>
            <a:off x="8116373" y="1116345"/>
            <a:ext cx="2799103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8EC5C75-E28F-4899-9C2E-39431B82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6AAE0A1-60AD-4190-B85D-2DD814836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74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C2A4B30-77D7-4FFB-8B53-A88BD68CA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0FE733-C8E6-4D50-90D8-9F6CDC3D0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4325112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Konstantinova vláda (1448 – 1453)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73AAE2E-5D6B-4952-A4BB-546C49F8D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4325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1E4D783-AD45-49E7-B6C7-BBACB8290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E170E-E545-4F62-88D3-F448E26DF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3771" y="2015732"/>
            <a:ext cx="5551715" cy="461833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0" i="0" dirty="0"/>
              <a:t>Když Jan VIII. zemřel, byl Konstantin, nejstarší z pozůstalých bratrů, v </a:t>
            </a:r>
            <a:r>
              <a:rPr lang="cs-CZ" sz="1400" b="0" i="0" dirty="0" err="1"/>
              <a:t>Mystře</a:t>
            </a:r>
            <a:r>
              <a:rPr lang="cs-CZ" sz="1400" b="0" i="0" dirty="0"/>
              <a:t>. O trůn se musel střetnout se svým mladším bratrem Demetriem, který ohlásil své nároky na trůn. Avšak císařovna-matka Helena prosadila na trůn právě Konstantina. </a:t>
            </a:r>
            <a:r>
              <a:rPr lang="cs-CZ" sz="1400" dirty="0"/>
              <a:t>Ten byl</a:t>
            </a:r>
            <a:r>
              <a:rPr lang="cs-CZ" sz="1400" b="0" i="0" dirty="0"/>
              <a:t> korunován mimo Konstantinopol a ne z rukou patriarchy, nýbrž metropolity z </a:t>
            </a:r>
            <a:r>
              <a:rPr lang="cs-CZ" sz="1400" b="0" i="0" dirty="0" err="1"/>
              <a:t>Mystry</a:t>
            </a:r>
            <a:r>
              <a:rPr lang="cs-CZ" sz="1400" b="0" i="0" dirty="0"/>
              <a:t>.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Konstantin se svým doprovodem vyplul do Konstantinopole na katalánských galérách. Císař dorazil do hlavního města 12. března 1449 a byl přijat s velkými sympatiemi. </a:t>
            </a:r>
            <a:r>
              <a:rPr lang="cs-CZ" sz="1400" b="0" i="0" dirty="0" err="1"/>
              <a:t>Moreu</a:t>
            </a:r>
            <a:r>
              <a:rPr lang="cs-CZ" sz="1400" b="0" i="0" dirty="0"/>
              <a:t> svěřil svým bratrům Tomasovi a Demetriovi. 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Konstantinovým záměrem nyní bylo získat pomoc proti Turkům. Avšak na západě se nikdo neodhodlal pomoci, proto císař přistoupil stejně jako jeho předchůdci k jednání o unii. Jeho vyslanci se vypravili k papeži </a:t>
            </a:r>
            <a:r>
              <a:rPr lang="cs-CZ" sz="1400" dirty="0"/>
              <a:t>Mikuláši V.</a:t>
            </a:r>
            <a:r>
              <a:rPr lang="cs-CZ" sz="1400" b="0" i="0" dirty="0"/>
              <a:t> Ten ho však vyzval k rozhodnému činu a předložil Konstantinovi ultimátum. Pokud císař a jeho lid přijmou náboženskou unii, bude papež vždy ochotný podpořit snahy o záchranu byzantského státu.</a:t>
            </a:r>
          </a:p>
          <a:p>
            <a:pPr>
              <a:lnSpc>
                <a:spcPct val="110000"/>
              </a:lnSpc>
            </a:pPr>
            <a:endParaRPr lang="en-US" sz="11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5F5119C-0546-4158-9F01-1647441F2E3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1249217"/>
            <a:ext cx="4637119" cy="439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68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2A68CE8-49EB-4C9A-8915-F037350C9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Oblehaní Konstantinopole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E4E744-9872-4C2D-A0B3-8D582AB97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cs-CZ" dirty="0">
                <a:latin typeface="Arial" panose="020B0604020202020204" pitchFamily="34" charset="0"/>
              </a:rPr>
              <a:t>R. 1451</a:t>
            </a:r>
            <a:r>
              <a:rPr lang="cs-CZ" b="0" i="0" dirty="0">
                <a:effectLst/>
                <a:latin typeface="Arial" panose="020B0604020202020204" pitchFamily="34" charset="0"/>
              </a:rPr>
              <a:t> došlo v </a:t>
            </a:r>
            <a:r>
              <a:rPr lang="cs-CZ" dirty="0">
                <a:latin typeface="Arial" panose="020B0604020202020204" pitchFamily="34" charset="0"/>
              </a:rPr>
              <a:t>Anatolii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ke vzpouře proti novému sultánu </a:t>
            </a:r>
            <a:r>
              <a:rPr lang="cs-CZ" dirty="0" err="1">
                <a:latin typeface="Arial" panose="020B0604020202020204" pitchFamily="34" charset="0"/>
              </a:rPr>
              <a:t>Mehmedu</a:t>
            </a:r>
            <a:r>
              <a:rPr lang="cs-CZ" dirty="0">
                <a:latin typeface="Arial" panose="020B0604020202020204" pitchFamily="34" charset="0"/>
              </a:rPr>
              <a:t>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ten jí potlačil a poté se vrátil do Evropy, ale ne obvyklou cestou přes </a:t>
            </a:r>
            <a:r>
              <a:rPr lang="cs-CZ" dirty="0">
                <a:latin typeface="Arial" panose="020B0604020202020204" pitchFamily="34" charset="0"/>
              </a:rPr>
              <a:t>Dardanely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ale přes </a:t>
            </a:r>
            <a:r>
              <a:rPr lang="cs-CZ" dirty="0">
                <a:latin typeface="Arial" panose="020B0604020202020204" pitchFamily="34" charset="0"/>
              </a:rPr>
              <a:t>Bospor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 to i přesto, že protější evropské území i nadále oficiálně patřilo Byzantské říši.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Sultán zde zahájil stavbu hradu </a:t>
            </a:r>
            <a:r>
              <a:rPr lang="cs-CZ" dirty="0" err="1">
                <a:latin typeface="Arial" panose="020B0604020202020204" pitchFamily="34" charset="0"/>
              </a:rPr>
              <a:t>Rumeli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Hisari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byl naproti hradu </a:t>
            </a:r>
            <a:r>
              <a:rPr lang="cs-CZ" dirty="0" err="1">
                <a:latin typeface="Arial" panose="020B0604020202020204" pitchFamily="34" charset="0"/>
              </a:rPr>
              <a:t>Anadolu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Hisari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čímž chtěl ovládnout přístup k městu. </a:t>
            </a:r>
            <a:r>
              <a:rPr lang="cs-CZ" dirty="0">
                <a:latin typeface="Arial" panose="020B0604020202020204" pitchFamily="34" charset="0"/>
              </a:rPr>
              <a:t>31. srpna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1452 byl hrad dostavěn. Sultán se již připravoval na budoucí obléhání.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Město bylo rozdělené na dva tábory – na přívržence unie a její odpůrce. V březnu Thrákií prošlo vojsko Turků, jehož počet se podle pramenů pohyboval od osmdesáti až zhruba k 400 000 mužům. Císař dal zpevnit brány, pečlivě vyhloubit příkop a uzamknout brány. Mezitím byly obchodní lodě kotvící v přístavech ve Zlatém rohu vyzbrojeny a přeměněny ve válečnou flotilu.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10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32FDD-B995-46D6-B29B-C7169CA2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Pád </a:t>
            </a:r>
            <a:r>
              <a:rPr lang="cs-CZ" dirty="0" err="1"/>
              <a:t>konstantinopole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C8371-24CF-4DD7-AE5C-0E5536BF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30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Město čekalo na pomoc papeže a křesťanských vojsk, ale bylo odhodlané bojovat do posledních sil. Na pomoc mu nakonec přijelo asi 700 mužů pod velením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janovského kapitána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Giustinianiho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útok se konal 7. dubna roku 1453, Turci začali ostřelovat hradby, které se Byzantinci snažili přes noc rychle opravit a čelit tak dalším útokům. Nicméně Turci v noci z 21. na 22. dubna přetáhli své lodi po souši za řetězovou zábranu, tím pádem mohli začít ohrožovat město i z moře.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Poslední ránu zasadili turečtí vojáci, když zranili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Giustinianiho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ten musel opustit své místo na hradbách, což vojáky silně demoralizovalo. Poté již turečtí vojáci pronikli za hlavní brány.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Císař Konstantinos zahynul krátce po pádu hradeb a jeho smrt definitivně zlomila odpor byzantských vojáků, kteří tak přišli krátce po sobě o oba hlavní velitele. Nakonec se sultánovi podařilo město dobýt a na základě islámských zvyklostí dal svým vojákům prostor pro plenění města, což vyústilo v krvelačné drancování a vraždění obyvatel. Město Konstantinopol a Byzantská říše padla 29. května 1453.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168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D6CBC-522A-4EE7-9CFD-D7552D0D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2278E-23B0-4D1F-8335-8AB7411A0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77500" lnSpcReduction="20000"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Zpráva o pádu Konstantinopole se rozletěla do celého světa. 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apež Mikuláš V. až 30. září 1453 ale vydává bulu, ve které vyzýval západní panovníky ke křížové výpravě.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Moskva nyní převzala „ochranu“ ortodoxní víry a označovala se jako „třetí Řím“. Již od pokusů o církevní unii s Římem se moskevský patriarchát od Byzance úplně distancoval. Ruští patriarchové chápali pád Konstantinopole jako trest za zradu pravé víry.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Humanista Aeneas Silvio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prý při zprávě o pádu Konstantinopole plakal a srovnával její pád s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“druhou smrtí Homéra a Platóna“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papežský legát v Německu se snažil zdůraznit nezbytnost křižácké výpravy. K té však nikdy nedošlo, i když o ni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usiloval i jako papež ještě roku 1464. 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Anglie momentálně trpěla následky stoleté války. Jediný, kdo o výpravu projevil skutečný zájem, byl král Ladislav Uherský, jehož země s Turky sousedila a trpěla jejich nájezdy. Benátky s Janovem mezitím pomocí mnoha darů přesvědčily sultána a udržely si své obchodní styky na Východě.  Žádná země západní Evropy nebyla sto připojit se ke křižáckému tažení. </a:t>
            </a:r>
          </a:p>
          <a:p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Exodus byzantských </a:t>
            </a:r>
            <a:r>
              <a:rPr lang="cs-CZ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vzělanalců</a:t>
            </a: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35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1AE11D7-43BE-4535-8423-4C5AE3FC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Zmařená obnova – Období vlády Andronika I (1282-1328) a Andronika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FAC36F-B50E-49F2-9837-1FA3CBCCF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1786" y="2010878"/>
            <a:ext cx="6509857" cy="3448595"/>
          </a:xfrm>
        </p:spPr>
        <p:txBody>
          <a:bodyPr>
            <a:normAutofit fontScale="70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Říše nadále ekonomicky závislá na italských kupeckých republikách, mezi nimiž byli obzvláštní přízní zahrnováni </a:t>
            </a:r>
            <a:r>
              <a:rPr lang="cs-CZ" dirty="0">
                <a:latin typeface="Arial" panose="020B0604020202020204" pitchFamily="34" charset="0"/>
              </a:rPr>
              <a:t>Janované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těšící se podobné pozici jako v minulosti Benátčané.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V zájmu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repopulace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rekonstrukce hlavního města přikročili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Palaiologovci</a:t>
            </a:r>
            <a:r>
              <a:rPr lang="cs-CZ" b="0" i="0" dirty="0">
                <a:effectLst/>
                <a:latin typeface="Arial" panose="020B0604020202020204" pitchFamily="34" charset="0"/>
              </a:rPr>
              <a:t> ke zvýšení daňové zátěže nepokojných maloasijských rolníků, oddaných předchozí dynastii.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Akritai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dosud chránící byzantské území před nájezdy Turků, v důsledku těchto opatření postupně vymizeli, což anatolskou hranici zbavilo tolik potřebné obrany.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Rozklad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seldžuckého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 státu v Malé Asii a příchod nové vlny turkických kočovníků vyústily v ustavení řady drobných tureckých </a:t>
            </a:r>
            <a:r>
              <a:rPr lang="cs-CZ" dirty="0">
                <a:latin typeface="Arial" panose="020B0604020202020204" pitchFamily="34" charset="0"/>
              </a:rPr>
              <a:t>emirátů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jejichž vládcové využívali slabosti Byzantinců k rozšíření svého teritoria stále více na západ. Již koncem 13. století se úrodné oblasti západní Anatolie vymkly kontrole říše a zdejší byzantská města byla ponechána odříznuta.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55BB62A-6754-4961-9D60-E3387E0C19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54887" y="2273417"/>
            <a:ext cx="4557480" cy="221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7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7E70634-C668-484B-8C62-2B86650B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DEFINITIVNÍ ZTRÁTA MALÉ ASIE A BALKÁNU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2955C7-FC50-45FD-ADFB-E68525AA7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Neúspěšné snahy o zastavení tureckého náporu přiměly </a:t>
            </a:r>
            <a:r>
              <a:rPr lang="cs-CZ" dirty="0">
                <a:latin typeface="Arial" panose="020B0604020202020204" pitchFamily="34" charset="0"/>
              </a:rPr>
              <a:t>Andronika 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 r. 1303 k povolání skupiny západních žoldnéřů, známých jako </a:t>
            </a:r>
            <a:r>
              <a:rPr lang="cs-CZ" dirty="0">
                <a:latin typeface="Arial" panose="020B0604020202020204" pitchFamily="34" charset="0"/>
              </a:rPr>
              <a:t>Katalánská </a:t>
            </a:r>
            <a:r>
              <a:rPr lang="cs-CZ" dirty="0" err="1">
                <a:latin typeface="Arial" panose="020B0604020202020204" pitchFamily="34" charset="0"/>
              </a:rPr>
              <a:t>kompanie</a:t>
            </a:r>
            <a:r>
              <a:rPr lang="cs-CZ" dirty="0">
                <a:latin typeface="Arial" panose="020B0604020202020204" pitchFamily="34" charset="0"/>
              </a:rPr>
              <a:t>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Přes určité počáteční úspěchy se tito vojáci zanedlouho vzbouřili a společně s Turky vyplenili Thrákii. Nakonec odtáhli do Řecka, kde se r. 1311 zmocnili </a:t>
            </a:r>
            <a:r>
              <a:rPr lang="cs-CZ" dirty="0">
                <a:latin typeface="Arial" panose="020B0604020202020204" pitchFamily="34" charset="0"/>
              </a:rPr>
              <a:t>Athén.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Andronikos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II. výrazně snížit obsah zlata v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hyperpyru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Závěr jeho panování poznamenala vleklá válka mezi ním a jeho vnukem </a:t>
            </a:r>
            <a:r>
              <a:rPr lang="cs-CZ" dirty="0" err="1">
                <a:latin typeface="Arial" panose="020B0604020202020204" pitchFamily="34" charset="0"/>
              </a:rPr>
              <a:t>Andronikem</a:t>
            </a:r>
            <a:r>
              <a:rPr lang="cs-CZ" dirty="0">
                <a:latin typeface="Arial" panose="020B0604020202020204" pitchFamily="34" charset="0"/>
              </a:rPr>
              <a:t> III.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během občanské války </a:t>
            </a:r>
            <a:r>
              <a:rPr lang="cs-CZ" dirty="0">
                <a:latin typeface="Arial" panose="020B0604020202020204" pitchFamily="34" charset="0"/>
              </a:rPr>
              <a:t>osmanští Turci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vedení </a:t>
            </a:r>
            <a:r>
              <a:rPr lang="cs-CZ" dirty="0" err="1">
                <a:latin typeface="Arial" panose="020B0604020202020204" pitchFamily="34" charset="0"/>
              </a:rPr>
              <a:t>Orhanem</a:t>
            </a:r>
            <a:r>
              <a:rPr lang="cs-CZ" dirty="0">
                <a:latin typeface="Arial" panose="020B0604020202020204" pitchFamily="34" charset="0"/>
              </a:rPr>
              <a:t> 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učinili svým hlavním městem někdejší byzantskou </a:t>
            </a:r>
            <a:r>
              <a:rPr lang="cs-CZ" dirty="0">
                <a:latin typeface="Arial" panose="020B0604020202020204" pitchFamily="34" charset="0"/>
              </a:rPr>
              <a:t>Prusu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 svém vítězství v </a:t>
            </a:r>
            <a:r>
              <a:rPr lang="cs-CZ" dirty="0">
                <a:latin typeface="Arial" panose="020B0604020202020204" pitchFamily="34" charset="0"/>
              </a:rPr>
              <a:t>bitvě u </a:t>
            </a:r>
            <a:r>
              <a:rPr lang="cs-CZ" dirty="0" err="1">
                <a:latin typeface="Arial" panose="020B0604020202020204" pitchFamily="34" charset="0"/>
              </a:rPr>
              <a:t>Pelekanonu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připravili Osmané říši o většinu jejich zbývajících držav v Malé Asii včetně měst </a:t>
            </a:r>
            <a:r>
              <a:rPr lang="cs-CZ" dirty="0" err="1">
                <a:latin typeface="Arial" panose="020B0604020202020204" pitchFamily="34" charset="0"/>
              </a:rPr>
              <a:t>Nikaie</a:t>
            </a:r>
            <a:r>
              <a:rPr lang="cs-CZ" dirty="0">
                <a:latin typeface="Arial" panose="020B0604020202020204" pitchFamily="34" charset="0"/>
              </a:rPr>
              <a:t> (</a:t>
            </a:r>
            <a:r>
              <a:rPr lang="cs-CZ" b="0" i="0" dirty="0">
                <a:effectLst/>
                <a:latin typeface="Arial" panose="020B0604020202020204" pitchFamily="34" charset="0"/>
              </a:rPr>
              <a:t>padla v r. 1331), a </a:t>
            </a:r>
            <a:r>
              <a:rPr lang="cs-CZ" dirty="0" err="1">
                <a:latin typeface="Arial" panose="020B0604020202020204" pitchFamily="34" charset="0"/>
              </a:rPr>
              <a:t>Nikomédie</a:t>
            </a:r>
            <a:r>
              <a:rPr lang="cs-CZ" u="none" strike="noStrike" dirty="0">
                <a:latin typeface="Arial" panose="020B0604020202020204" pitchFamily="34" charset="0"/>
              </a:rPr>
              <a:t> (</a:t>
            </a:r>
            <a:r>
              <a:rPr lang="cs-CZ" b="0" i="0" dirty="0">
                <a:effectLst/>
                <a:latin typeface="Arial" panose="020B0604020202020204" pitchFamily="34" charset="0"/>
              </a:rPr>
              <a:t>1337).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Severozápadní oblasti Anatolie byly pro Byzantince definitivně ztraceny a Byzanc měla platit Osmanům tribut za všeho, co jí zůstalo v Malé Asii (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Filadelfia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Herakleia</a:t>
            </a:r>
            <a:r>
              <a:rPr lang="cs-CZ" dirty="0">
                <a:latin typeface="Arial" panose="020B0604020202020204" pitchFamily="34" charset="0"/>
              </a:rPr>
              <a:t>)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Na Balkáně se za Andronika III. poddaly byzantské autoritě </a:t>
            </a:r>
            <a:r>
              <a:rPr lang="cs-CZ" dirty="0" err="1">
                <a:latin typeface="Arial" panose="020B0604020202020204" pitchFamily="34" charset="0"/>
              </a:rPr>
              <a:t>Epirus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Thesálie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ovšem na severu započal svoji expanzi </a:t>
            </a:r>
            <a:r>
              <a:rPr lang="cs-CZ" dirty="0">
                <a:latin typeface="Arial" panose="020B0604020202020204" pitchFamily="34" charset="0"/>
              </a:rPr>
              <a:t>srbský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král </a:t>
            </a:r>
            <a:r>
              <a:rPr lang="cs-CZ" dirty="0">
                <a:latin typeface="Arial" panose="020B0604020202020204" pitchFamily="34" charset="0"/>
              </a:rPr>
              <a:t>Štěpán Dušan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96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A501F-0CD3-4BB8-8D6C-27F9298B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Zeloté</a:t>
            </a:r>
            <a:r>
              <a:rPr lang="cs-CZ" dirty="0"/>
              <a:t> a </a:t>
            </a:r>
            <a:r>
              <a:rPr lang="cs-CZ" dirty="0" err="1"/>
              <a:t>hesychasté</a:t>
            </a:r>
            <a:r>
              <a:rPr lang="cs-CZ" dirty="0"/>
              <a:t> – nový občanský střet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57634-6D49-413F-8689-948D083EC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359901"/>
          </a:xfrm>
        </p:spPr>
        <p:txBody>
          <a:bodyPr>
            <a:normAutofit fontScale="700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Krátce po císařově smrti v r. 1341 vypukla v říši nová občanská válka, v níž se regenti za nezletilého </a:t>
            </a:r>
            <a:r>
              <a:rPr lang="cs-CZ" dirty="0">
                <a:latin typeface="Arial" panose="020B0604020202020204" pitchFamily="34" charset="0"/>
              </a:rPr>
              <a:t>Jana V. </a:t>
            </a:r>
            <a:r>
              <a:rPr lang="cs-CZ" dirty="0" err="1">
                <a:latin typeface="Arial" panose="020B0604020202020204" pitchFamily="34" charset="0"/>
              </a:rPr>
              <a:t>Palaiologa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postavili proti </a:t>
            </a:r>
            <a:r>
              <a:rPr lang="cs-CZ" dirty="0">
                <a:latin typeface="Arial" panose="020B0604020202020204" pitchFamily="34" charset="0"/>
              </a:rPr>
              <a:t>Janu </a:t>
            </a:r>
            <a:r>
              <a:rPr lang="cs-CZ" dirty="0" err="1">
                <a:latin typeface="Arial" panose="020B0604020202020204" pitchFamily="34" charset="0"/>
              </a:rPr>
              <a:t>Kantakuzenovi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korunovanému posléze za císaře.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Tento ničivý konflikt prohloubil soudobé společenské a hospodářské napětí, jež našlo svůj výraz v povstání </a:t>
            </a:r>
            <a:r>
              <a:rPr lang="cs-CZ" dirty="0" err="1">
                <a:latin typeface="Arial" panose="020B0604020202020204" pitchFamily="34" charset="0"/>
              </a:rPr>
              <a:t>zelotů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probíhající v Soluni ve 14. století. Tzv.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zelotská</a:t>
            </a:r>
            <a:r>
              <a:rPr lang="cs-CZ" b="0" i="0" dirty="0">
                <a:effectLst/>
                <a:latin typeface="Arial" panose="020B0604020202020204" pitchFamily="34" charset="0"/>
              </a:rPr>
              <a:t> komuna</a:t>
            </a:r>
            <a:r>
              <a:rPr lang="cs-CZ" dirty="0">
                <a:latin typeface="Arial" panose="020B0604020202020204" pitchFamily="34" charset="0"/>
              </a:rPr>
              <a:t> (1342-1349) = boj v němž se utkaly všechny sociální složky byzantského obyvatelstva </a:t>
            </a:r>
          </a:p>
          <a:p>
            <a:r>
              <a:rPr lang="cs-CZ" dirty="0">
                <a:latin typeface="Arial" panose="020B0604020202020204" pitchFamily="34" charset="0"/>
              </a:rPr>
              <a:t>Důsledky: tento spor vyčerpal státní pokladnu, zlikvidoval produktivní síly a přivedl do Evropy osmanské Turky - </a:t>
            </a:r>
            <a:r>
              <a:rPr lang="cs-CZ" b="0" i="0" dirty="0">
                <a:effectLst/>
                <a:latin typeface="Arial" panose="020B0604020202020204" pitchFamily="34" charset="0"/>
              </a:rPr>
              <a:t>v r. 1354 se jim podařilo obsadit pevnost </a:t>
            </a:r>
            <a:r>
              <a:rPr lang="cs-CZ" dirty="0" err="1">
                <a:latin typeface="Arial" panose="020B0604020202020204" pitchFamily="34" charset="0"/>
              </a:rPr>
              <a:t>Kallipolis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čímž si zajistili stálou výspu na evropské půdě.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Téhož roku přinutil Jan V.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Palaiologos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Kantakuzena</a:t>
            </a:r>
            <a:r>
              <a:rPr lang="cs-CZ" b="0" i="0" dirty="0">
                <a:effectLst/>
                <a:latin typeface="Arial" panose="020B0604020202020204" pitchFamily="34" charset="0"/>
              </a:rPr>
              <a:t> k abdikaci.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</a:rPr>
              <a:t>Do centra dění schopný velitel armády Ioannis </a:t>
            </a:r>
            <a:r>
              <a:rPr lang="cs-CZ" dirty="0" err="1">
                <a:latin typeface="Arial" panose="020B0604020202020204" pitchFamily="34" charset="0"/>
              </a:rPr>
              <a:t>Kantakuzenos</a:t>
            </a:r>
            <a:r>
              <a:rPr lang="cs-CZ" dirty="0">
                <a:latin typeface="Arial" panose="020B0604020202020204" pitchFamily="34" charset="0"/>
              </a:rPr>
              <a:t>, hlavní představitel byzantské aristokracie, který </a:t>
            </a:r>
            <a:r>
              <a:rPr lang="cs-CZ" dirty="0" err="1">
                <a:latin typeface="Arial" panose="020B0604020202020204" pitchFamily="34" charset="0"/>
              </a:rPr>
              <a:t>sev</a:t>
            </a:r>
            <a:r>
              <a:rPr lang="cs-CZ" dirty="0">
                <a:latin typeface="Arial" panose="020B0604020202020204" pitchFamily="34" charset="0"/>
              </a:rPr>
              <a:t> r. 1341 prohlásil za císaře místo nezletilého Jana V. Toho podporovala jeho matka Anna Savojská, patriarcha </a:t>
            </a:r>
            <a:r>
              <a:rPr lang="cs-CZ" dirty="0" err="1">
                <a:latin typeface="Arial" panose="020B0604020202020204" pitchFamily="34" charset="0"/>
              </a:rPr>
              <a:t>Ioannes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Kalekas</a:t>
            </a:r>
            <a:r>
              <a:rPr lang="cs-CZ" dirty="0">
                <a:latin typeface="Arial" panose="020B0604020202020204" pitchFamily="34" charset="0"/>
              </a:rPr>
              <a:t> a velitel loďstva Alexios </a:t>
            </a:r>
            <a:r>
              <a:rPr lang="cs-CZ" dirty="0" err="1">
                <a:latin typeface="Arial" panose="020B0604020202020204" pitchFamily="34" charset="0"/>
              </a:rPr>
              <a:t>Apokaukos</a:t>
            </a:r>
            <a:r>
              <a:rPr lang="cs-CZ" dirty="0">
                <a:latin typeface="Arial" panose="020B0604020202020204" pitchFamily="34" charset="0"/>
              </a:rPr>
              <a:t>.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cs-CZ" dirty="0" err="1">
                <a:latin typeface="Arial" panose="020B0604020202020204" pitchFamily="34" charset="0"/>
              </a:rPr>
              <a:t>Kantakuzenos</a:t>
            </a:r>
            <a:r>
              <a:rPr lang="cs-CZ" dirty="0">
                <a:latin typeface="Arial" panose="020B0604020202020204" pitchFamily="34" charset="0"/>
              </a:rPr>
              <a:t> a jeho příznivci se opírali </a:t>
            </a:r>
            <a:r>
              <a:rPr lang="cs-CZ" b="0" i="0" dirty="0">
                <a:effectLst/>
                <a:latin typeface="Arial" panose="020B0604020202020204" pitchFamily="34" charset="0"/>
              </a:rPr>
              <a:t> o </a:t>
            </a:r>
            <a:r>
              <a:rPr lang="cs-CZ" b="1" dirty="0" err="1">
                <a:latin typeface="Arial" panose="020B0604020202020204" pitchFamily="34" charset="0"/>
              </a:rPr>
              <a:t>hésychasmus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mystické hnutí (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omfaloskopie</a:t>
            </a:r>
            <a:r>
              <a:rPr lang="cs-CZ" b="0" i="0" dirty="0">
                <a:effectLst/>
                <a:latin typeface="Arial" panose="020B0604020202020204" pitchFamily="34" charset="0"/>
              </a:rPr>
              <a:t>) šířenému mnichy z klášterů na hoře </a:t>
            </a:r>
            <a:r>
              <a:rPr lang="cs-CZ" dirty="0">
                <a:latin typeface="Arial" panose="020B0604020202020204" pitchFamily="34" charset="0"/>
              </a:rPr>
              <a:t>Athos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Hésychasmus</a:t>
            </a:r>
            <a:r>
              <a:rPr lang="cs-CZ" dirty="0">
                <a:latin typeface="Arial" panose="020B0604020202020204" pitchFamily="34" charset="0"/>
              </a:rPr>
              <a:t> se svým pasivním oddáním se osudu připravoval půdu i pro pasivní příjímání osmanských dobyvatelů.</a:t>
            </a:r>
            <a:endParaRPr lang="cs-CZ" dirty="0"/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Zatímco se Byzantinci střetávali mezi sebou, Štěpán Dušan si podmanil Makedonii a severní Řecko, načež přijal titul cara. Po skončení občanské války se Byzanc byla zachvácena epidemií </a:t>
            </a:r>
            <a:r>
              <a:rPr lang="cs-CZ" dirty="0">
                <a:latin typeface="Arial" panose="020B0604020202020204" pitchFamily="34" charset="0"/>
              </a:rPr>
              <a:t>černého moru, který zdecimoval 8% </a:t>
            </a:r>
            <a:r>
              <a:rPr lang="cs-CZ" dirty="0" err="1">
                <a:latin typeface="Arial" panose="020B0604020202020204" pitchFamily="34" charset="0"/>
              </a:rPr>
              <a:t>obyvatelsva</a:t>
            </a:r>
            <a:r>
              <a:rPr lang="cs-CZ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663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DE5A6-6C48-41FF-9BE2-068731B86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 život v pozdní </a:t>
            </a:r>
            <a:r>
              <a:rPr lang="cs-CZ" dirty="0" err="1"/>
              <a:t>byzance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4B2D3-2CDE-4ED1-A07A-297200957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Hospodářský úpadek – zánik </a:t>
            </a:r>
            <a:r>
              <a:rPr lang="cs-CZ" dirty="0" err="1"/>
              <a:t>themat</a:t>
            </a:r>
            <a:r>
              <a:rPr lang="cs-CZ" dirty="0"/>
              <a:t> a vytvoření menších správních celků, tzv. </a:t>
            </a:r>
            <a:r>
              <a:rPr lang="cs-CZ" dirty="0" err="1"/>
              <a:t>kapetanikia</a:t>
            </a:r>
            <a:r>
              <a:rPr lang="cs-CZ" dirty="0"/>
              <a:t> </a:t>
            </a:r>
          </a:p>
          <a:p>
            <a:r>
              <a:rPr lang="cs-CZ" dirty="0"/>
              <a:t>Důležitá role provinčních měst spravovaných tzv. </a:t>
            </a:r>
            <a:r>
              <a:rPr lang="cs-CZ" dirty="0" err="1"/>
              <a:t>Kefale</a:t>
            </a:r>
            <a:r>
              <a:rPr lang="cs-CZ" dirty="0"/>
              <a:t>, kteří původně byli pozemkoví vlastnici. Převládající typ městského osídlení tzv. </a:t>
            </a:r>
            <a:r>
              <a:rPr lang="cs-CZ" dirty="0" err="1"/>
              <a:t>Paleokastron</a:t>
            </a:r>
            <a:r>
              <a:rPr lang="cs-CZ" dirty="0"/>
              <a:t> – opevněné město – Ano polis X Kato polis</a:t>
            </a:r>
          </a:p>
          <a:p>
            <a:r>
              <a:rPr lang="cs-CZ" dirty="0"/>
              <a:t>Řemeslná výroba a obchodní centra: vedle Konstantinopole a Soluně (demografický pokles obyvatelstva) v </a:t>
            </a:r>
            <a:r>
              <a:rPr lang="cs-CZ" dirty="0" err="1"/>
              <a:t>Thessálii</a:t>
            </a:r>
            <a:r>
              <a:rPr lang="cs-CZ" dirty="0"/>
              <a:t> </a:t>
            </a:r>
            <a:r>
              <a:rPr lang="cs-CZ" dirty="0" err="1"/>
              <a:t>Trikala</a:t>
            </a:r>
            <a:r>
              <a:rPr lang="cs-CZ" dirty="0"/>
              <a:t>, Larisa, </a:t>
            </a:r>
            <a:r>
              <a:rPr lang="cs-CZ" dirty="0" err="1"/>
              <a:t>Almyros</a:t>
            </a:r>
            <a:r>
              <a:rPr lang="cs-CZ" dirty="0"/>
              <a:t>, </a:t>
            </a:r>
            <a:r>
              <a:rPr lang="cs-CZ" dirty="0" err="1"/>
              <a:t>Pteleos</a:t>
            </a:r>
            <a:r>
              <a:rPr lang="cs-CZ" dirty="0"/>
              <a:t>, v </a:t>
            </a:r>
            <a:r>
              <a:rPr lang="cs-CZ" dirty="0" err="1"/>
              <a:t>Epiru</a:t>
            </a:r>
            <a:r>
              <a:rPr lang="cs-CZ" dirty="0"/>
              <a:t> </a:t>
            </a:r>
            <a:r>
              <a:rPr lang="cs-CZ" dirty="0" err="1"/>
              <a:t>Joannina</a:t>
            </a:r>
            <a:r>
              <a:rPr lang="cs-CZ" dirty="0"/>
              <a:t> a </a:t>
            </a:r>
            <a:r>
              <a:rPr lang="cs-CZ" dirty="0" err="1"/>
              <a:t>Arta</a:t>
            </a:r>
            <a:r>
              <a:rPr lang="cs-CZ" dirty="0"/>
              <a:t>, ve středním Řecku Athény a Théby, na </a:t>
            </a:r>
            <a:r>
              <a:rPr lang="cs-CZ" dirty="0" err="1"/>
              <a:t>Moreu</a:t>
            </a:r>
            <a:r>
              <a:rPr lang="cs-CZ" dirty="0"/>
              <a:t> </a:t>
            </a:r>
            <a:r>
              <a:rPr lang="cs-CZ" dirty="0" err="1"/>
              <a:t>Monemvasia</a:t>
            </a:r>
            <a:r>
              <a:rPr lang="cs-CZ" dirty="0"/>
              <a:t> a </a:t>
            </a:r>
            <a:r>
              <a:rPr lang="cs-CZ" dirty="0" err="1"/>
              <a:t>Mystras</a:t>
            </a:r>
            <a:r>
              <a:rPr lang="cs-CZ" dirty="0"/>
              <a:t> a v Makedonii </a:t>
            </a:r>
            <a:r>
              <a:rPr lang="cs-CZ" dirty="0" err="1"/>
              <a:t>Serres</a:t>
            </a:r>
            <a:r>
              <a:rPr lang="cs-CZ" dirty="0"/>
              <a:t>, </a:t>
            </a:r>
            <a:r>
              <a:rPr lang="cs-CZ" dirty="0" err="1"/>
              <a:t>Kastoria</a:t>
            </a:r>
            <a:r>
              <a:rPr lang="cs-CZ" dirty="0"/>
              <a:t> a </a:t>
            </a:r>
            <a:r>
              <a:rPr lang="cs-CZ" dirty="0" err="1"/>
              <a:t>Berrhoia</a:t>
            </a:r>
            <a:r>
              <a:rPr lang="cs-CZ" dirty="0"/>
              <a:t>.</a:t>
            </a:r>
          </a:p>
          <a:p>
            <a:r>
              <a:rPr lang="cs-CZ" dirty="0"/>
              <a:t>Společenské rozvrstvení: feudálové (</a:t>
            </a:r>
            <a:r>
              <a:rPr lang="cs-CZ" dirty="0" err="1"/>
              <a:t>dynatoi</a:t>
            </a:r>
            <a:r>
              <a:rPr lang="cs-CZ" dirty="0"/>
              <a:t>, </a:t>
            </a:r>
            <a:r>
              <a:rPr lang="cs-CZ" dirty="0" err="1"/>
              <a:t>plusioi</a:t>
            </a:r>
            <a:r>
              <a:rPr lang="cs-CZ" dirty="0"/>
              <a:t>, </a:t>
            </a:r>
            <a:r>
              <a:rPr lang="cs-CZ" dirty="0" err="1"/>
              <a:t>archontes</a:t>
            </a:r>
            <a:r>
              <a:rPr lang="cs-CZ" dirty="0"/>
              <a:t>, </a:t>
            </a:r>
            <a:r>
              <a:rPr lang="cs-CZ" dirty="0" err="1"/>
              <a:t>aristoi</a:t>
            </a:r>
            <a:r>
              <a:rPr lang="cs-CZ" dirty="0"/>
              <a:t>) – Střední stav (</a:t>
            </a:r>
            <a:r>
              <a:rPr lang="cs-CZ" dirty="0" err="1"/>
              <a:t>mesoi</a:t>
            </a:r>
            <a:r>
              <a:rPr lang="cs-CZ" dirty="0"/>
              <a:t>), obchodníci a řemeslnici (</a:t>
            </a:r>
            <a:r>
              <a:rPr lang="cs-CZ" dirty="0" err="1"/>
              <a:t>gasmuloi</a:t>
            </a:r>
            <a:r>
              <a:rPr lang="cs-CZ" dirty="0"/>
              <a:t>)</a:t>
            </a:r>
          </a:p>
          <a:p>
            <a:r>
              <a:rPr lang="cs-CZ" dirty="0"/>
              <a:t> početná městská chudina (</a:t>
            </a:r>
            <a:r>
              <a:rPr lang="cs-CZ" dirty="0" err="1"/>
              <a:t>ptochoi</a:t>
            </a:r>
            <a:r>
              <a:rPr lang="cs-CZ" dirty="0"/>
              <a:t>, </a:t>
            </a:r>
            <a:r>
              <a:rPr lang="cs-CZ" dirty="0" err="1"/>
              <a:t>aporoi</a:t>
            </a:r>
            <a:r>
              <a:rPr lang="cs-CZ" dirty="0"/>
              <a:t>, </a:t>
            </a:r>
            <a:r>
              <a:rPr lang="cs-CZ" dirty="0" err="1"/>
              <a:t>laos</a:t>
            </a:r>
            <a:r>
              <a:rPr lang="cs-CZ" dirty="0"/>
              <a:t>, </a:t>
            </a:r>
            <a:r>
              <a:rPr lang="cs-CZ" dirty="0" err="1"/>
              <a:t>ochlos</a:t>
            </a:r>
            <a:r>
              <a:rPr lang="cs-CZ" dirty="0"/>
              <a:t>) a venkovské zemědělské obyvatelstvo.</a:t>
            </a:r>
          </a:p>
          <a:p>
            <a:r>
              <a:rPr lang="cs-CZ" dirty="0"/>
              <a:t>Mniši: nezanedbatelnou složkou obyvatelstva </a:t>
            </a:r>
          </a:p>
        </p:txBody>
      </p:sp>
    </p:spTree>
    <p:extLst>
      <p:ext uri="{BB962C8B-B14F-4D97-AF65-F5344CB8AC3E}">
        <p14:creationId xmlns:p14="http://schemas.microsoft.com/office/powerpoint/2010/main" val="176007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6E7C2-EB40-4B0F-81A7-EE5D3FB1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Osmanská expanze v </a:t>
            </a:r>
            <a:r>
              <a:rPr lang="cs-CZ" dirty="0" err="1"/>
              <a:t>evropě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1F3B2-32CF-4F4B-B451-39E747743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Záhy po uchycení v Evropě proto Turci opanovali většinu byzantské Thrákie a v roce 1369 získali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Adrianopol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, nové hlavní město Osmanů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 osmanském vítězství nad Srby a Bulhary v </a:t>
            </a:r>
            <a:r>
              <a:rPr lang="cs-CZ" dirty="0">
                <a:latin typeface="Arial" panose="020B0604020202020204" pitchFamily="34" charset="0"/>
              </a:rPr>
              <a:t>bitvě u řeky Marica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v. r. 1371 později se byzantský císař stal dokonce sultánovým </a:t>
            </a:r>
            <a:r>
              <a:rPr lang="cs-CZ" dirty="0">
                <a:latin typeface="Arial" panose="020B0604020202020204" pitchFamily="34" charset="0"/>
              </a:rPr>
              <a:t>vazalem.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Říše sestávala v této době pouze z několika oddělených enkláv; konkrétně z Konstantinopole se zázemím, Soluně a jejího okolí, Thesálie, některých ostrovů v Egejském moři a </a:t>
            </a:r>
            <a:r>
              <a:rPr lang="cs-CZ" dirty="0" err="1">
                <a:latin typeface="Arial" panose="020B0604020202020204" pitchFamily="34" charset="0"/>
              </a:rPr>
              <a:t>morejského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despotátu</a:t>
            </a:r>
            <a:r>
              <a:rPr lang="cs-CZ" dirty="0">
                <a:latin typeface="Arial" panose="020B0604020202020204" pitchFamily="34" charset="0"/>
              </a:rPr>
              <a:t>,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představujícímu se svým střediskem </a:t>
            </a:r>
            <a:r>
              <a:rPr lang="cs-CZ" dirty="0" err="1">
                <a:latin typeface="Arial" panose="020B0604020202020204" pitchFamily="34" charset="0"/>
              </a:rPr>
              <a:t>Mystrou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poslední kvetoucí část byzantské civilizace. Tyto fragmenty byly zmítány pokračujícími sváry jednotlivých členů </a:t>
            </a:r>
            <a:r>
              <a:rPr lang="cs-CZ" dirty="0" err="1">
                <a:latin typeface="Arial" panose="020B0604020202020204" pitchFamily="34" charset="0"/>
              </a:rPr>
              <a:t>palaiologovské</a:t>
            </a:r>
            <a:r>
              <a:rPr lang="cs-CZ" dirty="0">
                <a:latin typeface="Arial" panose="020B0604020202020204" pitchFamily="34" charset="0"/>
              </a:rPr>
              <a:t> dynastie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přiživovanými vnějšími nepřáteli.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 </a:t>
            </a:r>
            <a:r>
              <a:rPr lang="cs-CZ" dirty="0">
                <a:latin typeface="Arial" panose="020B0604020202020204" pitchFamily="34" charset="0"/>
              </a:rPr>
              <a:t>bitvě na Kosově poli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 roce 1389 a pohromě křižáků v </a:t>
            </a:r>
            <a:r>
              <a:rPr lang="cs-CZ" dirty="0">
                <a:latin typeface="Arial" panose="020B0604020202020204" pitchFamily="34" charset="0"/>
              </a:rPr>
              <a:t>bitvě u </a:t>
            </a:r>
            <a:r>
              <a:rPr lang="cs-CZ" dirty="0" err="1">
                <a:latin typeface="Arial" panose="020B0604020202020204" pitchFamily="34" charset="0"/>
              </a:rPr>
              <a:t>Nikopole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roku 1396 se situace Byzantinců zdála být neudržitelnou.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47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C07DEBD-7613-44E8-9D1E-35ECE29B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ÚSILÍ MANUELA </a:t>
            </a:r>
            <a:r>
              <a:rPr lang="cs-CZ" dirty="0" err="1"/>
              <a:t>ii</a:t>
            </a:r>
            <a:r>
              <a:rPr lang="cs-CZ" dirty="0"/>
              <a:t> (1391-1425) O ZÁCHRANU ŘÍŠE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333571-C21B-407A-9C8A-0BB01623D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7239469" cy="4042233"/>
          </a:xfrm>
        </p:spPr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Manuel II. se narodil v r. 1350 jako druhý syn císaře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Jana V.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jeho manželky </a:t>
            </a:r>
            <a:r>
              <a:rPr lang="cs-CZ" dirty="0">
                <a:latin typeface="Arial" panose="020B0604020202020204" pitchFamily="34" charset="0"/>
              </a:rPr>
              <a:t>Heleny </a:t>
            </a:r>
            <a:r>
              <a:rPr lang="cs-CZ" dirty="0" err="1">
                <a:latin typeface="Arial" panose="020B0604020202020204" pitchFamily="34" charset="0"/>
              </a:rPr>
              <a:t>Kantanzueny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Manuel byl energický, měl dobré zdraví, miloval literaturu a studium teologie, kromě toho byl i dobrým vojevůdcem.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</a:rPr>
              <a:t>Později se stal despotou Soluně, která po čtyřletém oblehání Turky padla v </a:t>
            </a:r>
            <a:r>
              <a:rPr lang="cs-CZ" b="0" i="0" dirty="0">
                <a:effectLst/>
                <a:latin typeface="Arial" panose="020B0604020202020204" pitchFamily="34" charset="0"/>
              </a:rPr>
              <a:t> začalo v </a:t>
            </a:r>
            <a:r>
              <a:rPr lang="cs-CZ" dirty="0">
                <a:latin typeface="Arial" panose="020B0604020202020204" pitchFamily="34" charset="0"/>
              </a:rPr>
              <a:t>dub</a:t>
            </a:r>
            <a:r>
              <a:rPr lang="cs-CZ" b="0" i="0" dirty="0">
                <a:effectLst/>
                <a:latin typeface="Arial" panose="020B0604020202020204" pitchFamily="34" charset="0"/>
              </a:rPr>
              <a:t>nu 1387.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Manuelův bratr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Andronikos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v červnu 1385 zemřel a on se tak o</a:t>
            </a:r>
          </a:p>
          <a:p>
            <a:r>
              <a:rPr lang="cs-CZ" dirty="0">
                <a:latin typeface="Arial" panose="020B0604020202020204" pitchFamily="34" charset="0"/>
              </a:rPr>
              <a:t>V r. 1390 p</a:t>
            </a:r>
            <a:r>
              <a:rPr lang="cs-CZ" b="0" i="0" dirty="0">
                <a:effectLst/>
                <a:latin typeface="Arial" panose="020B0604020202020204" pitchFamily="34" charset="0"/>
              </a:rPr>
              <a:t>roti císaři Janovi V. však vypuklo nové povstání. Tentokrát se o trůn přihlásil </a:t>
            </a:r>
            <a:r>
              <a:rPr lang="cs-CZ" dirty="0">
                <a:latin typeface="Arial" panose="020B0604020202020204" pitchFamily="34" charset="0"/>
              </a:rPr>
              <a:t>Jan VII. </a:t>
            </a:r>
            <a:r>
              <a:rPr lang="cs-CZ" dirty="0" err="1">
                <a:latin typeface="Arial" panose="020B0604020202020204" pitchFamily="34" charset="0"/>
              </a:rPr>
              <a:t>Palaiologos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syn zemřelého Andronika IV. Jeho povstání potlačeno.</a:t>
            </a:r>
          </a:p>
          <a:p>
            <a:r>
              <a:rPr lang="cs-CZ" dirty="0">
                <a:latin typeface="Arial" panose="020B0604020202020204" pitchFamily="34" charset="0"/>
              </a:rPr>
              <a:t>V</a:t>
            </a:r>
            <a:r>
              <a:rPr lang="cs-CZ" b="0" i="0" dirty="0">
                <a:effectLst/>
                <a:latin typeface="Arial" panose="020B0604020202020204" pitchFamily="34" charset="0"/>
              </a:rPr>
              <a:t>ítězství Jana V. a Manuela II. rozzuřilo nového sultána </a:t>
            </a:r>
            <a:r>
              <a:rPr lang="cs-CZ" dirty="0" err="1">
                <a:latin typeface="Arial" panose="020B0604020202020204" pitchFamily="34" charset="0"/>
              </a:rPr>
              <a:t>Bajezida</a:t>
            </a:r>
            <a:r>
              <a:rPr lang="cs-CZ" dirty="0">
                <a:latin typeface="Arial" panose="020B0604020202020204" pitchFamily="34" charset="0"/>
              </a:rPr>
              <a:t> 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který podporoval Jana VII. Ten požadoval jejich účast na svém tažení proti Filadelfii. Paradoxem je, že se oba císařové museli přímo podílet na dobytí posledního byzantského města v Malé Asii.</a:t>
            </a:r>
            <a:endParaRPr lang="cs-CZ" dirty="0"/>
          </a:p>
        </p:txBody>
      </p:sp>
      <p:pic>
        <p:nvPicPr>
          <p:cNvPr id="1026" name="Picture 2" descr="Miniatura z 15. století">
            <a:extLst>
              <a:ext uri="{FF2B5EF4-FFF2-40B4-BE49-F238E27FC236}">
                <a16:creationId xmlns:a16="http://schemas.microsoft.com/office/drawing/2014/main" id="{1B8D7D00-26FA-43A0-94F5-935984E2084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431" y="1925434"/>
            <a:ext cx="2091640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61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43DBB-4065-4757-AB3A-3897984E3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Manuelovy žádosti o pomoc ze západu</a:t>
            </a:r>
            <a:b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86C1B-47F0-4455-B429-23C633B62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0786" y="2010878"/>
            <a:ext cx="7170276" cy="3448595"/>
          </a:xfrm>
        </p:spPr>
        <p:txBody>
          <a:bodyPr>
            <a:normAutofit fontScale="55000" lnSpcReduction="20000"/>
          </a:bodyPr>
          <a:lstStyle/>
          <a:p>
            <a:r>
              <a:rPr lang="cs-CZ" sz="2600" dirty="0"/>
              <a:t>V r. 1395 sultán </a:t>
            </a:r>
            <a:r>
              <a:rPr lang="cs-CZ" sz="2600" dirty="0" err="1"/>
              <a:t>Bajyzid</a:t>
            </a:r>
            <a:r>
              <a:rPr lang="cs-CZ" sz="2600" dirty="0"/>
              <a:t> započal s blokádou Konstantinopole.</a:t>
            </a:r>
            <a:r>
              <a:rPr lang="cs-CZ" sz="2600" b="0" i="0" dirty="0">
                <a:effectLst/>
              </a:rPr>
              <a:t> Manuel se pokusil získat pomoc na západě, spoléhal se hlavně na </a:t>
            </a:r>
            <a:r>
              <a:rPr lang="cs-CZ" sz="2600" dirty="0"/>
              <a:t>uherského krále</a:t>
            </a:r>
            <a:r>
              <a:rPr lang="cs-CZ" sz="2600" b="0" i="0" dirty="0">
                <a:effectLst/>
              </a:rPr>
              <a:t> </a:t>
            </a:r>
            <a:r>
              <a:rPr lang="cs-CZ" sz="2600" dirty="0"/>
              <a:t>Zikmunda Lucemburského</a:t>
            </a:r>
            <a:r>
              <a:rPr lang="cs-CZ" sz="2600" b="0" i="0" dirty="0">
                <a:effectLst/>
              </a:rPr>
              <a:t>, pro kterého byli rovněž Osmané hrozbou. Proto r. </a:t>
            </a:r>
            <a:r>
              <a:rPr lang="cs-CZ" sz="2600" dirty="0"/>
              <a:t>1395</a:t>
            </a:r>
            <a:r>
              <a:rPr lang="cs-CZ" sz="2600" b="0" i="0" dirty="0">
                <a:effectLst/>
              </a:rPr>
              <a:t> požádal západní mocnosti o pomoc. Západní mocnosti na žádost reagovaly a král Zikmund vytáhl v čele křížové výpravy proti Turkům, avšak 25. září </a:t>
            </a:r>
            <a:r>
              <a:rPr lang="cs-CZ" sz="2600" dirty="0"/>
              <a:t>1396</a:t>
            </a:r>
            <a:r>
              <a:rPr lang="cs-CZ" sz="2600" b="0" i="0" dirty="0">
                <a:effectLst/>
              </a:rPr>
              <a:t> utrpěli křižáci porážku u </a:t>
            </a:r>
            <a:r>
              <a:rPr lang="cs-CZ" sz="2600" dirty="0" err="1"/>
              <a:t>Nikopole</a:t>
            </a:r>
            <a:r>
              <a:rPr lang="cs-CZ" sz="2600" b="0" i="0" dirty="0">
                <a:effectLst/>
              </a:rPr>
              <a:t>.</a:t>
            </a:r>
          </a:p>
          <a:p>
            <a:pPr algn="l"/>
            <a:r>
              <a:rPr lang="cs-CZ" sz="2600" b="0" i="0" dirty="0">
                <a:effectLst/>
              </a:rPr>
              <a:t>V r. 1400 dorazil císař do Benátek a poté cestoval po severní Itálii. Postup byl velmi pomalý, protože v každém městě lidé císaře vítali a konali oslavy na jeho počest, protože byl považován za ochránce </a:t>
            </a:r>
            <a:r>
              <a:rPr lang="cs-CZ" sz="2600" dirty="0"/>
              <a:t>křesťanství</a:t>
            </a:r>
            <a:r>
              <a:rPr lang="cs-CZ" sz="2600" b="0" i="0" dirty="0">
                <a:effectLst/>
              </a:rPr>
              <a:t> před </a:t>
            </a:r>
            <a:r>
              <a:rPr lang="cs-CZ" sz="2600" dirty="0"/>
              <a:t>Islámem</a:t>
            </a:r>
            <a:r>
              <a:rPr lang="cs-CZ" sz="2600" b="0" i="0" dirty="0">
                <a:effectLst/>
              </a:rPr>
              <a:t>. 3. června dorazil Manuel do </a:t>
            </a:r>
            <a:r>
              <a:rPr lang="cs-CZ" sz="2600" dirty="0"/>
              <a:t>Paříže</a:t>
            </a:r>
            <a:r>
              <a:rPr lang="cs-CZ" sz="2600" b="0" i="0" dirty="0">
                <a:effectLst/>
              </a:rPr>
              <a:t>, kde ho přijal Karel VI. se všemi poctami. Přesto se však Karel nechtěl připojit k případné křížové výpravě.</a:t>
            </a:r>
          </a:p>
          <a:p>
            <a:pPr algn="l"/>
            <a:r>
              <a:rPr lang="cs-CZ" sz="2600" b="0" i="0" dirty="0">
                <a:effectLst/>
              </a:rPr>
              <a:t>Po návštěvě Francie se císař vydal na návštěvu anglického dvora krále </a:t>
            </a:r>
            <a:r>
              <a:rPr lang="cs-CZ" sz="2600" dirty="0"/>
              <a:t>Jindřicha IV.</a:t>
            </a:r>
            <a:r>
              <a:rPr lang="cs-CZ" sz="2600" b="0" i="0" dirty="0">
                <a:effectLst/>
              </a:rPr>
              <a:t> ten ho rovněž přijal s velkou úctou a sliboval mu účast na výpravě, ovšem Jindřichova pozice nebyla příliš pevná a tak nakonec předal Manuelovi alespoň dar 4 000 liber, sesbíraných po kostelech, aby podpořil císařovu věc.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508FAD1-31F4-4023-853A-BB1B1D29D61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062" y="2584579"/>
            <a:ext cx="4400938" cy="250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12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66F517C-720F-4301-94F9-80FDC6299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Oblehání Konstantinopole a definitivní ztráta Soluně 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23E752-3786-4D4C-AB2B-872275E0F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 září </a:t>
            </a:r>
            <a:r>
              <a:rPr lang="cs-CZ" dirty="0">
                <a:latin typeface="Arial" panose="020B0604020202020204" pitchFamily="34" charset="0"/>
              </a:rPr>
              <a:t>1402</a:t>
            </a:r>
            <a:r>
              <a:rPr lang="cs-CZ" i="0" dirty="0">
                <a:effectLst/>
                <a:latin typeface="Arial" panose="020B0604020202020204" pitchFamily="34" charset="0"/>
              </a:rPr>
              <a:t> 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Bajezid</a:t>
            </a:r>
            <a:r>
              <a:rPr lang="cs-CZ" i="0" dirty="0">
                <a:effectLst/>
                <a:latin typeface="Arial" panose="020B0604020202020204" pitchFamily="34" charset="0"/>
              </a:rPr>
              <a:t> byl poražen a zajat v </a:t>
            </a:r>
            <a:r>
              <a:rPr lang="cs-CZ" dirty="0">
                <a:latin typeface="Arial" panose="020B0604020202020204" pitchFamily="34" charset="0"/>
              </a:rPr>
              <a:t>bitvě u Ankary</a:t>
            </a:r>
            <a:r>
              <a:rPr lang="cs-CZ" i="0" dirty="0">
                <a:effectLst/>
                <a:latin typeface="Arial" panose="020B0604020202020204" pitchFamily="34" charset="0"/>
              </a:rPr>
              <a:t> Mongoly, vedených </a:t>
            </a:r>
            <a:r>
              <a:rPr lang="cs-CZ" dirty="0" err="1">
                <a:latin typeface="Arial" panose="020B0604020202020204" pitchFamily="34" charset="0"/>
              </a:rPr>
              <a:t>Tamerlánem</a:t>
            </a:r>
            <a:r>
              <a:rPr lang="cs-CZ" i="0" dirty="0">
                <a:effectLst/>
                <a:latin typeface="Arial" panose="020B0604020202020204" pitchFamily="34" charset="0"/>
              </a:rPr>
              <a:t>. Navíc </a:t>
            </a:r>
            <a:r>
              <a:rPr lang="cs-CZ" dirty="0">
                <a:latin typeface="Arial" panose="020B0604020202020204" pitchFamily="34" charset="0"/>
              </a:rPr>
              <a:t>Mongolové</a:t>
            </a:r>
            <a:r>
              <a:rPr lang="cs-CZ" i="0" dirty="0">
                <a:effectLst/>
                <a:latin typeface="Arial" panose="020B0604020202020204" pitchFamily="34" charset="0"/>
              </a:rPr>
              <a:t> vyplenili téměř celou Malou Asii a v </a:t>
            </a:r>
            <a:r>
              <a:rPr lang="cs-CZ" dirty="0">
                <a:latin typeface="Arial" panose="020B0604020202020204" pitchFamily="34" charset="0"/>
              </a:rPr>
              <a:t>Osmanské říši</a:t>
            </a:r>
            <a:r>
              <a:rPr lang="cs-CZ" i="0" dirty="0">
                <a:effectLst/>
                <a:latin typeface="Arial" panose="020B0604020202020204" pitchFamily="34" charset="0"/>
              </a:rPr>
              <a:t> vypukla občanská válka o trůn. Císař se rozhodl vydat na cestu zpět.</a:t>
            </a:r>
          </a:p>
          <a:p>
            <a:r>
              <a:rPr lang="cs-CZ" i="0" dirty="0" err="1">
                <a:effectLst/>
                <a:latin typeface="Arial" panose="020B0604020202020204" pitchFamily="34" charset="0"/>
              </a:rPr>
              <a:t>Sulejmán</a:t>
            </a:r>
            <a:r>
              <a:rPr lang="cs-CZ" i="0" dirty="0">
                <a:effectLst/>
                <a:latin typeface="Arial" panose="020B0604020202020204" pitchFamily="34" charset="0"/>
              </a:rPr>
              <a:t>, nejstarší syn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Bajezida</a:t>
            </a:r>
            <a:r>
              <a:rPr lang="cs-CZ" i="0" dirty="0">
                <a:effectLst/>
                <a:latin typeface="Arial" panose="020B0604020202020204" pitchFamily="34" charset="0"/>
              </a:rPr>
              <a:t> podepsal smlouvu, která ukončila vazalství Byzance, navíc vrátil císařství Soluň a její okolí, několik měst v </a:t>
            </a:r>
            <a:r>
              <a:rPr lang="cs-CZ" dirty="0">
                <a:latin typeface="Arial" panose="020B0604020202020204" pitchFamily="34" charset="0"/>
              </a:rPr>
              <a:t>Thrákii</a:t>
            </a:r>
            <a:r>
              <a:rPr lang="cs-CZ" i="0" dirty="0">
                <a:effectLst/>
                <a:latin typeface="Arial" panose="020B0604020202020204" pitchFamily="34" charset="0"/>
              </a:rPr>
              <a:t> i na pobřeží Černého moře a některé ostrovy v </a:t>
            </a:r>
            <a:r>
              <a:rPr lang="cs-CZ" dirty="0">
                <a:latin typeface="Arial" panose="020B0604020202020204" pitchFamily="34" charset="0"/>
              </a:rPr>
              <a:t>Egejském moři.</a:t>
            </a:r>
            <a:r>
              <a:rPr lang="cs-CZ" i="0" dirty="0">
                <a:effectLst/>
                <a:latin typeface="Arial" panose="020B0604020202020204" pitchFamily="34" charset="0"/>
              </a:rPr>
              <a:t> To vše bylo Byzanci dáno za to, že uznala za sultána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Sulejmána</a:t>
            </a:r>
            <a:r>
              <a:rPr lang="cs-CZ" i="0" dirty="0">
                <a:effectLst/>
                <a:latin typeface="Arial" panose="020B0604020202020204" pitchFamily="34" charset="0"/>
              </a:rPr>
              <a:t>, vládnoucího z </a:t>
            </a:r>
            <a:r>
              <a:rPr lang="cs-CZ" dirty="0" err="1">
                <a:latin typeface="Arial" panose="020B0604020202020204" pitchFamily="34" charset="0"/>
              </a:rPr>
              <a:t>Adrianopole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cs-CZ" i="0" dirty="0">
                <a:effectLst/>
                <a:latin typeface="Arial" panose="020B0604020202020204" pitchFamily="34" charset="0"/>
              </a:rPr>
              <a:t>V r. 1421 nastoupil výbojný sultán </a:t>
            </a:r>
            <a:r>
              <a:rPr lang="cs-CZ" dirty="0" err="1">
                <a:latin typeface="Arial" panose="020B0604020202020204" pitchFamily="34" charset="0"/>
              </a:rPr>
              <a:t>Murad</a:t>
            </a:r>
            <a:r>
              <a:rPr lang="cs-CZ" dirty="0">
                <a:latin typeface="Arial" panose="020B0604020202020204" pitchFamily="34" charset="0"/>
              </a:rPr>
              <a:t> II, který r</a:t>
            </a:r>
            <a:r>
              <a:rPr lang="cs-CZ" i="0" dirty="0">
                <a:effectLst/>
                <a:latin typeface="Arial" panose="020B0604020202020204" pitchFamily="34" charset="0"/>
              </a:rPr>
              <a:t>ozdělil velkou osmanskou armádu na dvě části, jedna byla poslána dobýt Soluň, zatímco ta větší vytáhla proti Konstantinopoli. Obležení Konstantinopole začalo 8. června </a:t>
            </a:r>
            <a:r>
              <a:rPr lang="cs-CZ" dirty="0">
                <a:latin typeface="Arial" panose="020B0604020202020204" pitchFamily="34" charset="0"/>
              </a:rPr>
              <a:t>1422, ale skončilo </a:t>
            </a:r>
            <a:r>
              <a:rPr lang="cs-CZ" dirty="0" err="1">
                <a:latin typeface="Arial" panose="020B0604020202020204" pitchFamily="34" charset="0"/>
              </a:rPr>
              <a:t>neuspěchem</a:t>
            </a:r>
            <a:r>
              <a:rPr lang="cs-CZ" dirty="0">
                <a:latin typeface="Arial" panose="020B0604020202020204" pitchFamily="34" charset="0"/>
              </a:rPr>
              <a:t> několik měsíců poté, zatímco obrana Soluně byla svěřena Benátčanům.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38106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184</TotalTime>
  <Words>2817</Words>
  <Application>Microsoft Office PowerPoint</Application>
  <PresentationFormat>Širokoúhlá obrazovka</PresentationFormat>
  <Paragraphs>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Gill Sans MT</vt:lpstr>
      <vt:lpstr>Galerie</vt:lpstr>
      <vt:lpstr>Palaiologovská renesance a pád konstantinopole</vt:lpstr>
      <vt:lpstr>Zmařená obnova – Období vlády Andronika I (1282-1328) a Andronika II</vt:lpstr>
      <vt:lpstr>DEFINITIVNÍ ZTRÁTA MALÉ ASIE A BALKÁNU</vt:lpstr>
      <vt:lpstr>Zeloté a hesychasté – nový občanský střet</vt:lpstr>
      <vt:lpstr>Hospodářský život v pozdní byzance</vt:lpstr>
      <vt:lpstr>Osmanská expanze v evropě</vt:lpstr>
      <vt:lpstr>ÚSILÍ MANUELA ii (1391-1425) O ZÁCHRANU ŘÍŠE</vt:lpstr>
      <vt:lpstr>Manuelovy žádosti o pomoc ze západu </vt:lpstr>
      <vt:lpstr>Oblehání Konstantinopole a definitivní ztráta Soluně  </vt:lpstr>
      <vt:lpstr>VLÁDA JANA Viii. A FLORENTSKÁ UNIE</vt:lpstr>
      <vt:lpstr>Ohlas unie v Konstantinopoli a Poslední pokus západu o záchranu Byzance</vt:lpstr>
      <vt:lpstr>Konstantin XI. Poslední byzantský císař </vt:lpstr>
      <vt:lpstr>Konstantinova vláda (1448 – 1453)</vt:lpstr>
      <vt:lpstr>Oblehaní Konstantinopole </vt:lpstr>
      <vt:lpstr>Pád konstantinopole</vt:lpstr>
      <vt:lpstr>ohlasy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Palaiologovská renesance a pád konstantinopole</dc:title>
  <dc:creator>Konstantinos Tsivos</dc:creator>
  <cp:lastModifiedBy>Konstantinos Tsivos</cp:lastModifiedBy>
  <cp:revision>18</cp:revision>
  <dcterms:created xsi:type="dcterms:W3CDTF">2021-05-18T05:43:28Z</dcterms:created>
  <dcterms:modified xsi:type="dcterms:W3CDTF">2021-05-18T08:47:33Z</dcterms:modified>
</cp:coreProperties>
</file>