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2" r:id="rId13"/>
    <p:sldId id="267" r:id="rId14"/>
    <p:sldId id="268" r:id="rId15"/>
    <p:sldId id="270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C1D17-2A7F-4D13-854F-AB8FD8F2A1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Arabská expanze a její důsledky - Nástup syrské dynastie </a:t>
            </a:r>
            <a:endParaRPr lang="cs-CZ" sz="5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7F34C9-9B02-4636-BB9D-D0E8CBB47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99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FFF71-CC5F-4F48-9CC3-49B5DC009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Konstantin IV. </a:t>
            </a:r>
            <a:r>
              <a:rPr lang="cs-CZ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Pogonatos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668 -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685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 Náboženská politika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9D2E12-E015-419B-922C-2058E48AD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Konstantin byl jmenován spoluvladařem císaře </a:t>
            </a:r>
            <a:r>
              <a:rPr lang="cs-CZ" dirty="0">
                <a:latin typeface="Arial" panose="020B0604020202020204" pitchFamily="34" charset="0"/>
              </a:rPr>
              <a:t>Konstanta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již roku </a:t>
            </a:r>
            <a:r>
              <a:rPr lang="cs-CZ" dirty="0">
                <a:latin typeface="Arial" panose="020B0604020202020204" pitchFamily="34" charset="0"/>
              </a:rPr>
              <a:t>654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Po jeho zavraždění se sám stal císařem. </a:t>
            </a:r>
            <a:endParaRPr lang="cs-CZ" dirty="0"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 stáhnutí Arabů Konstantin uzavřel s nimi mírovou smlouvu, která byla roku 685 obnovena.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Roku </a:t>
            </a:r>
            <a:r>
              <a:rPr lang="cs-CZ" dirty="0">
                <a:latin typeface="Arial" panose="020B0604020202020204" pitchFamily="34" charset="0"/>
              </a:rPr>
              <a:t>680</a:t>
            </a:r>
            <a:r>
              <a:rPr lang="cs-CZ" b="0" i="0" dirty="0">
                <a:effectLst/>
                <a:latin typeface="Arial" panose="020B0604020202020204" pitchFamily="34" charset="0"/>
              </a:rPr>
              <a:t> Konstantin svolal </a:t>
            </a:r>
            <a:r>
              <a:rPr lang="cs-CZ" dirty="0">
                <a:latin typeface="Arial" panose="020B0604020202020204" pitchFamily="34" charset="0"/>
              </a:rPr>
              <a:t>Třetí konstantinopolský koncil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který potvrdil rozhodnutí </a:t>
            </a:r>
            <a:r>
              <a:rPr lang="cs-CZ" dirty="0">
                <a:latin typeface="Arial" panose="020B0604020202020204" pitchFamily="34" charset="0"/>
              </a:rPr>
              <a:t>Chalkedonského koncilu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 r. </a:t>
            </a:r>
            <a:r>
              <a:rPr lang="cs-CZ" dirty="0">
                <a:latin typeface="Arial" panose="020B0604020202020204" pitchFamily="34" charset="0"/>
              </a:rPr>
              <a:t>451</a:t>
            </a:r>
            <a:r>
              <a:rPr lang="cs-CZ" b="0" i="0" dirty="0">
                <a:effectLst/>
                <a:latin typeface="Arial" panose="020B0604020202020204" pitchFamily="34" charset="0"/>
              </a:rPr>
              <a:t>. Tento </a:t>
            </a:r>
            <a:r>
              <a:rPr lang="cs-CZ" dirty="0">
                <a:latin typeface="Arial" panose="020B0604020202020204" pitchFamily="34" charset="0"/>
              </a:rPr>
              <a:t>ekumenický koncil </a:t>
            </a:r>
            <a:r>
              <a:rPr lang="cs-CZ" b="0" i="0" dirty="0">
                <a:effectLst/>
                <a:latin typeface="Arial" panose="020B0604020202020204" pitchFamily="34" charset="0"/>
              </a:rPr>
              <a:t>se vypořádal s </a:t>
            </a:r>
            <a:r>
              <a:rPr lang="cs-CZ" dirty="0">
                <a:latin typeface="Arial" panose="020B0604020202020204" pitchFamily="34" charset="0"/>
              </a:rPr>
              <a:t>monotheletismem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většina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monotheletistů</a:t>
            </a:r>
            <a:r>
              <a:rPr lang="cs-CZ" b="0" i="0" dirty="0">
                <a:effectLst/>
                <a:latin typeface="Arial" panose="020B0604020202020204" pitchFamily="34" charset="0"/>
              </a:rPr>
              <a:t> v té době však již byla pod arabskou nadvládou. Výsledek koncilu vedl také k usmíření křesťanského Východu se Západem reprezentovaným především </a:t>
            </a:r>
            <a:r>
              <a:rPr lang="cs-CZ" dirty="0">
                <a:latin typeface="Arial" panose="020B0604020202020204" pitchFamily="34" charset="0"/>
              </a:rPr>
              <a:t>papežstvím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Konstantin byl roku </a:t>
            </a:r>
            <a:r>
              <a:rPr lang="cs-CZ" dirty="0">
                <a:latin typeface="Arial" panose="020B0604020202020204" pitchFamily="34" charset="0"/>
              </a:rPr>
              <a:t>681</a:t>
            </a:r>
            <a:r>
              <a:rPr lang="cs-CZ" b="0" i="0" dirty="0">
                <a:effectLst/>
                <a:latin typeface="Arial" panose="020B0604020202020204" pitchFamily="34" charset="0"/>
              </a:rPr>
              <a:t> donucen uznat </a:t>
            </a:r>
            <a:r>
              <a:rPr lang="cs-CZ" dirty="0">
                <a:latin typeface="Arial" panose="020B0604020202020204" pitchFamily="34" charset="0"/>
              </a:rPr>
              <a:t>bulharskou říši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poté co byl roku </a:t>
            </a:r>
            <a:r>
              <a:rPr lang="cs-CZ" dirty="0">
                <a:latin typeface="Arial" panose="020B0604020202020204" pitchFamily="34" charset="0"/>
              </a:rPr>
              <a:t>680</a:t>
            </a:r>
            <a:r>
              <a:rPr lang="cs-CZ" b="0" i="0" dirty="0">
                <a:effectLst/>
                <a:latin typeface="Arial" panose="020B0604020202020204" pitchFamily="34" charset="0"/>
              </a:rPr>
              <a:t> poražen v bitvě. Spolu s Konstantinem vládli jeho bratři </a:t>
            </a:r>
            <a:r>
              <a:rPr lang="cs-CZ" dirty="0" err="1">
                <a:latin typeface="Arial" panose="020B0604020202020204" pitchFamily="34" charset="0"/>
              </a:rPr>
              <a:t>Herakleios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 err="1">
                <a:latin typeface="Arial" panose="020B0604020202020204" pitchFamily="34" charset="0"/>
              </a:rPr>
              <a:t>Tiberios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kteří byli na žádost lidu korunováni, avšak byli zmrzačeni, aby se nemohli ujmout vlády. Tento čin zaručil nástupnictví </a:t>
            </a:r>
            <a:r>
              <a:rPr lang="cs-CZ" dirty="0">
                <a:latin typeface="Arial" panose="020B0604020202020204" pitchFamily="34" charset="0"/>
              </a:rPr>
              <a:t>Justiniána 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25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A123-BB57-43C9-A9AE-91E5A8910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Justinián II. </a:t>
            </a:r>
            <a:r>
              <a:rPr lang="cs-CZ" b="1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Rhinotmetos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dirty="0">
                <a:latin typeface="Arial" panose="020B0604020202020204" pitchFamily="34" charset="0"/>
              </a:rPr>
              <a:t>685</a:t>
            </a:r>
            <a:r>
              <a:rPr lang="cs-CZ" b="0" i="0" dirty="0">
                <a:effectLst/>
                <a:latin typeface="Arial" panose="020B0604020202020204" pitchFamily="34" charset="0"/>
              </a:rPr>
              <a:t> – </a:t>
            </a:r>
            <a:r>
              <a:rPr lang="cs-CZ" dirty="0">
                <a:latin typeface="Arial" panose="020B0604020202020204" pitchFamily="34" charset="0"/>
              </a:rPr>
              <a:t>695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705</a:t>
            </a:r>
            <a:r>
              <a:rPr lang="cs-CZ" b="0" i="0" dirty="0">
                <a:effectLst/>
                <a:latin typeface="Arial" panose="020B0604020202020204" pitchFamily="34" charset="0"/>
              </a:rPr>
              <a:t> – </a:t>
            </a:r>
            <a:r>
              <a:rPr lang="cs-CZ" dirty="0">
                <a:latin typeface="Arial" panose="020B0604020202020204" pitchFamily="34" charset="0"/>
              </a:rPr>
              <a:t>711)</a:t>
            </a:r>
            <a:r>
              <a:rPr lang="cs-CZ" b="0" i="0" dirty="0">
                <a:effectLst/>
                <a:latin typeface="Arial" panose="020B0604020202020204" pitchFamily="34" charset="0"/>
              </a:rPr>
              <a:t>. Přesuny obyvatelstva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36712-5309-4D5D-A9A6-3DA6902A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Jeho vláda začala úspěšným tažením proti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Arabům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(</a:t>
            </a:r>
            <a:r>
              <a:rPr lang="cs-CZ" dirty="0">
                <a:latin typeface="Arial" panose="020B0604020202020204" pitchFamily="34" charset="0"/>
              </a:rPr>
              <a:t>686</a:t>
            </a:r>
            <a:r>
              <a:rPr lang="cs-CZ" b="0" i="0" dirty="0">
                <a:effectLst/>
                <a:latin typeface="Arial" panose="020B0604020202020204" pitchFamily="34" charset="0"/>
              </a:rPr>
              <a:t> – </a:t>
            </a:r>
            <a:r>
              <a:rPr lang="cs-CZ" dirty="0">
                <a:latin typeface="Arial" panose="020B0604020202020204" pitchFamily="34" charset="0"/>
              </a:rPr>
              <a:t>687</a:t>
            </a:r>
            <a:r>
              <a:rPr lang="cs-CZ" b="0" i="0" dirty="0">
                <a:effectLst/>
                <a:latin typeface="Arial" panose="020B0604020202020204" pitchFamily="34" charset="0"/>
              </a:rPr>
              <a:t>). Byzantské vojsko napadlo Arménii a poté vtrhlo do </a:t>
            </a:r>
            <a:r>
              <a:rPr lang="cs-CZ" dirty="0">
                <a:latin typeface="Arial" panose="020B0604020202020204" pitchFamily="34" charset="0"/>
              </a:rPr>
              <a:t>Gruzie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Sýrie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  <a:endParaRPr lang="cs-CZ" dirty="0"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obnovení mírové smlouvy s Araby - došlo k navýšení poplatků Byzanci a rozdělení příjmů z </a:t>
            </a:r>
            <a:r>
              <a:rPr lang="cs-CZ" dirty="0">
                <a:latin typeface="Arial" panose="020B0604020202020204" pitchFamily="34" charset="0"/>
              </a:rPr>
              <a:t>Kypru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arménsko-kavkazské oblasti. Kypr se poté stal na 280 let demilitarizovanou nárazníkovou oblastí, která zůstala nadlouho ušetřena bouřlivých událostí té doby.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Justinián II. pokračoval v politice rozšiřování </a:t>
            </a:r>
            <a:r>
              <a:rPr lang="cs-CZ" dirty="0" err="1">
                <a:latin typeface="Arial" panose="020B0604020202020204" pitchFamily="34" charset="0"/>
              </a:rPr>
              <a:t>thémní</a:t>
            </a:r>
            <a:r>
              <a:rPr lang="cs-CZ" dirty="0">
                <a:latin typeface="Arial" panose="020B0604020202020204" pitchFamily="34" charset="0"/>
              </a:rPr>
              <a:t> organizace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a to především na </a:t>
            </a:r>
            <a:r>
              <a:rPr lang="cs-CZ" dirty="0">
                <a:latin typeface="Arial" panose="020B0604020202020204" pitchFamily="34" charset="0"/>
              </a:rPr>
              <a:t>Balkáně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obranu proti </a:t>
            </a:r>
            <a:r>
              <a:rPr lang="cs-CZ" dirty="0">
                <a:latin typeface="Arial" panose="020B0604020202020204" pitchFamily="34" charset="0"/>
              </a:rPr>
              <a:t>Bulharům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kde vedle nedávno založeného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thematu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Thrakesion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 bylo zřízeno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</a:t>
            </a:r>
            <a:r>
              <a:rPr lang="cs-CZ" b="0" i="0" dirty="0">
                <a:effectLst/>
                <a:latin typeface="Arial" panose="020B0604020202020204" pitchFamily="34" charset="0"/>
              </a:rPr>
              <a:t> Hellas ve středním </a:t>
            </a:r>
            <a:r>
              <a:rPr lang="cs-CZ" dirty="0">
                <a:latin typeface="Arial" panose="020B0604020202020204" pitchFamily="34" charset="0"/>
              </a:rPr>
              <a:t>Řecku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Dříve zpustošené části říše byly nyní osídlovány rolníky a vojíny –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stratioty</a:t>
            </a:r>
            <a:r>
              <a:rPr lang="cs-CZ" b="0" i="0" dirty="0">
                <a:effectLst/>
                <a:latin typeface="Arial" panose="020B0604020202020204" pitchFamily="34" charset="0"/>
              </a:rPr>
              <a:t>. V roce </a:t>
            </a:r>
            <a:r>
              <a:rPr lang="cs-CZ" dirty="0">
                <a:latin typeface="Arial" panose="020B0604020202020204" pitchFamily="34" charset="0"/>
              </a:rPr>
              <a:t>688</a:t>
            </a:r>
            <a:r>
              <a:rPr lang="cs-CZ" b="0" i="0" dirty="0">
                <a:effectLst/>
                <a:latin typeface="Arial" panose="020B0604020202020204" pitchFamily="34" charset="0"/>
              </a:rPr>
              <a:t> velké tažení proti bouřícím se </a:t>
            </a:r>
            <a:r>
              <a:rPr lang="cs-CZ" dirty="0">
                <a:latin typeface="Arial" panose="020B0604020202020204" pitchFamily="34" charset="0"/>
              </a:rPr>
              <a:t>Slovanům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 okolí </a:t>
            </a:r>
            <a:r>
              <a:rPr lang="cs-CZ" dirty="0">
                <a:latin typeface="Arial" panose="020B0604020202020204" pitchFamily="34" charset="0"/>
              </a:rPr>
              <a:t>Soluně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kde pořádal doslova lov na zajatce, kteří pak byli přesídleni do maloasijského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thematu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Opsikion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 vydrancovaného Araby.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Do evropské části říše a na západní pobřeží </a:t>
            </a:r>
            <a:r>
              <a:rPr lang="cs-CZ" dirty="0">
                <a:latin typeface="Arial" panose="020B0604020202020204" pitchFamily="34" charset="0"/>
              </a:rPr>
              <a:t>Malé Asie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byli naopak přestěhováni loupeživí křesťanští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Mardaité</a:t>
            </a:r>
            <a:r>
              <a:rPr lang="cs-CZ" b="0" i="0" dirty="0">
                <a:effectLst/>
                <a:latin typeface="Arial" panose="020B0604020202020204" pitchFamily="34" charset="0"/>
              </a:rPr>
              <a:t> z byzantsko-arabské hranice v Sýrii a </a:t>
            </a:r>
            <a:r>
              <a:rPr lang="cs-CZ" dirty="0" err="1">
                <a:latin typeface="Arial" panose="020B0604020202020204" pitchFamily="34" charset="0"/>
              </a:rPr>
              <a:t>Kilikii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která tak byla nebezpečně oslabena.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423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14A73-506E-4FD4-884B-847D536F4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Koncil in </a:t>
            </a:r>
            <a:r>
              <a:rPr lang="cs-CZ" dirty="0" err="1"/>
              <a:t>trullo</a:t>
            </a:r>
            <a:r>
              <a:rPr lang="cs-CZ" dirty="0"/>
              <a:t> (692)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1604C1-7FE5-4D8A-A1BE-D9C45236A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Pokus o aktualizaci církevních zákonů a zároveň pokus o konsolidaci křesťanské jednoty</a:t>
            </a:r>
          </a:p>
          <a:p>
            <a:r>
              <a:rPr lang="cs-CZ" dirty="0"/>
              <a:t>Patriarcháty Jerusalema, Antiochie a Alexandrie pod arabskou nadvládou – z popudu Justiniána a patriarchy Sergia vznešen nárok zda </a:t>
            </a:r>
            <a:r>
              <a:rPr lang="cs-CZ" b="1" dirty="0" err="1"/>
              <a:t>Illyricum</a:t>
            </a:r>
            <a:r>
              <a:rPr lang="cs-CZ" dirty="0"/>
              <a:t> (Balkán, Řecko, Kréta, Sicílie, jižní Itálie) nemá patřit pod jurisdikcí Konstantinopole (oblasti, ve kterých se mluvili převážně řecky)</a:t>
            </a:r>
          </a:p>
          <a:p>
            <a:r>
              <a:rPr lang="cs-CZ" dirty="0"/>
              <a:t>1. koncilu se zúčastnil „jen“ 211 biskupů, většina z nich z Malé Asie, jež byla jádrem říše</a:t>
            </a:r>
          </a:p>
          <a:p>
            <a:r>
              <a:rPr lang="cs-CZ" dirty="0"/>
              <a:t>II. Konstantinopol dosáhla rovnocenný statut se starým Římem – papežské dekrety neměly dopad na Východě a byly ignorovány – nové rozpory jako otázka celibátu, půstů, užívání nekvašeného chleba a především </a:t>
            </a:r>
            <a:r>
              <a:rPr lang="cs-CZ" dirty="0" err="1"/>
              <a:t>filioque</a:t>
            </a:r>
            <a:endParaRPr lang="cs-CZ" dirty="0"/>
          </a:p>
          <a:p>
            <a:r>
              <a:rPr lang="cs-CZ" dirty="0"/>
              <a:t>Úzkost nad rozšířením islámu, který byl chápan pořad jako hereze </a:t>
            </a:r>
          </a:p>
          <a:p>
            <a:r>
              <a:rPr lang="cs-CZ" dirty="0"/>
              <a:t>Začátek zásadního oddělení západní od východní církve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91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205FC-8BA5-4A6E-AEF0-6392ACB5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Uzurpátoři a poslední období vlády </a:t>
            </a:r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herakleiovské</a:t>
            </a:r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dynastie</a:t>
            </a:r>
            <a:b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EBA27E-6714-4975-B761-6B47BA693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4652"/>
          </a:xfrm>
        </p:spPr>
        <p:txBody>
          <a:bodyPr>
            <a:normAutofit fontScale="70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špatná situace v říši vlivem stoupajícího daňového břemene a násilných přesunů obyvatelstva - roku 695 vypuklo proti Justiniánovi povstání.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Justinián sesazen, spiklenci mu uřízli nos, aby jej tak zbavili možnosti navrátit se na trůn, a poslali jej do vyhnanství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 </a:t>
            </a:r>
            <a:r>
              <a:rPr lang="cs-CZ" dirty="0">
                <a:latin typeface="Arial" panose="020B0604020202020204" pitchFamily="34" charset="0"/>
              </a:rPr>
              <a:t>Krymu</a:t>
            </a:r>
            <a:r>
              <a:rPr lang="cs-CZ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Nový císař </a:t>
            </a:r>
            <a:r>
              <a:rPr lang="cs-CZ" dirty="0" err="1">
                <a:latin typeface="Arial" panose="020B0604020202020204" pitchFamily="34" charset="0"/>
              </a:rPr>
              <a:t>Leontios</a:t>
            </a:r>
            <a:r>
              <a:rPr lang="cs-CZ" i="0" dirty="0">
                <a:effectLst/>
                <a:latin typeface="Arial" panose="020B0604020202020204" pitchFamily="34" charset="0"/>
              </a:rPr>
              <a:t> si nedokázal udržet vládu na dlouhou dobu. r. </a:t>
            </a:r>
            <a:r>
              <a:rPr lang="cs-CZ" dirty="0">
                <a:latin typeface="Arial" panose="020B0604020202020204" pitchFamily="34" charset="0"/>
              </a:rPr>
              <a:t>697</a:t>
            </a:r>
            <a:r>
              <a:rPr lang="cs-CZ" i="0" dirty="0">
                <a:effectLst/>
                <a:latin typeface="Arial" panose="020B0604020202020204" pitchFamily="34" charset="0"/>
              </a:rPr>
              <a:t> Arabové dobyli </a:t>
            </a:r>
            <a:r>
              <a:rPr lang="cs-CZ" dirty="0">
                <a:latin typeface="Arial" panose="020B0604020202020204" pitchFamily="34" charset="0"/>
              </a:rPr>
              <a:t>Kartágo</a:t>
            </a:r>
            <a:r>
              <a:rPr lang="cs-CZ" i="0" dirty="0">
                <a:effectLst/>
                <a:latin typeface="Arial" panose="020B0604020202020204" pitchFamily="34" charset="0"/>
              </a:rPr>
              <a:t>, čímž ukončili byzantskou vládu v severní Africe, a pokračovali dále na západ, kde jim o několik desítek let později padl do rukou takřka celý </a:t>
            </a:r>
            <a:r>
              <a:rPr lang="cs-CZ" dirty="0">
                <a:latin typeface="Arial" panose="020B0604020202020204" pitchFamily="34" charset="0"/>
              </a:rPr>
              <a:t>Pyrenejský poloostrov</a:t>
            </a:r>
            <a:r>
              <a:rPr lang="cs-CZ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cs-CZ" i="0" dirty="0">
                <a:effectLst/>
                <a:latin typeface="Arial" panose="020B0604020202020204" pitchFamily="34" charset="0"/>
              </a:rPr>
              <a:t>po pádu severoafrické provincie došlo k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Leontiovu</a:t>
            </a:r>
            <a:r>
              <a:rPr lang="cs-CZ" i="0" dirty="0">
                <a:effectLst/>
                <a:latin typeface="Arial" panose="020B0604020202020204" pitchFamily="34" charset="0"/>
              </a:rPr>
              <a:t> svržení. Novým císařem se stal velitel loďstva </a:t>
            </a:r>
            <a:r>
              <a:rPr lang="cs-CZ" i="0" dirty="0" err="1">
                <a:effectLst/>
                <a:latin typeface="Arial" panose="020B0604020202020204" pitchFamily="34" charset="0"/>
              </a:rPr>
              <a:t>Apsimar</a:t>
            </a:r>
            <a:r>
              <a:rPr lang="cs-CZ" i="0" dirty="0">
                <a:effectLst/>
                <a:latin typeface="Arial" panose="020B0604020202020204" pitchFamily="34" charset="0"/>
              </a:rPr>
              <a:t>, jenž po svém nástupu na trůn přijal jméno </a:t>
            </a:r>
            <a:r>
              <a:rPr lang="cs-CZ" dirty="0" err="1">
                <a:latin typeface="Arial" panose="020B0604020202020204" pitchFamily="34" charset="0"/>
              </a:rPr>
              <a:t>Tiberios</a:t>
            </a:r>
            <a:r>
              <a:rPr lang="cs-CZ" dirty="0">
                <a:latin typeface="Arial" panose="020B0604020202020204" pitchFamily="34" charset="0"/>
              </a:rPr>
              <a:t>,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ale ani 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nedokázal dosáhnout během své vlády významnějších úspěchů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Návrat Justiniána II – s pomocí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Bulharů, kteří pomohli svrženému císaři znovu na trůn. Justinián bulharského vůdce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Tervela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bohatě odměnil. Udělil mu titul 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kaisar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který byl většinou vyhrazen pouze členům panovnické rodiny. Dále Bulharům odstoupil </a:t>
            </a:r>
            <a:r>
              <a:rPr lang="cs-CZ" dirty="0" err="1">
                <a:latin typeface="Arial" panose="020B0604020202020204" pitchFamily="34" charset="0"/>
              </a:rPr>
              <a:t>Zagorje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které mělo důležitý strategický význam pro zabezpečení hranice jejich země. Poté rozpoutal ve snaze pomstít se všem svým odpůrcům v zemi teror. Roku </a:t>
            </a:r>
            <a:r>
              <a:rPr lang="cs-CZ" dirty="0">
                <a:latin typeface="Arial" panose="020B0604020202020204" pitchFamily="34" charset="0"/>
              </a:rPr>
              <a:t>711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byl znovu svržen a popraven.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269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6A399F-96D4-401B-B800-2ECB63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729" y="4459039"/>
            <a:ext cx="8643011" cy="5515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600" dirty="0" err="1"/>
              <a:t>Byzanc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přelomu</a:t>
            </a:r>
            <a:r>
              <a:rPr lang="en-US" sz="3600" dirty="0"/>
              <a:t> 7. </a:t>
            </a:r>
            <a:r>
              <a:rPr lang="cs-CZ" sz="3600" dirty="0"/>
              <a:t>A</a:t>
            </a:r>
            <a:r>
              <a:rPr lang="en-US" sz="3600" dirty="0"/>
              <a:t> 8. </a:t>
            </a:r>
            <a:r>
              <a:rPr lang="en-US" sz="3600" dirty="0" err="1"/>
              <a:t>století</a:t>
            </a:r>
            <a:endParaRPr lang="en-US" sz="36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6B3D2A7E-5CBC-467F-BB9A-C7C2A1043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97489" y="643992"/>
            <a:ext cx="8395896" cy="365221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749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4708A-2727-4157-9C6E-14DB4742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Třetí pohlaví a jeho role ve správě byzantské říše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51491-7547-4E28-83A2-CF013176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Nejvyšší v hierarchii eunuchů tzv. </a:t>
            </a:r>
            <a:r>
              <a:rPr lang="cs-CZ" dirty="0" err="1"/>
              <a:t>praipositos</a:t>
            </a:r>
            <a:r>
              <a:rPr lang="cs-CZ" dirty="0"/>
              <a:t> – považování za zvlášť spolehlivé a loajální </a:t>
            </a:r>
          </a:p>
          <a:p>
            <a:r>
              <a:rPr lang="cs-CZ" dirty="0"/>
              <a:t>Pro eunuchy vyhrazena řada úřadů – měli zodpovědnost za složité ceremoniály, péče o císařovou ložnici a také o ženské komnaty v paláci – vytvářeli neutrální zónu mezi muži a ženami</a:t>
            </a:r>
          </a:p>
          <a:p>
            <a:r>
              <a:rPr lang="cs-CZ" dirty="0"/>
              <a:t>Svěřována jim péče o vzdělání císařských dětí – nejdřív gramatiku, rétoriku a logiku, pak aritmetiku, geometrii, astronomii, hudbu – kleštěnecká hierarchie musela udržovat vysoký standart vzdělanosti </a:t>
            </a:r>
          </a:p>
          <a:p>
            <a:r>
              <a:rPr lang="cs-CZ" dirty="0"/>
              <a:t>Hlavním zdrojem eunuchů otroctví</a:t>
            </a:r>
          </a:p>
          <a:p>
            <a:r>
              <a:rPr lang="cs-CZ" dirty="0"/>
              <a:t>Zastávali vysoké posty, vojvůdci, patriarchové, patricii atd.</a:t>
            </a:r>
          </a:p>
        </p:txBody>
      </p:sp>
    </p:spTree>
    <p:extLst>
      <p:ext uri="{BB962C8B-B14F-4D97-AF65-F5344CB8AC3E}">
        <p14:creationId xmlns:p14="http://schemas.microsoft.com/office/powerpoint/2010/main" val="349621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CE5C5-957B-4122-B328-3F0980AF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Syrská dynastie -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Leon III. Syrský </a:t>
            </a: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(717-741)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3F9A9-BF0D-4641-836C-EFB86BAC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041" y="2015732"/>
            <a:ext cx="11348581" cy="434749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svědčil se v mnoha vojenských funkcích a jako </a:t>
            </a:r>
            <a:r>
              <a:rPr lang="cs-CZ" dirty="0">
                <a:latin typeface="Arial" panose="020B0604020202020204" pitchFamily="34" charset="0"/>
              </a:rPr>
              <a:t>stratég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thematu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Anatolikon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 r. 717 </a:t>
            </a:r>
            <a:r>
              <a:rPr lang="cs-CZ" dirty="0">
                <a:latin typeface="Arial" panose="020B0604020202020204" pitchFamily="34" charset="0"/>
              </a:rPr>
              <a:t>Konstantinopol</a:t>
            </a:r>
            <a:r>
              <a:rPr lang="cs-CZ" b="0" i="0" dirty="0">
                <a:effectLst/>
                <a:latin typeface="Arial" panose="020B0604020202020204" pitchFamily="34" charset="0"/>
              </a:rPr>
              <a:t> obležena mohutným </a:t>
            </a:r>
            <a:r>
              <a:rPr lang="cs-CZ" dirty="0">
                <a:latin typeface="Arial" panose="020B0604020202020204" pitchFamily="34" charset="0"/>
              </a:rPr>
              <a:t>arabským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vojskem - rezignace císaře </a:t>
            </a:r>
            <a:r>
              <a:rPr lang="cs-CZ" dirty="0">
                <a:latin typeface="Arial" panose="020B0604020202020204" pitchFamily="34" charset="0"/>
              </a:rPr>
              <a:t>Theodosia III.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- </a:t>
            </a:r>
            <a:r>
              <a:rPr lang="cs-CZ" b="0" i="0" dirty="0">
                <a:effectLst/>
                <a:latin typeface="Arial" panose="020B0604020202020204" pitchFamily="34" charset="0"/>
              </a:rPr>
              <a:t>obrana hlavního města přenechána schopnému Leonovi III. (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Sarakénofron</a:t>
            </a:r>
            <a:r>
              <a:rPr lang="cs-CZ" b="0" i="0" dirty="0">
                <a:effectLst/>
                <a:latin typeface="Arial" panose="020B0604020202020204" pitchFamily="34" charset="0"/>
              </a:rPr>
              <a:t>). – Ten znal válečné taktiky Arabů a prosadil obratnou a lstivou politiku, při níž osvědčil i diplomatické umění.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Dojednal vojenský zásah </a:t>
            </a:r>
            <a:r>
              <a:rPr lang="cs-CZ" dirty="0">
                <a:latin typeface="Arial" panose="020B0604020202020204" pitchFamily="34" charset="0"/>
              </a:rPr>
              <a:t>bulharského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chána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Tervela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na straně Byzance i pomoc </a:t>
            </a:r>
            <a:r>
              <a:rPr lang="cs-CZ" dirty="0">
                <a:latin typeface="Arial" panose="020B0604020202020204" pitchFamily="34" charset="0"/>
              </a:rPr>
              <a:t>Chazarů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kteří vpadli arabským bojovníkům do zad. Své udělala také dezerce křesťanských </a:t>
            </a:r>
            <a:r>
              <a:rPr lang="cs-CZ" dirty="0">
                <a:latin typeface="Arial" panose="020B0604020202020204" pitchFamily="34" charset="0"/>
              </a:rPr>
              <a:t>otroků</a:t>
            </a:r>
            <a:r>
              <a:rPr lang="cs-CZ" b="0" i="0" dirty="0">
                <a:effectLst/>
                <a:latin typeface="Arial" panose="020B0604020202020204" pitchFamily="34" charset="0"/>
              </a:rPr>
              <a:t>, zima, hlad a </a:t>
            </a:r>
            <a:r>
              <a:rPr lang="cs-CZ" dirty="0">
                <a:latin typeface="Arial" panose="020B0604020202020204" pitchFamily="34" charset="0"/>
              </a:rPr>
              <a:t>epidemie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Arabská flotila čítající na 1800 lodí, byla téměř zničena </a:t>
            </a:r>
            <a:r>
              <a:rPr lang="cs-CZ" dirty="0">
                <a:latin typeface="Arial" panose="020B0604020202020204" pitchFamily="34" charset="0"/>
              </a:rPr>
              <a:t>řeckým ohněm</a:t>
            </a:r>
            <a:r>
              <a:rPr lang="cs-CZ" b="0" i="0" dirty="0">
                <a:effectLst/>
                <a:latin typeface="Arial" panose="020B0604020202020204" pitchFamily="34" charset="0"/>
              </a:rPr>
              <a:t> a prudkou bouří v </a:t>
            </a:r>
            <a:r>
              <a:rPr lang="cs-CZ" dirty="0">
                <a:latin typeface="Arial" panose="020B0604020202020204" pitchFamily="34" charset="0"/>
              </a:rPr>
              <a:t>Egejském moři</a:t>
            </a:r>
            <a:r>
              <a:rPr lang="cs-CZ" b="0" i="0" dirty="0">
                <a:effectLst/>
                <a:latin typeface="Arial" panose="020B0604020202020204" pitchFamily="34" charset="0"/>
              </a:rPr>
              <a:t>. Zbylá pozemní armáda odtáhla do Sýrie.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Leontova</a:t>
            </a:r>
            <a:r>
              <a:rPr lang="cs-CZ" b="0" i="0" dirty="0">
                <a:effectLst/>
                <a:latin typeface="Arial" panose="020B0604020202020204" pitchFamily="34" charset="0"/>
              </a:rPr>
              <a:t> úspěšná obrana Konstantinopole zabránila Arabům proniknout z východu hlouběji do nitra křesťanského území a měla proto velký význam jak ze strategického tak z politického a morálního hlediska.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Arabové se z grandiózního neúspěchu pod Konstantinopolí brzy vzpamatovali a již počátkem dvacátých let začali podnikat loupeživé vpády do </a:t>
            </a:r>
            <a:r>
              <a:rPr lang="cs-CZ" dirty="0">
                <a:latin typeface="Arial" panose="020B0604020202020204" pitchFamily="34" charset="0"/>
              </a:rPr>
              <a:t>Malé Asie</a:t>
            </a:r>
            <a:r>
              <a:rPr lang="cs-CZ" b="0" i="0" dirty="0">
                <a:effectLst/>
                <a:latin typeface="Arial" panose="020B0604020202020204" pitchFamily="34" charset="0"/>
              </a:rPr>
              <a:t>. Navzdory svému vojenskému umění nedokázal Leon po celé dvě desetiletí tuto expanzi zastavit.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Obrat přineslo teprve jeho vítězství 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Akroinu</a:t>
            </a:r>
            <a:r>
              <a:rPr lang="cs-CZ" b="0" i="0" dirty="0">
                <a:effectLst/>
                <a:latin typeface="Arial" panose="020B0604020202020204" pitchFamily="34" charset="0"/>
              </a:rPr>
              <a:t> v roce </a:t>
            </a:r>
            <a:r>
              <a:rPr lang="cs-CZ" dirty="0">
                <a:latin typeface="Arial" panose="020B0604020202020204" pitchFamily="34" charset="0"/>
              </a:rPr>
              <a:t>740</a:t>
            </a:r>
            <a:r>
              <a:rPr lang="cs-CZ" b="0" i="0" dirty="0">
                <a:effectLst/>
                <a:latin typeface="Arial" panose="020B0604020202020204" pitchFamily="34" charset="0"/>
              </a:rPr>
              <a:t>, jímž donutil útočníky vyklidit západní část poloostrova.</a:t>
            </a:r>
            <a:endParaRPr lang="cs-CZ" b="0" i="0" dirty="0">
              <a:effectLst/>
              <a:latin typeface="Linux Libertine"/>
            </a:endParaRP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Leon vládl téměř čtvrtstoletí, dostatečně dlouhá doba, aby mohl zavést řadu reforem, jejichž cílem bylo posílit byzantskou říši a přinést ji větší vnitřní i mezinárodní stabilitu. Pozornost věnoval právnímu systému říše, mincovnictví, vojenství. Roku </a:t>
            </a:r>
            <a:r>
              <a:rPr lang="cs-CZ" dirty="0">
                <a:latin typeface="Arial" panose="020B0604020202020204" pitchFamily="34" charset="0"/>
              </a:rPr>
              <a:t>726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vydal jménem svým a svého syna </a:t>
            </a:r>
            <a:r>
              <a:rPr lang="cs-CZ" dirty="0">
                <a:latin typeface="Arial" panose="020B0604020202020204" pitchFamily="34" charset="0"/>
              </a:rPr>
              <a:t>Konstantina</a:t>
            </a:r>
            <a:r>
              <a:rPr lang="cs-CZ" b="0" i="0" dirty="0">
                <a:effectLst/>
                <a:latin typeface="Arial" panose="020B0604020202020204" pitchFamily="34" charset="0"/>
              </a:rPr>
              <a:t> nový právní </a:t>
            </a:r>
            <a:r>
              <a:rPr lang="cs-CZ" dirty="0">
                <a:latin typeface="Arial" panose="020B0604020202020204" pitchFamily="34" charset="0"/>
              </a:rPr>
              <a:t>kodex</a:t>
            </a:r>
            <a:r>
              <a:rPr lang="cs-CZ" b="0" i="0" dirty="0">
                <a:effectLst/>
                <a:latin typeface="Arial" panose="020B0604020202020204" pitchFamily="34" charset="0"/>
              </a:rPr>
              <a:t>, zvaný </a:t>
            </a:r>
            <a:r>
              <a:rPr lang="cs-CZ" i="1" dirty="0">
                <a:latin typeface="Arial" panose="020B0604020202020204" pitchFamily="34" charset="0"/>
              </a:rPr>
              <a:t>Ekloga</a:t>
            </a:r>
            <a:endParaRPr lang="cs-CZ" b="0" i="0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669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A2178-2E2E-4878-9E83-7316E00B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Ekloga a byzantská společnost na přelomu 7. a 8. století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A8B788-25BF-497B-8A82-E9719802A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Ekloga: sbírka zákona, která vyšla v r. 726 pod jménem Leona III.  a syna Konstantina = cílem vydání zabránit všem nezákonným komplotům, namířeným proti císařovi a jednotě říše</a:t>
            </a:r>
          </a:p>
          <a:p>
            <a:r>
              <a:rPr lang="cs-CZ" dirty="0"/>
              <a:t>Soudcové se stávají placenými státními úředníky závislými na státní kontrole – důraz na liberalizaci soudních procesů – zmírnění trestů, místo hrdelních trestů, tresty tělesné atd.</a:t>
            </a:r>
          </a:p>
          <a:p>
            <a:r>
              <a:rPr lang="cs-CZ" dirty="0"/>
              <a:t>Zjednodušení právních procedur a zachycení zvykového práva, omezil se okruh dědiců atd.</a:t>
            </a:r>
          </a:p>
          <a:p>
            <a:r>
              <a:rPr lang="cs-CZ" dirty="0"/>
              <a:t>Hlavní ekonomické zázemí říše: </a:t>
            </a:r>
            <a:r>
              <a:rPr lang="cs-CZ" b="1" dirty="0"/>
              <a:t>byzantská vesnice </a:t>
            </a:r>
            <a:r>
              <a:rPr lang="cs-CZ" dirty="0"/>
              <a:t>– hlavní forma vlastnictví půdy = </a:t>
            </a:r>
            <a:r>
              <a:rPr lang="cs-CZ" b="1" dirty="0"/>
              <a:t>občina</a:t>
            </a:r>
            <a:r>
              <a:rPr lang="cs-CZ" dirty="0"/>
              <a:t>, která jako celek platí státu daně – sdružuje svobodné zemědělské obyvatelstvo jedné vesnice (nomos </a:t>
            </a:r>
            <a:r>
              <a:rPr lang="cs-CZ" dirty="0" err="1"/>
              <a:t>georgikos</a:t>
            </a:r>
            <a:r>
              <a:rPr lang="cs-CZ" dirty="0"/>
              <a:t>)</a:t>
            </a:r>
          </a:p>
          <a:p>
            <a:r>
              <a:rPr lang="cs-CZ" dirty="0"/>
              <a:t>Začíná se silně projevovat </a:t>
            </a:r>
            <a:r>
              <a:rPr lang="cs-CZ" b="1" dirty="0"/>
              <a:t>sociální a majetková diferenciace </a:t>
            </a:r>
            <a:r>
              <a:rPr lang="cs-CZ" dirty="0"/>
              <a:t>– objevují se první latifundia, přičemž silní </a:t>
            </a:r>
            <a:r>
              <a:rPr lang="cs-CZ" dirty="0" err="1"/>
              <a:t>občiníci</a:t>
            </a:r>
            <a:r>
              <a:rPr lang="cs-CZ" dirty="0"/>
              <a:t> disponují velkými podíly, materiálními prostředky a využívají otrockou a námezdní sílu k obdělávání polnosti. Latifundia rostou na úkor chudých členů občiny = </a:t>
            </a:r>
            <a:r>
              <a:rPr lang="cs-CZ" dirty="0" err="1"/>
              <a:t>aporoi</a:t>
            </a:r>
            <a:r>
              <a:rPr lang="cs-CZ" dirty="0"/>
              <a:t> </a:t>
            </a:r>
          </a:p>
          <a:p>
            <a:r>
              <a:rPr lang="cs-CZ" dirty="0"/>
              <a:t>Pokles úlohy města a zároveň pokles obchodu a řemesel -  města jako </a:t>
            </a:r>
            <a:r>
              <a:rPr lang="cs-CZ" dirty="0" err="1"/>
              <a:t>kastra</a:t>
            </a:r>
            <a:r>
              <a:rPr lang="cs-CZ" dirty="0"/>
              <a:t> nebo emporia</a:t>
            </a:r>
          </a:p>
        </p:txBody>
      </p:sp>
    </p:spTree>
    <p:extLst>
      <p:ext uri="{BB962C8B-B14F-4D97-AF65-F5344CB8AC3E}">
        <p14:creationId xmlns:p14="http://schemas.microsoft.com/office/powerpoint/2010/main" val="66662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7F138455-839F-4F25-BE08-F295843D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Dynastie herakleivců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115EE2-44FE-4BED-BEC9-08C30A9B2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451" y="2015735"/>
            <a:ext cx="5523960" cy="411267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b="0" i="0" dirty="0"/>
              <a:t>Vládu po smrti </a:t>
            </a:r>
            <a:r>
              <a:rPr lang="cs-CZ" sz="1600" b="0" i="0" dirty="0" err="1"/>
              <a:t>Herakleia</a:t>
            </a:r>
            <a:r>
              <a:rPr lang="cs-CZ" sz="1600" b="0" i="0" dirty="0"/>
              <a:t> převzali synové </a:t>
            </a:r>
            <a:r>
              <a:rPr lang="cs-CZ" sz="1600" dirty="0"/>
              <a:t>Konstantin III.</a:t>
            </a:r>
            <a:r>
              <a:rPr lang="cs-CZ" sz="1600" b="0" i="0" dirty="0"/>
              <a:t> a </a:t>
            </a:r>
            <a:r>
              <a:rPr lang="cs-CZ" sz="1600" dirty="0" err="1"/>
              <a:t>Heraklonas</a:t>
            </a:r>
            <a:r>
              <a:rPr lang="cs-CZ" sz="1600" b="0" i="0" dirty="0"/>
              <a:t>, nedokázali spolupracovat - v Konstantinopoli proti sobě vytvořily dvě nepřátelské skupiny. </a:t>
            </a:r>
          </a:p>
          <a:p>
            <a:pPr>
              <a:lnSpc>
                <a:spcPct val="110000"/>
              </a:lnSpc>
            </a:pPr>
            <a:r>
              <a:rPr lang="cs-CZ" sz="1600" b="0" i="0" dirty="0"/>
              <a:t>Po brzké Konstantinově smrti získala většinu rozhodovacích pravomocí </a:t>
            </a:r>
            <a:r>
              <a:rPr lang="cs-CZ" sz="1600" b="0" i="0" dirty="0" err="1"/>
              <a:t>Heraklonova</a:t>
            </a:r>
            <a:r>
              <a:rPr lang="cs-CZ" sz="1600" b="0" i="0" dirty="0"/>
              <a:t> matka </a:t>
            </a:r>
            <a:r>
              <a:rPr lang="cs-CZ" sz="1600" dirty="0"/>
              <a:t>Martina</a:t>
            </a:r>
            <a:r>
              <a:rPr lang="cs-CZ" sz="1600" b="0" i="0" dirty="0"/>
              <a:t>. Postavení císařovny a jejího syna bylo podkopáno </a:t>
            </a:r>
            <a:endParaRPr lang="cs-CZ" sz="1600" dirty="0"/>
          </a:p>
          <a:p>
            <a:pPr>
              <a:lnSpc>
                <a:spcPct val="110000"/>
              </a:lnSpc>
            </a:pPr>
            <a:r>
              <a:rPr lang="cs-CZ" sz="1600" dirty="0"/>
              <a:t>Patriarcha</a:t>
            </a:r>
            <a:r>
              <a:rPr lang="cs-CZ" sz="1600" b="0" i="0" dirty="0"/>
              <a:t> </a:t>
            </a:r>
            <a:r>
              <a:rPr lang="cs-CZ" sz="1600" dirty="0"/>
              <a:t>Pyrrhos</a:t>
            </a:r>
            <a:r>
              <a:rPr lang="cs-CZ" sz="1600" b="0" i="0" dirty="0"/>
              <a:t>, pověřený byzantskou vládou jednat s Araby, při jednáních nepříteli odstoupil prakticky celé byzantské území v Egyptě.</a:t>
            </a:r>
            <a:endParaRPr lang="cs-CZ" sz="1600" b="0" i="0" baseline="30000" dirty="0"/>
          </a:p>
          <a:p>
            <a:pPr>
              <a:lnSpc>
                <a:spcPct val="110000"/>
              </a:lnSpc>
            </a:pPr>
            <a:r>
              <a:rPr lang="cs-CZ" sz="1600" b="0" i="0" dirty="0"/>
              <a:t>Nespokojenost s Martininou vládou – r. </a:t>
            </a:r>
            <a:r>
              <a:rPr lang="cs-CZ" sz="1600" dirty="0"/>
              <a:t>641</a:t>
            </a:r>
            <a:r>
              <a:rPr lang="cs-CZ" sz="1600" b="0" i="0" dirty="0"/>
              <a:t> státní převrat, během něhož byla matka se synem svrženi a zohaveni a na jejich místo nastoupil Konstantinův syn </a:t>
            </a:r>
            <a:r>
              <a:rPr lang="cs-CZ" sz="1600" dirty="0" err="1"/>
              <a:t>Konstans</a:t>
            </a:r>
            <a:r>
              <a:rPr lang="cs-CZ" sz="1600" dirty="0"/>
              <a:t> II.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4E3E4EA-A17C-477F-95E6-ABCC941BFA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31684" y="2118049"/>
            <a:ext cx="6160315" cy="326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4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169B09E-9C4F-4ABE-BA2F-BEC895CB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Konstans</a:t>
            </a:r>
            <a:r>
              <a:rPr lang="cs-CZ" dirty="0"/>
              <a:t> II (630-668)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BD65F4-FD9F-48D2-876B-64654F009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823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6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za jeho vlády dovršen přechod mezi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6400" dirty="0">
                <a:latin typeface="Arial" panose="020B0604020202020204" pitchFamily="34" charset="0"/>
              </a:rPr>
              <a:t>pozdní antikou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sz="6400" dirty="0">
                <a:latin typeface="Arial" panose="020B0604020202020204" pitchFamily="34" charset="0"/>
              </a:rPr>
              <a:t>středověkem</a:t>
            </a:r>
          </a:p>
          <a:p>
            <a:pPr algn="l"/>
            <a:r>
              <a:rPr lang="cs-CZ" sz="6400" b="0" i="0" dirty="0">
                <a:effectLst/>
                <a:latin typeface="Arial" panose="020B0604020202020204" pitchFamily="34" charset="0"/>
              </a:rPr>
              <a:t>panovník u obyvatel </a:t>
            </a:r>
            <a:r>
              <a:rPr lang="cs-CZ" sz="6400" dirty="0">
                <a:latin typeface="Arial" panose="020B0604020202020204" pitchFamily="34" charset="0"/>
              </a:rPr>
              <a:t>Konstantinopole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dosti neoblíben - trávil hodně času na výpravách do </a:t>
            </a:r>
            <a:r>
              <a:rPr lang="cs-CZ" sz="6400" dirty="0">
                <a:latin typeface="Arial" panose="020B0604020202020204" pitchFamily="34" charset="0"/>
              </a:rPr>
              <a:t>Itálie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či na západě. </a:t>
            </a:r>
          </a:p>
          <a:p>
            <a:pPr algn="l"/>
            <a:r>
              <a:rPr lang="cs-CZ" sz="6400" b="0" i="0" dirty="0">
                <a:effectLst/>
                <a:latin typeface="Arial" panose="020B0604020202020204" pitchFamily="34" charset="0"/>
              </a:rPr>
              <a:t>V oblasti náboženské politiky došlo ke konfliktu s </a:t>
            </a:r>
            <a:r>
              <a:rPr lang="cs-CZ" sz="6400" dirty="0">
                <a:latin typeface="Arial" panose="020B0604020202020204" pitchFamily="34" charset="0"/>
              </a:rPr>
              <a:t>papežstvím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, vyvolaným císařským výnosem z r. </a:t>
            </a:r>
            <a:r>
              <a:rPr lang="cs-CZ" sz="6400" dirty="0">
                <a:latin typeface="Arial" panose="020B0604020202020204" pitchFamily="34" charset="0"/>
              </a:rPr>
              <a:t>648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 jímž se zakazovaly debaty o přirozenosti </a:t>
            </a:r>
            <a:r>
              <a:rPr lang="cs-CZ" sz="6400" dirty="0">
                <a:latin typeface="Arial" panose="020B0604020202020204" pitchFamily="34" charset="0"/>
              </a:rPr>
              <a:t>Kristově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sz="6400" b="0" i="0" dirty="0" err="1">
                <a:effectLst/>
                <a:latin typeface="Arial" panose="020B0604020202020204" pitchFamily="34" charset="0"/>
              </a:rPr>
              <a:t>Konstans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 zprvu energicky snažil ochránit hranice říše a osobně se účastnil vojenských tažení, dobyli </a:t>
            </a:r>
            <a:r>
              <a:rPr lang="cs-CZ" sz="6400" dirty="0">
                <a:latin typeface="Arial" panose="020B0604020202020204" pitchFamily="34" charset="0"/>
              </a:rPr>
              <a:t>Arabové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v jeho době </a:t>
            </a:r>
            <a:r>
              <a:rPr lang="cs-CZ" sz="6400" dirty="0">
                <a:latin typeface="Arial" panose="020B0604020202020204" pitchFamily="34" charset="0"/>
              </a:rPr>
              <a:t>Arménii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sz="6400" dirty="0">
                <a:latin typeface="Arial" panose="020B0604020202020204" pitchFamily="34" charset="0"/>
              </a:rPr>
              <a:t>Kypr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. </a:t>
            </a:r>
            <a:endParaRPr lang="cs-CZ" sz="6400" dirty="0">
              <a:latin typeface="Arial" panose="020B0604020202020204" pitchFamily="34" charset="0"/>
            </a:endParaRPr>
          </a:p>
          <a:p>
            <a:pPr algn="l"/>
            <a:r>
              <a:rPr lang="cs-CZ" sz="6400" b="0" i="0" dirty="0">
                <a:effectLst/>
                <a:latin typeface="Arial" panose="020B0604020202020204" pitchFamily="34" charset="0"/>
              </a:rPr>
              <a:t>Arabové dosáhli v </a:t>
            </a:r>
            <a:r>
              <a:rPr lang="cs-CZ" sz="6400" b="1" i="0" dirty="0">
                <a:effectLst/>
                <a:latin typeface="Arial" panose="020B0604020202020204" pitchFamily="34" charset="0"/>
              </a:rPr>
              <a:t>námořní bitvě 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u </a:t>
            </a:r>
            <a:r>
              <a:rPr lang="cs-CZ" sz="6400" b="0" i="0" dirty="0" err="1">
                <a:effectLst/>
                <a:latin typeface="Arial" panose="020B0604020202020204" pitchFamily="34" charset="0"/>
              </a:rPr>
              <a:t>Finike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 (</a:t>
            </a:r>
            <a:r>
              <a:rPr lang="cs-CZ" sz="6400" dirty="0">
                <a:latin typeface="Arial" panose="020B0604020202020204" pitchFamily="34" charset="0"/>
              </a:rPr>
              <a:t>655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) jednoznačného vítězství. Po málo úspěšné výpravě proti </a:t>
            </a:r>
            <a:r>
              <a:rPr lang="cs-CZ" sz="6400" dirty="0">
                <a:latin typeface="Arial" panose="020B0604020202020204" pitchFamily="34" charset="0"/>
              </a:rPr>
              <a:t>Langobardům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v Itálii se </a:t>
            </a:r>
            <a:r>
              <a:rPr lang="cs-CZ" sz="6400" b="0" i="0" dirty="0" err="1">
                <a:effectLst/>
                <a:latin typeface="Arial" panose="020B0604020202020204" pitchFamily="34" charset="0"/>
              </a:rPr>
              <a:t>Konstans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 nakonec stáhl do Syrakus (které chtěl učinit hlavním městem říše) a zde byl roku </a:t>
            </a:r>
            <a:r>
              <a:rPr lang="cs-CZ" sz="6400" dirty="0">
                <a:latin typeface="Arial" panose="020B0604020202020204" pitchFamily="34" charset="0"/>
              </a:rPr>
              <a:t>668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 zavražděn. Jeho syn </a:t>
            </a:r>
            <a:r>
              <a:rPr lang="cs-CZ" sz="6400" dirty="0">
                <a:latin typeface="Arial" panose="020B0604020202020204" pitchFamily="34" charset="0"/>
              </a:rPr>
              <a:t>Konstantin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 přeložil císařskou rezidenci zpátky k </a:t>
            </a:r>
            <a:r>
              <a:rPr lang="cs-CZ" sz="6400" dirty="0">
                <a:latin typeface="Arial" panose="020B0604020202020204" pitchFamily="34" charset="0"/>
              </a:rPr>
              <a:t>Bosporu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cs-CZ" sz="6400" dirty="0">
                <a:latin typeface="Arial" panose="020B0604020202020204" pitchFamily="34" charset="0"/>
              </a:rPr>
              <a:t>Za jeho panování </a:t>
            </a:r>
            <a:r>
              <a:rPr lang="cs-CZ" sz="6400" b="0" i="0" dirty="0">
                <a:effectLst/>
                <a:latin typeface="Arial" panose="020B0604020202020204" pitchFamily="34" charset="0"/>
              </a:rPr>
              <a:t>nastal dosud nejhlubší propad autority říše v zahraničněpolitickém smyslu a sám císař na tom nebyl vzhledem ke svým vojenským neúspěchům zcela bez viny. Stabilizace poměrů se tak stala hlavním úkolem Konstantových nástupců.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31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4F507E69-2075-4F74-903F-271F71C2E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themata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FFA66F1-2C19-4D35-9092-05BBC77D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339" y="2015734"/>
            <a:ext cx="6165909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600" b="0" i="0" dirty="0"/>
              <a:t>Termín </a:t>
            </a:r>
            <a:r>
              <a:rPr lang="cs-CZ" sz="1600" b="0" i="1" dirty="0" err="1"/>
              <a:t>thema</a:t>
            </a:r>
            <a:r>
              <a:rPr lang="cs-CZ" sz="1600" b="0" i="0" dirty="0"/>
              <a:t> se  objevil poprvé v roce </a:t>
            </a:r>
            <a:r>
              <a:rPr lang="cs-CZ" sz="1600" dirty="0"/>
              <a:t>622</a:t>
            </a:r>
            <a:r>
              <a:rPr lang="cs-CZ" sz="1600" b="0" i="0" dirty="0"/>
              <a:t> a původně označoval seznam vojáků v oddílu, později samotný oddíl, patřící k určité oblasti. </a:t>
            </a:r>
          </a:p>
          <a:p>
            <a:pPr>
              <a:lnSpc>
                <a:spcPct val="110000"/>
              </a:lnSpc>
            </a:pPr>
            <a:r>
              <a:rPr lang="cs-CZ" sz="1600" b="0" i="0" dirty="0"/>
              <a:t>Později výrazem pro správní jednotku, v níž došlo ke spojení vojenské a civilní správy, kterou vykonával </a:t>
            </a:r>
            <a:r>
              <a:rPr lang="cs-CZ" sz="1600" dirty="0" err="1"/>
              <a:t>stratégos</a:t>
            </a:r>
            <a:r>
              <a:rPr lang="cs-CZ" sz="1600" b="0" i="0" dirty="0"/>
              <a:t>, stojící v čele </a:t>
            </a:r>
            <a:r>
              <a:rPr lang="cs-CZ" sz="1600" b="0" i="0" dirty="0" err="1"/>
              <a:t>thematu</a:t>
            </a:r>
            <a:r>
              <a:rPr lang="cs-CZ" sz="1600" b="0" i="0" dirty="0"/>
              <a:t>. </a:t>
            </a:r>
          </a:p>
          <a:p>
            <a:pPr>
              <a:lnSpc>
                <a:spcPct val="110000"/>
              </a:lnSpc>
            </a:pPr>
            <a:r>
              <a:rPr lang="cs-CZ" sz="1600" b="0" i="0" dirty="0"/>
              <a:t>Systém </a:t>
            </a:r>
            <a:r>
              <a:rPr lang="cs-CZ" sz="1600" b="0" i="0" dirty="0" err="1"/>
              <a:t>themat</a:t>
            </a:r>
            <a:r>
              <a:rPr lang="cs-CZ" sz="1600" b="0" i="0" dirty="0"/>
              <a:t> nebyl zaveden najednou, šlo o dlouhodobý proces, v němž se staré a nové zřízení prolínalo. </a:t>
            </a:r>
            <a:r>
              <a:rPr lang="cs-CZ" sz="1600" b="0" i="0" dirty="0" err="1"/>
              <a:t>Themata</a:t>
            </a:r>
            <a:r>
              <a:rPr lang="cs-CZ" sz="1600" b="0" i="0" dirty="0"/>
              <a:t> většinou zahrnovala území několika dřívějších </a:t>
            </a:r>
            <a:r>
              <a:rPr lang="cs-CZ" sz="1600" dirty="0"/>
              <a:t>provincií</a:t>
            </a:r>
            <a:r>
              <a:rPr lang="cs-CZ" sz="1600" b="0" i="0" dirty="0"/>
              <a:t>, které pod správou civilního </a:t>
            </a:r>
            <a:r>
              <a:rPr lang="cs-CZ" sz="1600" dirty="0"/>
              <a:t>prokonsula</a:t>
            </a:r>
            <a:r>
              <a:rPr lang="cs-CZ" sz="1600" b="0" i="0" dirty="0"/>
              <a:t> ještě jistou dobu přežívaly uvnitř nových správních celků. Postupně však získal vyšší postavení </a:t>
            </a:r>
            <a:r>
              <a:rPr lang="cs-CZ" sz="1600" b="0" i="0" dirty="0" err="1"/>
              <a:t>stratégos</a:t>
            </a:r>
            <a:r>
              <a:rPr lang="cs-CZ" sz="1600" b="0" i="0" dirty="0"/>
              <a:t> </a:t>
            </a:r>
            <a:r>
              <a:rPr lang="cs-CZ" sz="1600" b="0" i="0" dirty="0" err="1"/>
              <a:t>thematu</a:t>
            </a:r>
            <a:r>
              <a:rPr lang="cs-CZ" sz="1600" b="0" i="0" dirty="0"/>
              <a:t>.</a:t>
            </a:r>
            <a:endParaRPr lang="cs-CZ" sz="1600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9332903B-DAF6-4789-9877-0CFE9F2E25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99086" y="1907046"/>
            <a:ext cx="4960443" cy="304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B8A865BF-8D17-432E-B708-BE2EA7FF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Themata</a:t>
            </a:r>
            <a:r>
              <a:rPr lang="cs-CZ" dirty="0"/>
              <a:t> - organizace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A495224-0B89-4AD2-B1DC-4F40D4D14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Themata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byla zřizována nejprve v oblastech, které se ocitly pod silným tlakem útočníků a kde se podařilo zachovat či obnovit byzantskou správu - nutné zajistit obranu východního byzantského území proti arabské expanzi.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Kolem poloviny </a:t>
            </a:r>
            <a:r>
              <a:rPr lang="cs-CZ" dirty="0">
                <a:latin typeface="Arial" panose="020B0604020202020204" pitchFamily="34" charset="0"/>
              </a:rPr>
              <a:t>7. století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byla dokončena organizace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</a:t>
            </a:r>
            <a:r>
              <a:rPr lang="cs-CZ" b="0" i="0" dirty="0">
                <a:effectLst/>
                <a:latin typeface="Arial" panose="020B0604020202020204" pitchFamily="34" charset="0"/>
              </a:rPr>
              <a:t> v </a:t>
            </a:r>
            <a:r>
              <a:rPr lang="cs-CZ" dirty="0">
                <a:latin typeface="Arial" panose="020B0604020202020204" pitchFamily="34" charset="0"/>
              </a:rPr>
              <a:t>Malé Asii </a:t>
            </a:r>
            <a:r>
              <a:rPr lang="cs-CZ" b="0" i="0" dirty="0">
                <a:effectLst/>
                <a:latin typeface="Arial" panose="020B0604020202020204" pitchFamily="34" charset="0"/>
              </a:rPr>
              <a:t>(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Anatolikon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Armeniakon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Opsikion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Thrakesion</a:t>
            </a:r>
            <a:r>
              <a:rPr lang="cs-CZ" b="0" i="0" dirty="0">
                <a:effectLst/>
                <a:latin typeface="Arial" panose="020B0604020202020204" pitchFamily="34" charset="0"/>
              </a:rPr>
              <a:t>). Další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themata</a:t>
            </a:r>
            <a:r>
              <a:rPr lang="cs-CZ" b="0" i="0" dirty="0">
                <a:effectLst/>
                <a:latin typeface="Arial" panose="020B0604020202020204" pitchFamily="34" charset="0"/>
              </a:rPr>
              <a:t> vytvářena na </a:t>
            </a:r>
            <a:r>
              <a:rPr lang="cs-CZ" dirty="0">
                <a:latin typeface="Arial" panose="020B0604020202020204" pitchFamily="34" charset="0"/>
              </a:rPr>
              <a:t>Balkáně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 ohroženém nájezdy Slovanů (</a:t>
            </a:r>
            <a:r>
              <a:rPr lang="cs-CZ" b="0" i="1" dirty="0">
                <a:effectLst/>
                <a:latin typeface="Arial" panose="020B0604020202020204" pitchFamily="34" charset="0"/>
              </a:rPr>
              <a:t>Hellas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Makedonia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Peloponnesos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b="0" i="1" dirty="0" err="1">
                <a:effectLst/>
                <a:latin typeface="Arial" panose="020B0604020202020204" pitchFamily="34" charset="0"/>
              </a:rPr>
              <a:t>Kefalenia</a:t>
            </a:r>
            <a:r>
              <a:rPr lang="cs-CZ" b="0" i="0" dirty="0">
                <a:effectLst/>
                <a:latin typeface="Arial" panose="020B0604020202020204" pitchFamily="34" charset="0"/>
              </a:rPr>
              <a:t>).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Na obranu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thematu</a:t>
            </a:r>
            <a:r>
              <a:rPr lang="cs-CZ" b="0" i="0" dirty="0">
                <a:effectLst/>
                <a:latin typeface="Arial" panose="020B0604020202020204" pitchFamily="34" charset="0"/>
              </a:rPr>
              <a:t> přiděleny vojenské jednotky. Jejich příslušníci začali v době, kdy se neválčilo, obdělávat půdu.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V </a:t>
            </a:r>
            <a:r>
              <a:rPr lang="cs-CZ" dirty="0">
                <a:latin typeface="Arial" panose="020B0604020202020204" pitchFamily="34" charset="0"/>
              </a:rPr>
              <a:t>9.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10. století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existovaly tzv. vojenské statky, </a:t>
            </a:r>
            <a:r>
              <a:rPr lang="cs-CZ" b="1" i="1" dirty="0" err="1">
                <a:effectLst/>
                <a:latin typeface="Arial" panose="020B0604020202020204" pitchFamily="34" charset="0"/>
              </a:rPr>
              <a:t>stratiotika</a:t>
            </a:r>
            <a:r>
              <a:rPr lang="cs-CZ" b="1" i="1" dirty="0">
                <a:effectLst/>
                <a:latin typeface="Arial" panose="020B0604020202020204" pitchFamily="34" charset="0"/>
              </a:rPr>
              <a:t> </a:t>
            </a:r>
            <a:r>
              <a:rPr lang="cs-CZ" b="1" i="1" dirty="0" err="1">
                <a:effectLst/>
                <a:latin typeface="Arial" panose="020B0604020202020204" pitchFamily="34" charset="0"/>
              </a:rPr>
              <a:t>ktemata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na nichž stát propůjčoval rolníkům, případně válečným zajatcům, za povinnost vojenské služby příděly půdy, z nichž nebylo nutné odvádět </a:t>
            </a:r>
            <a:r>
              <a:rPr lang="cs-CZ" dirty="0">
                <a:latin typeface="Arial" panose="020B0604020202020204" pitchFamily="34" charset="0"/>
              </a:rPr>
              <a:t>daně</a:t>
            </a:r>
            <a:r>
              <a:rPr lang="cs-CZ" b="0" i="0" dirty="0">
                <a:effectLst/>
                <a:latin typeface="Arial" panose="020B0604020202020204" pitchFamily="34" charset="0"/>
              </a:rPr>
              <a:t>. Tato nově vzniklá složka byzantského vojska, vojíni - zemědělci,</a:t>
            </a:r>
            <a:r>
              <a:rPr lang="cs-CZ" b="1" i="0" dirty="0">
                <a:effectLst/>
                <a:latin typeface="Arial" panose="020B0604020202020204" pitchFamily="34" charset="0"/>
              </a:rPr>
              <a:t> </a:t>
            </a:r>
            <a:r>
              <a:rPr lang="cs-CZ" b="1" i="1" dirty="0" err="1">
                <a:effectLst/>
                <a:latin typeface="Arial" panose="020B0604020202020204" pitchFamily="34" charset="0"/>
              </a:rPr>
              <a:t>stratiotoi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byla určena k obraně území, na němž byla usazena na půdě.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Zřízení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themat</a:t>
            </a:r>
            <a:r>
              <a:rPr lang="cs-CZ" b="0" i="0" dirty="0">
                <a:effectLst/>
                <a:latin typeface="Arial" panose="020B0604020202020204" pitchFamily="34" charset="0"/>
              </a:rPr>
              <a:t> vedlo k hlubokým změnám v systému správy říše i v její sociální struktuře.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Stratióti</a:t>
            </a:r>
            <a:r>
              <a:rPr lang="cs-CZ" b="0" i="0" dirty="0">
                <a:effectLst/>
                <a:latin typeface="Arial" panose="020B0604020202020204" pitchFamily="34" charset="0"/>
              </a:rPr>
              <a:t>, domorodé rolnické vojsko, se stali jednou z hlavních složek byzantské armády a postupně z větší části nahradili placené </a:t>
            </a:r>
            <a:r>
              <a:rPr lang="cs-CZ" dirty="0">
                <a:latin typeface="Arial" panose="020B0604020202020204" pitchFamily="34" charset="0"/>
              </a:rPr>
              <a:t>žoldnéře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cizího původu. Posílili tak vojenský potenciál říše a zároveň ulehčili státní pokladně.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Byzanc, která současně udržovala stálé kontingenty vojska, </a:t>
            </a:r>
            <a:r>
              <a:rPr lang="cs-CZ" dirty="0">
                <a:latin typeface="Arial" panose="020B0604020202020204" pitchFamily="34" charset="0"/>
              </a:rPr>
              <a:t>jízdy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 </a:t>
            </a:r>
            <a:r>
              <a:rPr lang="cs-CZ" dirty="0">
                <a:latin typeface="Arial" panose="020B0604020202020204" pitchFamily="34" charset="0"/>
              </a:rPr>
              <a:t>loďstva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tzv. </a:t>
            </a:r>
            <a:r>
              <a:rPr lang="cs-CZ" b="1" i="0" dirty="0" err="1">
                <a:effectLst/>
                <a:latin typeface="Arial" panose="020B0604020202020204" pitchFamily="34" charset="0"/>
              </a:rPr>
              <a:t>tagmata</a:t>
            </a:r>
            <a:r>
              <a:rPr lang="cs-CZ" b="0" i="0" dirty="0">
                <a:effectLst/>
                <a:latin typeface="Arial" panose="020B0604020202020204" pitchFamily="34" charset="0"/>
              </a:rPr>
              <a:t>, se mohla razantněji postavit novému silnému vnějšímu nepříteli, Arabům, i vzrůstající moci Slovanů na Balkáně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155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6BEF3-9D05-4B12-930E-A53B0BDE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Arabský tlak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D872B-A8B4-46EF-87EE-5275B94AD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opakované nájezdy nejen na souši, ale i na moři, činily ústřední moci i maloasijskému obyvatelstvu značné problémy – původní velkostatky mizely a dříve kvetoucí města se zmenšovala na zlomky své původní rozlohy, nově se opevňovala a v některých případech se obyvatelstvo přesouvalo na vyvýšená místa v okolí, jež se dala lépe bránit. Městský život jako takový v Byzanci upadal</a:t>
            </a: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r.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647 padlo africké město </a:t>
            </a:r>
            <a:r>
              <a:rPr lang="cs-CZ" dirty="0">
                <a:latin typeface="Arial" panose="020B0604020202020204" pitchFamily="34" charset="0"/>
              </a:rPr>
              <a:t>Tripolis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muslimům se tak otevřela cesta do </a:t>
            </a:r>
            <a:r>
              <a:rPr lang="cs-CZ" dirty="0">
                <a:latin typeface="Arial" panose="020B0604020202020204" pitchFamily="34" charset="0"/>
              </a:rPr>
              <a:t>kartaginského exarchátu</a:t>
            </a:r>
            <a:r>
              <a:rPr lang="cs-CZ" b="0" i="0" dirty="0">
                <a:effectLst/>
                <a:latin typeface="Arial" panose="020B0604020202020204" pitchFamily="34" charset="0"/>
              </a:rPr>
              <a:t>, ovšem při útoku na tuto byzantskou provincii byli Arabové odraženi. Zároveň nově postavená arabská flotila dobyla r. 654 </a:t>
            </a:r>
            <a:r>
              <a:rPr lang="cs-CZ" dirty="0">
                <a:latin typeface="Arial" panose="020B0604020202020204" pitchFamily="34" charset="0"/>
              </a:rPr>
              <a:t>Kypr</a:t>
            </a:r>
            <a:r>
              <a:rPr lang="cs-CZ" b="0" i="0" dirty="0">
                <a:effectLst/>
                <a:latin typeface="Arial" panose="020B0604020202020204" pitchFamily="34" charset="0"/>
              </a:rPr>
              <a:t>, </a:t>
            </a:r>
            <a:r>
              <a:rPr lang="cs-CZ" dirty="0">
                <a:latin typeface="Arial" panose="020B0604020202020204" pitchFamily="34" charset="0"/>
              </a:rPr>
              <a:t>Kós</a:t>
            </a:r>
            <a:r>
              <a:rPr lang="cs-CZ" b="0" i="0" dirty="0">
                <a:effectLst/>
                <a:latin typeface="Arial" panose="020B0604020202020204" pitchFamily="34" charset="0"/>
              </a:rPr>
              <a:t>, Rhodos a vypálila </a:t>
            </a:r>
            <a:r>
              <a:rPr lang="cs-CZ" dirty="0">
                <a:latin typeface="Arial" panose="020B0604020202020204" pitchFamily="34" charset="0"/>
              </a:rPr>
              <a:t>Krétu</a:t>
            </a:r>
            <a:r>
              <a:rPr lang="cs-CZ" b="0" i="0" dirty="0"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Dočasný oddech kvůli vnitropolitické krizi v chalífátu, kde proti tehdejšímu vůdci muslimské obce </a:t>
            </a:r>
            <a:r>
              <a:rPr lang="cs-CZ" dirty="0">
                <a:latin typeface="Arial" panose="020B0604020202020204" pitchFamily="34" charset="0"/>
              </a:rPr>
              <a:t>Alímu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vystoupil roku 656 syrský místodržící </a:t>
            </a:r>
            <a:r>
              <a:rPr lang="cs-CZ" dirty="0" err="1">
                <a:latin typeface="Arial" panose="020B0604020202020204" pitchFamily="34" charset="0"/>
              </a:rPr>
              <a:t>Mu'ávija</a:t>
            </a:r>
            <a:r>
              <a:rPr lang="cs-CZ" dirty="0">
                <a:latin typeface="Arial" panose="020B0604020202020204" pitchFamily="34" charset="0"/>
              </a:rPr>
              <a:t>.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Císař toho využil a mezi lety 657–658 podnikl výpravu proti balkánským Slovanům žijících v okolí Soluně, jež si podrobil a část z nich 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přesídlil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do Malé Asie.</a:t>
            </a:r>
            <a:r>
              <a:rPr lang="cs-CZ" b="0" i="0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Konstans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se tím snažil zmírnit jejich tlak na Balkáně a zároveň je využít v boji proti Arabům.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38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59FC475-A7A4-4525-8E70-F0D52785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Oblehání Konstantinopole araby / řecký oheň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4059FA-6E4E-455C-A8F7-85C5FDACE0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226" y="2015734"/>
            <a:ext cx="8240215" cy="36887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400" b="0" i="0" dirty="0"/>
              <a:t>Po smrti Alího roku 661 a postupném upevnění své moci začal nový chalífa </a:t>
            </a:r>
            <a:r>
              <a:rPr lang="cs-CZ" sz="1400" dirty="0" err="1"/>
              <a:t>Mu'ávija</a:t>
            </a:r>
            <a:r>
              <a:rPr lang="cs-CZ" sz="1400" dirty="0"/>
              <a:t> I.</a:t>
            </a:r>
            <a:r>
              <a:rPr lang="cs-CZ" sz="1400" b="0" i="0" dirty="0"/>
              <a:t> s novou expanzí. </a:t>
            </a:r>
          </a:p>
          <a:p>
            <a:pPr>
              <a:lnSpc>
                <a:spcPct val="110000"/>
              </a:lnSpc>
            </a:pPr>
            <a:r>
              <a:rPr lang="cs-CZ" sz="1400" b="0" i="0" dirty="0"/>
              <a:t>Od roku 663 Arabové každoročně vpadávali do Malé Asie - tyto útoky byly doprovázeny i nájezdy arabské flotily.</a:t>
            </a:r>
          </a:p>
          <a:p>
            <a:pPr>
              <a:lnSpc>
                <a:spcPct val="110000"/>
              </a:lnSpc>
            </a:pPr>
            <a:r>
              <a:rPr lang="cs-CZ" sz="1400" dirty="0"/>
              <a:t>r</a:t>
            </a:r>
            <a:r>
              <a:rPr lang="cs-CZ" sz="1400" b="0" i="0" dirty="0"/>
              <a:t>.  </a:t>
            </a:r>
            <a:r>
              <a:rPr lang="cs-CZ" sz="1400" dirty="0"/>
              <a:t>674</a:t>
            </a:r>
            <a:r>
              <a:rPr lang="cs-CZ" sz="1400" b="0" i="0" dirty="0"/>
              <a:t>, poté co se Arabové zmocnili poloostrova </a:t>
            </a:r>
            <a:r>
              <a:rPr lang="cs-CZ" sz="1400" dirty="0" err="1"/>
              <a:t>Kyzikos</a:t>
            </a:r>
            <a:r>
              <a:rPr lang="cs-CZ" sz="1400" b="0" i="0" dirty="0"/>
              <a:t> ležícího nepříliš daleko od Konstantinopole, zahájilo arabské loďstvo </a:t>
            </a:r>
            <a:r>
              <a:rPr lang="cs-CZ" sz="1400" dirty="0"/>
              <a:t>blokádu města</a:t>
            </a:r>
            <a:r>
              <a:rPr lang="cs-CZ" sz="1400" b="0" i="0" dirty="0"/>
              <a:t>. Zároveň Malou Asií protáhla pozemní armáda, která zabránila přístupu do Konstantinopole i po souši.</a:t>
            </a:r>
            <a:endParaRPr lang="cs-CZ" sz="1400" b="0" i="0" baseline="30000" dirty="0"/>
          </a:p>
          <a:p>
            <a:pPr>
              <a:lnSpc>
                <a:spcPct val="110000"/>
              </a:lnSpc>
            </a:pPr>
            <a:r>
              <a:rPr lang="cs-CZ" sz="1400" b="0" i="0" dirty="0"/>
              <a:t>Silné konstantinopolské hradby a byzantské loďstvo vybavené novou zbraní zvanou </a:t>
            </a:r>
            <a:r>
              <a:rPr lang="cs-CZ" sz="1400" dirty="0"/>
              <a:t>řecký oheň</a:t>
            </a:r>
            <a:r>
              <a:rPr lang="cs-CZ" sz="1400" b="0" i="0" dirty="0"/>
              <a:t> dokázaly po pět let úspěšně arabskému náporu čelit a Byzantincům se úspěšně dařilo působit svým nepřátelům značné ztráty. </a:t>
            </a:r>
          </a:p>
          <a:p>
            <a:pPr>
              <a:lnSpc>
                <a:spcPct val="110000"/>
              </a:lnSpc>
            </a:pPr>
            <a:r>
              <a:rPr lang="cs-CZ" sz="1400" b="1" i="0" dirty="0">
                <a:effectLst/>
              </a:rPr>
              <a:t>Řecký oheň</a:t>
            </a:r>
            <a:r>
              <a:rPr lang="cs-CZ" sz="1400" b="0" i="0" dirty="0">
                <a:effectLst/>
              </a:rPr>
              <a:t>: šlo o tekutou zápalnou směs, která hořela i ve styku s vodou. Byzantinci ji používali zejména v </a:t>
            </a:r>
            <a:r>
              <a:rPr lang="cs-CZ" sz="1400" dirty="0"/>
              <a:t>námořním boji</a:t>
            </a:r>
            <a:r>
              <a:rPr lang="cs-CZ" sz="1400" b="0" i="0" dirty="0">
                <a:effectLst/>
              </a:rPr>
              <a:t>, ale existovala i v ručním provedení pro případ dobývání měst. Vynálezcem </a:t>
            </a:r>
            <a:r>
              <a:rPr lang="cs-CZ" sz="1400" dirty="0"/>
              <a:t>byl </a:t>
            </a:r>
            <a:r>
              <a:rPr lang="cs-CZ" sz="1400" b="0" i="0" dirty="0">
                <a:effectLst/>
              </a:rPr>
              <a:t>mechanik </a:t>
            </a:r>
            <a:r>
              <a:rPr lang="cs-CZ" sz="1400" dirty="0" err="1"/>
              <a:t>Kallinikos</a:t>
            </a:r>
            <a:r>
              <a:rPr lang="cs-CZ" sz="1400" b="0" i="0" dirty="0">
                <a:effectLst/>
              </a:rPr>
              <a:t>, který r. </a:t>
            </a:r>
            <a:r>
              <a:rPr lang="cs-CZ" sz="1400" dirty="0"/>
              <a:t>673</a:t>
            </a:r>
            <a:r>
              <a:rPr lang="cs-CZ" sz="1400" b="0" i="0" dirty="0">
                <a:effectLst/>
              </a:rPr>
              <a:t> vynalezl </a:t>
            </a:r>
            <a:r>
              <a:rPr lang="cs-CZ" sz="1400" dirty="0"/>
              <a:t>předal </a:t>
            </a:r>
            <a:r>
              <a:rPr lang="cs-CZ" sz="1400" b="0" i="0" dirty="0">
                <a:effectLst/>
              </a:rPr>
              <a:t>předpis na jeho výrobu císaři </a:t>
            </a:r>
            <a:r>
              <a:rPr lang="cs-CZ" sz="1400" dirty="0"/>
              <a:t>Konstantinovi IV</a:t>
            </a:r>
            <a:endParaRPr lang="cs-CZ" sz="1400" b="0" i="0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639A00E-867E-4398-BC27-96B1295D4C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25442" y="2388637"/>
            <a:ext cx="3500715" cy="20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37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67B58-15CE-4FE5-B711-459FB07F2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pětiletého oblehání </a:t>
            </a:r>
            <a:r>
              <a:rPr lang="cs-CZ" dirty="0" err="1"/>
              <a:t>araby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AE0110-4443-49D4-8D63-2094269B8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5960148" cy="3448595"/>
          </a:xfrm>
        </p:spPr>
        <p:txBody>
          <a:bodyPr>
            <a:normAutofit fontScale="85000" lnSpcReduction="20000"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Následně v muslimském vojsku propukly nemoci, jež spolu s nedostatkem potravin donutily r. </a:t>
            </a:r>
            <a:r>
              <a:rPr lang="cs-CZ" dirty="0">
                <a:latin typeface="Arial" panose="020B0604020202020204" pitchFamily="34" charset="0"/>
              </a:rPr>
              <a:t>678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chalífu ke stažení své armády.</a:t>
            </a:r>
            <a:r>
              <a:rPr lang="cs-CZ" b="0" i="0" baseline="30000" dirty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Zbytek arabského loďstva byl zničen bouří a byzantskými plavidly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Mu'ávija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podepsal mír, na základě něhož vyklidil většinu získaných ostrovů. Dále se zavázal k placení ročního poplatku a vytvoření demilitarizované zóny 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Díky vítězství u Konstantinopole vzrostla prestiž říše jakožto ochránce Evropy před islámskou expanzí a mírová smlouva umožnila císaři Konstantinovi udržet na určitou dobu na východní hranici mír.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2C2FCD-E501-4DEF-930E-5E20B92FF5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2" y="2010878"/>
            <a:ext cx="3366590" cy="2779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23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757D95-0C72-4FB1-A837-A56C4578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Příchod Bulharů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72A772-3DDB-42F2-B9DE-3F7B6DCBC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 době bojů s Araby se opět slovanské kmeny postavily proti Byzanci a v letech 675–681 několikrát zaútočily na Soluň. 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Nebezpečnější protivník = nový stát turkických Bulharů, kteří ve spojení se </a:t>
            </a:r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další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mi slovanskými kmeny vytvořili v okolí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 err="1">
                <a:latin typeface="Arial" panose="020B0604020202020204" pitchFamily="34" charset="0"/>
              </a:rPr>
              <a:t>Moesie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zárodky budoucího státního útvaru, bulharské říše, jenž měl v budoucnu zásadním způsobem ovlivňovat politický i etnický vývoj na Balkáně.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Byzantinci od počátku zachovávali vůči </a:t>
            </a:r>
            <a:r>
              <a:rPr lang="cs-CZ" b="1" dirty="0" err="1">
                <a:latin typeface="Arial" panose="020B0604020202020204" pitchFamily="34" charset="0"/>
              </a:rPr>
              <a:t>Prabulharům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odlišný postoj než vůči Slovanům. Zatímco slovanské etnikum plánovala Byzanc postupně podřídit svému vlivu, </a:t>
            </a:r>
            <a:r>
              <a:rPr lang="cs-CZ" b="1" i="0" dirty="0" err="1">
                <a:effectLst/>
                <a:latin typeface="Arial" panose="020B0604020202020204" pitchFamily="34" charset="0"/>
              </a:rPr>
              <a:t>prabulharský</a:t>
            </a:r>
            <a:r>
              <a:rPr lang="cs-CZ" b="1" i="0" dirty="0">
                <a:effectLst/>
                <a:latin typeface="Arial" panose="020B0604020202020204" pitchFamily="34" charset="0"/>
              </a:rPr>
              <a:t> národ představoval nového vnějšího nepřítele</a:t>
            </a:r>
            <a:r>
              <a:rPr lang="cs-CZ" b="0" i="0" dirty="0">
                <a:effectLst/>
                <a:latin typeface="Arial" panose="020B0604020202020204" pitchFamily="34" charset="0"/>
              </a:rPr>
              <a:t>, kterého bylo nutno vypudit ze svého území.</a:t>
            </a:r>
            <a:r>
              <a:rPr lang="cs-CZ" b="0" i="0" baseline="3000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effectLst/>
                <a:latin typeface="Arial" panose="020B0604020202020204" pitchFamily="34" charset="0"/>
              </a:rPr>
              <a:t>V tomto ohledu Byzantinci neuspěli. Po několika neúspěšných výpravách se rozhodli uzavřít s bulharským chánem </a:t>
            </a:r>
            <a:r>
              <a:rPr lang="cs-CZ" dirty="0" err="1">
                <a:latin typeface="Arial" panose="020B0604020202020204" pitchFamily="34" charset="0"/>
              </a:rPr>
              <a:t>Asparuchem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r. 681 mír, čímž nový balkánský stát de facto uznal.</a:t>
            </a:r>
            <a:endParaRPr lang="cs-CZ" b="0" i="0" baseline="30000" dirty="0">
              <a:solidFill>
                <a:srgbClr val="0B008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Bulharské nebezpečí zasáhlo i do územní organizace říše, když bylo v Thrákii vybudováno další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thema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zaměřené právě na obranu proti případným bulharským útokům.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29757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2459</Words>
  <Application>Microsoft Office PowerPoint</Application>
  <PresentationFormat>Ευρεία οθόνη</PresentationFormat>
  <Paragraphs>90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Gill Sans MT</vt:lpstr>
      <vt:lpstr>Linux Libertine</vt:lpstr>
      <vt:lpstr>Times New Roman</vt:lpstr>
      <vt:lpstr>Galerie</vt:lpstr>
      <vt:lpstr>Arabská expanze a její důsledky - Nástup syrské dynastie </vt:lpstr>
      <vt:lpstr>Dynastie herakleivců</vt:lpstr>
      <vt:lpstr>Konstans II (630-668)</vt:lpstr>
      <vt:lpstr>themata</vt:lpstr>
      <vt:lpstr>Themata - organizace</vt:lpstr>
      <vt:lpstr>Arabský tlak </vt:lpstr>
      <vt:lpstr>Oblehání Konstantinopole araby / řecký oheň</vt:lpstr>
      <vt:lpstr>Konec pětiletého oblehání araby</vt:lpstr>
      <vt:lpstr>Příchod Bulharů</vt:lpstr>
      <vt:lpstr>Konstantin IV. Pogonatos (668 - 685)  Náboženská politika</vt:lpstr>
      <vt:lpstr>Justinián II. Rhinotmetos (685 – 695 a 705 – 711). Přesuny obyvatelstva</vt:lpstr>
      <vt:lpstr>Koncil in trullo (692)</vt:lpstr>
      <vt:lpstr>Uzurpátoři a poslední období vlády herakleiovské dynastie </vt:lpstr>
      <vt:lpstr>Byzanc na přelomu 7. A 8. století</vt:lpstr>
      <vt:lpstr>Třetí pohlaví a jeho role ve správě byzantské říše</vt:lpstr>
      <vt:lpstr>Syrská dynastie - Leon III. Syrský (717-741)</vt:lpstr>
      <vt:lpstr>Ekloga a byzantská společnost na přelomu 7. a 8.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Arabská expanze a její důsledky - Nástup syrské dynastie </dc:title>
  <dc:creator>Konstantinos Tsivos</dc:creator>
  <cp:lastModifiedBy>Konstantinos Tsivos</cp:lastModifiedBy>
  <cp:revision>3</cp:revision>
  <dcterms:created xsi:type="dcterms:W3CDTF">2021-01-08T13:21:16Z</dcterms:created>
  <dcterms:modified xsi:type="dcterms:W3CDTF">2021-04-05T13:29:13Z</dcterms:modified>
</cp:coreProperties>
</file>