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3" r:id="rId19"/>
    <p:sldId id="272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962" y="712367"/>
            <a:ext cx="8825658" cy="1796161"/>
          </a:xfrm>
        </p:spPr>
        <p:txBody>
          <a:bodyPr/>
          <a:lstStyle/>
          <a:p>
            <a:pPr algn="ctr"/>
            <a:r>
              <a:rPr lang="cs-CZ" dirty="0" smtClean="0"/>
              <a:t>Ženy v byzantské společnosti- císařovny</a:t>
            </a:r>
            <a:endParaRPr lang="cs-CZ" dirty="0"/>
          </a:p>
        </p:txBody>
      </p:sp>
      <p:pic>
        <p:nvPicPr>
          <p:cNvPr id="1026" name="Picture 2" descr="File:Mosaic of Theodora - Basilica San Vitale (Ravenna, Italy).jpg - 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617" y="2680138"/>
            <a:ext cx="6278348" cy="359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Irenina smrt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396359"/>
            <a:ext cx="8825659" cy="4267200"/>
          </a:xfrm>
        </p:spPr>
        <p:txBody>
          <a:bodyPr/>
          <a:lstStyle/>
          <a:p>
            <a:r>
              <a:rPr lang="cs-CZ" dirty="0" smtClean="0"/>
              <a:t>Irenina vláda je ohrožena, Aitios proti císařovně neustále poštvává část vojska, mnoho dvořanů zase spatřuje ohrožení v </a:t>
            </a:r>
            <a:r>
              <a:rPr lang="cs-CZ" dirty="0" smtClean="0"/>
              <a:t>císařovnině </a:t>
            </a:r>
            <a:r>
              <a:rPr lang="cs-CZ" dirty="0" smtClean="0"/>
              <a:t>možném sňatku s Karlem Velikým</a:t>
            </a:r>
          </a:p>
          <a:p>
            <a:r>
              <a:rPr lang="cs-CZ" dirty="0" smtClean="0"/>
              <a:t>Irena je nakonec roku 802 svržena z trůnu svými odpůrci v čele s Nikeforem, který je následně korunován novým císařem</a:t>
            </a:r>
          </a:p>
          <a:p>
            <a:r>
              <a:rPr lang="cs-CZ" dirty="0" smtClean="0"/>
              <a:t>Irena je umístěna na ostrov Prinkipo, později na ostrov Lesbos</a:t>
            </a:r>
          </a:p>
          <a:p>
            <a:r>
              <a:rPr lang="cs-CZ" dirty="0" smtClean="0"/>
              <a:t>Roku 803 zde pak </a:t>
            </a:r>
            <a:r>
              <a:rPr lang="cs-CZ" dirty="0" smtClean="0"/>
              <a:t>umírá</a:t>
            </a:r>
          </a:p>
          <a:p>
            <a:r>
              <a:rPr lang="cs-CZ" dirty="0"/>
              <a:t>I přes svůj </a:t>
            </a:r>
            <a:r>
              <a:rPr lang="cs-CZ" dirty="0" smtClean="0"/>
              <a:t>neslavný pád </a:t>
            </a:r>
            <a:r>
              <a:rPr lang="cs-CZ" dirty="0"/>
              <a:t>byla Irena první ženou mající samostatnou císařskou moc a dokázala obstát ve světě </a:t>
            </a:r>
            <a:r>
              <a:rPr lang="cs-CZ" dirty="0" smtClean="0"/>
              <a:t>mužů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099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Theodora II.</a:t>
            </a:r>
            <a:endParaRPr lang="cs-CZ" dirty="0"/>
          </a:p>
        </p:txBody>
      </p:sp>
      <p:pic>
        <p:nvPicPr>
          <p:cNvPr id="2050" name="Picture 2" descr="Theodora, mother of Michael I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60" y="3387177"/>
            <a:ext cx="25146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Theodora - Wiki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712" y="2668264"/>
            <a:ext cx="2372472" cy="347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54478" y="5749159"/>
            <a:ext cx="53614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smtClean="0">
                <a:latin typeface="Arial" panose="020B0604020202020204" pitchFamily="34" charset="0"/>
              </a:rPr>
              <a:t>Solidus znázorňující </a:t>
            </a:r>
            <a:r>
              <a:rPr lang="cs-CZ" sz="1000" dirty="0" smtClean="0">
                <a:latin typeface="Arial" panose="020B0604020202020204" pitchFamily="34" charset="0"/>
              </a:rPr>
              <a:t>Theodoru jako císařovnu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2831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Příchod Theodory na císařský dvůr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280745"/>
            <a:ext cx="7043115" cy="4414345"/>
          </a:xfrm>
        </p:spPr>
        <p:txBody>
          <a:bodyPr/>
          <a:lstStyle/>
          <a:p>
            <a:r>
              <a:rPr lang="cs-CZ" dirty="0" smtClean="0"/>
              <a:t>Theodora pocházela z Paflagonie, z vesnice Ebissa. Její otec byl vojenský důstojník, někteří členové Theodořiny rodiny byli obchodníci</a:t>
            </a:r>
          </a:p>
          <a:p>
            <a:r>
              <a:rPr lang="cs-CZ" dirty="0" smtClean="0"/>
              <a:t>Císařovna Eufrosyne pozve mladé dívky do císařského paláce na přehlídku nevěst, kde si její nevlastní syn, budoucí císař Theofilos, má vybrat svou nevěstu</a:t>
            </a:r>
          </a:p>
          <a:p>
            <a:r>
              <a:rPr lang="cs-CZ" dirty="0" smtClean="0"/>
              <a:t>Theodora se tedy účastní této soutěže a nakonec ji vyhraje</a:t>
            </a:r>
          </a:p>
          <a:p>
            <a:r>
              <a:rPr lang="cs-CZ" dirty="0" smtClean="0"/>
              <a:t>Roku 830 je tedy asi dvacetiletá Theodora slavnostně korunována a stává se Theofilovou manželkou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5" name="Picture 2" descr="Soubor:Map Anatolia ancient regions-en.svg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880" y="2921875"/>
            <a:ext cx="4500663" cy="291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84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assia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48" y="2642435"/>
            <a:ext cx="3138666" cy="370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ssia | Byzantine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61" y="2623855"/>
            <a:ext cx="2664969" cy="37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Kassia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19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Theodora jako císařovna a matka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54955" y="2343807"/>
            <a:ext cx="7787268" cy="4514193"/>
          </a:xfrm>
        </p:spPr>
        <p:txBody>
          <a:bodyPr/>
          <a:lstStyle/>
          <a:p>
            <a:r>
              <a:rPr lang="cs-CZ" dirty="0" smtClean="0"/>
              <a:t>Theodořiným prvním dítětem byla dcera Thekla, Theodora byla těhotná celkem sedmkrát</a:t>
            </a:r>
          </a:p>
          <a:p>
            <a:r>
              <a:rPr lang="cs-CZ" dirty="0" smtClean="0"/>
              <a:t>Roku 840 se Theodoře narodí syn Michael, který je již jako batole jmenován spolucísařem svého otce</a:t>
            </a:r>
          </a:p>
          <a:p>
            <a:r>
              <a:rPr lang="cs-CZ" dirty="0" smtClean="0"/>
              <a:t>Theodora byla velmi zbožnou panovnicí, stejně jako jiné ženy z císařského dvora uctívala zejména Pannu Marii, rovněž byla tajnou vyznavačkou ikon</a:t>
            </a:r>
          </a:p>
          <a:p>
            <a:r>
              <a:rPr lang="cs-CZ" dirty="0" smtClean="0"/>
              <a:t>Císařovna nejspíš nebyla tak štědrou a angažovanou patronkou církevních staveb jako Irena, dala však obnovit klášter Svatého Penteleimona</a:t>
            </a:r>
          </a:p>
          <a:p>
            <a:r>
              <a:rPr lang="cs-CZ" dirty="0" smtClean="0"/>
              <a:t>Císařovna se svým mužem přijímala velvyslance a dokonce se prý i mohla účastnit těchto schůzí, také byla přítomna závodům v hipodromu a byla jí svěřena organizace oslav na počest vítězství jejího manžela</a:t>
            </a:r>
            <a:endParaRPr lang="cs-CZ" dirty="0"/>
          </a:p>
        </p:txBody>
      </p:sp>
      <p:pic>
        <p:nvPicPr>
          <p:cNvPr id="4098" name="Picture 2" descr="Theofilos v kronice Jana Skylit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223" y="3794235"/>
            <a:ext cx="2933075" cy="280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46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Theodora jako regentka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354317"/>
            <a:ext cx="7883943" cy="459302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Roku 842 jmenoval Theofilos mužské regenty, aby vládli společně s Theodorou za jeho malého synka, který se má v den své plnoletosti stát jediným císařem</a:t>
            </a:r>
          </a:p>
          <a:p>
            <a:r>
              <a:rPr lang="cs-CZ" dirty="0" smtClean="0"/>
              <a:t>Téhoř roku král umírá na úplavici a císařovna se stává regentkou svého dvouletého syna Michaela (a to až do roku 856)</a:t>
            </a:r>
          </a:p>
          <a:p>
            <a:r>
              <a:rPr lang="cs-CZ" dirty="0" smtClean="0"/>
              <a:t>Jedna z prvních věcí, které chce jako regentka udělat, je obnovení uctívání ikon</a:t>
            </a:r>
          </a:p>
          <a:p>
            <a:r>
              <a:rPr lang="cs-CZ" dirty="0" smtClean="0"/>
              <a:t>Roku 843 je svolán koncil, na tomto koncilu je ustanoven nový patriarcha Methodios, rovněž je ustanoveno, že ikonodulové budou povoláni zpět z vyhnanství a jsou obnoveny posvátné ikony, přičemž ikonoklasmus je odsouzen jako hereze</a:t>
            </a:r>
          </a:p>
          <a:p>
            <a:r>
              <a:rPr lang="cs-CZ" dirty="0" smtClean="0"/>
              <a:t>Mnoho příznivců ikonoklasmu bylo zbaveno svých funkcí a na jejich místa byli dosazeni ikonodulové nebo ti, kteří se zřekli svého předchozího vyznání</a:t>
            </a:r>
          </a:p>
          <a:p>
            <a:r>
              <a:rPr lang="cs-CZ" dirty="0" smtClean="0"/>
              <a:t>Za tento svůj počin je Theodora ve východní církvi oslavována jako světice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074" name="Picture 2" descr="https://upload.wikimedia.org/wikipedia/commons/f/f9/Solidus-Michael_III-sb16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32" y="2522483"/>
            <a:ext cx="3498355" cy="15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40370" y="4133897"/>
            <a:ext cx="2297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smtClean="0">
                <a:latin typeface="Arial" panose="020B0604020202020204" pitchFamily="34" charset="0"/>
              </a:rPr>
              <a:t>Solidus </a:t>
            </a:r>
            <a:r>
              <a:rPr lang="cs-CZ" sz="1000" dirty="0" smtClean="0">
                <a:latin typeface="Arial" panose="020B0604020202020204" pitchFamily="34" charset="0"/>
              </a:rPr>
              <a:t>znázorňující malého Michaela a jeho starší sestru Theklu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6473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Triumf ortodoxie</a:t>
            </a:r>
            <a:endParaRPr lang="cs-CZ" dirty="0"/>
          </a:p>
        </p:txBody>
      </p:sp>
      <p:pic>
        <p:nvPicPr>
          <p:cNvPr id="6146" name="Picture 2" descr="https://upload.wikimedia.org/wikipedia/commons/thumb/b/b5/Triumph_orthodoxy.jpg/800px-Triumph_orthodox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425" y="2301766"/>
            <a:ext cx="3675314" cy="455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9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280745"/>
            <a:ext cx="8825659" cy="4487917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Theodořina regentská vláda již nepřinesla další zlomová opatření</a:t>
            </a:r>
          </a:p>
          <a:p>
            <a:r>
              <a:rPr lang="cs-CZ" dirty="0" smtClean="0"/>
              <a:t>Theodora udržovala dobré politické vztahy se západem, Arabové v této době připravili Byzanckou říši o Krétu, nicméně byzanckým oddílům v čele s Theodořinými bratry se daří dosahovat vítězství ve střetech s Araby i paulikány</a:t>
            </a:r>
          </a:p>
          <a:p>
            <a:r>
              <a:rPr lang="cs-CZ" dirty="0" smtClean="0"/>
              <a:t>Roku 855 pak Theodora oženila svého tehdy šestnáctiletého syna Michaela s Eudokií, dcerou jednoho z císařských úředníků</a:t>
            </a:r>
          </a:p>
          <a:p>
            <a:r>
              <a:rPr lang="cs-CZ" dirty="0" smtClean="0"/>
              <a:t>Pod nátlakem svého strýce Barda se Michael roku 856 zúčastní spiknutí proti Theodoře a jejímu oblíbenci Theoktistovi a nechá ho zavraždit, Theodora je následně zbavená svého postavení v regentské radě a císař je prohlášen za plnoletého</a:t>
            </a:r>
          </a:p>
          <a:p>
            <a:r>
              <a:rPr lang="cs-CZ" dirty="0" smtClean="0"/>
              <a:t>Theodora potom po dobu dalších dvou let žije ve Velkém paláci, je však zbavena svých politických pravomocí a je tedy pouze císařovnou- matkou</a:t>
            </a:r>
          </a:p>
          <a:p>
            <a:r>
              <a:rPr lang="cs-CZ" dirty="0" smtClean="0"/>
              <a:t>Roku 858 je donucena opustit palác a uchýlit se do kláštera, stejně je tomu i v případě Michaelových sester</a:t>
            </a:r>
          </a:p>
          <a:p>
            <a:r>
              <a:rPr lang="cs-CZ" dirty="0" smtClean="0"/>
              <a:t>Nicméně roku 866 podléhá spiknutí i Barda a je zavražděn, císař jmenuje svého přítele Basilea za svého spolucísaře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11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Michael prohlašuje Basilea za svého spolucísaře</a:t>
            </a:r>
            <a:endParaRPr lang="cs-CZ" dirty="0"/>
          </a:p>
        </p:txBody>
      </p:sp>
      <p:pic>
        <p:nvPicPr>
          <p:cNvPr id="5122" name="Picture 2" descr="File:Michael III proclaims Basilikinos as co-emperor.pn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99" y="2320269"/>
            <a:ext cx="9146080" cy="445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5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Theodora zpět u dvora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3944445"/>
          </a:xfrm>
        </p:spPr>
        <p:txBody>
          <a:bodyPr/>
          <a:lstStyle/>
          <a:p>
            <a:r>
              <a:rPr lang="cs-CZ" dirty="0" smtClean="0"/>
              <a:t>Pravděpodobně kolem roku 863 byl císařovně dovolen návrat z kláštera a byly jí navráceny některé pravomoce, které náležely císařovně-matce a snad došlo i k smíření mezi ní a Michaelem</a:t>
            </a:r>
          </a:p>
          <a:p>
            <a:r>
              <a:rPr lang="cs-CZ" dirty="0" smtClean="0"/>
              <a:t>Roku 867 byl císař zavražděn svým spolucísařem ve své vlastní komnatě</a:t>
            </a:r>
          </a:p>
          <a:p>
            <a:r>
              <a:rPr lang="cs-CZ" dirty="0" smtClean="0"/>
              <a:t>Bez velkých obtíží pak Basileus dokázal aby byl jmenován jediným císařem</a:t>
            </a:r>
          </a:p>
          <a:p>
            <a:r>
              <a:rPr lang="cs-CZ" dirty="0" smtClean="0"/>
              <a:t>Theodora tedy definitivně ztrácí své místo u císařského dvora a stahuje se do kláštera</a:t>
            </a:r>
          </a:p>
          <a:p>
            <a:r>
              <a:rPr lang="cs-CZ" dirty="0" smtClean="0"/>
              <a:t>Téhož roku umírá a je pohřbena právě v tomto klášteře, ve kterém je pohřbena i její matka, její bratr Barda a později i její dcery</a:t>
            </a:r>
          </a:p>
          <a:p>
            <a:r>
              <a:rPr lang="cs-CZ" dirty="0" smtClean="0"/>
              <a:t>Theodora byla později prohlášena za světici byzantské církve a na její památku je vzpomínáno vždy 11. února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76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Místo ženy u císařského dvora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532992"/>
            <a:ext cx="8825659" cy="4325007"/>
          </a:xfrm>
        </p:spPr>
        <p:txBody>
          <a:bodyPr/>
          <a:lstStyle/>
          <a:p>
            <a:r>
              <a:rPr lang="cs-CZ" dirty="0" smtClean="0"/>
              <a:t>Ženy se obvykle dostaly na císařský dvůr díky sňatkové politice, sňatek byl tedy prostředkem k získání spojence či utužení politických vztahů</a:t>
            </a:r>
          </a:p>
          <a:p>
            <a:r>
              <a:rPr lang="cs-CZ" dirty="0" smtClean="0"/>
              <a:t>Hlavní úlohou císařovny bylo být příkladně zbožnou ženou a reprezentovat nejvyšší ctnosti a samozřejmě dát císaři dědice</a:t>
            </a:r>
          </a:p>
          <a:p>
            <a:r>
              <a:rPr lang="cs-CZ" dirty="0" smtClean="0"/>
              <a:t>Dalším úkolem císařoven bylo dohlížet na přesné zaznamenání data úmrtí některého z členů císařské rodiny a zavedení náležitých obřadů, které se u příležitosti tohoto výročí vždy vykonávaly</a:t>
            </a:r>
          </a:p>
          <a:p>
            <a:r>
              <a:rPr lang="cs-CZ" dirty="0" smtClean="0"/>
              <a:t>Císařovny mohly vládnout jako regentky za své nezletilé děti a mohly zasahovat do volby nového panovníka</a:t>
            </a:r>
          </a:p>
        </p:txBody>
      </p:sp>
    </p:spTree>
    <p:extLst>
      <p:ext uri="{BB962C8B-B14F-4D97-AF65-F5344CB8AC3E}">
        <p14:creationId xmlns:p14="http://schemas.microsoft.com/office/powerpoint/2010/main" val="342120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291255"/>
            <a:ext cx="8825659" cy="4566745"/>
          </a:xfrm>
        </p:spPr>
        <p:txBody>
          <a:bodyPr/>
          <a:lstStyle/>
          <a:p>
            <a:r>
              <a:rPr lang="cs-CZ" dirty="0"/>
              <a:t>HERRIN, Judith. </a:t>
            </a:r>
            <a:r>
              <a:rPr lang="cs-CZ" i="1" dirty="0"/>
              <a:t>Ženy v purpuru</a:t>
            </a:r>
            <a:r>
              <a:rPr lang="cs-CZ" dirty="0"/>
              <a:t>. Praha: Mladá fronta, 2004. Kolumbus. ISBN 80-204-1191-7</a:t>
            </a:r>
            <a:r>
              <a:rPr lang="cs-CZ" dirty="0" smtClean="0"/>
              <a:t>.</a:t>
            </a:r>
          </a:p>
          <a:p>
            <a:r>
              <a:rPr lang="cs-CZ" dirty="0"/>
              <a:t>VAVŘÍNEK, Vladimír a Petr BALCÁREK. </a:t>
            </a:r>
            <a:r>
              <a:rPr lang="cs-CZ" i="1" dirty="0"/>
              <a:t>Encyklopedie Byzance</a:t>
            </a:r>
            <a:r>
              <a:rPr lang="cs-CZ" dirty="0"/>
              <a:t>. Praha: Libri, 2011. ISBN 978-80-7277-485-2</a:t>
            </a:r>
            <a:r>
              <a:rPr lang="cs-CZ" dirty="0" smtClean="0"/>
              <a:t>.</a:t>
            </a:r>
          </a:p>
          <a:p>
            <a:r>
              <a:rPr lang="cs-CZ" dirty="0"/>
              <a:t>ZÁSTĚROVÁ, Bohumila. </a:t>
            </a:r>
            <a:r>
              <a:rPr lang="cs-CZ" i="1" dirty="0"/>
              <a:t>Dějiny Byzance</a:t>
            </a:r>
            <a:r>
              <a:rPr lang="cs-CZ" dirty="0"/>
              <a:t>. Praha: Academia, 1992. ISBN 80-200-0454-8.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401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Irena Athénská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410" y="3058345"/>
            <a:ext cx="4762500" cy="2486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66308" y="6095999"/>
            <a:ext cx="53614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smtClean="0">
                <a:latin typeface="Arial" panose="020B0604020202020204" pitchFamily="34" charset="0"/>
              </a:rPr>
              <a:t>Solidus znázorňující </a:t>
            </a:r>
            <a:r>
              <a:rPr lang="cs-CZ" sz="1000" dirty="0">
                <a:latin typeface="Arial" panose="020B0604020202020204" pitchFamily="34" charset="0"/>
              </a:rPr>
              <a:t>Irenu jako „basilissu“ - císařovnu.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87791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Příchod Ireny </a:t>
            </a:r>
            <a:r>
              <a:rPr lang="cs-CZ" dirty="0" smtClean="0"/>
              <a:t>na císařský dvůr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532993"/>
            <a:ext cx="8825659" cy="4246179"/>
          </a:xfrm>
        </p:spPr>
        <p:txBody>
          <a:bodyPr/>
          <a:lstStyle/>
          <a:p>
            <a:r>
              <a:rPr lang="cs-CZ" dirty="0" smtClean="0"/>
              <a:t>Irena (řec. Eirene) pocházela z nepříliš významné athénské </a:t>
            </a:r>
            <a:r>
              <a:rPr lang="cs-CZ" dirty="0" smtClean="0"/>
              <a:t>rodiny Sarandapechysů</a:t>
            </a:r>
            <a:endParaRPr lang="cs-CZ" dirty="0"/>
          </a:p>
          <a:p>
            <a:r>
              <a:rPr lang="cs-CZ" dirty="0" smtClean="0"/>
              <a:t>Irena byla vybrána Konstantinem V. jako manželka pro jeho syna Leona IV</a:t>
            </a:r>
            <a:r>
              <a:rPr lang="cs-CZ" dirty="0" smtClean="0"/>
              <a:t>. Chazara</a:t>
            </a:r>
            <a:endParaRPr lang="cs-CZ" dirty="0" smtClean="0"/>
          </a:p>
          <a:p>
            <a:r>
              <a:rPr lang="cs-CZ" dirty="0" smtClean="0"/>
              <a:t>V roce 769 připlula do Konstantinopole a zasnoubila se s Leonem, šest týdnů po </a:t>
            </a:r>
            <a:r>
              <a:rPr lang="cs-CZ" dirty="0" smtClean="0"/>
              <a:t>jejím příjezdu byli snoubenci korunováni a později toho dne oddáni </a:t>
            </a:r>
          </a:p>
          <a:p>
            <a:r>
              <a:rPr lang="cs-CZ" dirty="0" smtClean="0"/>
              <a:t>První </a:t>
            </a:r>
            <a:r>
              <a:rPr lang="cs-CZ" dirty="0" smtClean="0"/>
              <a:t>a také jediný syn Leona a Ireny, </a:t>
            </a:r>
            <a:r>
              <a:rPr lang="cs-CZ" dirty="0" smtClean="0"/>
              <a:t>Konstantin </a:t>
            </a:r>
            <a:r>
              <a:rPr lang="cs-CZ" dirty="0" smtClean="0"/>
              <a:t>VI., </a:t>
            </a:r>
            <a:r>
              <a:rPr lang="cs-CZ" dirty="0" smtClean="0"/>
              <a:t>se narodil rok po jejich svatbě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2019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Irena jako císařovna a matka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Roku 775 byl Konstantin V. zraněn při střetu s Bulhary a následně umírá, jediným císařem se tedy stává Leon IV. </a:t>
            </a:r>
            <a:r>
              <a:rPr lang="cs-CZ" dirty="0" smtClean="0"/>
              <a:t>a </a:t>
            </a:r>
            <a:r>
              <a:rPr lang="cs-CZ" dirty="0" smtClean="0"/>
              <a:t>Irena se stává hlavní císařovnou</a:t>
            </a:r>
          </a:p>
          <a:p>
            <a:r>
              <a:rPr lang="cs-CZ" dirty="0" smtClean="0"/>
              <a:t>Roku 776 pak nechal Leon korunovat svého tehdy pětiletého </a:t>
            </a:r>
            <a:r>
              <a:rPr lang="cs-CZ" dirty="0" smtClean="0"/>
              <a:t>syna, </a:t>
            </a:r>
            <a:r>
              <a:rPr lang="cs-CZ" dirty="0" smtClean="0"/>
              <a:t>Konstantina VI</a:t>
            </a:r>
            <a:r>
              <a:rPr lang="cs-CZ" dirty="0" smtClean="0"/>
              <a:t>., </a:t>
            </a:r>
            <a:r>
              <a:rPr lang="cs-CZ" dirty="0" smtClean="0"/>
              <a:t>na budoucího císaře</a:t>
            </a:r>
          </a:p>
          <a:p>
            <a:r>
              <a:rPr lang="cs-CZ" dirty="0" smtClean="0"/>
              <a:t>Roku 780 Leon umírá za nejasných okolností, podezření však nepadá na Irenu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249" y="4404163"/>
            <a:ext cx="2184334" cy="20176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1177" y="6495394"/>
            <a:ext cx="53614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smtClean="0">
                <a:latin typeface="Arial" panose="020B0604020202020204" pitchFamily="34" charset="0"/>
              </a:rPr>
              <a:t>Solidus znázorňující </a:t>
            </a:r>
            <a:r>
              <a:rPr lang="cs-CZ" sz="1000" dirty="0" smtClean="0">
                <a:latin typeface="Arial" panose="020B0604020202020204" pitchFamily="34" charset="0"/>
              </a:rPr>
              <a:t>Konstantina V. a mladého Leona IV.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4425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Irena jako regentka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301766"/>
            <a:ext cx="8825659" cy="467710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Irena se tedy roku 780 stává spolucísařovnou </a:t>
            </a:r>
            <a:r>
              <a:rPr lang="cs-CZ" dirty="0" smtClean="0"/>
              <a:t>svého syna</a:t>
            </a:r>
            <a:endParaRPr lang="cs-CZ" dirty="0" smtClean="0"/>
          </a:p>
          <a:p>
            <a:r>
              <a:rPr lang="cs-CZ" dirty="0" smtClean="0"/>
              <a:t>Jedním z jejich prvních počinů je potrestání těch, kteří se proti ní ihned po smrti jejího manžela spikli</a:t>
            </a:r>
          </a:p>
          <a:p>
            <a:r>
              <a:rPr lang="cs-CZ" dirty="0" smtClean="0"/>
              <a:t>Irena tedy následně dosazuje na prázdná místa v úřadech své stoupence</a:t>
            </a:r>
          </a:p>
          <a:p>
            <a:r>
              <a:rPr lang="cs-CZ" dirty="0" smtClean="0"/>
              <a:t>Zvláštnímu postavení se dostává císařovniným eunuchům, některé z nich dokonce jmenuje vojenskými veliteli</a:t>
            </a:r>
          </a:p>
          <a:p>
            <a:r>
              <a:rPr lang="cs-CZ" dirty="0" smtClean="0"/>
              <a:t>Roku 782 Irena domluvila svému synovi sňatek s franckou princeznou Rotrudou, dcerou </a:t>
            </a:r>
            <a:r>
              <a:rPr lang="cs-CZ" dirty="0" smtClean="0"/>
              <a:t>Karla </a:t>
            </a:r>
            <a:r>
              <a:rPr lang="cs-CZ" dirty="0" smtClean="0"/>
              <a:t>Velikého</a:t>
            </a:r>
          </a:p>
          <a:p>
            <a:r>
              <a:rPr lang="cs-CZ" dirty="0" smtClean="0"/>
              <a:t>Irena se musela vypořádávat s výboji Arabů, Bulharů a slovanských kmenů (které v Thrákii velmi slavně porazil jeden z jejich generálů)</a:t>
            </a:r>
          </a:p>
          <a:p>
            <a:r>
              <a:rPr lang="cs-CZ" dirty="0" smtClean="0"/>
              <a:t>Císařovna se snažila opět začlenit balkánské provincie do sféry vlivu </a:t>
            </a:r>
            <a:r>
              <a:rPr lang="cs-CZ" dirty="0" smtClean="0"/>
              <a:t>Konstantinopole, rovněž </a:t>
            </a:r>
            <a:r>
              <a:rPr lang="cs-CZ" dirty="0" smtClean="0"/>
              <a:t>podporovala stavební činnosti v Soluni</a:t>
            </a:r>
          </a:p>
          <a:p>
            <a:r>
              <a:rPr lang="cs-CZ" dirty="0" smtClean="0"/>
              <a:t>V </a:t>
            </a:r>
            <a:r>
              <a:rPr lang="cs-CZ" dirty="0" smtClean="0"/>
              <a:t>tomto období Ireniny vlády dochází k obnovení uctívání ikon</a:t>
            </a:r>
          </a:p>
          <a:p>
            <a:r>
              <a:rPr lang="cs-CZ" dirty="0" smtClean="0"/>
              <a:t>Irena následně rozpouští vojenská tagmata </a:t>
            </a:r>
            <a:r>
              <a:rPr lang="cs-CZ" dirty="0" smtClean="0"/>
              <a:t>(která byla proti uctívání ikon) a </a:t>
            </a:r>
            <a:r>
              <a:rPr lang="cs-CZ" dirty="0" smtClean="0"/>
              <a:t>do vojska opět dosazuje své přívržence</a:t>
            </a:r>
          </a:p>
          <a:p>
            <a:r>
              <a:rPr lang="cs-CZ" dirty="0" smtClean="0"/>
              <a:t>Roku 787 se pořádá sedmý ekumenický koncil v </a:t>
            </a:r>
            <a:r>
              <a:rPr lang="cs-CZ" dirty="0" smtClean="0"/>
              <a:t>Nikaji (znám jako druhý nikajský koncil), </a:t>
            </a:r>
            <a:r>
              <a:rPr lang="cs-CZ" dirty="0" smtClean="0"/>
              <a:t>uctívání ikon je tedy oficiálně znovu uznáno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68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Irena usilující o samovládu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249213"/>
            <a:ext cx="8825659" cy="4487917"/>
          </a:xfrm>
        </p:spPr>
        <p:txBody>
          <a:bodyPr>
            <a:normAutofit/>
          </a:bodyPr>
          <a:lstStyle/>
          <a:p>
            <a:r>
              <a:rPr lang="cs-CZ" dirty="0" smtClean="0"/>
              <a:t>Irena si stále více činila nárok na to, aby byla </a:t>
            </a:r>
            <a:r>
              <a:rPr lang="cs-CZ" dirty="0" smtClean="0"/>
              <a:t>uznána </a:t>
            </a:r>
            <a:r>
              <a:rPr lang="cs-CZ" dirty="0" smtClean="0"/>
              <a:t>za hlavní císařovnu nadřazenou svému synovi</a:t>
            </a:r>
          </a:p>
          <a:p>
            <a:r>
              <a:rPr lang="cs-CZ" dirty="0" smtClean="0"/>
              <a:t>Irena údajně zrušila Konstantinovo zasnoubení s franckou princeznou a roku 788 ho oženila s nevýznamnou dívkou Marií</a:t>
            </a:r>
          </a:p>
          <a:p>
            <a:r>
              <a:rPr lang="cs-CZ" dirty="0" smtClean="0"/>
              <a:t>Konstantin se roku 790 pokouší oprostit od matčiny </a:t>
            </a:r>
            <a:r>
              <a:rPr lang="cs-CZ" dirty="0" smtClean="0"/>
              <a:t>nadvlády</a:t>
            </a:r>
            <a:r>
              <a:rPr lang="cs-CZ" dirty="0" smtClean="0"/>
              <a:t>, jeho pokusy však končí zajetím a mučením jeho družiny i jeho samého</a:t>
            </a:r>
          </a:p>
          <a:p>
            <a:r>
              <a:rPr lang="cs-CZ" dirty="0" smtClean="0"/>
              <a:t>Irena se snaží na svou stranu získat vojsko, oddíly themat jí však neuznávají za svou císařovnu, ale jsou věrní své přísaze Konstantinovi</a:t>
            </a:r>
          </a:p>
          <a:p>
            <a:r>
              <a:rPr lang="cs-CZ" dirty="0" smtClean="0"/>
              <a:t>Pod hrozbou občanské války se tedy Irena (prozatím) stahuje a Konstantin je nakonec vojskem opravdu prohlášen za jediného císaře</a:t>
            </a:r>
          </a:p>
          <a:p>
            <a:r>
              <a:rPr lang="cs-CZ" dirty="0" smtClean="0"/>
              <a:t>Konstantin </a:t>
            </a:r>
            <a:r>
              <a:rPr lang="cs-CZ" dirty="0" smtClean="0"/>
              <a:t>nechává vyhnat všechny věrné přívržence své matky a Irenu </a:t>
            </a:r>
            <a:r>
              <a:rPr lang="cs-CZ" dirty="0" smtClean="0"/>
              <a:t>umisťuje </a:t>
            </a:r>
            <a:r>
              <a:rPr lang="cs-CZ" dirty="0" smtClean="0"/>
              <a:t>do paláce Eleutherios, kde má již natrvalo zůstat mimo politické dění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093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Konstantinova vláda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443655"/>
            <a:ext cx="8825659" cy="441434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Roku 792 Irena přesvědčí svého syna, aby ji navrátil její pravomoci jakožto císařovny-matky</a:t>
            </a:r>
          </a:p>
          <a:p>
            <a:r>
              <a:rPr lang="cs-CZ" dirty="0" smtClean="0"/>
              <a:t>Konstantin nechal obnovit pronásledování ikonodulů</a:t>
            </a:r>
          </a:p>
          <a:p>
            <a:r>
              <a:rPr lang="cs-CZ" dirty="0" smtClean="0"/>
              <a:t>Po Konstantinově nezdařeném tažení proti Bulharům se vojáci v tagmatech bouří a chtějí nového krále, Konstantinova strýce Nikefora, císař však tvrdě zakročuje a potlačuje povstání </a:t>
            </a:r>
          </a:p>
          <a:p>
            <a:r>
              <a:rPr lang="cs-CZ" dirty="0" smtClean="0"/>
              <a:t>V roce 795 se Konstantin rozvádí se svou ženou Marií a donutí ji stát se mniškou, Marie opouští císařský dvůr i se svými dvěmi dcerami</a:t>
            </a:r>
          </a:p>
          <a:p>
            <a:r>
              <a:rPr lang="cs-CZ" dirty="0" smtClean="0"/>
              <a:t>Konstantin se poté ožení s jednou z dvorních dam své ženy, Theodóté, čím si ale u lidu získá značnou nepopularitu</a:t>
            </a:r>
          </a:p>
          <a:p>
            <a:r>
              <a:rPr lang="cs-CZ" dirty="0" smtClean="0"/>
              <a:t>Mezitím Irena poštvává proti Konstantinovi stále více významně postavených </a:t>
            </a:r>
            <a:r>
              <a:rPr lang="cs-CZ" dirty="0" smtClean="0"/>
              <a:t>představitelů císařského dvora</a:t>
            </a:r>
            <a:endParaRPr lang="cs-CZ" dirty="0" smtClean="0"/>
          </a:p>
          <a:p>
            <a:r>
              <a:rPr lang="cs-CZ" dirty="0" smtClean="0"/>
              <a:t>Roku 797 se Konstantin snaží uprchnout, je však zajat vojáky své matky a následně oslepen</a:t>
            </a:r>
          </a:p>
          <a:p>
            <a:r>
              <a:rPr lang="cs-CZ" dirty="0" smtClean="0"/>
              <a:t>Konstantin je tedy, jakožto politický rival své matky, zneškodněn a je umístěn do ústraní. Umírá roku 805 (nakonec tedy svou matku přežil)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11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Irena jedinou císařovnou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322786"/>
            <a:ext cx="8825659" cy="453521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Irenina samovláda probíhala v letech 797-802</a:t>
            </a:r>
          </a:p>
          <a:p>
            <a:r>
              <a:rPr lang="cs-CZ" dirty="0" smtClean="0"/>
              <a:t>Irena opět dosazuje do důležitých pozic své loajální přívržence, jako ministra financí pak volí úředníka jménem Nikeforos</a:t>
            </a:r>
          </a:p>
          <a:p>
            <a:r>
              <a:rPr lang="cs-CZ" dirty="0" smtClean="0"/>
              <a:t>Irena si snaží získat oblibu lidu stavbou nových církevních staveb a svou dobročinností, rovněž se snaží upevnit si své místo samovládkyně</a:t>
            </a:r>
          </a:p>
          <a:p>
            <a:r>
              <a:rPr lang="cs-CZ" dirty="0" smtClean="0"/>
              <a:t>Irena se musí vypořádávat s nájezdy Arabů pod vedením Harúna ar-Rašída (budoucího bagdádského chalífy)</a:t>
            </a:r>
          </a:p>
          <a:p>
            <a:r>
              <a:rPr lang="cs-CZ" dirty="0" smtClean="0"/>
              <a:t>Aby zvýšila svou oblibu, rozhoduje se snížit komunální daně a daně z obchodu, tímto počinem jsou však sníženy státní příjmy</a:t>
            </a:r>
          </a:p>
          <a:p>
            <a:r>
              <a:rPr lang="cs-CZ" dirty="0" smtClean="0"/>
              <a:t>V roce 799 Irena onemocní a zdá se, že trůn by mohl být zanechán bez dědice, což velmi znásobuje rivalitu jejich dvou „</a:t>
            </a:r>
            <a:r>
              <a:rPr lang="cs-CZ" dirty="0" smtClean="0"/>
              <a:t>nejloajálnějších“ </a:t>
            </a:r>
            <a:r>
              <a:rPr lang="cs-CZ" dirty="0" smtClean="0"/>
              <a:t>poradců Staurakia a Aitia</a:t>
            </a:r>
          </a:p>
          <a:p>
            <a:r>
              <a:rPr lang="cs-CZ" dirty="0" smtClean="0"/>
              <a:t>Roku 800 je Karel Veliký korunován papežem Lvem III. římským císařem</a:t>
            </a:r>
          </a:p>
          <a:p>
            <a:r>
              <a:rPr lang="cs-CZ" dirty="0" smtClean="0"/>
              <a:t>Irena, která si je vědomá nové hrozby, navrhuje politický sňatek Karlu Velikému, roku 802 se z Francké říše vrací delegace přinášející zprávy o císařově souhlasu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366" y="4612000"/>
            <a:ext cx="2275633" cy="210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597</TotalTime>
  <Words>1575</Words>
  <Application>Microsoft Office PowerPoint</Application>
  <PresentationFormat>Widescreen</PresentationFormat>
  <Paragraphs>103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Ion Boardroom</vt:lpstr>
      <vt:lpstr>Ženy v byzantské společnosti- císařovny</vt:lpstr>
      <vt:lpstr>Místo ženy u císařského dvora</vt:lpstr>
      <vt:lpstr>Irena Athénská</vt:lpstr>
      <vt:lpstr>Příchod Ireny na císařský dvůr</vt:lpstr>
      <vt:lpstr>Irena jako císařovna a matka</vt:lpstr>
      <vt:lpstr>Irena jako regentka</vt:lpstr>
      <vt:lpstr>Irena usilující o samovládu</vt:lpstr>
      <vt:lpstr>Konstantinova vláda</vt:lpstr>
      <vt:lpstr>Irena jedinou císařovnou</vt:lpstr>
      <vt:lpstr>Irenina smrt</vt:lpstr>
      <vt:lpstr>Theodora II.</vt:lpstr>
      <vt:lpstr>Příchod Theodory na císařský dvůr</vt:lpstr>
      <vt:lpstr>Kassia</vt:lpstr>
      <vt:lpstr>Theodora jako císařovna a matka</vt:lpstr>
      <vt:lpstr>Theodora jako regentka</vt:lpstr>
      <vt:lpstr>Triumf ortodoxie</vt:lpstr>
      <vt:lpstr>PowerPoint Presentation</vt:lpstr>
      <vt:lpstr>Michael prohlašuje Basilea za svého spolucísaře</vt:lpstr>
      <vt:lpstr>Theodora zpět u dvora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Ženy v byzantské společnosti- císařovny</dc:title>
  <dc:creator>Uživatel systému Windows</dc:creator>
  <cp:lastModifiedBy>Uživatel systému Windows</cp:lastModifiedBy>
  <cp:revision>55</cp:revision>
  <dcterms:created xsi:type="dcterms:W3CDTF">2021-04-16T12:20:10Z</dcterms:created>
  <dcterms:modified xsi:type="dcterms:W3CDTF">2021-04-19T12:12:16Z</dcterms:modified>
</cp:coreProperties>
</file>