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2E84D4-0878-4D48-839E-D427F1AF7D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Boj o kult obrazů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00CB1BF-65CA-4EE3-9D14-05693EBF1B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První a druhé období ikonoklasmu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467627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C3A7E0E-304B-4A38-AAA0-7E8295238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Regentka IRENA (780-790)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0D5A126-20A1-4162-B929-6BF2B9830B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0" y="2010878"/>
            <a:ext cx="6810261" cy="3914061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 roce </a:t>
            </a:r>
            <a:r>
              <a:rPr lang="cs-CZ" dirty="0">
                <a:latin typeface="Arial" panose="020B0604020202020204" pitchFamily="34" charset="0"/>
              </a:rPr>
              <a:t>769</a:t>
            </a:r>
            <a:r>
              <a:rPr lang="cs-CZ" b="0" i="0" dirty="0">
                <a:effectLst/>
                <a:latin typeface="Arial" panose="020B0604020202020204" pitchFamily="34" charset="0"/>
              </a:rPr>
              <a:t> se stala manželkou </a:t>
            </a:r>
            <a:r>
              <a:rPr lang="cs-CZ" dirty="0">
                <a:latin typeface="Arial" panose="020B0604020202020204" pitchFamily="34" charset="0"/>
              </a:rPr>
              <a:t>Leona IV.</a:t>
            </a:r>
            <a:r>
              <a:rPr lang="cs-CZ" b="0" i="0" dirty="0">
                <a:effectLst/>
                <a:latin typeface="Arial" panose="020B0604020202020204" pitchFamily="34" charset="0"/>
              </a:rPr>
              <a:t>. Rok po svatbě porodila pozdějšího císaře </a:t>
            </a:r>
            <a:r>
              <a:rPr lang="cs-CZ" dirty="0">
                <a:latin typeface="Arial" panose="020B0604020202020204" pitchFamily="34" charset="0"/>
              </a:rPr>
              <a:t>Konstantina VI.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 Po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Leonově</a:t>
            </a:r>
            <a:r>
              <a:rPr lang="cs-CZ" b="0" i="0" dirty="0">
                <a:effectLst/>
                <a:latin typeface="Arial" panose="020B0604020202020204" pitchFamily="34" charset="0"/>
              </a:rPr>
              <a:t> smrti v roce </a:t>
            </a:r>
            <a:r>
              <a:rPr lang="cs-CZ" dirty="0">
                <a:latin typeface="Arial" panose="020B0604020202020204" pitchFamily="34" charset="0"/>
              </a:rPr>
              <a:t>780</a:t>
            </a:r>
            <a:r>
              <a:rPr lang="cs-CZ" b="0" i="0" dirty="0">
                <a:effectLst/>
                <a:latin typeface="Arial" panose="020B0604020202020204" pitchFamily="34" charset="0"/>
              </a:rPr>
              <a:t> se stala Irena </a:t>
            </a:r>
            <a:r>
              <a:rPr lang="cs-CZ" dirty="0">
                <a:latin typeface="Arial" panose="020B0604020202020204" pitchFamily="34" charset="0"/>
              </a:rPr>
              <a:t>regentkou</a:t>
            </a:r>
            <a:r>
              <a:rPr lang="cs-CZ" b="0" i="0" dirty="0">
                <a:effectLst/>
                <a:latin typeface="Arial" panose="020B0604020202020204" pitchFamily="34" charset="0"/>
              </a:rPr>
              <a:t> tehdy devítiletého císaře Konstantina a zůstala jí až do jeho plnoletosti. I potom setrvala císařovnou společně s ním. </a:t>
            </a:r>
          </a:p>
          <a:p>
            <a:pPr algn="l"/>
            <a:r>
              <a:rPr lang="cs-CZ" dirty="0">
                <a:latin typeface="Arial" panose="020B0604020202020204" pitchFamily="34" charset="0"/>
              </a:rPr>
              <a:t>Zakročila proti uzurpátorům – </a:t>
            </a:r>
            <a:r>
              <a:rPr lang="cs-CZ" dirty="0" err="1">
                <a:latin typeface="Arial" panose="020B0604020202020204" pitchFamily="34" charset="0"/>
              </a:rPr>
              <a:t>caesarům</a:t>
            </a:r>
            <a:r>
              <a:rPr lang="cs-CZ" dirty="0">
                <a:latin typeface="Arial" panose="020B0604020202020204" pitchFamily="34" charset="0"/>
              </a:rPr>
              <a:t>, které nechala oslepit. </a:t>
            </a:r>
            <a:r>
              <a:rPr lang="cs-CZ" b="0" i="0" dirty="0">
                <a:effectLst/>
                <a:latin typeface="Arial" panose="020B0604020202020204" pitchFamily="34" charset="0"/>
              </a:rPr>
              <a:t>Poté nechala v roce </a:t>
            </a:r>
            <a:r>
              <a:rPr lang="cs-CZ" dirty="0">
                <a:latin typeface="Arial" panose="020B0604020202020204" pitchFamily="34" charset="0"/>
              </a:rPr>
              <a:t>797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oslepit a pak usmrtit vlastního syna.</a:t>
            </a: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Irena získala samovládu a tím se stala také první ženou na trůně východořímského císařství. 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Vládla pomoci eunuchů (</a:t>
            </a:r>
            <a:r>
              <a:rPr lang="cs-CZ" dirty="0" err="1">
                <a:solidFill>
                  <a:srgbClr val="202122"/>
                </a:solidFill>
                <a:latin typeface="Arial" panose="020B0604020202020204" pitchFamily="34" charset="0"/>
              </a:rPr>
              <a:t>Stavrakios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 X </a:t>
            </a:r>
            <a:r>
              <a:rPr lang="cs-CZ" dirty="0" err="1">
                <a:solidFill>
                  <a:srgbClr val="202122"/>
                </a:solidFill>
                <a:latin typeface="Arial" panose="020B0604020202020204" pitchFamily="34" charset="0"/>
              </a:rPr>
              <a:t>Aetios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), synonymem intrikánství, bezohledné ambiciózností a hamižnosti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Snažila se tedy získat oblibu u lidu snížením daní. Podporu však nenalezla, naproti tomu uvrhla říši do finančních obtíží.</a:t>
            </a:r>
          </a:p>
          <a:p>
            <a:endParaRPr lang="cs-CZ" dirty="0"/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4CE45A51-FD0C-41E1-ACC1-35D6EF634C2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136294" y="2258008"/>
            <a:ext cx="4055706" cy="2416629"/>
          </a:xfrm>
        </p:spPr>
      </p:pic>
    </p:spTree>
    <p:extLst>
      <p:ext uri="{BB962C8B-B14F-4D97-AF65-F5344CB8AC3E}">
        <p14:creationId xmlns:p14="http://schemas.microsoft.com/office/powerpoint/2010/main" val="1973657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942814FC-C2F6-4AE1-9621-7E8ED300E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Obnovení kultu ikon - Nikajský koncil (787)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2EB4C54-CD85-4C4C-8509-5AF60F644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600" dirty="0"/>
              <a:t>r. 786 zvolen nový patriarcha </a:t>
            </a:r>
            <a:r>
              <a:rPr lang="cs-CZ" sz="1600" dirty="0" err="1"/>
              <a:t>Tarasios</a:t>
            </a:r>
            <a:r>
              <a:rPr lang="cs-CZ" sz="1600" dirty="0"/>
              <a:t> – laik, oblíbenec Ireny – postupná rehabilitace vyhnaných ikonodulů 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květen 786 první snaha o svolání </a:t>
            </a:r>
            <a:r>
              <a:rPr lang="cs-CZ" sz="1600" dirty="0" err="1"/>
              <a:t>ikonofilského</a:t>
            </a:r>
            <a:r>
              <a:rPr lang="cs-CZ" sz="1600" dirty="0"/>
              <a:t> synodu v Konstantinopoli odložena kvůli reakcím vojska a ikonoklastických biskupů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Září 787 zahájen druhý </a:t>
            </a:r>
            <a:r>
              <a:rPr lang="cs-CZ" sz="1600" dirty="0" err="1"/>
              <a:t>Nikajský</a:t>
            </a:r>
            <a:r>
              <a:rPr lang="cs-CZ" sz="1600" dirty="0"/>
              <a:t> koncil za účasti zástupců všech patriarchátů a Říma. Během synodu se střetlo radikální křídlo </a:t>
            </a:r>
            <a:r>
              <a:rPr lang="cs-CZ" sz="1600" dirty="0" err="1"/>
              <a:t>zelotů</a:t>
            </a:r>
            <a:r>
              <a:rPr lang="cs-CZ" sz="1600" dirty="0"/>
              <a:t> s umírněným křídlem světského duchovenstva = kompromisní řešení</a:t>
            </a:r>
          </a:p>
          <a:p>
            <a:pPr>
              <a:lnSpc>
                <a:spcPct val="110000"/>
              </a:lnSpc>
            </a:pPr>
            <a:r>
              <a:rPr lang="cs-CZ" sz="1600" dirty="0" err="1"/>
              <a:t>Nikajský</a:t>
            </a:r>
            <a:r>
              <a:rPr lang="cs-CZ" sz="1600" dirty="0"/>
              <a:t> koncil považuje obraz jako substanciálně odlišný od svého archetypu: Bohu naleží </a:t>
            </a:r>
            <a:r>
              <a:rPr lang="cs-CZ" sz="1600" dirty="0" err="1"/>
              <a:t>latreia</a:t>
            </a:r>
            <a:r>
              <a:rPr lang="cs-CZ" sz="1600" dirty="0"/>
              <a:t>, zatímco obraze je prokazována pouze </a:t>
            </a:r>
            <a:r>
              <a:rPr lang="cs-CZ" sz="1600" dirty="0" err="1"/>
              <a:t>time</a:t>
            </a:r>
            <a:r>
              <a:rPr lang="cs-CZ" sz="1600" dirty="0"/>
              <a:t> (pocta)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Poněkud odlišný výklad západní církve (Frankfurtský synod r. 794): ikona= hlavně výchovný prostředek, obraz jako bible chudých – formulace proti spoluvládě císaře a Boha na zemi a také proti tomu, aby byzantští císařové označovali svá nařízení jako božské.  </a:t>
            </a:r>
          </a:p>
        </p:txBody>
      </p:sp>
    </p:spTree>
    <p:extLst>
      <p:ext uri="{BB962C8B-B14F-4D97-AF65-F5344CB8AC3E}">
        <p14:creationId xmlns:p14="http://schemas.microsoft.com/office/powerpoint/2010/main" val="2630023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832962-7366-46F5-881F-88C71A961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Spoluvládnutí Konstantina a </a:t>
            </a:r>
            <a:r>
              <a:rPr lang="cs-CZ" dirty="0" err="1"/>
              <a:t>ireny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4E1A98-6EC5-438A-A897-BBC8784E3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Vzájemné soupeření Ireny a Konstantina se projevilo ve vnitřní nestabilitě říše – v r. 790 Konstantin pokusil o samovládu, ale po dvou letech povolal zpátky Irenu</a:t>
            </a:r>
          </a:p>
          <a:p>
            <a:r>
              <a:rPr lang="cs-CZ" dirty="0"/>
              <a:t>Velké třenice vyvolal druhý Konstantinův sňatek s </a:t>
            </a:r>
            <a:r>
              <a:rPr lang="cs-CZ" dirty="0" err="1"/>
              <a:t>Theodotou</a:t>
            </a:r>
            <a:r>
              <a:rPr lang="cs-CZ" dirty="0"/>
              <a:t> X proti němu se postavili </a:t>
            </a:r>
            <a:r>
              <a:rPr lang="cs-CZ" dirty="0" err="1"/>
              <a:t>zeloti</a:t>
            </a:r>
            <a:r>
              <a:rPr lang="cs-CZ" dirty="0"/>
              <a:t> a císař ztratil každou oporu uvnitř církve</a:t>
            </a:r>
          </a:p>
          <a:p>
            <a:r>
              <a:rPr lang="cs-CZ" dirty="0"/>
              <a:t>Irena využila tento spor jakož i jeho vojenské neúspěchy proti Bulharům a Arabům a v r. 798 dála ho sesadit z trůnu a oslepit.</a:t>
            </a:r>
          </a:p>
          <a:p>
            <a:r>
              <a:rPr lang="cs-CZ" dirty="0"/>
              <a:t>Vládla pak sama až do r. 802 jako skutečná císařovna a podpisovala se jako </a:t>
            </a:r>
            <a:r>
              <a:rPr lang="cs-CZ" dirty="0" err="1"/>
              <a:t>Basileus</a:t>
            </a:r>
            <a:r>
              <a:rPr lang="cs-CZ" dirty="0"/>
              <a:t> – navzdory daňovým úlevám nezískala sympatie obyvatelstva</a:t>
            </a:r>
          </a:p>
          <a:p>
            <a:r>
              <a:rPr lang="cs-CZ" dirty="0"/>
              <a:t>V r. 800 korunovace Karla Velikého za římského císaře – nepodařený pokus o sňatek Karla s Irenou</a:t>
            </a:r>
          </a:p>
        </p:txBody>
      </p:sp>
    </p:spTree>
    <p:extLst>
      <p:ext uri="{BB962C8B-B14F-4D97-AF65-F5344CB8AC3E}">
        <p14:creationId xmlns:p14="http://schemas.microsoft.com/office/powerpoint/2010/main" val="1657490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77676E-6B13-41C5-BF5F-6E7989C07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Vládnutí </a:t>
            </a:r>
            <a:r>
              <a:rPr lang="cs-CZ" dirty="0" err="1"/>
              <a:t>nikEfora</a:t>
            </a:r>
            <a:r>
              <a:rPr lang="cs-CZ" dirty="0"/>
              <a:t> I. (802-811)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84B077-0632-41BA-B5BA-143D16C8B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89450"/>
          </a:xfrm>
        </p:spPr>
        <p:txBody>
          <a:bodyPr>
            <a:normAutofit fontScale="77500" lnSpcReduction="20000"/>
          </a:bodyPr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Za vlády císařovny </a:t>
            </a:r>
            <a:r>
              <a:rPr lang="cs-CZ" dirty="0">
                <a:latin typeface="Arial" panose="020B0604020202020204" pitchFamily="34" charset="0"/>
              </a:rPr>
              <a:t>Ireny</a:t>
            </a:r>
            <a:r>
              <a:rPr lang="cs-CZ" b="0" i="0" dirty="0">
                <a:effectLst/>
                <a:latin typeface="Arial" panose="020B0604020202020204" pitchFamily="34" charset="0"/>
              </a:rPr>
              <a:t> byl jejím hlavním finančním správcem, </a:t>
            </a:r>
            <a:r>
              <a:rPr lang="cs-CZ" b="0" i="1" dirty="0" err="1">
                <a:effectLst/>
                <a:latin typeface="Arial" panose="020B0604020202020204" pitchFamily="34" charset="0"/>
              </a:rPr>
              <a:t>logothetem</a:t>
            </a:r>
            <a:r>
              <a:rPr lang="cs-CZ" b="0" i="0" dirty="0">
                <a:effectLst/>
                <a:latin typeface="Arial" panose="020B0604020202020204" pitchFamily="34" charset="0"/>
              </a:rPr>
              <a:t>. Císařem byl prohlášen skupinou dvorských spiklenců po převratu, který za podpory vojska Irenu svrhl a provolal ho císařem.</a:t>
            </a:r>
          </a:p>
          <a:p>
            <a:r>
              <a:rPr lang="cs-CZ" b="0" i="0" dirty="0" err="1">
                <a:effectLst/>
                <a:latin typeface="Arial" panose="020B0604020202020204" pitchFamily="34" charset="0"/>
              </a:rPr>
              <a:t>Nikeforos</a:t>
            </a:r>
            <a:r>
              <a:rPr lang="cs-CZ" b="0" i="0" dirty="0">
                <a:effectLst/>
                <a:latin typeface="Arial" panose="020B0604020202020204" pitchFamily="34" charset="0"/>
              </a:rPr>
              <a:t> projevil značnou toleranci nejen k ikonoklastům ale i hnutí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paulikiánů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které v Malé Asii dosáhlo velkého rozmachu </a:t>
            </a:r>
          </a:p>
          <a:p>
            <a:r>
              <a:rPr lang="cs-CZ" dirty="0">
                <a:latin typeface="Arial" panose="020B0604020202020204" pitchFamily="34" charset="0"/>
              </a:rPr>
              <a:t>Karel Veliký navrhl</a:t>
            </a:r>
            <a:r>
              <a:rPr lang="cs-CZ" b="0" i="0" dirty="0">
                <a:effectLst/>
                <a:latin typeface="Arial" panose="020B0604020202020204" pitchFamily="34" charset="0"/>
              </a:rPr>
              <a:t> vzájemné uznání a legalizaci dvou </a:t>
            </a:r>
            <a:r>
              <a:rPr lang="cs-CZ" dirty="0">
                <a:latin typeface="Arial" panose="020B0604020202020204" pitchFamily="34" charset="0"/>
              </a:rPr>
              <a:t>císařství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Nikeforos</a:t>
            </a:r>
            <a:r>
              <a:rPr lang="cs-CZ" b="0" i="0" dirty="0">
                <a:effectLst/>
                <a:latin typeface="Arial" panose="020B0604020202020204" pitchFamily="34" charset="0"/>
              </a:rPr>
              <a:t> však na jeho návrh nepřistoupil a mezi </a:t>
            </a:r>
            <a:r>
              <a:rPr lang="cs-CZ" dirty="0">
                <a:latin typeface="Arial" panose="020B0604020202020204" pitchFamily="34" charset="0"/>
              </a:rPr>
              <a:t>Byzancí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dirty="0">
                <a:latin typeface="Arial" panose="020B0604020202020204" pitchFamily="34" charset="0"/>
              </a:rPr>
              <a:t>Franky</a:t>
            </a:r>
            <a:r>
              <a:rPr lang="cs-CZ" b="0" i="0" dirty="0">
                <a:effectLst/>
                <a:latin typeface="Arial" panose="020B0604020202020204" pitchFamily="34" charset="0"/>
              </a:rPr>
              <a:t> začal narůstat konflikt o </a:t>
            </a:r>
            <a:r>
              <a:rPr lang="cs-CZ" dirty="0">
                <a:latin typeface="Arial" panose="020B0604020202020204" pitchFamily="34" charset="0"/>
              </a:rPr>
              <a:t>Benátky</a:t>
            </a:r>
            <a:r>
              <a:rPr lang="cs-CZ" b="0" i="0" dirty="0">
                <a:effectLst/>
                <a:latin typeface="Arial" panose="020B0604020202020204" pitchFamily="34" charset="0"/>
              </a:rPr>
              <a:t>, jedinou oblast, kde spolu východní a západní římská říše v dané době sousedily. </a:t>
            </a: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Byzanc zle tísněna </a:t>
            </a:r>
            <a:r>
              <a:rPr lang="cs-CZ" dirty="0">
                <a:latin typeface="Arial" panose="020B0604020202020204" pitchFamily="34" charset="0"/>
              </a:rPr>
              <a:t>Bulhary</a:t>
            </a:r>
            <a:r>
              <a:rPr lang="cs-CZ" b="0" i="0" dirty="0">
                <a:effectLst/>
                <a:latin typeface="Arial" panose="020B0604020202020204" pitchFamily="34" charset="0"/>
              </a:rPr>
              <a:t> na </a:t>
            </a:r>
            <a:r>
              <a:rPr lang="cs-CZ" dirty="0">
                <a:latin typeface="Arial" panose="020B0604020202020204" pitchFamily="34" charset="0"/>
              </a:rPr>
              <a:t>Balkáně</a:t>
            </a:r>
            <a:r>
              <a:rPr lang="cs-CZ" b="0" i="0" dirty="0">
                <a:effectLst/>
                <a:latin typeface="Arial" panose="020B0604020202020204" pitchFamily="34" charset="0"/>
              </a:rPr>
              <a:t> a </a:t>
            </a:r>
            <a:r>
              <a:rPr lang="cs-CZ" dirty="0">
                <a:latin typeface="Arial" panose="020B0604020202020204" pitchFamily="34" charset="0"/>
              </a:rPr>
              <a:t>Araby</a:t>
            </a:r>
            <a:r>
              <a:rPr lang="cs-CZ" b="0" i="0" dirty="0">
                <a:effectLst/>
                <a:latin typeface="Arial" panose="020B0604020202020204" pitchFamily="34" charset="0"/>
              </a:rPr>
              <a:t> na východní hranici. Vojensky úspěšná byla prakticky jenom na </a:t>
            </a:r>
            <a:r>
              <a:rPr lang="cs-CZ" dirty="0" err="1">
                <a:latin typeface="Arial" panose="020B0604020202020204" pitchFamily="34" charset="0"/>
              </a:rPr>
              <a:t>Peloponnésu</a:t>
            </a:r>
            <a:r>
              <a:rPr lang="cs-CZ" b="0" i="0" dirty="0">
                <a:effectLst/>
                <a:latin typeface="Arial" panose="020B0604020202020204" pitchFamily="34" charset="0"/>
              </a:rPr>
              <a:t>. V r. </a:t>
            </a:r>
            <a:r>
              <a:rPr lang="cs-CZ" dirty="0">
                <a:latin typeface="Arial" panose="020B0604020202020204" pitchFamily="34" charset="0"/>
              </a:rPr>
              <a:t>805</a:t>
            </a:r>
            <a:r>
              <a:rPr lang="cs-CZ" b="0" i="0" dirty="0">
                <a:effectLst/>
                <a:latin typeface="Arial" panose="020B0604020202020204" pitchFamily="34" charset="0"/>
              </a:rPr>
              <a:t> dosáhl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Nikeforos</a:t>
            </a:r>
            <a:r>
              <a:rPr lang="cs-CZ" b="0" i="0" dirty="0">
                <a:effectLst/>
                <a:latin typeface="Arial" panose="020B0604020202020204" pitchFamily="34" charset="0"/>
              </a:rPr>
              <a:t> I. svého jediného, avšak velmi významného vojenského vítězství v bitvě proti povstalým peloponéským </a:t>
            </a:r>
            <a:r>
              <a:rPr lang="cs-CZ" dirty="0">
                <a:latin typeface="Arial" panose="020B0604020202020204" pitchFamily="34" charset="0"/>
              </a:rPr>
              <a:t>Slovanům</a:t>
            </a:r>
            <a:r>
              <a:rPr lang="cs-CZ" b="0" i="0" dirty="0">
                <a:effectLst/>
                <a:latin typeface="Arial" panose="020B0604020202020204" pitchFamily="34" charset="0"/>
              </a:rPr>
              <a:t> u pevnosti </a:t>
            </a:r>
            <a:r>
              <a:rPr lang="cs-CZ" dirty="0" err="1">
                <a:latin typeface="Arial" panose="020B0604020202020204" pitchFamily="34" charset="0"/>
              </a:rPr>
              <a:t>Patrasu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Řecko se definitivně vrátilo pod vládu Byzance a bylo začleněno do správního systému říše. </a:t>
            </a:r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Slované, kteří zde byli usídleni, se z velké části postupně pořečtili.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47811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082720-FDE8-420F-9D0B-99513FB41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poměry a vítězství Bulharů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F65E87-CC7F-4452-BB48-650E06DF0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9011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Posílení bohatých vlastníků půdy (</a:t>
            </a:r>
            <a:r>
              <a:rPr lang="cs-CZ" dirty="0" err="1"/>
              <a:t>dynatoi</a:t>
            </a:r>
            <a:r>
              <a:rPr lang="cs-CZ" dirty="0"/>
              <a:t>) – občina v ofenzivě – náznaky prohlubující se sociální diferenciace – na velkostatcích se rozšiřuje otrocká práce a také závislí poddaní, tzv. </a:t>
            </a:r>
            <a:r>
              <a:rPr lang="cs-CZ" dirty="0" err="1"/>
              <a:t>paroikoi</a:t>
            </a:r>
            <a:r>
              <a:rPr lang="cs-CZ" dirty="0"/>
              <a:t>, rekruti z původních svobodných, ale zchudlých členů občin</a:t>
            </a:r>
          </a:p>
          <a:p>
            <a:r>
              <a:rPr lang="cs-CZ" dirty="0" err="1"/>
              <a:t>Nikeforova</a:t>
            </a:r>
            <a:r>
              <a:rPr lang="cs-CZ" dirty="0"/>
              <a:t> reforma směřovala k ozdravění finanční situace a k zajištění pravidelných příjmů do státní pokladny – provedl daňový soupis obyvatelstva </a:t>
            </a:r>
          </a:p>
          <a:p>
            <a:r>
              <a:rPr lang="cs-CZ" b="0" i="0" dirty="0">
                <a:effectLst/>
              </a:rPr>
              <a:t>Největším zahraničně politickým problémem bulharská říše, která tehdy dosáhla velkého rozmachu za vlády </a:t>
            </a:r>
            <a:r>
              <a:rPr lang="cs-CZ" b="1" i="0" dirty="0">
                <a:effectLst/>
              </a:rPr>
              <a:t>chána </a:t>
            </a:r>
            <a:r>
              <a:rPr lang="cs-CZ" b="1" i="0" dirty="0" err="1">
                <a:effectLst/>
              </a:rPr>
              <a:t>Kruma</a:t>
            </a:r>
            <a:r>
              <a:rPr lang="cs-CZ" b="0" i="0" dirty="0">
                <a:effectLst/>
              </a:rPr>
              <a:t>, který se podílel jako spojenec Karla Velikého na vyvrácení říše </a:t>
            </a:r>
            <a:r>
              <a:rPr lang="cs-CZ" dirty="0"/>
              <a:t>Avarů</a:t>
            </a:r>
            <a:r>
              <a:rPr lang="cs-CZ" b="0" i="0" dirty="0">
                <a:effectLst/>
              </a:rPr>
              <a:t> a posunul hranice svého státu až k </a:t>
            </a:r>
            <a:r>
              <a:rPr lang="cs-CZ" dirty="0"/>
              <a:t>Tise</a:t>
            </a:r>
            <a:r>
              <a:rPr lang="cs-CZ" b="0" i="0" dirty="0">
                <a:effectLst/>
              </a:rPr>
              <a:t>, </a:t>
            </a:r>
            <a:r>
              <a:rPr lang="cs-CZ" dirty="0"/>
              <a:t>Karpatům</a:t>
            </a:r>
            <a:r>
              <a:rPr lang="cs-CZ" b="0" i="0" dirty="0">
                <a:effectLst/>
              </a:rPr>
              <a:t> a </a:t>
            </a:r>
            <a:r>
              <a:rPr lang="cs-CZ" dirty="0"/>
              <a:t>Dněstru</a:t>
            </a:r>
            <a:r>
              <a:rPr lang="cs-CZ" b="0" i="0" dirty="0">
                <a:effectLst/>
              </a:rPr>
              <a:t>. Na Balkáně se mu podrobily slovanské kmeny. </a:t>
            </a:r>
          </a:p>
          <a:p>
            <a:r>
              <a:rPr lang="cs-CZ" b="0" i="0" dirty="0">
                <a:effectLst/>
              </a:rPr>
              <a:t>Z obavy před dalším posílením moci Bulharů </a:t>
            </a:r>
            <a:r>
              <a:rPr lang="cs-CZ" b="0" i="0" dirty="0" err="1">
                <a:effectLst/>
              </a:rPr>
              <a:t>Nikeforos</a:t>
            </a:r>
            <a:r>
              <a:rPr lang="cs-CZ" b="0" i="0" dirty="0">
                <a:effectLst/>
              </a:rPr>
              <a:t> podnikl proti nim dvě tažení, ale ani jedno z nich nebylo nakonec úspěšné. Během druhé výpravy (811) se </a:t>
            </a:r>
            <a:r>
              <a:rPr lang="cs-CZ" b="0" i="0" dirty="0" err="1">
                <a:effectLst/>
              </a:rPr>
              <a:t>Nikeforovi</a:t>
            </a:r>
            <a:r>
              <a:rPr lang="cs-CZ" b="0" i="0" dirty="0">
                <a:effectLst/>
              </a:rPr>
              <a:t> podařilo vyplenit bulharské hlavní město </a:t>
            </a:r>
            <a:r>
              <a:rPr lang="cs-CZ" dirty="0"/>
              <a:t>Plisku</a:t>
            </a:r>
            <a:r>
              <a:rPr lang="cs-CZ" b="0" i="0" dirty="0">
                <a:effectLst/>
              </a:rPr>
              <a:t>. </a:t>
            </a:r>
            <a:r>
              <a:rPr lang="cs-CZ" b="0" i="0" dirty="0" err="1">
                <a:effectLst/>
              </a:rPr>
              <a:t>Krum</a:t>
            </a:r>
            <a:r>
              <a:rPr lang="cs-CZ" b="0" i="0" dirty="0">
                <a:effectLst/>
              </a:rPr>
              <a:t> žádal o mír, ale byl odmítnut. Výprava skončila pro vítěze katastrofou. Při návratu padlo byzantské vojsko v horské soutěsce do léčky a bylo z větší části pobito. Smrt zde našel také císař, z jehož lebky si prý </a:t>
            </a:r>
            <a:r>
              <a:rPr lang="cs-CZ" b="0" i="0" dirty="0" err="1">
                <a:effectLst/>
              </a:rPr>
              <a:t>Krum</a:t>
            </a:r>
            <a:r>
              <a:rPr lang="cs-CZ" b="0" i="0" dirty="0">
                <a:effectLst/>
              </a:rPr>
              <a:t> nechal vyrobit zlatem okovanou číši.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691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121159-7682-4D92-A3BC-114B97058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Obrazoborectví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či </a:t>
            </a:r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ikonoklasmus </a:t>
            </a:r>
            <a:b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</a:b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První ikonoklastické období (730–787)</a:t>
            </a:r>
            <a:b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41B053-4717-4728-AD3B-02E26F671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23006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mezi roky </a:t>
            </a:r>
            <a:r>
              <a:rPr lang="cs-CZ" dirty="0">
                <a:latin typeface="Arial" panose="020B0604020202020204" pitchFamily="34" charset="0"/>
              </a:rPr>
              <a:t>726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dirty="0">
                <a:latin typeface="Arial" panose="020B0604020202020204" pitchFamily="34" charset="0"/>
              </a:rPr>
              <a:t>730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>
                <a:latin typeface="Arial" panose="020B0604020202020204" pitchFamily="34" charset="0"/>
              </a:rPr>
              <a:t>Leon III.</a:t>
            </a:r>
            <a:r>
              <a:rPr lang="cs-CZ" b="0" i="0" dirty="0">
                <a:effectLst/>
                <a:latin typeface="Arial" panose="020B0604020202020204" pitchFamily="34" charset="0"/>
              </a:rPr>
              <a:t> nařídil odstranění obrazu </a:t>
            </a:r>
            <a:r>
              <a:rPr lang="cs-CZ" dirty="0">
                <a:latin typeface="Arial" panose="020B0604020202020204" pitchFamily="34" charset="0"/>
              </a:rPr>
              <a:t>Ježíše Krista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který zdobil bránu </a:t>
            </a:r>
            <a:r>
              <a:rPr lang="cs-CZ" dirty="0">
                <a:latin typeface="Arial" panose="020B0604020202020204" pitchFamily="34" charset="0"/>
              </a:rPr>
              <a:t>paláce</a:t>
            </a:r>
            <a:r>
              <a:rPr lang="cs-CZ" b="0" i="0" dirty="0">
                <a:effectLst/>
                <a:latin typeface="Arial" panose="020B0604020202020204" pitchFamily="34" charset="0"/>
              </a:rPr>
              <a:t>. Pravděpodobný motiv, který císaře vedl k vydání tohoto rozkazu – zvrat v bojích s </a:t>
            </a:r>
            <a:r>
              <a:rPr lang="cs-CZ" dirty="0">
                <a:latin typeface="Arial" panose="020B0604020202020204" pitchFamily="34" charset="0"/>
              </a:rPr>
              <a:t>muslimy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dirty="0">
                <a:latin typeface="Arial" panose="020B0604020202020204" pitchFamily="34" charset="0"/>
              </a:rPr>
              <a:t>erupce</a:t>
            </a:r>
            <a:r>
              <a:rPr lang="cs-CZ" b="0" i="0" dirty="0">
                <a:effectLst/>
                <a:latin typeface="Arial" panose="020B0604020202020204" pitchFamily="34" charset="0"/>
              </a:rPr>
              <a:t> na </a:t>
            </a:r>
            <a:r>
              <a:rPr lang="cs-CZ" dirty="0">
                <a:latin typeface="Arial" panose="020B0604020202020204" pitchFamily="34" charset="0"/>
              </a:rPr>
              <a:t>ostrově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 err="1">
                <a:latin typeface="Arial" panose="020B0604020202020204" pitchFamily="34" charset="0"/>
              </a:rPr>
              <a:t>Thera</a:t>
            </a:r>
            <a:r>
              <a:rPr lang="cs-CZ" b="0" i="0" dirty="0">
                <a:effectLst/>
                <a:latin typeface="Arial" panose="020B0604020202020204" pitchFamily="34" charset="0"/>
              </a:rPr>
              <a:t>, v nichž Leon III. spatřoval projev </a:t>
            </a:r>
            <a:r>
              <a:rPr lang="cs-CZ" dirty="0">
                <a:latin typeface="Arial" panose="020B0604020202020204" pitchFamily="34" charset="0"/>
              </a:rPr>
              <a:t>Božího</a:t>
            </a:r>
            <a:r>
              <a:rPr lang="cs-CZ" b="0" i="0" dirty="0">
                <a:effectLst/>
                <a:latin typeface="Arial" panose="020B0604020202020204" pitchFamily="34" charset="0"/>
              </a:rPr>
              <a:t> hněvu. </a:t>
            </a:r>
          </a:p>
          <a:p>
            <a:pPr algn="l"/>
            <a:r>
              <a:rPr lang="cs-CZ" dirty="0">
                <a:latin typeface="Arial" panose="020B0604020202020204" pitchFamily="34" charset="0"/>
              </a:rPr>
              <a:t>Leon III</a:t>
            </a:r>
            <a:r>
              <a:rPr lang="cs-CZ" b="0" i="0" dirty="0">
                <a:effectLst/>
                <a:latin typeface="Arial" panose="020B0604020202020204" pitchFamily="34" charset="0"/>
              </a:rPr>
              <a:t> zakázal úctu náboženských obrazů </a:t>
            </a:r>
            <a:r>
              <a:rPr lang="cs-CZ" b="1" dirty="0">
                <a:latin typeface="Arial" panose="020B0604020202020204" pitchFamily="34" charset="0"/>
              </a:rPr>
              <a:t>ediktem</a:t>
            </a:r>
            <a:r>
              <a:rPr lang="cs-CZ" b="1" i="0" dirty="0">
                <a:effectLst/>
                <a:latin typeface="Arial" panose="020B0604020202020204" pitchFamily="34" charset="0"/>
              </a:rPr>
              <a:t> roku 730</a:t>
            </a:r>
            <a:r>
              <a:rPr lang="cs-CZ" b="0" i="0" dirty="0">
                <a:effectLst/>
                <a:latin typeface="Arial" panose="020B0604020202020204" pitchFamily="34" charset="0"/>
              </a:rPr>
              <a:t>, ten však nepostihoval jiné druhy umění než umění náboženské - nevztahoval se na obraz císařův ani na náboženské symboly (např. </a:t>
            </a:r>
            <a:r>
              <a:rPr lang="cs-CZ" dirty="0">
                <a:latin typeface="Arial" panose="020B0604020202020204" pitchFamily="34" charset="0"/>
              </a:rPr>
              <a:t>kříž</a:t>
            </a:r>
            <a:r>
              <a:rPr lang="cs-CZ" b="0" i="0" dirty="0">
                <a:effectLst/>
                <a:latin typeface="Arial" panose="020B0604020202020204" pitchFamily="34" charset="0"/>
              </a:rPr>
              <a:t>). Uctívání obrazů označil za formu </a:t>
            </a:r>
            <a:r>
              <a:rPr lang="cs-CZ" dirty="0">
                <a:latin typeface="Arial" panose="020B0604020202020204" pitchFamily="34" charset="0"/>
              </a:rPr>
              <a:t>idolatrie</a:t>
            </a:r>
            <a:r>
              <a:rPr lang="cs-CZ" b="0" i="0" dirty="0">
                <a:effectLst/>
                <a:latin typeface="Arial" panose="020B0604020202020204" pitchFamily="34" charset="0"/>
              </a:rPr>
              <a:t>. Při své aktivitě otázku nekonzultoval s </a:t>
            </a:r>
            <a:r>
              <a:rPr lang="cs-CZ" dirty="0">
                <a:latin typeface="Arial" panose="020B0604020202020204" pitchFamily="34" charset="0"/>
              </a:rPr>
              <a:t>církví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 byl velmi překvapen širokou opozicí, s níž se setkal.</a:t>
            </a:r>
          </a:p>
          <a:p>
            <a:pPr algn="l"/>
            <a:r>
              <a:rPr lang="cs-CZ" dirty="0">
                <a:latin typeface="Arial" panose="020B0604020202020204" pitchFamily="34" charset="0"/>
              </a:rPr>
              <a:t>Patriarcha </a:t>
            </a:r>
            <a:r>
              <a:rPr lang="cs-CZ" dirty="0" err="1">
                <a:latin typeface="Arial" panose="020B0604020202020204" pitchFamily="34" charset="0"/>
              </a:rPr>
              <a:t>Germanos</a:t>
            </a:r>
            <a:r>
              <a:rPr lang="cs-CZ" dirty="0">
                <a:latin typeface="Arial" panose="020B0604020202020204" pitchFamily="34" charset="0"/>
              </a:rPr>
              <a:t> I.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který se zastával uctívání náboženských obrazů, v návaznosti na edikt byl sesazen.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Na </a:t>
            </a:r>
            <a:r>
              <a:rPr lang="cs-CZ" dirty="0">
                <a:latin typeface="Arial" panose="020B0604020202020204" pitchFamily="34" charset="0"/>
              </a:rPr>
              <a:t>Západě</a:t>
            </a:r>
            <a:r>
              <a:rPr lang="cs-CZ" b="0" i="0" dirty="0">
                <a:effectLst/>
                <a:latin typeface="Arial" panose="020B0604020202020204" pitchFamily="34" charset="0"/>
              </a:rPr>
              <a:t> svolal papež Řehoř III. k vyřešení otázky do Říma dvě </a:t>
            </a:r>
            <a:r>
              <a:rPr lang="cs-CZ" dirty="0">
                <a:latin typeface="Arial" panose="020B0604020202020204" pitchFamily="34" charset="0"/>
              </a:rPr>
              <a:t>synody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které odsoudily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Leonovo</a:t>
            </a:r>
            <a:r>
              <a:rPr lang="cs-CZ" b="0" i="0" dirty="0">
                <a:effectLst/>
                <a:latin typeface="Arial" panose="020B0604020202020204" pitchFamily="34" charset="0"/>
              </a:rPr>
              <a:t> počínání;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v reakci na to Leon zabral v r. 732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Illyricum</a:t>
            </a:r>
            <a:r>
              <a:rPr lang="cs-CZ" b="0" i="0" dirty="0">
                <a:effectLst/>
                <a:latin typeface="Arial" panose="020B0604020202020204" pitchFamily="34" charset="0"/>
              </a:rPr>
              <a:t> a další území, která spadala pod papežovu </a:t>
            </a:r>
            <a:r>
              <a:rPr lang="cs-CZ" dirty="0">
                <a:latin typeface="Arial" panose="020B0604020202020204" pitchFamily="34" charset="0"/>
              </a:rPr>
              <a:t>jurisdikci</a:t>
            </a:r>
            <a:r>
              <a:rPr lang="cs-CZ" b="0" i="0" dirty="0">
                <a:effectLst/>
                <a:latin typeface="Arial" panose="020B0604020202020204" pitchFamily="34" charset="0"/>
              </a:rPr>
              <a:t>. V počátku kontroverze se nejednalo o teologických otázkách, avšak spíše o praktické důsledky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482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EC5BAFE-A503-45DA-849C-0AA900ECD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Dopady ediktu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038D91E-5995-4C23-9A27-1B7AD0CBB80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 uctívání obrazů spatřoval císař překročení </a:t>
            </a:r>
            <a:r>
              <a:rPr lang="cs-CZ" dirty="0">
                <a:latin typeface="Arial" panose="020B0604020202020204" pitchFamily="34" charset="0"/>
              </a:rPr>
              <a:t>biblického</a:t>
            </a:r>
            <a:r>
              <a:rPr lang="cs-CZ" b="0" i="0" dirty="0">
                <a:effectLst/>
                <a:latin typeface="Arial" panose="020B0604020202020204" pitchFamily="34" charset="0"/>
              </a:rPr>
              <a:t> přikázání </a:t>
            </a:r>
            <a:r>
              <a:rPr lang="cs-CZ" dirty="0">
                <a:latin typeface="Arial" panose="020B0604020202020204" pitchFamily="34" charset="0"/>
              </a:rPr>
              <a:t>Desatera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které se staví proti zobrazování Boha</a:t>
            </a:r>
          </a:p>
          <a:p>
            <a:r>
              <a:rPr lang="cs-CZ" dirty="0" err="1">
                <a:solidFill>
                  <a:srgbClr val="202122"/>
                </a:solidFill>
                <a:latin typeface="Arial" panose="020B0604020202020204" pitchFamily="34" charset="0"/>
              </a:rPr>
              <a:t>Ikanoklasmus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 měl silnou podporu ve vojsku a v kruzích reformního duchovenstva</a:t>
            </a:r>
          </a:p>
          <a:p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Prostí lidé a mniši měli stále důvěru, že ikony mohou vyléčit, popř. ochránit jejich domovy a města, zajistí dobrou úrodnost = líbání a uctívání ikon vykládáno jako idolatrie</a:t>
            </a:r>
            <a:endParaRPr lang="cs-CZ" dirty="0"/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FCD777B0-D6EA-4FB9-99CE-7237208C671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71967" y="2010878"/>
            <a:ext cx="3573787" cy="3004456"/>
          </a:xfrm>
        </p:spPr>
      </p:pic>
    </p:spTree>
    <p:extLst>
      <p:ext uri="{BB962C8B-B14F-4D97-AF65-F5344CB8AC3E}">
        <p14:creationId xmlns:p14="http://schemas.microsoft.com/office/powerpoint/2010/main" val="195896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80206CF-7D16-43D8-A629-34C0564E9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Linux Libertine"/>
              </a:rPr>
              <a:t>Konstantin V.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Linux Libertine"/>
              </a:rPr>
              <a:t>Kopronymos</a:t>
            </a:r>
            <a:r>
              <a:rPr lang="cs-CZ" b="0" i="0" dirty="0">
                <a:solidFill>
                  <a:srgbClr val="000000"/>
                </a:solidFill>
                <a:effectLst/>
                <a:latin typeface="Linux Libertine"/>
              </a:rPr>
              <a:t> (741 – 765)</a:t>
            </a:r>
            <a:br>
              <a:rPr lang="cs-CZ" b="0" i="0" dirty="0">
                <a:solidFill>
                  <a:srgbClr val="000000"/>
                </a:solidFill>
                <a:effectLst/>
                <a:latin typeface="Linux Libertine"/>
              </a:rPr>
            </a:b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D28F207-9B35-4FE4-9CCD-9A100A2DB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04969"/>
            <a:ext cx="9603275" cy="3900881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Jeho krajně hanlivé přízvisko mu bylo dáno jeho protivníky a mělo připomínat (údajnou) potupnou událost z jeho života – ve skutečnosti však bylo výrazem nenávisti k jednomu z hlavních představitelů </a:t>
            </a:r>
            <a:r>
              <a:rPr lang="cs-CZ" dirty="0">
                <a:latin typeface="Arial" panose="020B0604020202020204" pitchFamily="34" charset="0"/>
              </a:rPr>
              <a:t>ikonoklasmu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Jinak velmi vzdělaný vůdce – za jehož vlády státní správa nabyla puritánský a válečnický charakter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Když Konstantin v roce </a:t>
            </a:r>
            <a:r>
              <a:rPr lang="cs-CZ" dirty="0">
                <a:latin typeface="Arial" panose="020B0604020202020204" pitchFamily="34" charset="0"/>
              </a:rPr>
              <a:t>742</a:t>
            </a:r>
            <a:r>
              <a:rPr lang="cs-CZ" b="0" i="0" dirty="0">
                <a:effectLst/>
                <a:latin typeface="Arial" panose="020B0604020202020204" pitchFamily="34" charset="0"/>
              </a:rPr>
              <a:t> na počátku své vlády táhl s armádou proti </a:t>
            </a:r>
            <a:r>
              <a:rPr lang="cs-CZ" dirty="0">
                <a:latin typeface="Arial" panose="020B0604020202020204" pitchFamily="34" charset="0"/>
              </a:rPr>
              <a:t>Arabům</a:t>
            </a:r>
            <a:r>
              <a:rPr lang="cs-CZ" b="0" i="0" dirty="0">
                <a:effectLst/>
                <a:latin typeface="Arial" panose="020B0604020202020204" pitchFamily="34" charset="0"/>
              </a:rPr>
              <a:t>, byl napaden svým švagrem </a:t>
            </a:r>
            <a:r>
              <a:rPr lang="cs-CZ" dirty="0" err="1">
                <a:latin typeface="Arial" panose="020B0604020202020204" pitchFamily="34" charset="0"/>
              </a:rPr>
              <a:t>Artabasdem</a:t>
            </a:r>
            <a:r>
              <a:rPr lang="cs-CZ" dirty="0">
                <a:latin typeface="Arial" panose="020B0604020202020204" pitchFamily="34" charset="0"/>
              </a:rPr>
              <a:t>, který</a:t>
            </a:r>
            <a:r>
              <a:rPr lang="cs-CZ" b="0" i="0" dirty="0">
                <a:effectLst/>
                <a:latin typeface="Arial" panose="020B0604020202020204" pitchFamily="34" charset="0"/>
              </a:rPr>
              <a:t> zrušil edikty, které zakazovaly </a:t>
            </a:r>
            <a:r>
              <a:rPr lang="cs-CZ" dirty="0">
                <a:latin typeface="Arial" panose="020B0604020202020204" pitchFamily="34" charset="0"/>
              </a:rPr>
              <a:t>uctívání obrazů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Sesazenému císaři se však podařilo uprchnout do města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Amorionu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kde shromáždil vojska z </a:t>
            </a:r>
            <a:r>
              <a:rPr lang="cs-CZ" dirty="0">
                <a:latin typeface="Arial" panose="020B0604020202020204" pitchFamily="34" charset="0"/>
              </a:rPr>
              <a:t>anatolských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 err="1">
                <a:latin typeface="Arial" panose="020B0604020202020204" pitchFamily="34" charset="0"/>
              </a:rPr>
              <a:t>thema</a:t>
            </a:r>
            <a:r>
              <a:rPr lang="cs-CZ" dirty="0">
                <a:latin typeface="Arial" panose="020B0604020202020204" pitchFamily="34" charset="0"/>
              </a:rPr>
              <a:t>, a v </a:t>
            </a:r>
            <a:r>
              <a:rPr lang="cs-CZ" b="0" i="0" dirty="0">
                <a:effectLst/>
                <a:latin typeface="Arial" panose="020B0604020202020204" pitchFamily="34" charset="0"/>
              </a:rPr>
              <a:t>roce </a:t>
            </a:r>
            <a:r>
              <a:rPr lang="cs-CZ" dirty="0">
                <a:latin typeface="Arial" panose="020B0604020202020204" pitchFamily="34" charset="0"/>
              </a:rPr>
              <a:t>743</a:t>
            </a:r>
            <a:r>
              <a:rPr lang="cs-CZ" b="0" i="0" dirty="0">
                <a:effectLst/>
                <a:latin typeface="Arial" panose="020B0604020202020204" pitchFamily="34" charset="0"/>
              </a:rPr>
              <a:t> znovu dobyl hlavní město -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Artabasdas</a:t>
            </a:r>
            <a:r>
              <a:rPr lang="cs-CZ" b="0" i="0" dirty="0">
                <a:effectLst/>
                <a:latin typeface="Arial" panose="020B0604020202020204" pitchFamily="34" charset="0"/>
              </a:rPr>
              <a:t> byl i se svými syny oslepen. </a:t>
            </a:r>
          </a:p>
          <a:p>
            <a:pPr algn="l"/>
            <a:r>
              <a:rPr lang="cs-CZ" dirty="0">
                <a:latin typeface="Arial" panose="020B0604020202020204" pitchFamily="34" charset="0"/>
              </a:rPr>
              <a:t>R</a:t>
            </a:r>
            <a:r>
              <a:rPr lang="cs-CZ" b="0" i="0" dirty="0">
                <a:effectLst/>
                <a:latin typeface="Arial" panose="020B0604020202020204" pitchFamily="34" charset="0"/>
              </a:rPr>
              <a:t>eorganizoval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themata</a:t>
            </a:r>
            <a:r>
              <a:rPr lang="cs-CZ" b="0" i="0" dirty="0">
                <a:effectLst/>
                <a:latin typeface="Arial" panose="020B0604020202020204" pitchFamily="34" charset="0"/>
              </a:rPr>
              <a:t> a vytvořil novou vojenskou strukturu, tzv. </a:t>
            </a:r>
            <a:r>
              <a:rPr lang="cs-CZ" b="1" i="0" dirty="0" err="1">
                <a:effectLst/>
                <a:latin typeface="Arial" panose="020B0604020202020204" pitchFamily="34" charset="0"/>
              </a:rPr>
              <a:t>tagmata</a:t>
            </a:r>
            <a:r>
              <a:rPr lang="cs-CZ" b="0" i="0" dirty="0">
                <a:effectLst/>
                <a:latin typeface="Arial" panose="020B0604020202020204" pitchFamily="34" charset="0"/>
              </a:rPr>
              <a:t> (žoldnéři tvořená garda), která měla za cíl zabránit spiknutím.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S reorganizovanou armádou dobyl v roce </a:t>
            </a:r>
            <a:r>
              <a:rPr lang="cs-CZ" dirty="0">
                <a:latin typeface="Arial" panose="020B0604020202020204" pitchFamily="34" charset="0"/>
              </a:rPr>
              <a:t>751</a:t>
            </a:r>
            <a:r>
              <a:rPr lang="cs-CZ" b="0" i="0" dirty="0">
                <a:effectLst/>
                <a:latin typeface="Arial" panose="020B0604020202020204" pitchFamily="34" charset="0"/>
              </a:rPr>
              <a:t> zpět část </a:t>
            </a:r>
            <a:r>
              <a:rPr lang="cs-CZ" dirty="0">
                <a:latin typeface="Arial" panose="020B0604020202020204" pitchFamily="34" charset="0"/>
              </a:rPr>
              <a:t>Sýrie</a:t>
            </a:r>
            <a:r>
              <a:rPr lang="cs-CZ" b="0" i="0" dirty="0">
                <a:effectLst/>
                <a:latin typeface="Arial" panose="020B0604020202020204" pitchFamily="34" charset="0"/>
              </a:rPr>
              <a:t>, zatímco v </a:t>
            </a:r>
            <a:r>
              <a:rPr lang="cs-CZ" dirty="0">
                <a:latin typeface="Arial" panose="020B0604020202020204" pitchFamily="34" charset="0"/>
              </a:rPr>
              <a:t>kalifátu</a:t>
            </a:r>
            <a:r>
              <a:rPr lang="cs-CZ" b="0" i="0" dirty="0">
                <a:effectLst/>
                <a:latin typeface="Arial" panose="020B0604020202020204" pitchFamily="34" charset="0"/>
              </a:rPr>
              <a:t> probíhala občanská válka mezi </a:t>
            </a:r>
            <a:r>
              <a:rPr lang="cs-CZ" dirty="0" err="1">
                <a:latin typeface="Arial" panose="020B0604020202020204" pitchFamily="34" charset="0"/>
              </a:rPr>
              <a:t>Umajjovci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dirty="0" err="1">
                <a:latin typeface="Arial" panose="020B0604020202020204" pitchFamily="34" charset="0"/>
              </a:rPr>
              <a:t>Abbásovci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V roce </a:t>
            </a:r>
            <a:r>
              <a:rPr lang="cs-CZ" dirty="0">
                <a:latin typeface="Arial" panose="020B0604020202020204" pitchFamily="34" charset="0"/>
              </a:rPr>
              <a:t>763</a:t>
            </a:r>
            <a:r>
              <a:rPr lang="cs-CZ" b="0" i="0" dirty="0">
                <a:effectLst/>
                <a:latin typeface="Arial" panose="020B0604020202020204" pitchFamily="34" charset="0"/>
              </a:rPr>
              <a:t> zvítězil také nad </a:t>
            </a:r>
            <a:r>
              <a:rPr lang="cs-CZ" dirty="0">
                <a:latin typeface="Arial" panose="020B0604020202020204" pitchFamily="34" charset="0"/>
              </a:rPr>
              <a:t>Bulhary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 </a:t>
            </a:r>
            <a:r>
              <a:rPr lang="cs-CZ" dirty="0">
                <a:latin typeface="Arial" panose="020B0604020202020204" pitchFamily="34" charset="0"/>
              </a:rPr>
              <a:t>bitvě u </a:t>
            </a:r>
            <a:r>
              <a:rPr lang="cs-CZ" dirty="0" err="1">
                <a:latin typeface="Arial" panose="020B0604020202020204" pitchFamily="34" charset="0"/>
              </a:rPr>
              <a:t>Anchialu</a:t>
            </a:r>
            <a:r>
              <a:rPr lang="cs-CZ" b="0" i="0" dirty="0">
                <a:effectLst/>
                <a:latin typeface="Arial" panose="020B0604020202020204" pitchFamily="34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0474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A87A97-5B18-4AA4-8063-9BFF4B608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Teoretický rámec ikonoklasmu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7C8F89-671B-4C9E-B031-A9BA63E51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Konstantin ještě více než jeho otec prosazoval zákaz uctívání obrazů, přičemž nechal pronásledovat aktivní </a:t>
            </a:r>
            <a:r>
              <a:rPr lang="cs-CZ" dirty="0">
                <a:latin typeface="Arial" panose="020B0604020202020204" pitchFamily="34" charset="0"/>
              </a:rPr>
              <a:t>ikonoduly a mnichy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V roce </a:t>
            </a:r>
            <a:r>
              <a:rPr lang="cs-CZ" dirty="0">
                <a:latin typeface="Arial" panose="020B0604020202020204" pitchFamily="34" charset="0"/>
              </a:rPr>
              <a:t>754</a:t>
            </a:r>
            <a:r>
              <a:rPr lang="cs-CZ" b="0" i="0" dirty="0">
                <a:effectLst/>
                <a:latin typeface="Arial" panose="020B0604020202020204" pitchFamily="34" charset="0"/>
              </a:rPr>
              <a:t> svolal </a:t>
            </a:r>
            <a:r>
              <a:rPr lang="cs-CZ" dirty="0">
                <a:latin typeface="Arial" panose="020B0604020202020204" pitchFamily="34" charset="0"/>
              </a:rPr>
              <a:t>koncil</a:t>
            </a:r>
            <a:r>
              <a:rPr lang="cs-CZ" b="0" i="0" dirty="0">
                <a:effectLst/>
                <a:latin typeface="Arial" panose="020B0604020202020204" pitchFamily="34" charset="0"/>
              </a:rPr>
              <a:t> do města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Hieria</a:t>
            </a:r>
            <a:r>
              <a:rPr lang="cs-CZ" b="0" i="0" dirty="0">
                <a:effectLst/>
                <a:latin typeface="Arial" panose="020B0604020202020204" pitchFamily="34" charset="0"/>
              </a:rPr>
              <a:t> (nazýván „bezhlavý“, neboť se ho nezúčastnil ani </a:t>
            </a:r>
            <a:r>
              <a:rPr lang="cs-CZ" dirty="0">
                <a:latin typeface="Arial" panose="020B0604020202020204" pitchFamily="34" charset="0"/>
              </a:rPr>
              <a:t>papež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ani konstantinopolský </a:t>
            </a:r>
            <a:r>
              <a:rPr lang="cs-CZ" dirty="0">
                <a:latin typeface="Arial" panose="020B0604020202020204" pitchFamily="34" charset="0"/>
              </a:rPr>
              <a:t>patriarcha</a:t>
            </a:r>
            <a:r>
              <a:rPr lang="cs-CZ" b="0" i="0" dirty="0">
                <a:effectLst/>
                <a:latin typeface="Arial" panose="020B0604020202020204" pitchFamily="34" charset="0"/>
              </a:rPr>
              <a:t>). Přítomni byli pouze ikonoklastičtí biskupové a kněží a jednalo se tak o jeden z nejmenších koncilů, během kterého bylo prohlášeno uctívání obrazů za </a:t>
            </a:r>
            <a:r>
              <a:rPr lang="cs-CZ" dirty="0">
                <a:latin typeface="Arial" panose="020B0604020202020204" pitchFamily="34" charset="0"/>
              </a:rPr>
              <a:t>herezi</a:t>
            </a:r>
            <a:r>
              <a:rPr lang="cs-CZ" b="0" i="0" dirty="0">
                <a:effectLst/>
                <a:latin typeface="Arial" panose="020B0604020202020204" pitchFamily="34" charset="0"/>
              </a:rPr>
              <a:t> </a:t>
            </a:r>
          </a:p>
          <a:p>
            <a:r>
              <a:rPr lang="cs-CZ" dirty="0">
                <a:latin typeface="Arial" panose="020B0604020202020204" pitchFamily="34" charset="0"/>
              </a:rPr>
              <a:t>V</a:t>
            </a:r>
            <a:r>
              <a:rPr lang="cs-CZ" b="0" i="0" dirty="0">
                <a:effectLst/>
                <a:latin typeface="Arial" panose="020B0604020202020204" pitchFamily="34" charset="0"/>
              </a:rPr>
              <a:t>yřešil problém </a:t>
            </a:r>
            <a:r>
              <a:rPr lang="cs-CZ" dirty="0" err="1">
                <a:latin typeface="Arial" panose="020B0604020202020204" pitchFamily="34" charset="0"/>
              </a:rPr>
              <a:t>paulikiánů</a:t>
            </a:r>
            <a:r>
              <a:rPr lang="cs-CZ" b="0" i="0" dirty="0">
                <a:effectLst/>
                <a:latin typeface="Arial" panose="020B0604020202020204" pitchFamily="34" charset="0"/>
              </a:rPr>
              <a:t>, avšak větší částí ostatního obyvatelstva zvláště v </a:t>
            </a:r>
            <a:r>
              <a:rPr lang="cs-CZ" dirty="0">
                <a:latin typeface="Arial" panose="020B0604020202020204" pitchFamily="34" charset="0"/>
              </a:rPr>
              <a:t>evropských</a:t>
            </a:r>
            <a:r>
              <a:rPr lang="cs-CZ" b="0" i="0" dirty="0">
                <a:effectLst/>
                <a:latin typeface="Arial" panose="020B0604020202020204" pitchFamily="34" charset="0"/>
              </a:rPr>
              <a:t> částech říše nebyl nijak zvlášť vítán. </a:t>
            </a:r>
            <a:r>
              <a:rPr lang="cs-CZ" dirty="0">
                <a:latin typeface="Arial" panose="020B0604020202020204" pitchFamily="34" charset="0"/>
              </a:rPr>
              <a:t>N</a:t>
            </a:r>
            <a:r>
              <a:rPr lang="cs-CZ" b="0" i="0" dirty="0">
                <a:effectLst/>
                <a:latin typeface="Arial" panose="020B0604020202020204" pitchFamily="34" charset="0"/>
              </a:rPr>
              <a:t>echal označit za heretické a zakázat také </a:t>
            </a:r>
            <a:r>
              <a:rPr lang="cs-CZ" dirty="0">
                <a:latin typeface="Arial" panose="020B0604020202020204" pitchFamily="34" charset="0"/>
              </a:rPr>
              <a:t>relikvie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dirty="0">
                <a:latin typeface="Arial" panose="020B0604020202020204" pitchFamily="34" charset="0"/>
              </a:rPr>
              <a:t>modlitby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ke svatým.</a:t>
            </a:r>
          </a:p>
          <a:p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Rozvinul principy ikonoklasmu ve vyspělé teologické učení – jediným skutečným obrazem </a:t>
            </a:r>
            <a:r>
              <a:rPr lang="cs-CZ" dirty="0" err="1">
                <a:solidFill>
                  <a:srgbClr val="202122"/>
                </a:solidFill>
                <a:latin typeface="Arial" panose="020B0604020202020204" pitchFamily="34" charset="0"/>
              </a:rPr>
              <a:t>krista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 byla eucharistie, tzn. proměnou chleba a vína obětovaného Bohu (transsubstanciací)</a:t>
            </a:r>
          </a:p>
          <a:p>
            <a:r>
              <a:rPr lang="cs-CZ" dirty="0"/>
              <a:t>Velmi málo biskupů se rozhodlo rezignovat – četné kláštery se podrobily novému politickému směru</a:t>
            </a:r>
          </a:p>
        </p:txBody>
      </p:sp>
    </p:spTree>
    <p:extLst>
      <p:ext uri="{BB962C8B-B14F-4D97-AF65-F5344CB8AC3E}">
        <p14:creationId xmlns:p14="http://schemas.microsoft.com/office/powerpoint/2010/main" val="2623920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97D4CC-FCCA-487C-B4A8-9D014C826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Ikonodulie – Jan z damašku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1C6AB7-A884-454E-90E9-A993B54DC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5"/>
            <a:ext cx="9603275" cy="4312154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Pocházel ze zámožné syrské </a:t>
            </a:r>
            <a:r>
              <a:rPr lang="cs-CZ" dirty="0">
                <a:latin typeface="Arial" panose="020B0604020202020204" pitchFamily="34" charset="0"/>
              </a:rPr>
              <a:t>křesťanské</a:t>
            </a:r>
            <a:r>
              <a:rPr lang="cs-CZ" i="0" dirty="0">
                <a:effectLst/>
                <a:latin typeface="Arial" panose="020B0604020202020204" pitchFamily="34" charset="0"/>
              </a:rPr>
              <a:t> rodiny, otec byl vysokým úředníkem u dvora damašského </a:t>
            </a:r>
            <a:r>
              <a:rPr lang="cs-CZ" dirty="0">
                <a:latin typeface="Arial" panose="020B0604020202020204" pitchFamily="34" charset="0"/>
              </a:rPr>
              <a:t>chalífy</a:t>
            </a:r>
            <a:r>
              <a:rPr lang="cs-CZ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 err="1">
                <a:latin typeface="Arial" panose="020B0604020202020204" pitchFamily="34" charset="0"/>
              </a:rPr>
              <a:t>Abd</a:t>
            </a:r>
            <a:r>
              <a:rPr lang="cs-CZ" dirty="0">
                <a:latin typeface="Arial" panose="020B0604020202020204" pitchFamily="34" charset="0"/>
              </a:rPr>
              <a:t> al-</a:t>
            </a:r>
            <a:r>
              <a:rPr lang="cs-CZ" dirty="0" err="1">
                <a:latin typeface="Arial" panose="020B0604020202020204" pitchFamily="34" charset="0"/>
              </a:rPr>
              <a:t>Malika</a:t>
            </a:r>
            <a:r>
              <a:rPr lang="cs-CZ" i="0" dirty="0"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cs-CZ" i="0" dirty="0">
                <a:effectLst/>
                <a:latin typeface="Arial" panose="020B0604020202020204" pitchFamily="34" charset="0"/>
              </a:rPr>
              <a:t>Když bylo Janovi 23 let, jeho otec hledal křesťanského učitele, jim se stal </a:t>
            </a:r>
            <a:r>
              <a:rPr lang="cs-CZ" dirty="0">
                <a:latin typeface="Arial" panose="020B0604020202020204" pitchFamily="34" charset="0"/>
              </a:rPr>
              <a:t>sicilský</a:t>
            </a:r>
            <a:r>
              <a:rPr lang="cs-CZ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>
                <a:latin typeface="Arial" panose="020B0604020202020204" pitchFamily="34" charset="0"/>
              </a:rPr>
              <a:t>mnich</a:t>
            </a:r>
            <a:r>
              <a:rPr lang="cs-CZ" i="0" dirty="0">
                <a:effectLst/>
                <a:latin typeface="Arial" panose="020B0604020202020204" pitchFamily="34" charset="0"/>
              </a:rPr>
              <a:t> jménem Kosmas – díky němu Jan získal vynikající vzdělání v oblasti </a:t>
            </a:r>
            <a:r>
              <a:rPr lang="cs-CZ" dirty="0">
                <a:latin typeface="Arial" panose="020B0604020202020204" pitchFamily="34" charset="0"/>
              </a:rPr>
              <a:t>astronomie</a:t>
            </a:r>
            <a:r>
              <a:rPr lang="cs-CZ" i="0" dirty="0">
                <a:effectLst/>
                <a:latin typeface="Arial" panose="020B0604020202020204" pitchFamily="34" charset="0"/>
              </a:rPr>
              <a:t>, </a:t>
            </a:r>
            <a:r>
              <a:rPr lang="cs-CZ" dirty="0">
                <a:latin typeface="Arial" panose="020B0604020202020204" pitchFamily="34" charset="0"/>
              </a:rPr>
              <a:t>práva</a:t>
            </a:r>
            <a:r>
              <a:rPr lang="cs-CZ" i="0" dirty="0">
                <a:effectLst/>
                <a:latin typeface="Arial" panose="020B0604020202020204" pitchFamily="34" charset="0"/>
              </a:rPr>
              <a:t>, </a:t>
            </a:r>
            <a:r>
              <a:rPr lang="cs-CZ" dirty="0">
                <a:latin typeface="Arial" panose="020B0604020202020204" pitchFamily="34" charset="0"/>
              </a:rPr>
              <a:t>filozofie</a:t>
            </a:r>
            <a:r>
              <a:rPr lang="cs-CZ" i="0" dirty="0">
                <a:effectLst/>
                <a:latin typeface="Arial" panose="020B0604020202020204" pitchFamily="34" charset="0"/>
              </a:rPr>
              <a:t>, </a:t>
            </a:r>
            <a:r>
              <a:rPr lang="cs-CZ" dirty="0">
                <a:latin typeface="Arial" panose="020B0604020202020204" pitchFamily="34" charset="0"/>
              </a:rPr>
              <a:t>hudby</a:t>
            </a:r>
            <a:r>
              <a:rPr lang="cs-CZ" i="0" dirty="0">
                <a:effectLst/>
                <a:latin typeface="Arial" panose="020B0604020202020204" pitchFamily="34" charset="0"/>
              </a:rPr>
              <a:t> a </a:t>
            </a:r>
            <a:r>
              <a:rPr lang="cs-CZ" dirty="0">
                <a:latin typeface="Arial" panose="020B0604020202020204" pitchFamily="34" charset="0"/>
              </a:rPr>
              <a:t>teologie</a:t>
            </a:r>
            <a:endParaRPr lang="cs-CZ" i="0" dirty="0">
              <a:effectLst/>
              <a:latin typeface="Arial" panose="020B0604020202020204" pitchFamily="34" charset="0"/>
            </a:endParaRPr>
          </a:p>
          <a:p>
            <a:pPr algn="l"/>
            <a:r>
              <a:rPr lang="cs-CZ" i="0" dirty="0">
                <a:effectLst/>
                <a:latin typeface="Arial" panose="020B0604020202020204" pitchFamily="34" charset="0"/>
              </a:rPr>
              <a:t>Když vypukl spor o uctívání </a:t>
            </a:r>
            <a:r>
              <a:rPr lang="cs-CZ" dirty="0">
                <a:latin typeface="Arial" panose="020B0604020202020204" pitchFamily="34" charset="0"/>
              </a:rPr>
              <a:t>ikon</a:t>
            </a:r>
            <a:r>
              <a:rPr lang="cs-CZ" i="0" dirty="0">
                <a:effectLst/>
                <a:latin typeface="Arial" panose="020B0604020202020204" pitchFamily="34" charset="0"/>
              </a:rPr>
              <a:t>, napsal tři traktáty, v nichž obhajoval užívání svatých obrazů v křesťanském kultu. Užitečnost zobrazování </a:t>
            </a:r>
            <a:r>
              <a:rPr lang="cs-CZ" b="1" i="0" dirty="0">
                <a:effectLst/>
                <a:latin typeface="Arial" panose="020B0604020202020204" pitchFamily="34" charset="0"/>
              </a:rPr>
              <a:t>argumentoval </a:t>
            </a:r>
            <a:r>
              <a:rPr lang="cs-CZ" b="1" dirty="0">
                <a:latin typeface="Arial" panose="020B0604020202020204" pitchFamily="34" charset="0"/>
              </a:rPr>
              <a:t>Kristovou</a:t>
            </a:r>
            <a:r>
              <a:rPr lang="cs-CZ" b="1" i="0" dirty="0">
                <a:effectLst/>
                <a:latin typeface="Arial" panose="020B0604020202020204" pitchFamily="34" charset="0"/>
              </a:rPr>
              <a:t> </a:t>
            </a:r>
            <a:r>
              <a:rPr lang="cs-CZ" b="1" dirty="0">
                <a:latin typeface="Arial" panose="020B0604020202020204" pitchFamily="34" charset="0"/>
              </a:rPr>
              <a:t>inkarnací</a:t>
            </a:r>
            <a:r>
              <a:rPr lang="cs-CZ" i="0" dirty="0">
                <a:effectLst/>
                <a:latin typeface="Arial" panose="020B0604020202020204" pitchFamily="34" charset="0"/>
              </a:rPr>
              <a:t>: </a:t>
            </a:r>
            <a:r>
              <a:rPr lang="cs-CZ" i="1" dirty="0">
                <a:effectLst/>
                <a:latin typeface="Arial" panose="020B0604020202020204" pitchFamily="34" charset="0"/>
              </a:rPr>
              <a:t>V Ježíši Kristu se </a:t>
            </a:r>
            <a:r>
              <a:rPr lang="cs-CZ" i="1" dirty="0">
                <a:latin typeface="Arial" panose="020B0604020202020204" pitchFamily="34" charset="0"/>
              </a:rPr>
              <a:t>Bůh</a:t>
            </a:r>
            <a:r>
              <a:rPr lang="cs-CZ" i="1" dirty="0">
                <a:effectLst/>
                <a:latin typeface="Arial" panose="020B0604020202020204" pitchFamily="34" charset="0"/>
              </a:rPr>
              <a:t> stal člověkem. Ten, který je nehmotný, na sebe vzal hmotné tělo, a proto může být zobrazován.</a:t>
            </a:r>
            <a:endParaRPr lang="cs-CZ" i="0" dirty="0">
              <a:effectLst/>
              <a:latin typeface="Arial" panose="020B0604020202020204" pitchFamily="34" charset="0"/>
            </a:endParaRPr>
          </a:p>
          <a:p>
            <a:pPr algn="l"/>
            <a:r>
              <a:rPr lang="cs-CZ" i="0" dirty="0">
                <a:effectLst/>
                <a:latin typeface="Arial" panose="020B0604020202020204" pitchFamily="34" charset="0"/>
              </a:rPr>
              <a:t>v roce </a:t>
            </a:r>
            <a:r>
              <a:rPr lang="cs-CZ" dirty="0">
                <a:latin typeface="Arial" panose="020B0604020202020204" pitchFamily="34" charset="0"/>
              </a:rPr>
              <a:t>730</a:t>
            </a:r>
            <a:r>
              <a:rPr lang="cs-CZ" i="0" dirty="0">
                <a:effectLst/>
                <a:latin typeface="Arial" panose="020B0604020202020204" pitchFamily="34" charset="0"/>
              </a:rPr>
              <a:t> rozhodl vstoupit do </a:t>
            </a:r>
            <a:r>
              <a:rPr lang="cs-CZ" dirty="0">
                <a:latin typeface="Arial" panose="020B0604020202020204" pitchFamily="34" charset="0"/>
              </a:rPr>
              <a:t>kláštera</a:t>
            </a:r>
            <a:r>
              <a:rPr lang="cs-CZ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>
                <a:latin typeface="Arial" panose="020B0604020202020204" pitchFamily="34" charset="0"/>
              </a:rPr>
              <a:t>Mar Saba</a:t>
            </a:r>
            <a:r>
              <a:rPr lang="cs-CZ" i="0" dirty="0">
                <a:effectLst/>
                <a:latin typeface="Arial" panose="020B0604020202020204" pitchFamily="34" charset="0"/>
              </a:rPr>
              <a:t> (svatého Sávy) na západním břehu Mrtvého Moře. Přijal </a:t>
            </a:r>
            <a:r>
              <a:rPr lang="cs-CZ" dirty="0">
                <a:latin typeface="Arial" panose="020B0604020202020204" pitchFamily="34" charset="0"/>
              </a:rPr>
              <a:t>kněžské</a:t>
            </a:r>
            <a:r>
              <a:rPr lang="cs-CZ" i="0" dirty="0">
                <a:effectLst/>
                <a:latin typeface="Arial" panose="020B0604020202020204" pitchFamily="34" charset="0"/>
              </a:rPr>
              <a:t> svěcení a věnoval se teologii.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i="0" dirty="0">
                <a:effectLst/>
                <a:latin typeface="Arial" panose="020B0604020202020204" pitchFamily="34" charset="0"/>
              </a:rPr>
              <a:t>Napsal řadu pojednání o </a:t>
            </a:r>
            <a:r>
              <a:rPr lang="cs-CZ" dirty="0">
                <a:latin typeface="Arial" panose="020B0604020202020204" pitchFamily="34" charset="0"/>
              </a:rPr>
              <a:t>asketickém</a:t>
            </a:r>
            <a:r>
              <a:rPr lang="cs-CZ" i="0" dirty="0">
                <a:effectLst/>
                <a:latin typeface="Arial" panose="020B0604020202020204" pitchFamily="34" charset="0"/>
              </a:rPr>
              <a:t> životě, komentáře k </a:t>
            </a:r>
            <a:r>
              <a:rPr lang="cs-CZ" dirty="0">
                <a:latin typeface="Arial" panose="020B0604020202020204" pitchFamily="34" charset="0"/>
              </a:rPr>
              <a:t>Pavlovým</a:t>
            </a:r>
            <a:r>
              <a:rPr lang="cs-CZ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>
                <a:latin typeface="Arial" panose="020B0604020202020204" pitchFamily="34" charset="0"/>
              </a:rPr>
              <a:t>epištolám</a:t>
            </a:r>
            <a:r>
              <a:rPr lang="cs-CZ" i="0" dirty="0">
                <a:effectLst/>
                <a:latin typeface="Arial" panose="020B0604020202020204" pitchFamily="34" charset="0"/>
              </a:rPr>
              <a:t> a množství </a:t>
            </a:r>
            <a:r>
              <a:rPr lang="cs-CZ" dirty="0">
                <a:latin typeface="Arial" panose="020B0604020202020204" pitchFamily="34" charset="0"/>
              </a:rPr>
              <a:t>hymnů</a:t>
            </a:r>
            <a:r>
              <a:rPr lang="cs-CZ" i="0" dirty="0">
                <a:effectLst/>
                <a:latin typeface="Arial" panose="020B0604020202020204" pitchFamily="34" charset="0"/>
              </a:rPr>
              <a:t>, z nichž některé dodnes užívá pravoslavná </a:t>
            </a:r>
            <a:r>
              <a:rPr lang="cs-CZ" dirty="0">
                <a:latin typeface="Arial" panose="020B0604020202020204" pitchFamily="34" charset="0"/>
              </a:rPr>
              <a:t>liturgie</a:t>
            </a:r>
            <a:r>
              <a:rPr lang="cs-CZ" i="0" dirty="0"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cs-CZ" i="0" dirty="0">
                <a:effectLst/>
                <a:latin typeface="Arial" panose="020B0604020202020204" pitchFamily="34" charset="0"/>
              </a:rPr>
              <a:t>Janův hlavní spis je „</a:t>
            </a:r>
            <a:r>
              <a:rPr lang="cs-CZ" i="0" dirty="0" err="1">
                <a:effectLst/>
                <a:latin typeface="Arial" panose="020B0604020202020204" pitchFamily="34" charset="0"/>
              </a:rPr>
              <a:t>Pégé</a:t>
            </a:r>
            <a:r>
              <a:rPr lang="cs-CZ" i="0" dirty="0">
                <a:effectLst/>
                <a:latin typeface="Arial" panose="020B0604020202020204" pitchFamily="34" charset="0"/>
              </a:rPr>
              <a:t> </a:t>
            </a:r>
            <a:r>
              <a:rPr lang="cs-CZ" i="0" dirty="0" err="1">
                <a:effectLst/>
                <a:latin typeface="Arial" panose="020B0604020202020204" pitchFamily="34" charset="0"/>
              </a:rPr>
              <a:t>gnóseós</a:t>
            </a:r>
            <a:r>
              <a:rPr lang="cs-CZ" i="0" dirty="0">
                <a:effectLst/>
                <a:latin typeface="Arial" panose="020B0604020202020204" pitchFamily="34" charset="0"/>
              </a:rPr>
              <a:t>“ („Pramen poznání“) napsaný kolem roku </a:t>
            </a:r>
            <a:r>
              <a:rPr lang="cs-CZ" dirty="0">
                <a:latin typeface="Arial" panose="020B0604020202020204" pitchFamily="34" charset="0"/>
              </a:rPr>
              <a:t>742</a:t>
            </a:r>
            <a:r>
              <a:rPr lang="cs-CZ" i="0" dirty="0">
                <a:effectLst/>
                <a:latin typeface="Arial" panose="020B0604020202020204" pitchFamily="34" charset="0"/>
              </a:rPr>
              <a:t>. </a:t>
            </a:r>
            <a:r>
              <a:rPr lang="cs-CZ" dirty="0">
                <a:latin typeface="Arial" panose="020B0604020202020204" pitchFamily="34" charset="0"/>
              </a:rPr>
              <a:t>D</a:t>
            </a:r>
            <a:r>
              <a:rPr lang="cs-CZ" i="0" dirty="0">
                <a:effectLst/>
                <a:latin typeface="Arial" panose="020B0604020202020204" pitchFamily="34" charset="0"/>
              </a:rPr>
              <a:t>ělí se na tři části. První část o filozofii, druhá o </a:t>
            </a:r>
            <a:r>
              <a:rPr lang="cs-CZ" dirty="0">
                <a:latin typeface="Arial" panose="020B0604020202020204" pitchFamily="34" charset="0"/>
              </a:rPr>
              <a:t>herezi</a:t>
            </a:r>
            <a:r>
              <a:rPr lang="cs-CZ" i="0" dirty="0">
                <a:effectLst/>
                <a:latin typeface="Arial" panose="020B0604020202020204" pitchFamily="34" charset="0"/>
              </a:rPr>
              <a:t> a třetí o pravé víře. Tento „Výklad pravé víry“ mu získal u východních křesťanů podobnou autoritu, jakou mají na Západě spisy </a:t>
            </a:r>
            <a:r>
              <a:rPr lang="cs-CZ" dirty="0">
                <a:latin typeface="Arial" panose="020B0604020202020204" pitchFamily="34" charset="0"/>
              </a:rPr>
              <a:t>sv. Tomáše Akvinského</a:t>
            </a:r>
            <a:r>
              <a:rPr lang="cs-CZ" i="0" dirty="0">
                <a:effectLst/>
                <a:latin typeface="Arial" panose="020B0604020202020204" pitchFamily="34" charset="0"/>
              </a:rPr>
              <a:t>. Tato část byla prvním systematickým zpracováním církevní nauky a byla v řecké (ortodoxní) církvi používána jako učebnice </a:t>
            </a:r>
            <a:r>
              <a:rPr lang="cs-CZ" dirty="0">
                <a:latin typeface="Arial" panose="020B0604020202020204" pitchFamily="34" charset="0"/>
              </a:rPr>
              <a:t>dogmatiky</a:t>
            </a:r>
            <a:r>
              <a:rPr lang="cs-CZ" i="0" dirty="0"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cs-CZ" i="0" dirty="0">
                <a:effectLst/>
                <a:latin typeface="Arial" panose="020B0604020202020204" pitchFamily="34" charset="0"/>
              </a:rPr>
              <a:t>Je také pravděpodobné, že je Jan z Damašku autorem duchovního románu </a:t>
            </a:r>
            <a:r>
              <a:rPr lang="cs-CZ" i="1" dirty="0" err="1">
                <a:effectLst/>
                <a:latin typeface="Arial" panose="020B0604020202020204" pitchFamily="34" charset="0"/>
              </a:rPr>
              <a:t>Barlaam</a:t>
            </a:r>
            <a:r>
              <a:rPr lang="cs-CZ" i="1" dirty="0">
                <a:effectLst/>
                <a:latin typeface="Arial" panose="020B0604020202020204" pitchFamily="34" charset="0"/>
              </a:rPr>
              <a:t> </a:t>
            </a:r>
            <a:r>
              <a:rPr lang="cs-CZ" i="1" dirty="0" err="1">
                <a:effectLst/>
                <a:latin typeface="Arial" panose="020B0604020202020204" pitchFamily="34" charset="0"/>
              </a:rPr>
              <a:t>kai</a:t>
            </a:r>
            <a:r>
              <a:rPr lang="cs-CZ" i="1" dirty="0">
                <a:effectLst/>
                <a:latin typeface="Arial" panose="020B0604020202020204" pitchFamily="34" charset="0"/>
              </a:rPr>
              <a:t> </a:t>
            </a:r>
            <a:r>
              <a:rPr lang="cs-CZ" i="1" dirty="0" err="1">
                <a:effectLst/>
                <a:latin typeface="Arial" panose="020B0604020202020204" pitchFamily="34" charset="0"/>
              </a:rPr>
              <a:t>Ioasaf</a:t>
            </a:r>
            <a:r>
              <a:rPr lang="cs-CZ" i="0" dirty="0">
                <a:effectLst/>
                <a:latin typeface="Arial" panose="020B0604020202020204" pitchFamily="34" charset="0"/>
              </a:rPr>
              <a:t> (</a:t>
            </a:r>
            <a:r>
              <a:rPr lang="cs-CZ" i="0" dirty="0" err="1">
                <a:effectLst/>
                <a:latin typeface="Arial" panose="020B0604020202020204" pitchFamily="34" charset="0"/>
              </a:rPr>
              <a:t>Barlám</a:t>
            </a:r>
            <a:r>
              <a:rPr lang="cs-CZ" i="0" dirty="0">
                <a:effectLst/>
                <a:latin typeface="Arial" panose="020B0604020202020204" pitchFamily="34" charset="0"/>
              </a:rPr>
              <a:t> a </a:t>
            </a:r>
            <a:r>
              <a:rPr lang="cs-CZ" i="0" dirty="0" err="1">
                <a:effectLst/>
                <a:latin typeface="Arial" panose="020B0604020202020204" pitchFamily="34" charset="0"/>
              </a:rPr>
              <a:t>Josafat</a:t>
            </a:r>
            <a:r>
              <a:rPr lang="cs-CZ" i="0" dirty="0">
                <a:effectLst/>
                <a:latin typeface="Arial" panose="020B0604020202020204" pitchFamily="34" charset="0"/>
              </a:rPr>
              <a:t>), který má dvoje staročeské zpracování ze </a:t>
            </a:r>
            <a:r>
              <a:rPr lang="cs-CZ" dirty="0">
                <a:latin typeface="Arial" panose="020B0604020202020204" pitchFamily="34" charset="0"/>
              </a:rPr>
              <a:t>14. století</a:t>
            </a:r>
            <a:r>
              <a:rPr lang="cs-CZ" i="0" dirty="0">
                <a:effectLst/>
                <a:latin typeface="Arial" panose="020B0604020202020204" pitchFamily="34" charset="0"/>
              </a:rPr>
              <a:t> a těšil se u nás mimořádné oblibě.</a:t>
            </a:r>
          </a:p>
          <a:p>
            <a:pPr algn="l"/>
            <a:r>
              <a:rPr lang="cs-CZ" i="0" dirty="0">
                <a:effectLst/>
                <a:latin typeface="Arial" panose="020B0604020202020204" pitchFamily="34" charset="0"/>
              </a:rPr>
              <a:t>zemřel v roce 754, před svoláním obrazoborecké </a:t>
            </a:r>
            <a:r>
              <a:rPr lang="cs-CZ" dirty="0">
                <a:latin typeface="Arial" panose="020B0604020202020204" pitchFamily="34" charset="0"/>
              </a:rPr>
              <a:t>synody v </a:t>
            </a:r>
            <a:r>
              <a:rPr lang="cs-CZ" dirty="0" err="1">
                <a:latin typeface="Arial" panose="020B0604020202020204" pitchFamily="34" charset="0"/>
              </a:rPr>
              <a:t>Hiereii</a:t>
            </a:r>
            <a:r>
              <a:rPr lang="cs-CZ" i="0" dirty="0">
                <a:effectLst/>
                <a:latin typeface="Arial" panose="020B0604020202020204" pitchFamily="34" charset="0"/>
              </a:rPr>
              <a:t>. Na tomto sněmu byl odpůrci zobrazování odsouzen. Teprve v roce </a:t>
            </a:r>
            <a:r>
              <a:rPr lang="cs-CZ" dirty="0">
                <a:latin typeface="Arial" panose="020B0604020202020204" pitchFamily="34" charset="0"/>
              </a:rPr>
              <a:t>787</a:t>
            </a:r>
            <a:r>
              <a:rPr lang="cs-CZ" i="0" dirty="0">
                <a:effectLst/>
                <a:latin typeface="Arial" panose="020B0604020202020204" pitchFamily="34" charset="0"/>
              </a:rPr>
              <a:t> na 7. ekumenickém sněmu (</a:t>
            </a:r>
            <a:r>
              <a:rPr lang="cs-CZ" dirty="0">
                <a:latin typeface="Arial" panose="020B0604020202020204" pitchFamily="34" charset="0"/>
              </a:rPr>
              <a:t>Druhý </a:t>
            </a:r>
            <a:r>
              <a:rPr lang="cs-CZ" dirty="0" err="1">
                <a:latin typeface="Arial" panose="020B0604020202020204" pitchFamily="34" charset="0"/>
              </a:rPr>
              <a:t>nikajský</a:t>
            </a:r>
            <a:r>
              <a:rPr lang="cs-CZ" i="0" dirty="0">
                <a:effectLst/>
                <a:latin typeface="Arial" panose="020B0604020202020204" pitchFamily="34" charset="0"/>
              </a:rPr>
              <a:t>) byli rehabilitován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6545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96E814-893F-48AA-8955-A3978135E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Paulikiánství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D188AF-FC91-4D62-BD0D-6756C1917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13949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cs-CZ" dirty="0">
                <a:latin typeface="Arial" panose="020B0604020202020204" pitchFamily="34" charset="0"/>
              </a:rPr>
              <a:t>heretické</a:t>
            </a:r>
            <a:r>
              <a:rPr lang="cs-CZ" b="0" i="0" dirty="0">
                <a:effectLst/>
                <a:latin typeface="Arial" panose="020B0604020202020204" pitchFamily="34" charset="0"/>
              </a:rPr>
              <a:t> hnutím šířícím se od </a:t>
            </a:r>
            <a:r>
              <a:rPr lang="cs-CZ" dirty="0">
                <a:latin typeface="Arial" panose="020B0604020202020204" pitchFamily="34" charset="0"/>
              </a:rPr>
              <a:t>7. století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 </a:t>
            </a:r>
            <a:r>
              <a:rPr lang="cs-CZ" dirty="0">
                <a:latin typeface="Arial" panose="020B0604020202020204" pitchFamily="34" charset="0"/>
              </a:rPr>
              <a:t>Arménii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 od </a:t>
            </a:r>
            <a:r>
              <a:rPr lang="cs-CZ" dirty="0">
                <a:latin typeface="Arial" panose="020B0604020202020204" pitchFamily="34" charset="0"/>
              </a:rPr>
              <a:t>8. století</a:t>
            </a:r>
            <a:r>
              <a:rPr lang="cs-CZ" b="0" i="0" dirty="0">
                <a:effectLst/>
                <a:latin typeface="Arial" panose="020B0604020202020204" pitchFamily="34" charset="0"/>
              </a:rPr>
              <a:t> i ve východních </a:t>
            </a:r>
            <a:r>
              <a:rPr lang="cs-CZ" dirty="0" err="1">
                <a:latin typeface="Arial" panose="020B0604020202020204" pitchFamily="34" charset="0"/>
              </a:rPr>
              <a:t>thematech</a:t>
            </a:r>
            <a:r>
              <a:rPr lang="cs-CZ" b="0" i="0" dirty="0">
                <a:effectLst/>
                <a:latin typeface="Arial" panose="020B0604020202020204" pitchFamily="34" charset="0"/>
              </a:rPr>
              <a:t>. Učení tohoto hnutí mělo silně </a:t>
            </a:r>
            <a:r>
              <a:rPr lang="cs-CZ" dirty="0">
                <a:latin typeface="Arial" panose="020B0604020202020204" pitchFamily="34" charset="0"/>
              </a:rPr>
              <a:t>dualistické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dirty="0">
                <a:latin typeface="Arial" panose="020B0604020202020204" pitchFamily="34" charset="0"/>
              </a:rPr>
              <a:t>gnostické</a:t>
            </a:r>
            <a:r>
              <a:rPr lang="cs-CZ" b="0" i="0" dirty="0">
                <a:effectLst/>
                <a:latin typeface="Arial" panose="020B0604020202020204" pitchFamily="34" charset="0"/>
              </a:rPr>
              <a:t> rysy - kombinovalo v sobě prvky </a:t>
            </a:r>
            <a:r>
              <a:rPr lang="cs-CZ" dirty="0">
                <a:latin typeface="Arial" panose="020B0604020202020204" pitchFamily="34" charset="0"/>
              </a:rPr>
              <a:t>zoroastrismu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dirty="0">
                <a:latin typeface="Arial" panose="020B0604020202020204" pitchFamily="34" charset="0"/>
              </a:rPr>
              <a:t>křesťanství</a:t>
            </a:r>
            <a:r>
              <a:rPr lang="cs-CZ" b="0" i="0" dirty="0">
                <a:effectLst/>
                <a:latin typeface="Arial" panose="020B0604020202020204" pitchFamily="34" charset="0"/>
              </a:rPr>
              <a:t>, z něhož přebíralo </a:t>
            </a:r>
            <a:r>
              <a:rPr lang="cs-CZ" dirty="0">
                <a:latin typeface="Arial" panose="020B0604020202020204" pitchFamily="34" charset="0"/>
              </a:rPr>
              <a:t>evangelium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 listy </a:t>
            </a:r>
            <a:r>
              <a:rPr lang="cs-CZ" dirty="0">
                <a:latin typeface="Arial" panose="020B0604020202020204" pitchFamily="34" charset="0"/>
              </a:rPr>
              <a:t>sv. Pavla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Vycházeli spíše než z učení manichejců z učení sekty </a:t>
            </a:r>
            <a:r>
              <a:rPr lang="cs-CZ" dirty="0" err="1">
                <a:latin typeface="Arial" panose="020B0604020202020204" pitchFamily="34" charset="0"/>
              </a:rPr>
              <a:t>markionovců</a:t>
            </a:r>
            <a:r>
              <a:rPr lang="cs-CZ" dirty="0">
                <a:latin typeface="Arial" panose="020B0604020202020204" pitchFamily="34" charset="0"/>
              </a:rPr>
              <a:t> -</a:t>
            </a:r>
            <a:r>
              <a:rPr lang="cs-CZ" b="0" i="0" dirty="0">
                <a:effectLst/>
                <a:latin typeface="Arial" panose="020B0604020202020204" pitchFamily="34" charset="0"/>
              </a:rPr>
              <a:t> hlásali základní protiklad mezi </a:t>
            </a:r>
            <a:r>
              <a:rPr lang="cs-CZ" dirty="0">
                <a:latin typeface="Arial" panose="020B0604020202020204" pitchFamily="34" charset="0"/>
              </a:rPr>
              <a:t>Bohem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 vládcem tohoto světa, kteří spolu vedou věčný zápas. Odmítali četné </a:t>
            </a:r>
            <a:r>
              <a:rPr lang="cs-CZ" dirty="0">
                <a:latin typeface="Arial" panose="020B0604020202020204" pitchFamily="34" charset="0"/>
              </a:rPr>
              <a:t>církevní</a:t>
            </a:r>
            <a:r>
              <a:rPr lang="cs-CZ" b="0" i="0" dirty="0">
                <a:effectLst/>
                <a:latin typeface="Arial" panose="020B0604020202020204" pitchFamily="34" charset="0"/>
              </a:rPr>
              <a:t> instituce, až už to byla církevní hierarchie s </a:t>
            </a:r>
            <a:r>
              <a:rPr lang="cs-CZ" dirty="0">
                <a:latin typeface="Arial" panose="020B0604020202020204" pitchFamily="34" charset="0"/>
              </a:rPr>
              <a:t>biskupem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 čele či některé základní prvky církevní praxe, </a:t>
            </a:r>
            <a:r>
              <a:rPr lang="cs-CZ" dirty="0">
                <a:latin typeface="Arial" panose="020B0604020202020204" pitchFamily="34" charset="0"/>
              </a:rPr>
              <a:t>svátosti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apod.</a:t>
            </a:r>
            <a:endParaRPr lang="cs-CZ" b="0" i="0" dirty="0">
              <a:effectLst/>
              <a:latin typeface="Linux Libertine"/>
            </a:endParaRP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Na byzantském území se hnutí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paulikiánů</a:t>
            </a:r>
            <a:r>
              <a:rPr lang="cs-CZ" b="0" i="0" dirty="0">
                <a:effectLst/>
                <a:latin typeface="Arial" panose="020B0604020202020204" pitchFamily="34" charset="0"/>
              </a:rPr>
              <a:t> výrazněji rozšířilo během 8. století, tedy v době obrazoborectví. Byla to situace pro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paulikiány</a:t>
            </a:r>
            <a:r>
              <a:rPr lang="cs-CZ" b="0" i="0" dirty="0">
                <a:effectLst/>
                <a:latin typeface="Arial" panose="020B0604020202020204" pitchFamily="34" charset="0"/>
              </a:rPr>
              <a:t> celkem příznivá, protože jejich odpor k některým vnějším projevům církve jako k svatým obrazům, tak zejména vůči </a:t>
            </a:r>
            <a:r>
              <a:rPr lang="cs-CZ" dirty="0">
                <a:latin typeface="Arial" panose="020B0604020202020204" pitchFamily="34" charset="0"/>
              </a:rPr>
              <a:t>mnichům</a:t>
            </a:r>
            <a:r>
              <a:rPr lang="cs-CZ" b="0" i="0" dirty="0">
                <a:effectLst/>
                <a:latin typeface="Arial" panose="020B0604020202020204" pitchFamily="34" charset="0"/>
              </a:rPr>
              <a:t>, se v mnoha ohledech blížil oficiálnímu postoji státní moci, a tak se sekta těšila poměrně značnému klidu. To se však změnilo na začátku devátého století.</a:t>
            </a:r>
            <a:endParaRPr lang="cs-CZ" b="0" i="0" dirty="0">
              <a:effectLst/>
              <a:latin typeface="Linux Libertine"/>
            </a:endParaRP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Od vlády císaře </a:t>
            </a:r>
            <a:r>
              <a:rPr lang="cs-CZ" dirty="0">
                <a:latin typeface="Arial" panose="020B0604020202020204" pitchFamily="34" charset="0"/>
              </a:rPr>
              <a:t>Theofila</a:t>
            </a:r>
            <a:r>
              <a:rPr lang="cs-CZ" b="0" i="0" dirty="0">
                <a:effectLst/>
                <a:latin typeface="Arial" panose="020B0604020202020204" pitchFamily="34" charset="0"/>
              </a:rPr>
              <a:t> byli v pozdějších letech vystavováni pronásledování, které nabylo zvláštní intenzity a krutosti za regentské vlády císařovny </a:t>
            </a:r>
            <a:r>
              <a:rPr lang="cs-CZ" dirty="0">
                <a:latin typeface="Arial" panose="020B0604020202020204" pitchFamily="34" charset="0"/>
              </a:rPr>
              <a:t>Theodory II.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Aby unikli persekuci, uchylovali se často na arabské území, kde si se svolením </a:t>
            </a:r>
            <a:r>
              <a:rPr lang="cs-CZ" dirty="0" err="1">
                <a:latin typeface="Arial" panose="020B0604020202020204" pitchFamily="34" charset="0"/>
              </a:rPr>
              <a:t>melitenského</a:t>
            </a:r>
            <a:r>
              <a:rPr lang="cs-CZ" b="0" i="0" dirty="0">
                <a:effectLst/>
                <a:latin typeface="Arial" panose="020B0604020202020204" pitchFamily="34" charset="0"/>
              </a:rPr>
              <a:t> emíra založili vlastní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poloautonomní</a:t>
            </a:r>
            <a:r>
              <a:rPr lang="cs-CZ" b="0" i="0" dirty="0">
                <a:effectLst/>
                <a:latin typeface="Arial" panose="020B0604020202020204" pitchFamily="34" charset="0"/>
              </a:rPr>
              <a:t> panství se sídlem v </a:t>
            </a:r>
            <a:r>
              <a:rPr lang="cs-CZ" dirty="0" err="1">
                <a:latin typeface="Arial" panose="020B0604020202020204" pitchFamily="34" charset="0"/>
              </a:rPr>
              <a:t>Tefrike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471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F3E960-1A60-4920-BFA8-4638E2BC9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Pronásledování </a:t>
            </a:r>
            <a:r>
              <a:rPr lang="cs-CZ" dirty="0" err="1"/>
              <a:t>paulikianů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C3173D-F8FD-4F8D-8E6B-02B059F482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0" y="2010878"/>
            <a:ext cx="7202147" cy="4196975"/>
          </a:xfrm>
        </p:spPr>
        <p:txBody>
          <a:bodyPr>
            <a:normAutofit fontScale="70000" lnSpcReduction="20000"/>
          </a:bodyPr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 </a:t>
            </a:r>
            <a:r>
              <a:rPr lang="cs-CZ" dirty="0">
                <a:latin typeface="Arial" panose="020B0604020202020204" pitchFamily="34" charset="0"/>
              </a:rPr>
              <a:t>9. století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vedli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paulikiáni</a:t>
            </a:r>
            <a:r>
              <a:rPr lang="cs-CZ" b="0" i="0" dirty="0">
                <a:effectLst/>
                <a:latin typeface="Arial" panose="020B0604020202020204" pitchFamily="34" charset="0"/>
              </a:rPr>
              <a:t> ve spojení s Araby ozbrojený boj proti byzantským císařům. </a:t>
            </a: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Při byzantské ofenzívě utrpěli těžké ztráty a roku 863 zahynul sám jejich vůdce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Karbeas</a:t>
            </a:r>
            <a:r>
              <a:rPr lang="cs-CZ" b="0" i="0" dirty="0">
                <a:effectLst/>
                <a:latin typeface="Arial" panose="020B0604020202020204" pitchFamily="34" charset="0"/>
              </a:rPr>
              <a:t>. Na jeho místo však nastoupil </a:t>
            </a:r>
            <a:r>
              <a:rPr lang="cs-CZ" dirty="0" err="1">
                <a:latin typeface="Arial" panose="020B0604020202020204" pitchFamily="34" charset="0"/>
              </a:rPr>
              <a:t>Chrysocheiros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který usiloval založit vlastní državu. </a:t>
            </a:r>
            <a:endParaRPr lang="cs-CZ" dirty="0">
              <a:latin typeface="Arial" panose="020B0604020202020204" pitchFamily="34" charset="0"/>
            </a:endParaRP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Nový císař </a:t>
            </a:r>
            <a:r>
              <a:rPr lang="cs-CZ" dirty="0" err="1">
                <a:latin typeface="Arial" panose="020B0604020202020204" pitchFamily="34" charset="0"/>
              </a:rPr>
              <a:t>Basileios</a:t>
            </a:r>
            <a:r>
              <a:rPr lang="cs-CZ" dirty="0">
                <a:latin typeface="Arial" panose="020B0604020202020204" pitchFamily="34" charset="0"/>
              </a:rPr>
              <a:t> I.</a:t>
            </a:r>
            <a:r>
              <a:rPr lang="cs-CZ" b="0" i="0" dirty="0">
                <a:effectLst/>
                <a:latin typeface="Arial" panose="020B0604020202020204" pitchFamily="34" charset="0"/>
              </a:rPr>
              <a:t> se pokoušel s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Chrysocheirem</a:t>
            </a:r>
            <a:r>
              <a:rPr lang="cs-CZ" b="0" i="0" dirty="0">
                <a:effectLst/>
                <a:latin typeface="Arial" panose="020B0604020202020204" pitchFamily="34" charset="0"/>
              </a:rPr>
              <a:t> vyjednávat, ale ten vyžadoval odstoupení celé </a:t>
            </a:r>
            <a:r>
              <a:rPr lang="cs-CZ" dirty="0">
                <a:latin typeface="Arial" panose="020B0604020202020204" pitchFamily="34" charset="0"/>
              </a:rPr>
              <a:t>Malé Asie</a:t>
            </a:r>
            <a:r>
              <a:rPr lang="cs-CZ" b="0" i="0" dirty="0">
                <a:effectLst/>
                <a:latin typeface="Arial" panose="020B0604020202020204" pitchFamily="34" charset="0"/>
              </a:rPr>
              <a:t>, což císař odmítl.</a:t>
            </a:r>
            <a:endParaRPr lang="cs-CZ" b="0" i="0" baseline="30000" dirty="0">
              <a:effectLst/>
              <a:latin typeface="Arial" panose="020B0604020202020204" pitchFamily="34" charset="0"/>
            </a:endParaRPr>
          </a:p>
          <a:p>
            <a:r>
              <a:rPr lang="cs-CZ" b="0" i="0" dirty="0" err="1">
                <a:effectLst/>
                <a:latin typeface="Arial" panose="020B0604020202020204" pitchFamily="34" charset="0"/>
              </a:rPr>
              <a:t>Basileios</a:t>
            </a:r>
            <a:r>
              <a:rPr lang="cs-CZ" b="0" i="0" dirty="0">
                <a:effectLst/>
                <a:latin typeface="Arial" panose="020B0604020202020204" pitchFamily="34" charset="0"/>
              </a:rPr>
              <a:t> roku 871 vypravil proti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paulikiánům</a:t>
            </a:r>
            <a:r>
              <a:rPr lang="cs-CZ" b="0" i="0" dirty="0">
                <a:effectLst/>
                <a:latin typeface="Arial" panose="020B0604020202020204" pitchFamily="34" charset="0"/>
              </a:rPr>
              <a:t>, ale byl pod hradbami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Tefrike</a:t>
            </a:r>
            <a:r>
              <a:rPr lang="cs-CZ" b="0" i="0" dirty="0">
                <a:effectLst/>
                <a:latin typeface="Arial" panose="020B0604020202020204" pitchFamily="34" charset="0"/>
              </a:rPr>
              <a:t> poražen. </a:t>
            </a: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Teprve o rok později se byzantskému vojevůdce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Christoforovi</a:t>
            </a:r>
            <a:r>
              <a:rPr lang="cs-CZ" b="0" i="0" dirty="0">
                <a:effectLst/>
                <a:latin typeface="Arial" panose="020B0604020202020204" pitchFamily="34" charset="0"/>
              </a:rPr>
              <a:t> podařilo zasadit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paulikiánům</a:t>
            </a:r>
            <a:r>
              <a:rPr lang="cs-CZ" b="0" i="0" dirty="0">
                <a:effectLst/>
                <a:latin typeface="Arial" panose="020B0604020202020204" pitchFamily="34" charset="0"/>
              </a:rPr>
              <a:t> zničující úder. Poslední úder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paulikiánskému</a:t>
            </a:r>
            <a:r>
              <a:rPr lang="cs-CZ" b="0" i="0" dirty="0">
                <a:effectLst/>
                <a:latin typeface="Arial" panose="020B0604020202020204" pitchFamily="34" charset="0"/>
              </a:rPr>
              <a:t> hnutí představovalo zemětřesení, které zničilo podstatnou část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Tefrike</a:t>
            </a:r>
            <a:r>
              <a:rPr lang="cs-CZ" b="0" i="0" dirty="0">
                <a:effectLst/>
                <a:latin typeface="Arial" panose="020B0604020202020204" pitchFamily="34" charset="0"/>
              </a:rPr>
              <a:t>. Zbylí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paulikiáni</a:t>
            </a:r>
            <a:r>
              <a:rPr lang="cs-CZ" b="0" i="0" dirty="0">
                <a:effectLst/>
                <a:latin typeface="Arial" panose="020B0604020202020204" pitchFamily="34" charset="0"/>
              </a:rPr>
              <a:t> byli násilím hromadně obraceni na </a:t>
            </a:r>
            <a:r>
              <a:rPr lang="cs-CZ" dirty="0">
                <a:latin typeface="Arial" panose="020B0604020202020204" pitchFamily="34" charset="0"/>
              </a:rPr>
              <a:t>ortodoxní víru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velké množství jich bylo přesídleno na byzantské území. </a:t>
            </a: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Obrácení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paulikiánští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bojovníci byli zařazeni do byzantských oddílů a posláni na západ - pomáhali dobývat pro Byzantince jižní Itálii od svých bývalých arabských spojenců – měli vliv na vznik nové hereze na Balkáně: </a:t>
            </a:r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bogomilství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endParaRPr 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B6553E81-A919-44D4-A44F-D77F60A74CE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854750" y="2554831"/>
            <a:ext cx="3337249" cy="2438976"/>
          </a:xfrm>
        </p:spPr>
      </p:pic>
    </p:spTree>
    <p:extLst>
      <p:ext uri="{BB962C8B-B14F-4D97-AF65-F5344CB8AC3E}">
        <p14:creationId xmlns:p14="http://schemas.microsoft.com/office/powerpoint/2010/main" val="1513653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566ECF2B-208D-4935-944E-2A235CCCC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Vláda </a:t>
            </a:r>
            <a:r>
              <a:rPr lang="cs-CZ" dirty="0" err="1"/>
              <a:t>leona</a:t>
            </a:r>
            <a:r>
              <a:rPr lang="cs-CZ" dirty="0"/>
              <a:t> IV – </a:t>
            </a:r>
            <a:r>
              <a:rPr lang="cs-CZ" dirty="0" err="1"/>
              <a:t>chazara</a:t>
            </a:r>
            <a:r>
              <a:rPr lang="cs-CZ" dirty="0"/>
              <a:t> (775-780)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485703E-C90C-429B-AF21-83FC1449F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98507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obrat papeže k </a:t>
            </a:r>
            <a:r>
              <a:rPr lang="cs-CZ" dirty="0">
                <a:latin typeface="Arial" panose="020B0604020202020204" pitchFamily="34" charset="0"/>
              </a:rPr>
              <a:t>Frankům</a:t>
            </a:r>
            <a:r>
              <a:rPr lang="cs-CZ" i="0" dirty="0">
                <a:effectLst/>
                <a:latin typeface="Arial" panose="020B0604020202020204" pitchFamily="34" charset="0"/>
              </a:rPr>
              <a:t> - jednak z důvodu císařovy církevní politiky, jako spíše kvůli neschopnosti Byzance udržovat na západě ještě jakoukoli účinnou vojenskou přítomnost po pádu </a:t>
            </a:r>
            <a:r>
              <a:rPr lang="cs-CZ" dirty="0">
                <a:latin typeface="Arial" panose="020B0604020202020204" pitchFamily="34" charset="0"/>
              </a:rPr>
              <a:t>Ravenny</a:t>
            </a:r>
            <a:r>
              <a:rPr lang="cs-CZ" i="0" dirty="0">
                <a:effectLst/>
                <a:latin typeface="Arial" panose="020B0604020202020204" pitchFamily="34" charset="0"/>
              </a:rPr>
              <a:t> do rukou </a:t>
            </a:r>
            <a:r>
              <a:rPr lang="cs-CZ" dirty="0">
                <a:latin typeface="Arial" panose="020B0604020202020204" pitchFamily="34" charset="0"/>
              </a:rPr>
              <a:t>Langobardů</a:t>
            </a:r>
            <a:r>
              <a:rPr lang="cs-CZ" i="0" dirty="0">
                <a:effectLst/>
                <a:latin typeface="Arial" panose="020B0604020202020204" pitchFamily="34" charset="0"/>
              </a:rPr>
              <a:t> v roce 751.</a:t>
            </a:r>
          </a:p>
          <a:p>
            <a:pPr algn="l"/>
            <a:r>
              <a:rPr lang="cs-CZ" i="0" dirty="0">
                <a:effectLst/>
                <a:latin typeface="Arial" panose="020B0604020202020204" pitchFamily="34" charset="0"/>
              </a:rPr>
              <a:t>Konstantin zemřel během jednoho z tažení proti Bulharům, což </a:t>
            </a:r>
            <a:r>
              <a:rPr lang="cs-CZ" i="0" dirty="0" err="1">
                <a:effectLst/>
                <a:latin typeface="Arial" panose="020B0604020202020204" pitchFamily="34" charset="0"/>
              </a:rPr>
              <a:t>ikonodulové</a:t>
            </a:r>
            <a:r>
              <a:rPr lang="cs-CZ" i="0" dirty="0">
                <a:effectLst/>
                <a:latin typeface="Arial" panose="020B0604020202020204" pitchFamily="34" charset="0"/>
              </a:rPr>
              <a:t> vykládali jako boží potrestání. V 9.</a:t>
            </a:r>
            <a:r>
              <a:rPr lang="cs-CZ" dirty="0">
                <a:latin typeface="Arial" panose="020B0604020202020204" pitchFamily="34" charset="0"/>
              </a:rPr>
              <a:t> stol.</a:t>
            </a:r>
            <a:r>
              <a:rPr lang="cs-CZ" i="0" dirty="0">
                <a:effectLst/>
                <a:latin typeface="Arial" panose="020B0604020202020204" pitchFamily="34" charset="0"/>
              </a:rPr>
              <a:t> byly jeho pozůstatky vyzvednuty z hrobu a vhozeny do moře. </a:t>
            </a:r>
          </a:p>
          <a:p>
            <a:pPr algn="l"/>
            <a:r>
              <a:rPr lang="cs-CZ" dirty="0">
                <a:latin typeface="Arial" panose="020B0604020202020204" pitchFamily="34" charset="0"/>
              </a:rPr>
              <a:t>Po jeho smrti vláda na Leona Chazara. Ten v</a:t>
            </a:r>
            <a:r>
              <a:rPr lang="cs-CZ" i="0" dirty="0">
                <a:effectLst/>
                <a:latin typeface="Arial" panose="020B0604020202020204" pitchFamily="34" charset="0"/>
              </a:rPr>
              <a:t> roce </a:t>
            </a:r>
            <a:r>
              <a:rPr lang="cs-CZ" dirty="0">
                <a:latin typeface="Arial" panose="020B0604020202020204" pitchFamily="34" charset="0"/>
              </a:rPr>
              <a:t>776</a:t>
            </a:r>
            <a:r>
              <a:rPr lang="cs-CZ" i="0" dirty="0">
                <a:effectLst/>
                <a:latin typeface="Arial" panose="020B0604020202020204" pitchFamily="34" charset="0"/>
              </a:rPr>
              <a:t> ustanovil svého syna Konstantina svým </a:t>
            </a:r>
            <a:r>
              <a:rPr lang="cs-CZ" dirty="0">
                <a:latin typeface="Arial" panose="020B0604020202020204" pitchFamily="34" charset="0"/>
              </a:rPr>
              <a:t>spolucísařem</a:t>
            </a:r>
            <a:r>
              <a:rPr lang="cs-CZ" i="0" dirty="0">
                <a:effectLst/>
                <a:latin typeface="Arial" panose="020B0604020202020204" pitchFamily="34" charset="0"/>
              </a:rPr>
              <a:t>. Přitom musel potlačit povstání vyvolané nevlastními bratry.</a:t>
            </a:r>
          </a:p>
          <a:p>
            <a:pPr algn="l"/>
            <a:r>
              <a:rPr lang="cs-CZ" i="0" dirty="0">
                <a:effectLst/>
                <a:latin typeface="Arial" panose="020B0604020202020204" pitchFamily="34" charset="0"/>
              </a:rPr>
              <a:t>Stejně jako jeho otec a děd bojoval i Leon IV. úspěšně proti </a:t>
            </a:r>
            <a:r>
              <a:rPr lang="cs-CZ" dirty="0">
                <a:latin typeface="Arial" panose="020B0604020202020204" pitchFamily="34" charset="0"/>
              </a:rPr>
              <a:t>Arabům</a:t>
            </a:r>
            <a:r>
              <a:rPr lang="cs-CZ" i="0" dirty="0">
                <a:effectLst/>
                <a:latin typeface="Arial" panose="020B0604020202020204" pitchFamily="34" charset="0"/>
              </a:rPr>
              <a:t> (kterým způsobil těžkou porážku v roce </a:t>
            </a:r>
            <a:r>
              <a:rPr lang="cs-CZ" dirty="0">
                <a:latin typeface="Arial" panose="020B0604020202020204" pitchFamily="34" charset="0"/>
              </a:rPr>
              <a:t>778</a:t>
            </a:r>
            <a:r>
              <a:rPr lang="cs-CZ" i="0" dirty="0">
                <a:effectLst/>
                <a:latin typeface="Arial" panose="020B0604020202020204" pitchFamily="34" charset="0"/>
              </a:rPr>
              <a:t>) a proti </a:t>
            </a:r>
            <a:r>
              <a:rPr lang="cs-CZ" dirty="0">
                <a:latin typeface="Arial" panose="020B0604020202020204" pitchFamily="34" charset="0"/>
              </a:rPr>
              <a:t>Bulharům</a:t>
            </a:r>
            <a:r>
              <a:rPr lang="cs-CZ" i="0" dirty="0">
                <a:effectLst/>
                <a:latin typeface="Arial" panose="020B0604020202020204" pitchFamily="34" charset="0"/>
              </a:rPr>
              <a:t>. Na rozdíl od nich však zmírnil pronásledování </a:t>
            </a:r>
            <a:r>
              <a:rPr lang="cs-CZ" dirty="0">
                <a:latin typeface="Arial" panose="020B0604020202020204" pitchFamily="34" charset="0"/>
              </a:rPr>
              <a:t>ikonodulů</a:t>
            </a:r>
            <a:r>
              <a:rPr lang="cs-CZ" i="0" dirty="0"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cs-CZ" i="0" dirty="0">
                <a:effectLst/>
                <a:latin typeface="Arial" panose="020B0604020202020204" pitchFamily="34" charset="0"/>
              </a:rPr>
              <a:t>Přestože byl vyrovnanější než jeho otec, neměl takové vladařské schopnosti jako on. </a:t>
            </a:r>
            <a:r>
              <a:rPr lang="cs-CZ" dirty="0">
                <a:latin typeface="Arial" panose="020B0604020202020204" pitchFamily="34" charset="0"/>
              </a:rPr>
              <a:t>P</a:t>
            </a:r>
            <a:r>
              <a:rPr lang="cs-CZ" i="0" dirty="0">
                <a:effectLst/>
                <a:latin typeface="Arial" panose="020B0604020202020204" pitchFamily="34" charset="0"/>
              </a:rPr>
              <a:t>otýkal se s dvěma vážnými překážkami: První byla jeho nemoc, zřejmě </a:t>
            </a:r>
            <a:r>
              <a:rPr lang="cs-CZ" dirty="0">
                <a:latin typeface="Arial" panose="020B0604020202020204" pitchFamily="34" charset="0"/>
              </a:rPr>
              <a:t>tuberkulóza</a:t>
            </a:r>
            <a:r>
              <a:rPr lang="cs-CZ" i="0" dirty="0">
                <a:effectLst/>
                <a:latin typeface="Arial" panose="020B0604020202020204" pitchFamily="34" charset="0"/>
              </a:rPr>
              <a:t> – které podlehl v 31. roce svého života. Druhou překážkou byla jeho mocichtivá žena </a:t>
            </a:r>
            <a:r>
              <a:rPr lang="cs-CZ" dirty="0">
                <a:latin typeface="Arial" panose="020B0604020202020204" pitchFamily="34" charset="0"/>
              </a:rPr>
              <a:t>Irena</a:t>
            </a:r>
            <a:r>
              <a:rPr lang="cs-CZ" i="0" dirty="0">
                <a:effectLst/>
                <a:latin typeface="Arial" panose="020B0604020202020204" pitchFamily="34" charset="0"/>
              </a:rPr>
              <a:t>, rodačka z </a:t>
            </a:r>
            <a:r>
              <a:rPr lang="cs-CZ" dirty="0">
                <a:latin typeface="Arial" panose="020B0604020202020204" pitchFamily="34" charset="0"/>
              </a:rPr>
              <a:t>Athén</a:t>
            </a:r>
            <a:r>
              <a:rPr lang="cs-CZ" i="0" dirty="0">
                <a:effectLst/>
                <a:latin typeface="Arial" panose="020B0604020202020204" pitchFamily="34" charset="0"/>
              </a:rPr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8335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300</TotalTime>
  <Words>2247</Words>
  <Application>Microsoft Office PowerPoint</Application>
  <PresentationFormat>Širokoúhlá obrazovka</PresentationFormat>
  <Paragraphs>81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Gill Sans MT</vt:lpstr>
      <vt:lpstr>Linux Libertine</vt:lpstr>
      <vt:lpstr>Times New Roman</vt:lpstr>
      <vt:lpstr>Galerie</vt:lpstr>
      <vt:lpstr>Boj o kult obrazů</vt:lpstr>
      <vt:lpstr>Obrazoborectví či ikonoklasmus  První ikonoklastické období (730–787) </vt:lpstr>
      <vt:lpstr>Dopady ediktu</vt:lpstr>
      <vt:lpstr>Konstantin V. Kopronymos (741 – 765) </vt:lpstr>
      <vt:lpstr>Teoretický rámec ikonoklasmu </vt:lpstr>
      <vt:lpstr>Ikonodulie – Jan z damašku </vt:lpstr>
      <vt:lpstr>Paulikiánství </vt:lpstr>
      <vt:lpstr>Pronásledování paulikianů </vt:lpstr>
      <vt:lpstr>Vláda leona IV – chazara (775-780)</vt:lpstr>
      <vt:lpstr>Regentka IRENA (780-790)</vt:lpstr>
      <vt:lpstr>Obnovení kultu ikon - Nikajský koncil (787)</vt:lpstr>
      <vt:lpstr>Spoluvládnutí Konstantina a ireny</vt:lpstr>
      <vt:lpstr>Vládnutí nikEfora I. (802-811)</vt:lpstr>
      <vt:lpstr>Sociální poměry a vítězství Bulharů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o kult obrazů</dc:title>
  <dc:creator>Konstantinos Tsivos</dc:creator>
  <cp:lastModifiedBy>Konstantinos Tsivos</cp:lastModifiedBy>
  <cp:revision>4</cp:revision>
  <dcterms:created xsi:type="dcterms:W3CDTF">2021-01-09T10:12:03Z</dcterms:created>
  <dcterms:modified xsi:type="dcterms:W3CDTF">2021-02-01T09:00:22Z</dcterms:modified>
</cp:coreProperties>
</file>