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1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CE10FA-447A-45F2-8717-1C651E1060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Amorijská</a:t>
            </a:r>
            <a:r>
              <a:rPr lang="cs-CZ" dirty="0"/>
              <a:t> dynastie obnova ikonoklasmu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114F92-4757-47F6-9989-8EDC6B438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Christianizace </a:t>
            </a:r>
            <a:r>
              <a:rPr lang="cs-CZ" dirty="0" err="1"/>
              <a:t>slovanů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141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4A870-8472-448C-9215-AA94053F5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Regentská vláda </a:t>
            </a:r>
            <a:r>
              <a:rPr lang="cs-CZ" dirty="0" err="1"/>
              <a:t>theodory</a:t>
            </a:r>
            <a:r>
              <a:rPr lang="cs-CZ" dirty="0"/>
              <a:t> a </a:t>
            </a:r>
            <a:r>
              <a:rPr lang="cs-CZ" dirty="0" err="1"/>
              <a:t>theoktista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A2F65-E7B5-49E4-B941-327DF2905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35990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Theodor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nehodlala jít v obratu k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ikonodúlii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do krajních mezí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-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její tolerantní postoj přispěl k tomu, že tato zásadní změna proběhla vcelku bez odporu. Jedni z mála, kdo nekompromisně požadovali tvrdé potrestání obrazoborců, byli mniši kláštera </a:t>
            </a:r>
            <a:r>
              <a:rPr lang="cs-CZ" dirty="0" err="1">
                <a:latin typeface="Arial" panose="020B0604020202020204" pitchFamily="34" charset="0"/>
              </a:rPr>
              <a:t>Studios</a:t>
            </a:r>
            <a:r>
              <a:rPr lang="cs-CZ" dirty="0">
                <a:latin typeface="Arial" panose="020B0604020202020204" pitchFamily="34" charset="0"/>
              </a:rPr>
              <a:t> X </a:t>
            </a:r>
            <a:r>
              <a:rPr lang="cs-CZ" b="0" i="0" dirty="0">
                <a:effectLst/>
                <a:latin typeface="Arial" panose="020B0604020202020204" pitchFamily="34" charset="0"/>
              </a:rPr>
              <a:t>nakonec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studijské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 mnichy exkomunikováni a posláni do vyhnanství. 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Ikonodúlští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 mniši se sice stali vítězi věroučného sporu o uctívání obrazů, ale neprosadili církevně politický požadavek, aby císaři přestali rozhodovat o záležitostech církve.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R. 843 dobyli Byzantinci Krétu, která však padla o rok později znovu do rukou Arabů, r. 853 získali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Damiettu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strategicky velmi důležitou pevnost v ústí </a:t>
            </a:r>
            <a:r>
              <a:rPr lang="cs-CZ" dirty="0">
                <a:latin typeface="Arial" panose="020B0604020202020204" pitchFamily="34" charset="0"/>
              </a:rPr>
              <a:t>Nilu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Na Peloponésu byli poraženi povstalí Slované a v Malé Asii byly vedeny těžké války proti příslušníkům sekty </a:t>
            </a:r>
            <a:r>
              <a:rPr lang="cs-CZ" dirty="0" err="1">
                <a:latin typeface="Arial" panose="020B0604020202020204" pitchFamily="34" charset="0"/>
              </a:rPr>
              <a:t>paulikiánů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Počátkem 60. let utrpěla sekta při byzantské ofenzívě těžké ztráty. Mnoho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paulikiánů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bylo pobito, další byli masově přesídlováni do Thrákie nebo vyháněni z říše. Emír z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Melitene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jim povolil usadit se na jeho území a založit vlastní město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Tefrike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Odsud pak podnikali výpravy proti Byzanci, kterou považovali za svého úhlavního nepřítele.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 arabským útokům na východní hranici docházelo již jen ojediněle, neboť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chálífát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byl znovu rozdělen vnitřními konflikty.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85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87FAF-BA79-4FDC-B1F6-4C234CFC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Střet Michaela a </a:t>
            </a:r>
            <a:r>
              <a:rPr lang="cs-CZ" dirty="0" err="1"/>
              <a:t>theoktista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F955F-A174-414D-A456-4B871AFBE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Císařovnin bratr </a:t>
            </a:r>
            <a:r>
              <a:rPr lang="cs-CZ" b="1" dirty="0" err="1">
                <a:latin typeface="Arial" panose="020B0604020202020204" pitchFamily="34" charset="0"/>
              </a:rPr>
              <a:t>Bardas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schopný učenec, avšak povahou bezcharakterní, byl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Theoktistův</a:t>
            </a:r>
            <a:r>
              <a:rPr lang="cs-CZ" b="0" i="0" dirty="0">
                <a:effectLst/>
                <a:latin typeface="Arial" panose="020B0604020202020204" pitchFamily="34" charset="0"/>
              </a:rPr>
              <a:t> nepřítel a s nelibostí nesl spolupráci císařovny a jejího kancléře, kterému se podařilo vyhnat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Bardase</a:t>
            </a:r>
            <a:r>
              <a:rPr lang="cs-CZ" b="0" i="0" dirty="0">
                <a:effectLst/>
                <a:latin typeface="Arial" panose="020B0604020202020204" pitchFamily="34" charset="0"/>
              </a:rPr>
              <a:t> z Cařihradu. </a:t>
            </a:r>
          </a:p>
          <a:p>
            <a:pPr algn="l"/>
            <a:r>
              <a:rPr lang="cs-CZ" dirty="0" err="1">
                <a:latin typeface="Arial" panose="020B0604020202020204" pitchFamily="34" charset="0"/>
              </a:rPr>
              <a:t>Bardas</a:t>
            </a:r>
            <a:r>
              <a:rPr lang="cs-CZ" dirty="0">
                <a:latin typeface="Arial" panose="020B0604020202020204" pitchFamily="34" charset="0"/>
              </a:rPr>
              <a:t> získal náklonost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Michaela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 kterého dosáhl toho, že byl povolán zpět do Cařihradu. Nastal otevřený konflikt, jehož důsledkem bylo spiknutí Michaela a jeho strýce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Bardase</a:t>
            </a:r>
            <a:r>
              <a:rPr lang="cs-CZ" b="0" i="0" dirty="0">
                <a:effectLst/>
                <a:latin typeface="Arial" panose="020B0604020202020204" pitchFamily="34" charset="0"/>
              </a:rPr>
              <a:t> proti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Theoktistovi</a:t>
            </a:r>
            <a:r>
              <a:rPr lang="cs-CZ" dirty="0">
                <a:latin typeface="Arial" panose="020B0604020202020204" pitchFamily="34" charset="0"/>
              </a:rPr>
              <a:t>, který</a:t>
            </a:r>
            <a:r>
              <a:rPr lang="cs-CZ" b="0" i="0" dirty="0">
                <a:effectLst/>
                <a:latin typeface="Arial" panose="020B0604020202020204" pitchFamily="34" charset="0"/>
              </a:rPr>
              <a:t> byl uvržen do žaláře, kde okolo roku 855 zemřel násilnou smrtí.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Spiknutí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Bardase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Michaela, často ovlivněného nestřídmým pitím, se obrátilo proti matce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Theodoře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která se v roce 856 vzdala vlády. V roce 857 ji přinutili, aby i se svými třemi dcerami vstoupila do kláštera.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Mladý císař následně ztrpčoval život patriarchovi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Ignatiovi</a:t>
            </a:r>
            <a:r>
              <a:rPr lang="cs-CZ" dirty="0">
                <a:latin typeface="Arial" panose="020B0604020202020204" pitchFamily="34" charset="0"/>
              </a:rPr>
              <a:t>, který</a:t>
            </a:r>
            <a:r>
              <a:rPr lang="cs-CZ" b="0" i="0" dirty="0">
                <a:effectLst/>
                <a:latin typeface="Arial" panose="020B0604020202020204" pitchFamily="34" charset="0"/>
              </a:rPr>
              <a:t> byl kvůli kritice Bardova pohoršlivého způsobu života vyhnán z Cařihradu. 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Bardas</a:t>
            </a:r>
            <a:r>
              <a:rPr lang="cs-CZ" b="0" i="0" dirty="0">
                <a:effectLst/>
                <a:latin typeface="Arial" panose="020B0604020202020204" pitchFamily="34" charset="0"/>
              </a:rPr>
              <a:t> nečekal ustavil novým patriarchou učence </a:t>
            </a:r>
            <a:r>
              <a:rPr lang="cs-CZ" b="1" dirty="0" err="1">
                <a:latin typeface="Arial" panose="020B0604020202020204" pitchFamily="34" charset="0"/>
              </a:rPr>
              <a:t>Fotia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muže světského stavu. Během pouhých šesti dnů přijal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Fotios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veškerá církevní svěcení a na vánoce roku 858 byl vysvěcen na biskupa a ustaven patriarchou.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Fotios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vládním nátlakem dosáhl sesazení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Ignatia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zahájil pronásledování jeho přívrženců.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00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21DD2-CB3D-4F5E-AB43-B054562FF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Rozmach Byzance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57C42-4F5C-4921-AF67-3BF64FE7D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Definitivní ukončení velkých dogmatických sporů a zároveň překonání velké společenské a duchovní krize vede k největšímu rozmachu byzantské říše, který se projevuje ve všech oblastech politického a kulturního života.</a:t>
            </a:r>
          </a:p>
          <a:p>
            <a:r>
              <a:rPr lang="cs-CZ" dirty="0"/>
              <a:t>Zároveň nový ekonomický rozmach: oživení řemeslné výroby a obchodu a rozvoj městského života.</a:t>
            </a:r>
          </a:p>
          <a:p>
            <a:r>
              <a:rPr lang="cs-CZ" dirty="0"/>
              <a:t>Vytváří se nová vrstva provinční aristokracie, která představuje jak oporu, tak i nebezpečí pro centralizovanou byrokratickou správu ale i pro samotnou císařskou moc.</a:t>
            </a:r>
          </a:p>
          <a:p>
            <a:r>
              <a:rPr lang="cs-CZ" dirty="0"/>
              <a:t>Nástup velkých učenců (Leon Matematik, patriarcha </a:t>
            </a:r>
            <a:r>
              <a:rPr lang="cs-CZ" dirty="0" err="1"/>
              <a:t>Fotios</a:t>
            </a:r>
            <a:r>
              <a:rPr lang="cs-CZ" dirty="0"/>
              <a:t>) a oživení klasické vzdělanosti</a:t>
            </a:r>
          </a:p>
          <a:p>
            <a:r>
              <a:rPr lang="cs-CZ" dirty="0"/>
              <a:t>Jedná se období tzv. prvního byzantského humanismu nebo tzv. makedonské renesance </a:t>
            </a:r>
          </a:p>
        </p:txBody>
      </p:sp>
    </p:spTree>
    <p:extLst>
      <p:ext uri="{BB962C8B-B14F-4D97-AF65-F5344CB8AC3E}">
        <p14:creationId xmlns:p14="http://schemas.microsoft.com/office/powerpoint/2010/main" val="767893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98DD0-F260-4878-A9BC-AA6AC99B0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Vláda Michaela III. (842-867)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27265-6E6E-4B8D-835E-2AA90695C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Roku 856 se vlády ujal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Michaél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III. osobně. Nebyl žádným vynikajícím státníkem, ale doba jeho panování pro Byzanc velmi příznivá, především díky schopným úředníkům: jeho strýc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kaisar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Bardas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patriarcha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Fótios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kteří určili další směr byzantské vnitřní i zahraniční politiky. </a:t>
            </a:r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roku 856 pronikla byzantská vojska až k Eufratu.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Michaél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Bardas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vtáhli osobně do starobylé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Samosaty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Roku 860 se před branami Konstantinopole objevili neznámí a divocí „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Rhósové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Roku 863 dosáhla byzantská vojska dvou rozhodujících vítězství nad Araby v Malé Asii a v Mezopotámii, a zatlačila je tak s konečnou platností do defenzívy.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Méně úspěšná byla Byzanc v boji s Araby ve Středozemí, kde byla kousek po kousku dále dobývána Sicílie (843 padla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Messina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328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69364-4BB9-4731-B55E-0A318570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Christianizace Slovanů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50E75-DDB5-474C-A10D-DDE68A7A7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Útok Rusů inspiroval patriarchu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k myšlence zaměřit se na misijní práci u pohanských nepřátel říše, Rusů a především Bulharů. </a:t>
            </a:r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Byzanc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se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snažila zajistit bezpečnost hranic a šířit mocenský vliv a křesťanské misie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se staly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důležitýou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součástí diplomacie. Přijetí ortodoxie a řecké vzdělanosti vytvářelo ideologickou vazbu christianizované země na východní říši, a připravovalo tak podmínky pro její budoucí možné začlenění do církevní organizace, v jejímž čele stál konstantinopolský patriarcha.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Bezprostředně po odražení vpádu Rusů v r. 860 bylo vysláno poselstvo do chazarské říše, se kterou Byzanc udržovala stálé kontakty, mimo jiné prostřednictvím Řeků usídlených na Krymu.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jeho čele stály dvě další vynikající osobnosti té doby, </a:t>
            </a:r>
            <a:r>
              <a:rPr lang="cs-CZ" dirty="0">
                <a:latin typeface="Arial" panose="020B0604020202020204" pitchFamily="34" charset="0"/>
              </a:rPr>
              <a:t>Konstantinos Filosof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patřil mezi přední vzdělance z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Fótiova</a:t>
            </a:r>
            <a:r>
              <a:rPr lang="cs-CZ" b="0" i="0" dirty="0">
                <a:effectLst/>
                <a:latin typeface="Arial" panose="020B0604020202020204" pitchFamily="34" charset="0"/>
              </a:rPr>
              <a:t> okruhu, a jeho bratr </a:t>
            </a:r>
            <a:r>
              <a:rPr lang="cs-CZ" dirty="0" err="1">
                <a:latin typeface="Arial" panose="020B0604020202020204" pitchFamily="34" charset="0"/>
              </a:rPr>
              <a:t>Methodios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Jejich úkolem bylo v první řadě obnovit spojenectví Byzance s Chazary a orientovat ho proti Rusům.</a:t>
            </a:r>
          </a:p>
          <a:p>
            <a:endParaRPr lang="cs-CZ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749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F99BAE-7B9D-4C3E-A6CC-DB2D16A6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Cyril a Metoděj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C4B34-859C-4556-8817-FBB7BF8E8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7788948" cy="404223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Bratři pocházeli ze </a:t>
            </a:r>
            <a:r>
              <a:rPr lang="cs-CZ" dirty="0">
                <a:latin typeface="Arial" panose="020B0604020202020204" pitchFamily="34" charset="0"/>
              </a:rPr>
              <a:t>Soluně</a:t>
            </a:r>
            <a:r>
              <a:rPr lang="cs-CZ" b="0" i="0" dirty="0">
                <a:effectLst/>
                <a:latin typeface="Arial" panose="020B0604020202020204" pitchFamily="34" charset="0"/>
              </a:rPr>
              <a:t>, z rodiny hodnostáře </a:t>
            </a:r>
            <a:r>
              <a:rPr lang="cs-CZ" dirty="0">
                <a:latin typeface="Arial" panose="020B0604020202020204" pitchFamily="34" charset="0"/>
              </a:rPr>
              <a:t>Byzantské říše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dirty="0" err="1">
                <a:latin typeface="Arial" panose="020B0604020202020204" pitchFamily="34" charset="0"/>
              </a:rPr>
              <a:t>M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</a:t>
            </a:r>
            <a:r>
              <a:rPr lang="cs-CZ" b="0" i="0" dirty="0">
                <a:effectLst/>
                <a:latin typeface="Arial" panose="020B0604020202020204" pitchFamily="34" charset="0"/>
              </a:rPr>
              <a:t> základě jejich znalostí </a:t>
            </a:r>
            <a:r>
              <a:rPr lang="cs-CZ" dirty="0">
                <a:latin typeface="Arial" panose="020B0604020202020204" pitchFamily="34" charset="0"/>
              </a:rPr>
              <a:t>slovanského jazyka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se soudilo, že jejich matka byla </a:t>
            </a:r>
            <a:r>
              <a:rPr lang="cs-CZ" dirty="0">
                <a:latin typeface="Arial" panose="020B0604020202020204" pitchFamily="34" charset="0"/>
              </a:rPr>
              <a:t>slovanského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původu.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Metoděj se původně věnoval </a:t>
            </a:r>
            <a:r>
              <a:rPr lang="cs-CZ" dirty="0">
                <a:latin typeface="Arial" panose="020B0604020202020204" pitchFamily="34" charset="0"/>
              </a:rPr>
              <a:t>činnosti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ve státní správě. Brzy po ukončení studia práv v Byzanci byl v roce 835 jmenován správcem v byzantské provincii na řece </a:t>
            </a:r>
            <a:r>
              <a:rPr lang="cs-CZ" dirty="0">
                <a:latin typeface="Arial" panose="020B0604020202020204" pitchFamily="34" charset="0"/>
              </a:rPr>
              <a:t>Struma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obývané </a:t>
            </a:r>
            <a:r>
              <a:rPr lang="cs-CZ" dirty="0">
                <a:latin typeface="Arial" panose="020B0604020202020204" pitchFamily="34" charset="0"/>
              </a:rPr>
              <a:t>Slovany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Své povolání kolem roku 845 ukončil a uchýlil se do oblasti maloasijského Olympu do střediska řeckého mnišstva s množstvím klášterů, kde se stal mnichem.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Konstantin po studiu na školách v Soluni vystudoval </a:t>
            </a:r>
            <a:r>
              <a:rPr lang="cs-CZ" dirty="0">
                <a:latin typeface="Arial" panose="020B0604020202020204" pitchFamily="34" charset="0"/>
              </a:rPr>
              <a:t>teologii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filozofii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literaturu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 </a:t>
            </a:r>
            <a:r>
              <a:rPr lang="cs-CZ" dirty="0">
                <a:latin typeface="Arial" panose="020B0604020202020204" pitchFamily="34" charset="0"/>
              </a:rPr>
              <a:t>císařské univerzitě</a:t>
            </a:r>
            <a:r>
              <a:rPr lang="cs-CZ" b="0" i="0" dirty="0">
                <a:effectLst/>
                <a:latin typeface="Arial" panose="020B0604020202020204" pitchFamily="34" charset="0"/>
              </a:rPr>
              <a:t>. Studia dokončil kolem roku 847.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Theoktistos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dal Konstantina vysvětit na kněze a jmenoval jej knihovníkem a archivářem patriarchy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Ignatia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dirty="0">
                <a:latin typeface="Arial" panose="020B0604020202020204" pitchFamily="34" charset="0"/>
              </a:rPr>
              <a:t>Konstantinos p</a:t>
            </a:r>
            <a:r>
              <a:rPr lang="cs-CZ" b="0" i="0" dirty="0">
                <a:effectLst/>
                <a:latin typeface="Arial" panose="020B0604020202020204" pitchFamily="34" charset="0"/>
              </a:rPr>
              <a:t>řijal nabízené místo profesora filozofie na univerzitě, kde předtím studoval. První jeho misie vedla do hlavního města Saracénů, </a:t>
            </a:r>
            <a:r>
              <a:rPr lang="cs-CZ" dirty="0" err="1">
                <a:latin typeface="Arial" panose="020B0604020202020204" pitchFamily="34" charset="0"/>
              </a:rPr>
              <a:t>Samarry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dirty="0">
                <a:latin typeface="Arial" panose="020B0604020202020204" pitchFamily="34" charset="0"/>
              </a:rPr>
              <a:t>Poté</a:t>
            </a:r>
            <a:r>
              <a:rPr lang="cs-CZ" b="0" i="0" dirty="0">
                <a:effectLst/>
                <a:latin typeface="Arial" panose="020B0604020202020204" pitchFamily="34" charset="0"/>
              </a:rPr>
              <a:t> se uchýlil se do stejného kláštera jako Metoděj. 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Soluňští bratři se v klášteře oddávali studiu a pravděpodobně již tady začal vznikat teoretický základ </a:t>
            </a:r>
            <a:r>
              <a:rPr lang="cs-CZ" dirty="0">
                <a:latin typeface="Arial" panose="020B0604020202020204" pitchFamily="34" charset="0"/>
              </a:rPr>
              <a:t>slovanského písemnictví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pro které zde získali první žáky, mezi nimiž byl i </a:t>
            </a:r>
            <a:r>
              <a:rPr lang="cs-CZ" dirty="0">
                <a:latin typeface="Arial" panose="020B0604020202020204" pitchFamily="34" charset="0"/>
              </a:rPr>
              <a:t>Kliment Ochridský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D00ECC5-7A8C-49FF-BD46-997F7CCBFF7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2856" y="1864194"/>
            <a:ext cx="2314246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718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6CE0E-90A2-4E22-8B7E-71E48717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Cyrilometodějská misie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707F44-E8DC-44FA-BE61-5A9C5417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0118"/>
          </a:xfrm>
        </p:spPr>
        <p:txBody>
          <a:bodyPr>
            <a:normAutofit fontScale="92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Roku 862 se nabídla možnost vyslat misii k moravským Slovanům.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 hlediska mocenských zájmů Byzance nešlo o významnou záležitost a vláda jí věnovala jen okrajovou pozornost. Moravský stát zaujímal území, které nikdy dříve do římské říše nepatřilo a zdejší události neměly s Byzancí nic společného.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kníže </a:t>
            </a:r>
            <a:r>
              <a:rPr lang="cs-CZ" dirty="0">
                <a:latin typeface="Arial" panose="020B0604020202020204" pitchFamily="34" charset="0"/>
              </a:rPr>
              <a:t>Rastislav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(846-870), odmítnutý již dříve papežem, si přál vybudovat, nezávisle na franském episkopátu moravskou církevní organizaci v čele s arcibiskupem a podřídit ji přímo patriarchovi. </a:t>
            </a:r>
          </a:p>
          <a:p>
            <a:r>
              <a:rPr lang="cs-CZ" b="0" i="0" dirty="0" err="1">
                <a:effectLst/>
                <a:latin typeface="Arial" panose="020B0604020202020204" pitchFamily="34" charset="0"/>
              </a:rPr>
              <a:t>Fótios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Michael III. však chtěli využít příležitosti, která se nabízela, a proto se rozhodli vyslat na Moravu zkušené </a:t>
            </a:r>
            <a:r>
              <a:rPr lang="cs-CZ" dirty="0">
                <a:latin typeface="Arial" panose="020B0604020202020204" pitchFamily="34" charset="0"/>
              </a:rPr>
              <a:t>soluňské bratry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aby zde prozkoumali půdu. Jejich působení pak významně ovlivnilo církevní poměry ve slovanském prostředí a později mělo zpětnou působnost i na samotnou Byzanc.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261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2F24B-2655-4362-8104-FC169054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Christianizace Bulharů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F2C34C-33E6-4F2B-BFD0-327D8D8A5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Mnohem větší zájem měl konstantinopolský císař na christianizaci Bulharska, který nechtěl připustit možnou církevní orientaci Bulharů na Řím. </a:t>
            </a:r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chán Boris I. (852-889) rozhodl, že křesťanskou víru přijme, ale aby se vyhnul nebezpečí přílišného byzantského vlivu, měli pokřtít Bulhary latinští misionáři z východofranské říše.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Roku 863 došlo v Bulharsku k neúrodě a strádající obyvatelstvo začalo podnikat drobné kořistnické výpravy na byzantské území. Toho využil Michael III. a poté, co zvítězila jeho vojska roku 863 nad Araby, uspořádal odvetnou výpravu do Bulharska.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Chán se chtěl vyhnout porážce, a proto souhlasil s přijetím křesťanství z Byzance. Roku 864 se nechal sám pokřtít a po svém císařském kmotru přijal jméno Michael.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Odpor proti christianizaci projevily vyšší vrstvy bulharského obyvatelstva, které ještě nesplynuly s mnohem početnějšími Slovany. Boris jejich povstání potlačil a zlikvidoval na padesát velmožů. Tak se otevřel přístup do nejvyšších úřadů pro slovanskou aristokracii, která se poté stala vládnoucí skupinou. Boris začal užívat místo tureckého označení chán (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kagan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slovanského titulu kníže. Byzantské prameny té doby chápou již Bulhary jako Slovany.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3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613EC-F3DE-4814-8B92-011AE0526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 s Vatikánem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8E23D-1EBB-46FF-88CE-9876AE941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5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Byzantské misijní akce ve slovanském prostředí zhoršovaly již tak velmi napjaté vztahy mezi papežskou kurií a Konstantinopolí. Výchozím momentem rozsáhlého konfliktu se roku 858 stala vynucená rezignace patriarchy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Ignatia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jeho nahrazení učeným laikem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Fótiem</a:t>
            </a:r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algn="l"/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Papež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Mikuláš I. (858-867), na něhož se obrátili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Ignatiovi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stoupenci, prohlásil sesazení řádně posvěceného patriarchy a jeho nahrazení laikem za neplatné, proto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Fótia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roku 863 na lateránské synodě exkomunikoval a řádným konstantinopolským patriarchou prohlásil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Ignatia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 tomto sporu nešlo pouze o kanonické problémy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Fótiova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nastolení, ale také o mocenské zájmy. Mikuláš I.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Se snažil m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ocenského vakua po rozpadu franské říše se snažil využít k posílení autority papežství vůči světským panovníků i v řadách církve, a to rovněž ve vztahu ke konstantinopolskému patriarchátu. Byl ochoten uznat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Fótia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patriarchou, ovšem pouze pod podmínkou navrácení jižní Itálie a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Illyrica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na jehož území se nyní mimo jiné nacházela bulharská říše.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Nejvýznamnější dogmatickou odchylkou latinské církve bylo užívání tzv.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filioque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které vložil do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nikájského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vyznání víry toledský koncil v roce 589 ve snaze posílit ve sporu s ariány učení o božské podstatě Ježíše Krista. Východní církev tuto interpolaci nikdy neuznala a nyní obvinil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Fótios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kvůli jejímu užívání západní církev z hereze. Roku 867 uvalil na Mikuláše I. klatbu a prohlásil ho za sesazeného.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Významnou roli hrála 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komu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církevní bude patřit právě christianizovaná bulharská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říšei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Fotios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zřízením bulharského patriarchátu nepočítal a na rozdíl od Moravy nebyla v Bulharsku zavedena ani církevní slovanština. Christianizace se měla nepochybně stát prostředkem k helenizaci a kulturní asimilaci obyvatelstva s byzantskými Řeky a následně vést k politickému připoutání země k východořímské říši, čemuž se bulharští panovníci snažili po léta zabránit.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Zklamaný kníže proto vyhnal roku 865 řecké duchovní ze země a obrátil se s žádostí o zřízení bulharského patriarchátu na Mikuláše I. Papež to samozřejmě uvítal a vyslal do Bulharska dva italské duchovní, aby tu uspořádali církevní poměry. Nicméně ani on nebyl ochoten založit v Bulharsku arcibiskupství. Boris se proto odvrátil od Říma nazpět do Konstantinopole, kde mezitím došlo k dalšímu palácovému převratu.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349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0C80E-E6B1-41B9-B246-AB21BD54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LEON V. (813-820)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8C20D-128F-40BE-8B85-6CE806E99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911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 smrti </a:t>
            </a:r>
            <a:r>
              <a:rPr lang="cs-CZ" dirty="0" err="1"/>
              <a:t>Stavrakia</a:t>
            </a:r>
            <a:r>
              <a:rPr lang="cs-CZ" dirty="0"/>
              <a:t>, syna zemřelého </a:t>
            </a:r>
            <a:r>
              <a:rPr lang="cs-CZ" dirty="0" err="1"/>
              <a:t>Nikefora</a:t>
            </a:r>
            <a:r>
              <a:rPr lang="cs-CZ" dirty="0"/>
              <a:t>, na krátkou dobu vládl Michael I (811-813) Během jeho krátké a neslavné vlády získali velký vliv mniši kláštera </a:t>
            </a:r>
            <a:r>
              <a:rPr lang="cs-CZ" dirty="0" err="1"/>
              <a:t>Studios</a:t>
            </a:r>
            <a:r>
              <a:rPr lang="cs-CZ" dirty="0"/>
              <a:t> (</a:t>
            </a:r>
            <a:r>
              <a:rPr lang="cs-CZ" dirty="0" err="1"/>
              <a:t>Theodoros</a:t>
            </a:r>
            <a:r>
              <a:rPr lang="cs-CZ" dirty="0"/>
              <a:t>)</a:t>
            </a:r>
          </a:p>
          <a:p>
            <a:r>
              <a:rPr lang="cs-CZ" dirty="0"/>
              <a:t>Kvůli jeho neschopnosti odrazit bulharskou hrozbu byl sesazen armádou a novým císařem byl prohlášen Leon V.</a:t>
            </a:r>
          </a:p>
          <a:p>
            <a:pPr algn="l"/>
            <a:r>
              <a:rPr lang="cs-CZ" dirty="0"/>
              <a:t>Leon v</a:t>
            </a:r>
            <a:r>
              <a:rPr lang="cs-CZ" b="0" i="0" dirty="0">
                <a:effectLst/>
              </a:rPr>
              <a:t> roce </a:t>
            </a:r>
            <a:r>
              <a:rPr lang="cs-CZ" dirty="0"/>
              <a:t>803</a:t>
            </a:r>
            <a:r>
              <a:rPr lang="cs-CZ" b="0" i="0" dirty="0">
                <a:effectLst/>
              </a:rPr>
              <a:t> patřil se svými vojenskými druhy </a:t>
            </a:r>
            <a:r>
              <a:rPr lang="cs-CZ" dirty="0"/>
              <a:t>Michaelem z </a:t>
            </a:r>
            <a:r>
              <a:rPr lang="cs-CZ" dirty="0" err="1"/>
              <a:t>Amorionu</a:t>
            </a:r>
            <a:r>
              <a:rPr lang="cs-CZ" b="0" i="0" dirty="0">
                <a:effectLst/>
              </a:rPr>
              <a:t> a </a:t>
            </a:r>
            <a:r>
              <a:rPr lang="cs-CZ" dirty="0"/>
              <a:t>Tomáše nazývaným Slovan</a:t>
            </a:r>
            <a:r>
              <a:rPr lang="cs-CZ" b="0" i="0" dirty="0">
                <a:effectLst/>
              </a:rPr>
              <a:t> mezi účastníky vzpoury proti císaři </a:t>
            </a:r>
            <a:r>
              <a:rPr lang="cs-CZ" dirty="0" err="1"/>
              <a:t>Nikeforovi</a:t>
            </a:r>
            <a:r>
              <a:rPr lang="cs-CZ" dirty="0"/>
              <a:t>.</a:t>
            </a:r>
            <a:r>
              <a:rPr lang="cs-CZ" b="0" i="0" dirty="0">
                <a:effectLst/>
              </a:rPr>
              <a:t>, které mělo vynést na trůn vojenského velitele </a:t>
            </a:r>
            <a:r>
              <a:rPr lang="cs-CZ" dirty="0" err="1"/>
              <a:t>Bardana</a:t>
            </a:r>
            <a:r>
              <a:rPr lang="cs-CZ" dirty="0"/>
              <a:t> Turka</a:t>
            </a:r>
            <a:r>
              <a:rPr lang="cs-CZ" b="0" i="0" dirty="0">
                <a:effectLst/>
              </a:rPr>
              <a:t>. Když byl korunován ho stále doprovázel jeho přítel Michael, který byl povýšen do stejně jako Tomáš Slovan.</a:t>
            </a:r>
          </a:p>
          <a:p>
            <a:pPr algn="l"/>
            <a:r>
              <a:rPr lang="cs-CZ" b="0" i="0" dirty="0">
                <a:effectLst/>
              </a:rPr>
              <a:t>Leon V. nechal zpevnit konstantinopolské hradby, a zabránil tak ataku Bulharů. </a:t>
            </a:r>
            <a:r>
              <a:rPr lang="cs-CZ" dirty="0"/>
              <a:t>Chán</a:t>
            </a:r>
            <a:r>
              <a:rPr lang="cs-CZ" b="0" i="0" dirty="0">
                <a:effectLst/>
              </a:rPr>
              <a:t> </a:t>
            </a:r>
            <a:r>
              <a:rPr lang="cs-CZ" dirty="0" err="1"/>
              <a:t>Krum</a:t>
            </a:r>
            <a:r>
              <a:rPr lang="cs-CZ" b="0" i="0" dirty="0">
                <a:effectLst/>
              </a:rPr>
              <a:t> se nedostal dále než na předměstí a v r. 814 nečekaně zemřel. </a:t>
            </a:r>
          </a:p>
          <a:p>
            <a:pPr algn="l"/>
            <a:r>
              <a:rPr lang="cs-CZ" b="0" i="0" dirty="0">
                <a:effectLst/>
              </a:rPr>
              <a:t>Roku </a:t>
            </a:r>
            <a:r>
              <a:rPr lang="cs-CZ" dirty="0"/>
              <a:t>817</a:t>
            </a:r>
            <a:r>
              <a:rPr lang="cs-CZ" b="0" i="0" dirty="0">
                <a:effectLst/>
              </a:rPr>
              <a:t> Leon V. uzavřel mír s Bulhary. Vnitřní nepokoje v arabském </a:t>
            </a:r>
            <a:r>
              <a:rPr lang="cs-CZ" b="0" i="0" dirty="0" err="1">
                <a:effectLst/>
              </a:rPr>
              <a:t>chálífátu</a:t>
            </a:r>
            <a:r>
              <a:rPr lang="cs-CZ" b="0" i="0" dirty="0">
                <a:effectLst/>
              </a:rPr>
              <a:t> vedly k mírovému stavu také na východní byzantské hranici.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3814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C4D60-C2DE-48E9-A4F1-0ECD72E94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Obnova ikonoklasmu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3EF15-9EF5-4678-ACD9-114CBBF5B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9984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effectLst/>
                <a:latin typeface="+mj-lt"/>
              </a:rPr>
              <a:t>V době ohrožení Konstantinopole Bulhary v roce </a:t>
            </a:r>
            <a:r>
              <a:rPr lang="cs-CZ" dirty="0">
                <a:latin typeface="+mj-lt"/>
              </a:rPr>
              <a:t>813</a:t>
            </a:r>
            <a:r>
              <a:rPr lang="cs-CZ" b="0" i="0" dirty="0">
                <a:effectLst/>
                <a:latin typeface="+mj-lt"/>
              </a:rPr>
              <a:t> vtrhli zastánci </a:t>
            </a:r>
            <a:r>
              <a:rPr lang="cs-CZ" dirty="0">
                <a:latin typeface="+mj-lt"/>
              </a:rPr>
              <a:t>obrazoborectví</a:t>
            </a:r>
            <a:r>
              <a:rPr lang="cs-CZ" b="0" i="0" dirty="0">
                <a:effectLst/>
                <a:latin typeface="+mj-lt"/>
              </a:rPr>
              <a:t> do chrámu Svatých Apoštolů, prorazili otvor do hrobky ikonoklastického císaře </a:t>
            </a:r>
            <a:r>
              <a:rPr lang="cs-CZ" dirty="0">
                <a:latin typeface="+mj-lt"/>
              </a:rPr>
              <a:t>Konstantina V.</a:t>
            </a:r>
            <a:r>
              <a:rPr lang="cs-CZ" b="0" i="0" dirty="0">
                <a:effectLst/>
                <a:latin typeface="+mj-lt"/>
              </a:rPr>
              <a:t> a vyzývali ho, aby přišel zachránit Byzanc. </a:t>
            </a:r>
          </a:p>
          <a:p>
            <a:pPr algn="l"/>
            <a:r>
              <a:rPr lang="cs-CZ" b="0" i="0" dirty="0">
                <a:effectLst/>
                <a:latin typeface="+mj-lt"/>
              </a:rPr>
              <a:t>Leon V. ospravedlňoval touto příhodou návrat k obrazoborectví, který vyhlásil roku </a:t>
            </a:r>
            <a:r>
              <a:rPr lang="cs-CZ" dirty="0">
                <a:latin typeface="+mj-lt"/>
              </a:rPr>
              <a:t>815</a:t>
            </a:r>
            <a:r>
              <a:rPr lang="cs-CZ" b="0" i="0" dirty="0">
                <a:effectLst/>
                <a:latin typeface="+mj-lt"/>
              </a:rPr>
              <a:t> na </a:t>
            </a:r>
            <a:r>
              <a:rPr lang="cs-CZ" dirty="0">
                <a:latin typeface="+mj-lt"/>
              </a:rPr>
              <a:t>synodě</a:t>
            </a:r>
            <a:r>
              <a:rPr lang="cs-CZ" b="0" i="0" dirty="0">
                <a:effectLst/>
                <a:latin typeface="+mj-lt"/>
              </a:rPr>
              <a:t>, konané v chrámu </a:t>
            </a:r>
            <a:r>
              <a:rPr lang="cs-CZ" b="0" i="0" dirty="0" err="1">
                <a:effectLst/>
                <a:latin typeface="+mj-lt"/>
              </a:rPr>
              <a:t>Hagia</a:t>
            </a:r>
            <a:r>
              <a:rPr lang="cs-CZ" b="0" i="0" dirty="0">
                <a:effectLst/>
                <a:latin typeface="+mj-lt"/>
              </a:rPr>
              <a:t> Sofia. Uctívání ikon, </a:t>
            </a:r>
            <a:r>
              <a:rPr lang="cs-CZ" dirty="0">
                <a:latin typeface="+mj-lt"/>
              </a:rPr>
              <a:t>ikonodulie</a:t>
            </a:r>
            <a:r>
              <a:rPr lang="cs-CZ" b="0" i="0" dirty="0">
                <a:effectLst/>
                <a:latin typeface="+mj-lt"/>
              </a:rPr>
              <a:t>, bylo opět prohlášeno za </a:t>
            </a:r>
            <a:r>
              <a:rPr lang="cs-CZ" dirty="0">
                <a:latin typeface="+mj-lt"/>
              </a:rPr>
              <a:t>modloslužebnictví</a:t>
            </a:r>
            <a:r>
              <a:rPr lang="cs-CZ" b="0" i="0" dirty="0">
                <a:effectLst/>
                <a:latin typeface="+mj-lt"/>
              </a:rPr>
              <a:t>. Z rozhodnutí císaře byly obrazy svatých opět odstraněny z chrámů.</a:t>
            </a:r>
          </a:p>
          <a:p>
            <a:pPr algn="l"/>
            <a:r>
              <a:rPr lang="cs-CZ" b="0" i="0" dirty="0">
                <a:effectLst/>
                <a:latin typeface="+mj-lt"/>
              </a:rPr>
              <a:t>Leon V. napodobil ve své obrazoborecké politice slavné císaře ze </a:t>
            </a:r>
            <a:r>
              <a:rPr lang="cs-CZ" dirty="0">
                <a:latin typeface="+mj-lt"/>
              </a:rPr>
              <a:t>syrské dynastie. </a:t>
            </a:r>
            <a:r>
              <a:rPr lang="cs-CZ" b="0" i="0" dirty="0">
                <a:effectLst/>
                <a:latin typeface="+mj-lt"/>
              </a:rPr>
              <a:t>Domníval, že tak získá podporu vojska, což mu umožní zvítězit nad Bulhary. </a:t>
            </a:r>
          </a:p>
          <a:p>
            <a:pPr algn="l"/>
            <a:r>
              <a:rPr lang="cs-CZ" b="0" i="0" dirty="0">
                <a:effectLst/>
                <a:latin typeface="+mj-lt"/>
              </a:rPr>
              <a:t>Hlavní ikonodulští představitelé, kteří se odmítli podrobit nové státní politice, začali být pronásledováni. Nejčastějším trestem bylo zbičování a poslání do vyhnanství. To postihlo především mnichy z </a:t>
            </a:r>
            <a:r>
              <a:rPr lang="cs-CZ" dirty="0">
                <a:latin typeface="+mj-lt"/>
              </a:rPr>
              <a:t>kláštera</a:t>
            </a:r>
            <a:r>
              <a:rPr lang="cs-CZ" b="0" i="0" dirty="0">
                <a:effectLst/>
                <a:latin typeface="+mj-lt"/>
              </a:rPr>
              <a:t> </a:t>
            </a:r>
            <a:r>
              <a:rPr lang="cs-CZ" dirty="0" err="1">
                <a:latin typeface="+mj-lt"/>
              </a:rPr>
              <a:t>Studios</a:t>
            </a:r>
            <a:r>
              <a:rPr lang="cs-CZ" b="0" i="0" dirty="0">
                <a:effectLst/>
                <a:latin typeface="+mj-lt"/>
              </a:rPr>
              <a:t>, kteří pevně setrvávali na svém přesvědčení a </a:t>
            </a:r>
            <a:r>
              <a:rPr lang="cs-CZ" b="0" i="0" dirty="0" err="1">
                <a:effectLst/>
                <a:latin typeface="+mj-lt"/>
              </a:rPr>
              <a:t>odmitali</a:t>
            </a:r>
            <a:r>
              <a:rPr lang="cs-CZ" b="0" i="0" dirty="0">
                <a:effectLst/>
                <a:latin typeface="+mj-lt"/>
              </a:rPr>
              <a:t> zasahování císaře a světské moci do záležitosti církevních a věroučných. </a:t>
            </a:r>
          </a:p>
          <a:p>
            <a:pPr algn="l"/>
            <a:r>
              <a:rPr lang="cs-CZ" b="0" i="0" dirty="0">
                <a:effectLst/>
                <a:latin typeface="+mj-lt"/>
              </a:rPr>
              <a:t>Odstoupit ze svého úřadu musel také patriarcha </a:t>
            </a:r>
            <a:r>
              <a:rPr lang="cs-CZ" b="0" i="0" dirty="0" err="1">
                <a:effectLst/>
                <a:latin typeface="+mj-lt"/>
              </a:rPr>
              <a:t>Nikeforos</a:t>
            </a:r>
            <a:r>
              <a:rPr lang="cs-CZ" b="0" i="0" dirty="0">
                <a:effectLst/>
                <a:latin typeface="+mj-lt"/>
              </a:rPr>
              <a:t>, kterého nahradil </a:t>
            </a:r>
            <a:r>
              <a:rPr lang="cs-CZ" b="0" i="0" dirty="0" err="1">
                <a:effectLst/>
                <a:latin typeface="+mj-lt"/>
              </a:rPr>
              <a:t>Theodotos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Kassiteras</a:t>
            </a:r>
            <a:r>
              <a:rPr lang="cs-CZ" b="0" i="0" dirty="0">
                <a:effectLst/>
                <a:latin typeface="+mj-lt"/>
              </a:rPr>
              <a:t> a pak </a:t>
            </a:r>
            <a:r>
              <a:rPr lang="cs-CZ" b="0" i="0" dirty="0" err="1">
                <a:effectLst/>
                <a:latin typeface="+mj-lt"/>
              </a:rPr>
              <a:t>Ioannes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Grammatikos</a:t>
            </a:r>
            <a:r>
              <a:rPr lang="cs-CZ" b="0" i="0" dirty="0">
                <a:effectLst/>
                <a:latin typeface="+mj-lt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22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17CB2-48D3-4264-A918-2DC168C76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Nastolení Michaela </a:t>
            </a:r>
            <a:r>
              <a:rPr lang="cs-CZ" dirty="0" err="1"/>
              <a:t>amorijského</a:t>
            </a:r>
            <a:r>
              <a:rPr lang="cs-CZ" dirty="0"/>
              <a:t> (820-829)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3ACB2-027F-4614-A880-F8635CFDB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sz="2300" dirty="0"/>
              <a:t>r</a:t>
            </a:r>
            <a:r>
              <a:rPr lang="cs-CZ" sz="2300" b="0" i="0" dirty="0">
                <a:effectLst/>
              </a:rPr>
              <a:t>. </a:t>
            </a:r>
            <a:r>
              <a:rPr lang="cs-CZ" sz="2300" dirty="0"/>
              <a:t>820</a:t>
            </a:r>
            <a:r>
              <a:rPr lang="cs-CZ" sz="2300" b="0" i="0" dirty="0">
                <a:effectLst/>
              </a:rPr>
              <a:t> se Leonovi doneslo, že Michael </a:t>
            </a:r>
            <a:r>
              <a:rPr lang="cs-CZ" sz="2300" b="0" i="0" dirty="0" err="1">
                <a:effectLst/>
              </a:rPr>
              <a:t>Amorijský</a:t>
            </a:r>
            <a:r>
              <a:rPr lang="cs-CZ" sz="2300" b="0" i="0" dirty="0">
                <a:effectLst/>
              </a:rPr>
              <a:t> usiluje o jeho svržení, proto ho dal proto uvěznit, ale pak kvůli nátlaku jeho manželky Theodosie však propustil.</a:t>
            </a:r>
          </a:p>
          <a:p>
            <a:pPr algn="l"/>
            <a:r>
              <a:rPr lang="cs-CZ" sz="2300" b="0" i="0" dirty="0">
                <a:effectLst/>
              </a:rPr>
              <a:t>Na Boží hod byl Leon V. spiklenci zavražděn v palácové kapli, kde zpíval vánoční liturgii. Poté jeho vrahové osvobodili Michaela, okamžitě ho prohlásili císařem a nechali korunovat. </a:t>
            </a:r>
          </a:p>
          <a:p>
            <a:pPr algn="l"/>
            <a:r>
              <a:rPr lang="cs-CZ" sz="2300" b="0" i="0" dirty="0">
                <a:effectLst/>
              </a:rPr>
              <a:t>Čtyři Leonovi synové byli posláni do vyhnanství na ostrov </a:t>
            </a:r>
            <a:r>
              <a:rPr lang="cs-CZ" sz="2300" dirty="0" err="1"/>
              <a:t>Prinkipo</a:t>
            </a:r>
            <a:r>
              <a:rPr lang="cs-CZ" sz="2300" b="0" i="0" dirty="0">
                <a:effectLst/>
              </a:rPr>
              <a:t>, kdy byli vykastrováni a přinuceni vstoupit do kláštera. </a:t>
            </a:r>
          </a:p>
          <a:p>
            <a:pPr algn="l"/>
            <a:r>
              <a:rPr lang="cs-CZ" sz="2300" b="1" i="0" dirty="0">
                <a:effectLst/>
              </a:rPr>
              <a:t>Michael II.</a:t>
            </a:r>
            <a:r>
              <a:rPr lang="cs-CZ" sz="2300" b="0" i="0" dirty="0">
                <a:effectLst/>
              </a:rPr>
              <a:t>, zvaný </a:t>
            </a:r>
            <a:r>
              <a:rPr lang="cs-CZ" sz="2300" b="0" i="0" dirty="0" err="1">
                <a:effectLst/>
              </a:rPr>
              <a:t>Psellos</a:t>
            </a:r>
            <a:r>
              <a:rPr lang="cs-CZ" sz="2300" b="0" i="0" dirty="0">
                <a:effectLst/>
              </a:rPr>
              <a:t> („Koktavý“) nebo „</a:t>
            </a:r>
            <a:r>
              <a:rPr lang="cs-CZ" sz="2300" b="0" i="0" dirty="0" err="1">
                <a:effectLst/>
              </a:rPr>
              <a:t>Amorijský</a:t>
            </a:r>
            <a:r>
              <a:rPr lang="cs-CZ" sz="2300" b="0" i="0" dirty="0">
                <a:effectLst/>
              </a:rPr>
              <a:t>“, poté co byl ustaven císařem, se proti němu vzbouřil v </a:t>
            </a:r>
            <a:r>
              <a:rPr lang="cs-CZ" sz="2300" dirty="0"/>
              <a:t>Malé Asii</a:t>
            </a:r>
            <a:r>
              <a:rPr lang="cs-CZ" sz="2300" b="0" i="0" dirty="0">
                <a:effectLst/>
              </a:rPr>
              <a:t> jeho někdejší přítel </a:t>
            </a:r>
            <a:r>
              <a:rPr lang="cs-CZ" sz="2300" dirty="0"/>
              <a:t>Tomáš</a:t>
            </a:r>
            <a:r>
              <a:rPr lang="cs-CZ" sz="2300" b="0" i="0" dirty="0">
                <a:effectLst/>
              </a:rPr>
              <a:t> zvaný Slovan, což vedlo k vleklé a krvavé občanské válce v letech </a:t>
            </a:r>
            <a:r>
              <a:rPr lang="cs-CZ" sz="2300" dirty="0"/>
              <a:t>822</a:t>
            </a:r>
            <a:r>
              <a:rPr lang="cs-CZ" sz="2300" b="0" i="0" dirty="0">
                <a:effectLst/>
              </a:rPr>
              <a:t>–</a:t>
            </a:r>
            <a:r>
              <a:rPr lang="cs-CZ" sz="2300" dirty="0"/>
              <a:t>824</a:t>
            </a:r>
            <a:r>
              <a:rPr lang="cs-CZ" sz="2300" b="0" i="0" dirty="0">
                <a:effectLst/>
              </a:rPr>
              <a:t>. </a:t>
            </a:r>
          </a:p>
          <a:p>
            <a:pPr algn="l"/>
            <a:r>
              <a:rPr lang="cs-CZ" sz="2300" b="0" i="0" dirty="0">
                <a:effectLst/>
              </a:rPr>
              <a:t>Přes své sympatie k </a:t>
            </a:r>
            <a:r>
              <a:rPr lang="cs-CZ" sz="2300" dirty="0"/>
              <a:t>obrazoborectví</a:t>
            </a:r>
            <a:r>
              <a:rPr lang="cs-CZ" sz="2300" b="0" i="0" dirty="0">
                <a:effectLst/>
              </a:rPr>
              <a:t>, se snažil uklidnit </a:t>
            </a:r>
            <a:r>
              <a:rPr lang="cs-CZ" sz="2300" dirty="0"/>
              <a:t>ikonoduly</a:t>
            </a:r>
            <a:r>
              <a:rPr lang="cs-CZ" sz="2300" b="0" i="0" dirty="0">
                <a:effectLst/>
              </a:rPr>
              <a:t>. Způsobil však hněv kléru, když uzavřel druhé manželství s </a:t>
            </a:r>
            <a:r>
              <a:rPr lang="cs-CZ" sz="2300" b="0" i="0" dirty="0" err="1">
                <a:effectLst/>
              </a:rPr>
              <a:t>Eufrosyne</a:t>
            </a:r>
            <a:r>
              <a:rPr lang="cs-CZ" sz="2300" b="0" i="0" dirty="0">
                <a:effectLst/>
              </a:rPr>
              <a:t>, dcerou </a:t>
            </a:r>
            <a:r>
              <a:rPr lang="cs-CZ" sz="2300" dirty="0"/>
              <a:t>Konstantina VI.</a:t>
            </a:r>
            <a:r>
              <a:rPr lang="cs-CZ" sz="2300" b="0" i="0" dirty="0">
                <a:effectLst/>
              </a:rPr>
              <a:t>, což nebylo ortodoxními kruhy tolerováno, obzvlášť ne u císaře.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54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FAD53-05A1-4B64-94EB-38D0605A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Povstání Tomáše </a:t>
            </a:r>
            <a:r>
              <a:rPr lang="cs-CZ" dirty="0" err="1"/>
              <a:t>slovana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94773-F4B7-44E2-9965-C7FDD400E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302" y="1786856"/>
            <a:ext cx="9603275" cy="449649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Pocházel z rodiny </a:t>
            </a:r>
            <a:r>
              <a:rPr lang="cs-CZ" dirty="0">
                <a:latin typeface="Arial" panose="020B0604020202020204" pitchFamily="34" charset="0"/>
              </a:rPr>
              <a:t>Slovanů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usídlených v </a:t>
            </a:r>
            <a:r>
              <a:rPr lang="cs-CZ" dirty="0">
                <a:latin typeface="Arial" panose="020B0604020202020204" pitchFamily="34" charset="0"/>
              </a:rPr>
              <a:t>Malé Asii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(odtud také jeho přízvisko).  r. </a:t>
            </a:r>
            <a:r>
              <a:rPr lang="cs-CZ" dirty="0">
                <a:latin typeface="Arial" panose="020B0604020202020204" pitchFamily="34" charset="0"/>
              </a:rPr>
              <a:t>821</a:t>
            </a:r>
            <a:r>
              <a:rPr lang="cs-CZ" b="0" i="0" dirty="0">
                <a:effectLst/>
                <a:latin typeface="Arial" panose="020B0604020202020204" pitchFamily="34" charset="0"/>
              </a:rPr>
              <a:t> byl </a:t>
            </a:r>
            <a:r>
              <a:rPr lang="cs-CZ" dirty="0">
                <a:latin typeface="Arial" panose="020B0604020202020204" pitchFamily="34" charset="0"/>
              </a:rPr>
              <a:t>patriarchou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</a:t>
            </a:r>
            <a:r>
              <a:rPr lang="cs-CZ" dirty="0">
                <a:latin typeface="Arial" panose="020B0604020202020204" pitchFamily="34" charset="0"/>
              </a:rPr>
              <a:t>Antiochii</a:t>
            </a:r>
            <a:r>
              <a:rPr lang="cs-CZ" b="0" i="0" dirty="0">
                <a:effectLst/>
                <a:latin typeface="Arial" panose="020B0604020202020204" pitchFamily="34" charset="0"/>
              </a:rPr>
              <a:t> korunován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vzoro</a:t>
            </a:r>
            <a:r>
              <a:rPr lang="cs-CZ" b="0" i="0" dirty="0">
                <a:effectLst/>
                <a:latin typeface="Arial" panose="020B0604020202020204" pitchFamily="34" charset="0"/>
              </a:rPr>
              <a:t>)-císařem. </a:t>
            </a:r>
            <a:r>
              <a:rPr lang="cs-CZ" dirty="0">
                <a:latin typeface="Arial" panose="020B0604020202020204" pitchFamily="34" charset="0"/>
              </a:rPr>
              <a:t>Chalífa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Al-</a:t>
            </a:r>
            <a:r>
              <a:rPr lang="cs-CZ" dirty="0" err="1">
                <a:latin typeface="Arial" panose="020B0604020202020204" pitchFamily="34" charset="0"/>
              </a:rPr>
              <a:t>Ma'mún</a:t>
            </a:r>
            <a:r>
              <a:rPr lang="cs-CZ" b="0" i="0" dirty="0">
                <a:effectLst/>
                <a:latin typeface="Arial" panose="020B0604020202020204" pitchFamily="34" charset="0"/>
              </a:rPr>
              <a:t> se snažil využít nestability v Byzanci a proto finančně zajišťoval Tomášovo povstání. Západní provincie podpořily Tomáše kvůli jeho </a:t>
            </a:r>
            <a:r>
              <a:rPr lang="cs-CZ" dirty="0">
                <a:latin typeface="Arial" panose="020B0604020202020204" pitchFamily="34" charset="0"/>
              </a:rPr>
              <a:t>ikonodulskému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postoji.  Příčiny popularity tohoto uzurpátora byly mnohem hlubší. Lid trpěl vysokými daněmi a nenáviděl Michaela II. pro jeho krutost a proradnost.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roku 821 vstoupil Tomáš se svým vojskem do Malé Asie, kterou téměř celou dobyl. V prosinci se se svými 80 000 vojáky slovanského, </a:t>
            </a:r>
            <a:r>
              <a:rPr lang="cs-CZ" dirty="0">
                <a:latin typeface="Arial" panose="020B0604020202020204" pitchFamily="34" charset="0"/>
              </a:rPr>
              <a:t>germánského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íránského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arménského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arabského původu přeplavil do </a:t>
            </a:r>
            <a:r>
              <a:rPr lang="cs-CZ" dirty="0">
                <a:latin typeface="Arial" panose="020B0604020202020204" pitchFamily="34" charset="0"/>
              </a:rPr>
              <a:t>Thrákie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zahájil obléhání </a:t>
            </a:r>
            <a:r>
              <a:rPr lang="cs-CZ" dirty="0">
                <a:latin typeface="Arial" panose="020B0604020202020204" pitchFamily="34" charset="0"/>
              </a:rPr>
              <a:t>Konstantinopole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Došlo k několika bitvám. Na moři sice Tomáš dokázal zvítězit nad císařskou flotilou, ovšem jeho pozemní vojsko bylo na počátku roku </a:t>
            </a:r>
            <a:r>
              <a:rPr lang="cs-CZ" dirty="0">
                <a:latin typeface="Arial" panose="020B0604020202020204" pitchFamily="34" charset="0"/>
              </a:rPr>
              <a:t>822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poraženo.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Přestože Tomáš byl jednoznačně poražen, stále se nevzdával. Za této situace na něj zaútočil Michaelův spojenec, </a:t>
            </a:r>
            <a:r>
              <a:rPr lang="cs-CZ" dirty="0">
                <a:latin typeface="Arial" panose="020B0604020202020204" pitchFamily="34" charset="0"/>
              </a:rPr>
              <a:t>bulharský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chán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Omurtag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zničil jeho vojsko v březnu </a:t>
            </a:r>
            <a:r>
              <a:rPr lang="cs-CZ" dirty="0">
                <a:latin typeface="Arial" panose="020B0604020202020204" pitchFamily="34" charset="0"/>
              </a:rPr>
              <a:t>823</a:t>
            </a:r>
            <a:r>
              <a:rPr lang="cs-CZ" b="0" i="0" dirty="0">
                <a:effectLst/>
                <a:latin typeface="Arial" panose="020B0604020202020204" pitchFamily="34" charset="0"/>
              </a:rPr>
              <a:t> 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Herakleie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Zbytek armády se vzdal Michaelovi.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Tomáš uprchl s několika věrnými do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Arkadiopole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kde ho Michael oblehl. Poté co ve městě došly zásoby a Michael slíbil vzbouřencům milost, vydali Tomáše císaři. Císař nechal vůdce rebelů nejprve vodit pro městě</a:t>
            </a:r>
            <a:r>
              <a:rPr lang="cs-CZ" dirty="0">
                <a:latin typeface="Arial" panose="020B0604020202020204" pitchFamily="34" charset="0"/>
              </a:rPr>
              <a:t> a</a:t>
            </a:r>
            <a:r>
              <a:rPr lang="cs-CZ" b="0" i="0" dirty="0">
                <a:effectLst/>
                <a:latin typeface="Arial" panose="020B0604020202020204" pitchFamily="34" charset="0"/>
              </a:rPr>
              <a:t> poté byl Tomáš krutě popraven.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936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663B4-0585-4105-A2E7-11C89F067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Theofila (829-842)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3EF809-EDD5-4F8D-8077-21D178F16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7168163" cy="390336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 rozdíl od </a:t>
            </a:r>
            <a:r>
              <a:rPr lang="cs-CZ" dirty="0">
                <a:latin typeface="Arial" panose="020B0604020202020204" pitchFamily="34" charset="0"/>
              </a:rPr>
              <a:t>Michaela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patřil k vehementním </a:t>
            </a:r>
            <a:r>
              <a:rPr lang="cs-CZ" dirty="0">
                <a:latin typeface="Arial" panose="020B0604020202020204" pitchFamily="34" charset="0"/>
              </a:rPr>
              <a:t>odpůrcům obrazů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ikonoklasmus dosáhl za jeho vlády posledního rozkvětu. V roce </a:t>
            </a:r>
            <a:r>
              <a:rPr lang="cs-CZ" dirty="0">
                <a:latin typeface="Arial" panose="020B0604020202020204" pitchFamily="34" charset="0"/>
              </a:rPr>
              <a:t>832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vydal edikt, který přísně zakazoval uctívat obrazy. Nicméně tento spor byl teritoriálně omezen jen na hlavní město a byl zřetelně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protimnišsky</a:t>
            </a:r>
            <a:r>
              <a:rPr lang="cs-CZ" b="0" i="0" dirty="0">
                <a:effectLst/>
                <a:latin typeface="Arial" panose="020B0604020202020204" pitchFamily="34" charset="0"/>
              </a:rPr>
              <a:t> orientován. 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Theofilos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je považován za jednoho z nejschopnějších byzantských císařů. Dělal co mohl, aby dostal pod kontrolu korupci a útisk prostého lidu. Jako soudce se snažil vystupovat nestranně, ačkoliv jím vyslovené tresty nebyly vždy adekvátní vzhledem ke spáchaným činům.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I přes válku v </a:t>
            </a:r>
            <a:r>
              <a:rPr lang="cs-CZ" dirty="0">
                <a:latin typeface="Arial" panose="020B0604020202020204" pitchFamily="34" charset="0"/>
              </a:rPr>
              <a:t>Asii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obrovské sumy, které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Theofilos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vydával na stavby, rozvoj řemesel a obchodu, byly finance říše v nejlepším pořádku, především asi díky vysoce výkonné správě, kterou disponoval.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Theofilos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byl žákem </a:t>
            </a:r>
            <a:r>
              <a:rPr lang="cs-CZ" dirty="0">
                <a:latin typeface="Arial" panose="020B0604020202020204" pitchFamily="34" charset="0"/>
              </a:rPr>
              <a:t>Jana Gramatika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těšil se znamenitému vzdělání, byl velkým přítelem hudby a umění. </a:t>
            </a:r>
            <a:endParaRPr lang="cs-CZ" dirty="0"/>
          </a:p>
        </p:txBody>
      </p:sp>
      <p:pic>
        <p:nvPicPr>
          <p:cNvPr id="1026" name="Picture 2" descr="Theofilos v kronice Jana Skylitza">
            <a:extLst>
              <a:ext uri="{FF2B5EF4-FFF2-40B4-BE49-F238E27FC236}">
                <a16:creationId xmlns:a16="http://schemas.microsoft.com/office/drawing/2014/main" id="{4C71EC61-F663-4FB6-A812-5C4CF0AF1C6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437" y="2010877"/>
            <a:ext cx="3144982" cy="298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645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58C81-E439-4941-B66B-00806876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Theovilovo</a:t>
            </a:r>
            <a:r>
              <a:rPr lang="cs-CZ" dirty="0"/>
              <a:t> vládnutí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9FCDB4-2BC5-42EE-A0CF-FB599276F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150177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sz="2200" b="0" i="0" dirty="0">
                <a:effectLst/>
                <a:latin typeface="Arial" panose="020B0604020202020204" pitchFamily="34" charset="0"/>
              </a:rPr>
              <a:t>Nechal zesílit hradby </a:t>
            </a:r>
            <a:r>
              <a:rPr lang="cs-CZ" sz="2200" dirty="0">
                <a:latin typeface="Arial" panose="020B0604020202020204" pitchFamily="34" charset="0"/>
              </a:rPr>
              <a:t>Konstantinopole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a postavil špitál, který existoval ještě v posledních letech byzantské říše. Pro zlepšení obrany říše vytvořil nová </a:t>
            </a:r>
            <a:r>
              <a:rPr lang="cs-CZ" sz="2200" dirty="0" err="1">
                <a:latin typeface="Arial" panose="020B0604020202020204" pitchFamily="34" charset="0"/>
              </a:rPr>
              <a:t>themata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: </a:t>
            </a:r>
            <a:r>
              <a:rPr lang="cs-CZ" sz="2200" b="0" i="1" dirty="0" err="1">
                <a:effectLst/>
                <a:latin typeface="Arial" panose="020B0604020202020204" pitchFamily="34" charset="0"/>
              </a:rPr>
              <a:t>Paflagonie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sz="2200" b="0" i="1" dirty="0">
                <a:effectLst/>
                <a:latin typeface="Arial" panose="020B0604020202020204" pitchFamily="34" charset="0"/>
              </a:rPr>
              <a:t>Chaldea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stejně jako menší jednotky </a:t>
            </a:r>
            <a:r>
              <a:rPr lang="cs-CZ" sz="2200" b="0" i="1" dirty="0" err="1">
                <a:effectLst/>
                <a:latin typeface="Arial" panose="020B0604020202020204" pitchFamily="34" charset="0"/>
              </a:rPr>
              <a:t>Charsianon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sz="2200" b="0" i="1" dirty="0" err="1">
                <a:effectLst/>
                <a:latin typeface="Arial" panose="020B0604020202020204" pitchFamily="34" charset="0"/>
              </a:rPr>
              <a:t>Kappadokia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sz="2200" b="0" i="1" dirty="0" err="1">
                <a:effectLst/>
                <a:latin typeface="Arial" panose="020B0604020202020204" pitchFamily="34" charset="0"/>
              </a:rPr>
              <a:t>Seleukia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sz="2200" b="0" i="0" dirty="0">
                <a:effectLst/>
                <a:latin typeface="Arial" panose="020B0604020202020204" pitchFamily="34" charset="0"/>
              </a:rPr>
              <a:t>V době nástupu Theofila probíhaly na </a:t>
            </a:r>
            <a:r>
              <a:rPr lang="cs-CZ" sz="2200" dirty="0">
                <a:latin typeface="Arial" panose="020B0604020202020204" pitchFamily="34" charset="0"/>
              </a:rPr>
              <a:t>Sicílii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další boje se </a:t>
            </a:r>
            <a:r>
              <a:rPr lang="cs-CZ" sz="2200" dirty="0">
                <a:latin typeface="Arial" panose="020B0604020202020204" pitchFamily="34" charset="0"/>
              </a:rPr>
              <a:t>Saracény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během kterých došlo k pádu </a:t>
            </a:r>
            <a:r>
              <a:rPr lang="cs-CZ" sz="2200" dirty="0">
                <a:latin typeface="Arial" panose="020B0604020202020204" pitchFamily="34" charset="0"/>
              </a:rPr>
              <a:t>Palerma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v roce </a:t>
            </a:r>
            <a:r>
              <a:rPr lang="cs-CZ" sz="2200" dirty="0">
                <a:latin typeface="Arial" panose="020B0604020202020204" pitchFamily="34" charset="0"/>
              </a:rPr>
              <a:t>831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sz="2200" b="0" i="0" dirty="0" err="1">
                <a:effectLst/>
                <a:latin typeface="Arial" panose="020B0604020202020204" pitchFamily="34" charset="0"/>
              </a:rPr>
              <a:t>Theofilos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nucen napnout všechny své síly k boji s </a:t>
            </a:r>
            <a:r>
              <a:rPr lang="cs-CZ" sz="2200" dirty="0">
                <a:latin typeface="Arial" panose="020B0604020202020204" pitchFamily="34" charset="0"/>
              </a:rPr>
              <a:t>bagdádským </a:t>
            </a:r>
            <a:r>
              <a:rPr lang="cs-CZ" sz="2200" dirty="0" err="1">
                <a:latin typeface="Arial" panose="020B0604020202020204" pitchFamily="34" charset="0"/>
              </a:rPr>
              <a:t>chalifátem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. Tuto válku vyvolal on sám, když nabídl azyl uprchlíkům z </a:t>
            </a:r>
            <a:r>
              <a:rPr lang="cs-CZ" sz="2200" dirty="0">
                <a:latin typeface="Arial" panose="020B0604020202020204" pitchFamily="34" charset="0"/>
              </a:rPr>
              <a:t>Persie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mezi nimiž byl jeden, který po konverzi ke </a:t>
            </a:r>
            <a:r>
              <a:rPr lang="cs-CZ" sz="2200" dirty="0">
                <a:latin typeface="Arial" panose="020B0604020202020204" pitchFamily="34" charset="0"/>
              </a:rPr>
              <a:t>křesťanství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přijal jméno 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Theofobos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a který se oženil s Theofilovou sestrou Helenou a stal se generálem.</a:t>
            </a:r>
          </a:p>
          <a:p>
            <a:pPr algn="l"/>
            <a:r>
              <a:rPr lang="cs-CZ" sz="2200" dirty="0">
                <a:latin typeface="Arial" panose="020B0604020202020204" pitchFamily="34" charset="0"/>
              </a:rPr>
              <a:t>Byzantská armáda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byla zpočátku úspěšná. V roce </a:t>
            </a:r>
            <a:r>
              <a:rPr lang="cs-CZ" sz="2200" dirty="0">
                <a:latin typeface="Arial" panose="020B0604020202020204" pitchFamily="34" charset="0"/>
              </a:rPr>
              <a:t>837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dobyta a vypleněna města 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Samosata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a 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Sozopetra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což bylo místo narození </a:t>
            </a:r>
            <a:r>
              <a:rPr lang="cs-CZ" sz="2200" dirty="0">
                <a:latin typeface="Arial" panose="020B0604020202020204" pitchFamily="34" charset="0"/>
              </a:rPr>
              <a:t>chalífy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200" dirty="0">
                <a:latin typeface="Arial" panose="020B0604020202020204" pitchFamily="34" charset="0"/>
              </a:rPr>
              <a:t>al-</a:t>
            </a:r>
            <a:r>
              <a:rPr lang="cs-CZ" sz="2200" dirty="0" err="1">
                <a:latin typeface="Arial" panose="020B0604020202020204" pitchFamily="34" charset="0"/>
              </a:rPr>
              <a:t>Mutasima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2200" b="0" i="0" dirty="0">
                <a:effectLst/>
                <a:latin typeface="Arial" panose="020B0604020202020204" pitchFamily="34" charset="0"/>
              </a:rPr>
              <a:t>Pomsta Arabů byla strašlivá. Al-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Mutasim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shromáždil mocnou armádu, kterou porazil byzantskou armádu vedenou císařem osobně u místa jménem 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Dasymon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zatímco druhá arabská armáda postupovala na 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Amorion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, místo původu 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amorejské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dynastie. </a:t>
            </a:r>
            <a:r>
              <a:rPr lang="cs-CZ" sz="2200" dirty="0">
                <a:latin typeface="Arial" panose="020B0604020202020204" pitchFamily="34" charset="0"/>
              </a:rPr>
              <a:t>M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ěsto padlo zradou </a:t>
            </a:r>
            <a:r>
              <a:rPr lang="cs-CZ" sz="2200" dirty="0">
                <a:latin typeface="Arial" panose="020B0604020202020204" pitchFamily="34" charset="0"/>
              </a:rPr>
              <a:t>23. září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2200" dirty="0">
                <a:latin typeface="Arial" panose="020B0604020202020204" pitchFamily="34" charset="0"/>
              </a:rPr>
              <a:t>838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do rukou al-</a:t>
            </a:r>
            <a:r>
              <a:rPr lang="cs-CZ" sz="2200" b="0" i="0" dirty="0" err="1">
                <a:effectLst/>
                <a:latin typeface="Arial" panose="020B0604020202020204" pitchFamily="34" charset="0"/>
              </a:rPr>
              <a:t>Mutasima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. 30 000 obyvatel bylo usmrceno, zbytek byl prodán do otroctví. Město samotné bylo vypáleno do základů.</a:t>
            </a:r>
          </a:p>
          <a:p>
            <a:pPr algn="l"/>
            <a:r>
              <a:rPr lang="cs-CZ" sz="2200" b="0" i="0" dirty="0" err="1">
                <a:effectLst/>
                <a:latin typeface="Arial" panose="020B0604020202020204" pitchFamily="34" charset="0"/>
              </a:rPr>
              <a:t>Theofilos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 se z této katastrofy nikdy plně nevzpamatoval. Jeho zdraví bylo oslabeno a začátkem roku </a:t>
            </a:r>
            <a:r>
              <a:rPr lang="cs-CZ" sz="2200" dirty="0">
                <a:latin typeface="Arial" panose="020B0604020202020204" pitchFamily="34" charset="0"/>
              </a:rPr>
              <a:t>842</a:t>
            </a:r>
            <a:r>
              <a:rPr lang="cs-CZ" sz="2200" b="0" i="0" dirty="0">
                <a:effectLst/>
                <a:latin typeface="Arial" panose="020B0604020202020204" pitchFamily="34" charset="0"/>
              </a:rPr>
              <a:t> zemřel na úplavici ve věku 29 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986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1B95F-012E-475F-A06D-D37FEC0A6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Theodora regentkou (842-856)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C6985E-70B8-47BC-AB43-C77708A746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 smrti císaře Theodora vládla jako regentka za jejich dvouletého syna </a:t>
            </a:r>
            <a:r>
              <a:rPr lang="cs-CZ" dirty="0">
                <a:latin typeface="Arial" panose="020B0604020202020204" pitchFamily="34" charset="0"/>
              </a:rPr>
              <a:t>Michala III. Matka též čtyř starších dcer.</a:t>
            </a:r>
          </a:p>
          <a:p>
            <a:r>
              <a:rPr lang="cs-CZ" dirty="0">
                <a:latin typeface="Arial" panose="020B0604020202020204" pitchFamily="34" charset="0"/>
              </a:rPr>
              <a:t>Skutečným vládcem je ji oddaný eunuch a </a:t>
            </a:r>
            <a:r>
              <a:rPr lang="cs-CZ" dirty="0" err="1">
                <a:latin typeface="Arial" panose="020B0604020202020204" pitchFamily="34" charset="0"/>
              </a:rPr>
              <a:t>spoluregent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Theoktistos</a:t>
            </a:r>
            <a:r>
              <a:rPr lang="cs-CZ" dirty="0">
                <a:latin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</a:rPr>
              <a:t>Původem z </a:t>
            </a:r>
            <a:r>
              <a:rPr lang="cs-CZ" dirty="0" err="1">
                <a:latin typeface="Arial" panose="020B0604020202020204" pitchFamily="34" charset="0"/>
              </a:rPr>
              <a:t>Paflagonie</a:t>
            </a:r>
            <a:r>
              <a:rPr lang="cs-CZ" dirty="0">
                <a:latin typeface="Arial" panose="020B0604020202020204" pitchFamily="34" charset="0"/>
              </a:rPr>
              <a:t>, už během života Theofila tajně uctívala ikony.</a:t>
            </a:r>
          </a:p>
          <a:p>
            <a:r>
              <a:rPr lang="cs-CZ" dirty="0">
                <a:latin typeface="Arial" panose="020B0604020202020204" pitchFamily="34" charset="0"/>
              </a:rPr>
              <a:t>Zvržení ikonoklasmu již v r. 843 a pověst o Theofilovo pokání na smrtelném loži.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349EB84-EFEF-442F-BCE1-2E821C16B2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24865" y="2380248"/>
            <a:ext cx="3939546" cy="2613559"/>
          </a:xfrm>
        </p:spPr>
      </p:pic>
    </p:spTree>
    <p:extLst>
      <p:ext uri="{BB962C8B-B14F-4D97-AF65-F5344CB8AC3E}">
        <p14:creationId xmlns:p14="http://schemas.microsoft.com/office/powerpoint/2010/main" val="2102011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6658D59-8E81-4432-B508-4A069EF6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Druhé obnovení kultu ikon (843)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CF8164-9FE4-43AD-B949-12726064A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Dojde k tomu 11. března 843, od této doby sloužena nová liturgie, která se v ortodoxní církvi celebruje dodnes.</a:t>
            </a:r>
          </a:p>
          <a:p>
            <a:r>
              <a:rPr lang="cs-CZ" dirty="0"/>
              <a:t>Nahrazuje patriarchu Ioannise </a:t>
            </a:r>
            <a:r>
              <a:rPr lang="cs-CZ" dirty="0" err="1"/>
              <a:t>Grammatikose</a:t>
            </a:r>
            <a:r>
              <a:rPr lang="cs-CZ" dirty="0"/>
              <a:t> </a:t>
            </a:r>
            <a:r>
              <a:rPr lang="cs-CZ" dirty="0" err="1"/>
              <a:t>ikonofilským</a:t>
            </a:r>
            <a:r>
              <a:rPr lang="cs-CZ" dirty="0"/>
              <a:t> patriarchou </a:t>
            </a:r>
            <a:r>
              <a:rPr lang="cs-CZ" dirty="0" err="1"/>
              <a:t>Methodiosem</a:t>
            </a:r>
            <a:r>
              <a:rPr lang="cs-CZ" dirty="0"/>
              <a:t> a když on zemře v r. 847 ustanoví do čela církve </a:t>
            </a:r>
            <a:r>
              <a:rPr lang="cs-CZ" dirty="0" err="1"/>
              <a:t>Ignatia</a:t>
            </a:r>
            <a:r>
              <a:rPr lang="cs-CZ" dirty="0"/>
              <a:t>, jednoho ze synů císaře Michaela I., kterého Leon V. vykastroval a ostřihal jako mnicha.</a:t>
            </a:r>
          </a:p>
          <a:p>
            <a:r>
              <a:rPr lang="cs-CZ" dirty="0"/>
              <a:t>Trumf </a:t>
            </a:r>
            <a:r>
              <a:rPr lang="cs-CZ" dirty="0" err="1"/>
              <a:t>ikonofilie</a:t>
            </a:r>
            <a:r>
              <a:rPr lang="cs-CZ" dirty="0"/>
              <a:t> prezentována dodnes jako odvržení bezbožnosti a návrat ke </a:t>
            </a:r>
            <a:r>
              <a:rPr lang="cs-CZ" dirty="0" err="1"/>
              <a:t>spravnému</a:t>
            </a:r>
            <a:r>
              <a:rPr lang="cs-CZ" dirty="0"/>
              <a:t> dogmatu. Sepsaní dvou seznamu: první obsahuje chválu dobrých </a:t>
            </a:r>
            <a:r>
              <a:rPr lang="cs-CZ" dirty="0" err="1"/>
              <a:t>ikonofilů</a:t>
            </a:r>
            <a:r>
              <a:rPr lang="cs-CZ" dirty="0"/>
              <a:t> X druhý odsouzení špatných ikonoklastů, nad nimiž je uvalena kletba.</a:t>
            </a:r>
          </a:p>
          <a:p>
            <a:r>
              <a:rPr lang="cs-CZ" dirty="0"/>
              <a:t>Morbidní akty jako symbolické potrestání Konstantina V. jehož ostatky byly spáleny a popel z nich rozptýlen X formou </a:t>
            </a:r>
            <a:r>
              <a:rPr lang="cs-CZ" dirty="0" err="1"/>
              <a:t>trasnlatio</a:t>
            </a:r>
            <a:r>
              <a:rPr lang="cs-CZ" dirty="0"/>
              <a:t> dala přenést ostatky Ireny a pohřbít je v uvolněném místě císařského mausolea.   </a:t>
            </a:r>
          </a:p>
          <a:p>
            <a:r>
              <a:rPr lang="cs-CZ" dirty="0"/>
              <a:t>Kontinuita ortodoxie vyjádřena v aklamacích nazývaných </a:t>
            </a:r>
            <a:r>
              <a:rPr lang="cs-CZ" dirty="0" err="1"/>
              <a:t>eufemia</a:t>
            </a:r>
            <a:r>
              <a:rPr lang="cs-CZ" dirty="0"/>
              <a:t> a </a:t>
            </a:r>
            <a:r>
              <a:rPr lang="cs-CZ" dirty="0" err="1"/>
              <a:t>polychronia</a:t>
            </a:r>
            <a:r>
              <a:rPr lang="cs-CZ" dirty="0"/>
              <a:t> vůči </a:t>
            </a:r>
            <a:r>
              <a:rPr lang="cs-CZ" dirty="0" err="1"/>
              <a:t>Theodoře</a:t>
            </a:r>
            <a:r>
              <a:rPr lang="cs-CZ" dirty="0"/>
              <a:t> a Michaelovi III.</a:t>
            </a:r>
          </a:p>
          <a:p>
            <a:r>
              <a:rPr lang="cs-CZ" dirty="0"/>
              <a:t>Theodora</a:t>
            </a:r>
            <a:r>
              <a:rPr lang="el-GR" dirty="0"/>
              <a:t> </a:t>
            </a:r>
            <a:r>
              <a:rPr lang="cs-CZ" dirty="0"/>
              <a:t>podpořila obnovu figurativního umění a nově instalovala mozaiku v apsidě chrámu </a:t>
            </a:r>
            <a:r>
              <a:rPr lang="cs-CZ" dirty="0" err="1"/>
              <a:t>Agia</a:t>
            </a:r>
            <a:r>
              <a:rPr lang="cs-CZ" dirty="0"/>
              <a:t> Sofia, která nehradila původní masivní ornamentální kříž.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73872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1540</TotalTime>
  <Words>3034</Words>
  <Application>Microsoft Office PowerPoint</Application>
  <PresentationFormat>Ευρεία οθόνη</PresentationFormat>
  <Paragraphs>101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Galerie</vt:lpstr>
      <vt:lpstr>Amorijská dynastie obnova ikonoklasmu</vt:lpstr>
      <vt:lpstr>LEON V. (813-820)</vt:lpstr>
      <vt:lpstr>Obnova ikonoklasmu</vt:lpstr>
      <vt:lpstr>Nastolení Michaela amorijského (820-829)</vt:lpstr>
      <vt:lpstr>Povstání Tomáše slovana</vt:lpstr>
      <vt:lpstr>Nástup Theofila (829-842)</vt:lpstr>
      <vt:lpstr>Theovilovo vládnutí</vt:lpstr>
      <vt:lpstr>Theodora regentkou (842-856)</vt:lpstr>
      <vt:lpstr>Druhé obnovení kultu ikon (843)</vt:lpstr>
      <vt:lpstr>Regentská vláda theodory a theoktista</vt:lpstr>
      <vt:lpstr>Střet Michaela a theoktista</vt:lpstr>
      <vt:lpstr>Rozmach Byzance</vt:lpstr>
      <vt:lpstr>Vláda Michaela III. (842-867)</vt:lpstr>
      <vt:lpstr>Christianizace Slovanů </vt:lpstr>
      <vt:lpstr>Cyril a Metoděj</vt:lpstr>
      <vt:lpstr>Cyrilometodějská misie</vt:lpstr>
      <vt:lpstr>Christianizace Bulharů</vt:lpstr>
      <vt:lpstr>Spor s Vatikánem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Amorijská dynastie a obnova ikonoklasmu</dc:title>
  <dc:creator>Konstantinos Tsivos</dc:creator>
  <cp:lastModifiedBy>Konstantinos Tsivos</cp:lastModifiedBy>
  <cp:revision>5</cp:revision>
  <dcterms:created xsi:type="dcterms:W3CDTF">2021-02-01T09:00:35Z</dcterms:created>
  <dcterms:modified xsi:type="dcterms:W3CDTF">2021-03-30T07:00:51Z</dcterms:modified>
</cp:coreProperties>
</file>